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84" r:id="rId5"/>
    <p:sldId id="295" r:id="rId6"/>
    <p:sldId id="285" r:id="rId7"/>
    <p:sldId id="286" r:id="rId8"/>
    <p:sldId id="287" r:id="rId9"/>
    <p:sldId id="296" r:id="rId10"/>
    <p:sldId id="299" r:id="rId11"/>
    <p:sldId id="297" r:id="rId12"/>
    <p:sldId id="281" r:id="rId13"/>
    <p:sldId id="258" r:id="rId14"/>
    <p:sldId id="288" r:id="rId15"/>
    <p:sldId id="289" r:id="rId16"/>
    <p:sldId id="290" r:id="rId17"/>
    <p:sldId id="291" r:id="rId18"/>
    <p:sldId id="292" r:id="rId19"/>
    <p:sldId id="282" r:id="rId20"/>
    <p:sldId id="283" r:id="rId21"/>
    <p:sldId id="293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86020" autoAdjust="0"/>
  </p:normalViewPr>
  <p:slideViewPr>
    <p:cSldViewPr snapToGrid="0">
      <p:cViewPr varScale="1">
        <p:scale>
          <a:sx n="60" d="100"/>
          <a:sy n="60" d="100"/>
        </p:scale>
        <p:origin x="1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42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6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 객체 모델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(DOM, Document Object Model)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문서에 접근하기 위한 일종의 인터페이스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표준 스펙을 잘 지키는 것 뿐만 아니라 구조적 마크업</a:t>
            </a:r>
            <a:r>
              <a:rPr lang="en-US" altLang="ko-KR" dirty="0"/>
              <a:t>(XHTML)</a:t>
            </a:r>
            <a:r>
              <a:rPr lang="ko-KR" altLang="en-US" dirty="0"/>
              <a:t>과 표현 및 레이아웃</a:t>
            </a:r>
            <a:r>
              <a:rPr lang="en-US" altLang="ko-KR" dirty="0"/>
              <a:t>(CSS) </a:t>
            </a:r>
            <a:r>
              <a:rPr lang="ko-KR" altLang="en-US" dirty="0"/>
              <a:t>및 사용자 행위 제어</a:t>
            </a:r>
            <a:r>
              <a:rPr lang="en-US" altLang="ko-KR" dirty="0"/>
              <a:t>(</a:t>
            </a:r>
            <a:r>
              <a:rPr lang="en-US" altLang="ko-KR" dirty="0" err="1"/>
              <a:t>DOMScripting</a:t>
            </a:r>
            <a:r>
              <a:rPr lang="en-US" altLang="ko-KR" dirty="0"/>
              <a:t>)</a:t>
            </a:r>
            <a:r>
              <a:rPr lang="ko-KR" altLang="en-US" dirty="0"/>
              <a:t>를 잘 분리하는 고급 홈페이지 구축 방식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69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호환성 확보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3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최신 웹 표준 인 </a:t>
            </a:r>
            <a:r>
              <a:rPr lang="en-US" altLang="ko-KR" dirty="0"/>
              <a:t>CSS3</a:t>
            </a:r>
            <a:r>
              <a:rPr lang="ko-KR" altLang="en-US" dirty="0"/>
              <a:t>의 일부 </a:t>
            </a:r>
            <a:r>
              <a:rPr lang="ko-KR" altLang="en-US" dirty="0" err="1"/>
              <a:t>최신브라우저에만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7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기기의 세밀한 부분까지 감지할 수 있어져 반응형 웹의 시작과 함께 웹 개발의 새로운 지평을 열었다는 찬사가 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3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queri.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e.com/kr/iphone-13-pro/" TargetMode="External"/><Relationship Id="rId2" Type="http://schemas.openxmlformats.org/officeDocument/2006/relationships/hyperlink" Target="https://www.fixate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ympanus.net/Development/DragDropInteraction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w3.org/2008/mobileok-webui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 err="1"/>
              <a:t>웹표준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F027D-7840-4313-B2DA-DDB8119D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IE </a:t>
            </a:r>
            <a:r>
              <a:rPr lang="ko-KR" altLang="en-US" dirty="0"/>
              <a:t>문서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A97EE-FD86-40DE-B79B-802D40219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/>
              <a:t>(meta http-</a:t>
            </a:r>
            <a:r>
              <a:rPr lang="en-US" altLang="ko-KR" dirty="0" err="1"/>
              <a:t>equiv</a:t>
            </a:r>
            <a:r>
              <a:rPr lang="en-US" altLang="ko-KR" dirty="0"/>
              <a:t>="</a:t>
            </a:r>
            <a:r>
              <a:rPr lang="en-US" altLang="ko-KR" b="1" dirty="0"/>
              <a:t>x-</a:t>
            </a:r>
            <a:r>
              <a:rPr lang="en-US" altLang="ko-KR" b="1" dirty="0" err="1"/>
              <a:t>ua</a:t>
            </a:r>
            <a:r>
              <a:rPr lang="en-US" altLang="ko-KR" b="1" dirty="0"/>
              <a:t>-compatible</a:t>
            </a:r>
            <a:r>
              <a:rPr lang="en-US" altLang="ko-KR" dirty="0"/>
              <a:t>" content="</a:t>
            </a:r>
            <a:r>
              <a:rPr lang="en-US" altLang="ko-KR" b="1" dirty="0"/>
              <a:t>IE=edge</a:t>
            </a:r>
            <a:r>
              <a:rPr lang="en-US" altLang="ko-KR" dirty="0"/>
              <a:t>" )</a:t>
            </a:r>
          </a:p>
          <a:p>
            <a:r>
              <a:rPr lang="en-US" altLang="ko-KR" dirty="0"/>
              <a:t>IE</a:t>
            </a:r>
            <a:r>
              <a:rPr lang="ko-KR" altLang="en-US" dirty="0"/>
              <a:t>브라우저에서</a:t>
            </a:r>
            <a:r>
              <a:rPr lang="en-US" altLang="ko-KR" dirty="0"/>
              <a:t>, </a:t>
            </a:r>
            <a:r>
              <a:rPr lang="ko-KR" altLang="en-US" dirty="0"/>
              <a:t>각 버전 중 가장 최신 표준 모드를 선택하는 문서 모드</a:t>
            </a:r>
            <a:r>
              <a:rPr lang="en-US" altLang="ko-KR" dirty="0"/>
              <a:t>IE6</a:t>
            </a:r>
            <a:r>
              <a:rPr lang="ko-KR" altLang="en-US" dirty="0"/>
              <a:t>부터 </a:t>
            </a:r>
            <a:r>
              <a:rPr lang="en-US" altLang="ko-KR" dirty="0"/>
              <a:t>IE11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일부 특징들이 앞서 발행된 표준과 달랐기 때문에</a:t>
            </a:r>
            <a:r>
              <a:rPr lang="en-US" altLang="ko-KR" dirty="0"/>
              <a:t>, </a:t>
            </a:r>
            <a:r>
              <a:rPr lang="ko-KR" altLang="en-US" dirty="0"/>
              <a:t>웹 개발자가 어느 표준인지 선택하도록 하는</a:t>
            </a:r>
            <a:r>
              <a:rPr lang="en-US" altLang="ko-KR" dirty="0"/>
              <a:t>, </a:t>
            </a:r>
            <a:r>
              <a:rPr lang="ko-KR" altLang="en-US" dirty="0"/>
              <a:t>문서 호환성 </a:t>
            </a:r>
            <a:r>
              <a:rPr lang="en-US" altLang="ko-KR" dirty="0"/>
              <a:t>document compatibility </a:t>
            </a:r>
            <a:r>
              <a:rPr lang="ko-KR" altLang="en-US" dirty="0"/>
              <a:t>개념을 도입</a:t>
            </a:r>
          </a:p>
        </p:txBody>
      </p:sp>
    </p:spTree>
    <p:extLst>
      <p:ext uri="{BB962C8B-B14F-4D97-AF65-F5344CB8AC3E}">
        <p14:creationId xmlns:p14="http://schemas.microsoft.com/office/powerpoint/2010/main" val="11001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E8D56-B6F9-4D31-9C3F-3F8601CC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문서 형식 선언</a:t>
            </a:r>
            <a:br>
              <a:rPr lang="ko-KR" altLang="en-US" dirty="0"/>
            </a:br>
            <a:r>
              <a:rPr lang="en-US" altLang="ko-KR" dirty="0"/>
              <a:t>	 HTML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86215-F8C6-4E07-8D1D-579C8AF4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 세트</a:t>
            </a:r>
            <a:r>
              <a:rPr lang="en-US" altLang="ko-KR" dirty="0"/>
              <a:t>(Character set) </a:t>
            </a:r>
            <a:r>
              <a:rPr lang="ko-KR" altLang="en-US" dirty="0"/>
              <a:t>명시하기 </a:t>
            </a:r>
            <a:r>
              <a:rPr lang="en-US" altLang="ko-KR" dirty="0"/>
              <a:t>: &lt;meta charset="utf-8"&gt;</a:t>
            </a:r>
          </a:p>
          <a:p>
            <a:r>
              <a:rPr lang="en-US" altLang="ko-KR" dirty="0"/>
              <a:t>type </a:t>
            </a:r>
            <a:r>
              <a:rPr lang="ko-KR" altLang="en-US" dirty="0"/>
              <a:t>속성 포함시키기 </a:t>
            </a:r>
            <a:r>
              <a:rPr lang="en-US" altLang="ko-KR" dirty="0"/>
              <a:t>: &lt;script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 &lt;/script&gt;</a:t>
            </a:r>
            <a:endParaRPr lang="ko-KR" altLang="en-US" dirty="0"/>
          </a:p>
          <a:p>
            <a:r>
              <a:rPr lang="ko-KR" altLang="en-US" dirty="0"/>
              <a:t>소문자 사용 </a:t>
            </a:r>
            <a:r>
              <a:rPr lang="en-US" altLang="ko-KR" dirty="0"/>
              <a:t>: &lt;div name="xxx"&gt;</a:t>
            </a:r>
          </a:p>
          <a:p>
            <a:r>
              <a:rPr lang="ko-KR" altLang="en-US" dirty="0"/>
              <a:t>섹션 구분 </a:t>
            </a:r>
            <a:r>
              <a:rPr lang="en-US" altLang="ko-KR" dirty="0"/>
              <a:t>: &lt;div&gt;/</a:t>
            </a:r>
            <a:r>
              <a:rPr lang="ko-KR" altLang="en-US" dirty="0" err="1"/>
              <a:t>시멘틱</a:t>
            </a:r>
            <a:r>
              <a:rPr lang="ko-KR" altLang="en-US" dirty="0"/>
              <a:t> 태그</a:t>
            </a:r>
            <a:r>
              <a:rPr lang="en-US" altLang="ko-KR" dirty="0"/>
              <a:t>/&lt;h1&gt;</a:t>
            </a:r>
            <a:endParaRPr lang="ko-KR" altLang="en-US" dirty="0"/>
          </a:p>
          <a:p>
            <a:r>
              <a:rPr lang="ko-KR" altLang="en-US" dirty="0"/>
              <a:t>항목 표현 </a:t>
            </a:r>
            <a:r>
              <a:rPr lang="en-US" altLang="ko-KR" dirty="0"/>
              <a:t>: &lt;ul&gt;, &lt;</a:t>
            </a:r>
            <a:r>
              <a:rPr lang="en-US" altLang="ko-KR" dirty="0" err="1"/>
              <a:t>ol</a:t>
            </a:r>
            <a:r>
              <a:rPr lang="en-US" altLang="ko-KR" dirty="0"/>
              <a:t>&gt;, &lt;li&gt;</a:t>
            </a:r>
          </a:p>
          <a:p>
            <a:r>
              <a:rPr lang="en-US" altLang="ko-KR" dirty="0"/>
              <a:t>class, id </a:t>
            </a:r>
            <a:r>
              <a:rPr lang="ko-KR" altLang="en-US" dirty="0"/>
              <a:t>핵심 속성 사용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외부 </a:t>
            </a:r>
            <a:r>
              <a:rPr lang="en-US" altLang="ko-KR" dirty="0"/>
              <a:t>CSS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특수 문자 표현</a:t>
            </a:r>
            <a:r>
              <a:rPr lang="en-US" altLang="ko-KR" dirty="0"/>
              <a:t> : </a:t>
            </a:r>
            <a:r>
              <a:rPr lang="ko-KR" altLang="en-US" dirty="0"/>
              <a:t>엔티티 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2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74F28-E2F5-49C9-8166-D81E90E78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반응형 웹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6D888-6A5C-4924-9494-64289D1AC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모바일 기기와 웹 디자인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ko-KR" altLang="en-US" dirty="0"/>
              <a:t>웹 사이트의 내용을 그대로 유지하면서 다양한 화면 크기에 맞게 웹 사이트를 표시하는 방법</a:t>
            </a:r>
            <a:endParaRPr lang="en-US" altLang="ko-KR" dirty="0"/>
          </a:p>
          <a:p>
            <a:r>
              <a:rPr lang="ko-KR" altLang="en-US" dirty="0"/>
              <a:t>다양한 화면크기의 모바일 기기들이 계속 쏟아져 나오는데 그 때 마다 그 크기에 맞춘 사이트를 별도로 제작하는 것은 비효율적</a:t>
            </a:r>
            <a:endParaRPr lang="en-US" altLang="ko-KR" dirty="0"/>
          </a:p>
          <a:p>
            <a:r>
              <a:rPr lang="ko-KR" altLang="en-US" dirty="0"/>
              <a:t>화면의 크기에 </a:t>
            </a:r>
            <a:r>
              <a:rPr lang="en-US" altLang="ko-KR" dirty="0"/>
              <a:t>‘</a:t>
            </a:r>
            <a:r>
              <a:rPr lang="ko-KR" altLang="en-US" dirty="0"/>
              <a:t>반응</a:t>
            </a:r>
            <a:r>
              <a:rPr lang="en-US" altLang="ko-KR" dirty="0"/>
              <a:t>＇</a:t>
            </a:r>
            <a:r>
              <a:rPr lang="ko-KR" altLang="en-US" dirty="0"/>
              <a:t>해 화면 요소들을 자동으로 바꾸어 사이트를 </a:t>
            </a:r>
            <a:r>
              <a:rPr lang="ko-KR" altLang="en-US" dirty="0" err="1"/>
              <a:t>두현하는</a:t>
            </a:r>
            <a:r>
              <a:rPr lang="ko-KR" altLang="en-US" dirty="0"/>
              <a:t> 것 </a:t>
            </a:r>
            <a:r>
              <a:rPr lang="en-US" altLang="ko-KR" dirty="0"/>
              <a:t>:</a:t>
            </a:r>
            <a:r>
              <a:rPr lang="ko-KR" altLang="en-US" dirty="0"/>
              <a:t> 반응형 웹 디자인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6C5BE-BAF3-4616-96A1-E46C55C2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반응형 웹 디자인의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172D5-3333-4E38-B0F2-C8A82A984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스마트 기기에서 접속 가능</a:t>
            </a:r>
            <a:endParaRPr lang="en-US" altLang="ko-KR" dirty="0"/>
          </a:p>
          <a:p>
            <a:r>
              <a:rPr lang="ko-KR" altLang="en-US" dirty="0"/>
              <a:t>가로 모드에 맞춘 레이아웃 변경 가능</a:t>
            </a:r>
            <a:endParaRPr lang="en-US" altLang="ko-KR" dirty="0"/>
          </a:p>
          <a:p>
            <a:r>
              <a:rPr lang="ko-KR" altLang="en-US" dirty="0"/>
              <a:t>사이트 유지 관리에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심플한 레이아웃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87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56859-BD68-4393-A656-3F44D709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뷰포트</a:t>
            </a:r>
            <a:r>
              <a:rPr lang="en-US" altLang="ko-KR" dirty="0"/>
              <a:t>(viewport)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D41F7-F51E-495E-8146-4EE5B9FB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실제내용이 표시되는 영역</a:t>
            </a:r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화면과 모바일 화면의 픽셀 표시 방법이 다르기 때문에 모바일 화면에서 의도한 대로 표시되지 않음</a:t>
            </a:r>
            <a:endParaRPr lang="en-US" altLang="ko-KR" dirty="0"/>
          </a:p>
          <a:p>
            <a:r>
              <a:rPr lang="ko-KR" altLang="en-US" dirty="0"/>
              <a:t>뷰 포트를 지정하면 기기 화면에 맞춰 확대</a:t>
            </a:r>
            <a:r>
              <a:rPr lang="en-US" altLang="ko-KR" dirty="0"/>
              <a:t>/</a:t>
            </a:r>
            <a:r>
              <a:rPr lang="ko-KR" altLang="en-US" dirty="0"/>
              <a:t>축소해서 내용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일반적인 사용법 </a:t>
            </a:r>
            <a:r>
              <a:rPr lang="en-US" altLang="ko-KR" dirty="0"/>
              <a:t>: </a:t>
            </a:r>
            <a:r>
              <a:rPr lang="ko-KR" altLang="en-US" dirty="0" err="1"/>
              <a:t>뷰포트의</a:t>
            </a:r>
            <a:r>
              <a:rPr lang="ko-KR" altLang="en-US" dirty="0"/>
              <a:t> 너비를 스마트폰 화면 너비에 맞추고 초기화면 배율을 </a:t>
            </a:r>
            <a:r>
              <a:rPr lang="en-US" altLang="ko-KR" dirty="0"/>
              <a:t>1</a:t>
            </a:r>
            <a:r>
              <a:rPr lang="ko-KR" altLang="en-US" dirty="0"/>
              <a:t>로 지적</a:t>
            </a:r>
            <a:endParaRPr lang="en-US" altLang="ko-KR" dirty="0"/>
          </a:p>
          <a:p>
            <a:r>
              <a:rPr lang="en-US" altLang="ko-KR" dirty="0"/>
              <a:t>&lt;meta name="viewport" content="width=device-width, initial-scale=1.0"&gt;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3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7F7DF-C70D-47EA-B7ED-F860CB22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그리드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08309-4691-456E-B266-2B909F54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화면을 여러 개의 칼럼으로 나누어 필요할 때마다 칼럼들을 묶어 배치하는 방법</a:t>
            </a:r>
            <a:endParaRPr lang="en-US" altLang="ko-KR" dirty="0"/>
          </a:p>
          <a:p>
            <a:r>
              <a:rPr lang="ko-KR" altLang="en-US" dirty="0" err="1"/>
              <a:t>고정그리드</a:t>
            </a:r>
            <a:r>
              <a:rPr lang="ko-KR" altLang="en-US" dirty="0"/>
              <a:t> 레이아웃 </a:t>
            </a:r>
            <a:r>
              <a:rPr lang="en-US" altLang="ko-KR" dirty="0"/>
              <a:t>: </a:t>
            </a:r>
            <a:r>
              <a:rPr lang="ko-KR" altLang="en-US" dirty="0"/>
              <a:t>픽셀</a:t>
            </a:r>
            <a:r>
              <a:rPr lang="en-US" altLang="ko-KR" dirty="0"/>
              <a:t>, </a:t>
            </a:r>
            <a:r>
              <a:rPr lang="en-US" altLang="ko-KR" dirty="0" err="1"/>
              <a:t>em</a:t>
            </a:r>
            <a:r>
              <a:rPr lang="en-US" altLang="ko-KR" dirty="0"/>
              <a:t>, rem</a:t>
            </a:r>
          </a:p>
          <a:p>
            <a:r>
              <a:rPr lang="ko-KR" altLang="en-US" dirty="0"/>
              <a:t>가변 그리드 레이아웃 </a:t>
            </a:r>
            <a:r>
              <a:rPr lang="en-US" altLang="ko-KR" dirty="0"/>
              <a:t>: % </a:t>
            </a:r>
            <a:r>
              <a:rPr lang="ko-KR" altLang="en-US" dirty="0"/>
              <a:t>와 같은 </a:t>
            </a:r>
            <a:r>
              <a:rPr lang="ko-KR" altLang="en-US" dirty="0" err="1"/>
              <a:t>가변값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2D903-7227-4FB5-A40C-F28FBE96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3804904"/>
            <a:ext cx="406774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5808-3763-48A5-B92D-E96318C4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의 미디어 쿼리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57FA7-4359-4142-89A1-97F53DB8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2298"/>
            <a:ext cx="8915400" cy="4148924"/>
          </a:xfrm>
        </p:spPr>
        <p:txBody>
          <a:bodyPr/>
          <a:lstStyle/>
          <a:p>
            <a:r>
              <a:rPr lang="ko-KR" altLang="en-US" dirty="0"/>
              <a:t>기기의 </a:t>
            </a:r>
            <a:r>
              <a:rPr lang="ko-KR" altLang="en-US" dirty="0" err="1"/>
              <a:t>종류뿐</a:t>
            </a:r>
            <a:r>
              <a:rPr lang="ko-KR" altLang="en-US" dirty="0"/>
              <a:t> 아니라 해상도</a:t>
            </a:r>
            <a:r>
              <a:rPr lang="en-US" altLang="ko-KR" dirty="0"/>
              <a:t>, </a:t>
            </a:r>
            <a:r>
              <a:rPr lang="ko-KR" altLang="en-US" dirty="0"/>
              <a:t>비트 수</a:t>
            </a:r>
            <a:r>
              <a:rPr lang="en-US" altLang="ko-KR" dirty="0"/>
              <a:t>, </a:t>
            </a:r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 여부 등 세부사항까지 감지할 수 있는 기술</a:t>
            </a:r>
          </a:p>
          <a:p>
            <a:r>
              <a:rPr lang="ko-KR" altLang="en-US" dirty="0"/>
              <a:t>화면 해상도</a:t>
            </a:r>
            <a:r>
              <a:rPr lang="en-US" altLang="ko-KR" dirty="0"/>
              <a:t>, </a:t>
            </a:r>
            <a:r>
              <a:rPr lang="ko-KR" altLang="en-US" dirty="0"/>
              <a:t>기기 방향 등의 조건으로 </a:t>
            </a:r>
            <a:r>
              <a:rPr lang="en-US" altLang="ko-KR" dirty="0"/>
              <a:t>HTML</a:t>
            </a:r>
            <a:r>
              <a:rPr lang="ko-KR" altLang="en-US" dirty="0"/>
              <a:t>에 적용하는 스타일을 전환할 수 있는 </a:t>
            </a:r>
            <a:r>
              <a:rPr lang="en-US" altLang="ko-KR" dirty="0"/>
              <a:t>CSS3</a:t>
            </a:r>
            <a:r>
              <a:rPr lang="ko-KR" altLang="en-US" dirty="0"/>
              <a:t>의 속성</a:t>
            </a:r>
          </a:p>
          <a:p>
            <a:r>
              <a:rPr lang="ko-KR" altLang="en-US" dirty="0"/>
              <a:t>반응형 웹 디자인에서는 미디어 쿼리를 사용해 적용하는 스타일을 기기마다</a:t>
            </a:r>
            <a:r>
              <a:rPr lang="en-US" altLang="ko-KR" dirty="0"/>
              <a:t>(</a:t>
            </a:r>
            <a:r>
              <a:rPr lang="ko-KR" altLang="en-US" dirty="0"/>
              <a:t>화면 크기마다</a:t>
            </a:r>
            <a:r>
              <a:rPr lang="en-US" altLang="ko-KR" dirty="0"/>
              <a:t>) </a:t>
            </a:r>
            <a:r>
              <a:rPr lang="ko-KR" altLang="en-US" dirty="0"/>
              <a:t>전환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https://mediaqueri.es/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5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5CE85-F437-482C-8DAE-6A27D2E3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플렉서블</a:t>
            </a:r>
            <a:r>
              <a:rPr lang="ko-KR" altLang="en-US" dirty="0"/>
              <a:t> 박스 레이아웃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CSS Flexible Box 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535AA-ECD1-47E4-8C3E-EABA2341C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3 </a:t>
            </a:r>
            <a:r>
              <a:rPr lang="ko-KR" altLang="en-US" dirty="0"/>
              <a:t>웹 레이아웃 모델</a:t>
            </a:r>
            <a:endParaRPr lang="en-US" altLang="ko-KR" dirty="0"/>
          </a:p>
          <a:p>
            <a:r>
              <a:rPr lang="ko-KR" altLang="en-US" dirty="0"/>
              <a:t>서로 다른 크기의 화면과 기기에서도 </a:t>
            </a:r>
            <a:r>
              <a:rPr lang="en-US" altLang="ko-KR" dirty="0"/>
              <a:t>HTML </a:t>
            </a:r>
            <a:r>
              <a:rPr lang="ko-KR" altLang="en-US" dirty="0"/>
              <a:t>요소들이 자동으로 재정렬되고 언제나 레이아웃을 똑같이 유지할 수 있게 만들어준다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크기에 따라서 안의 컨텐츠의 크기가 줄어들거나 늘어남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1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64654-8AD4-4854-B3AA-2E99B351A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인터렉티브 웹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E66A54-6EED-47B6-9517-4A1D8D451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웹 표준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반응형 웹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인터렉티브 웹</a:t>
            </a: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B2D4E-1000-43A8-8697-0E385F83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인터렉티브 웹이란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27D94-7E07-41D0-A9C9-400453091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일방적으로 정보를 </a:t>
            </a:r>
            <a:r>
              <a:rPr lang="ko-KR" altLang="en-US" dirty="0" err="1"/>
              <a:t>받는데에</a:t>
            </a:r>
            <a:r>
              <a:rPr lang="ko-KR" altLang="en-US" dirty="0"/>
              <a:t> 그치지 않고</a:t>
            </a:r>
            <a:r>
              <a:rPr lang="en-US" altLang="ko-KR" dirty="0"/>
              <a:t>, </a:t>
            </a:r>
            <a:r>
              <a:rPr lang="ko-KR" altLang="en-US" dirty="0"/>
              <a:t>접속자가 페이지안에서 상호작용</a:t>
            </a:r>
            <a:r>
              <a:rPr lang="en-US" altLang="ko-KR" dirty="0"/>
              <a:t>, </a:t>
            </a:r>
            <a:r>
              <a:rPr lang="ko-KR" altLang="en-US" dirty="0"/>
              <a:t>데이터 교류를 하는 동적인 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https://www.fixate.it/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https://www.apple.com/kr/iphone-13-pro/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https://tympanus.net/Development/DragDropInteractions/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5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6810A-43CD-4B75-95DF-776D3814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인터렉티브 웹과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4942B-78BC-4218-9130-F6B7410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, </a:t>
            </a:r>
            <a:r>
              <a:rPr lang="ko-KR" altLang="en-US" dirty="0"/>
              <a:t>혹은 자바스크립트 라이브러리를 이용해서 구현</a:t>
            </a:r>
            <a:endParaRPr lang="en-US" altLang="ko-KR" dirty="0"/>
          </a:p>
          <a:p>
            <a:r>
              <a:rPr lang="ko-KR" altLang="en-US" dirty="0"/>
              <a:t>자바스크립트를 이용해서 동적효과 가능</a:t>
            </a:r>
          </a:p>
        </p:txBody>
      </p:sp>
    </p:spTree>
    <p:extLst>
      <p:ext uri="{BB962C8B-B14F-4D97-AF65-F5344CB8AC3E}">
        <p14:creationId xmlns:p14="http://schemas.microsoft.com/office/powerpoint/2010/main" val="2791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표준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1B7BD-1BE6-473B-83DE-A7311E12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표준이란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5F106-B36D-4B32-A305-99B9E5EE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9419"/>
            <a:ext cx="8915400" cy="46544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'</a:t>
            </a:r>
            <a:r>
              <a:rPr lang="ko-KR" altLang="en-US" b="1" dirty="0"/>
              <a:t>웹에서 표준적으로 사용되는 기술이나 규칙</a:t>
            </a:r>
            <a:r>
              <a:rPr lang="en-US" altLang="ko-KR" b="1" dirty="0"/>
              <a:t>'</a:t>
            </a:r>
          </a:p>
          <a:p>
            <a:r>
              <a:rPr lang="ko-KR" altLang="en-US" dirty="0"/>
              <a:t>어떤 운영체제나 브라우저를 사용하더라도 웹페이지가 동일하게 보이고 정상 작동해야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r>
              <a:rPr lang="ko-KR" altLang="en-US" dirty="0"/>
              <a:t>표준화 단체인 </a:t>
            </a:r>
            <a:r>
              <a:rPr lang="en-US" altLang="ko-KR" dirty="0"/>
              <a:t>W3C</a:t>
            </a:r>
            <a:r>
              <a:rPr lang="ko-KR" altLang="en-US" dirty="0"/>
              <a:t>가 권고한 표준안에 따라 웹사이트를 작성할 때 이용하는 </a:t>
            </a:r>
            <a:r>
              <a:rPr lang="en-US" altLang="ko-KR" dirty="0"/>
              <a:t>HTML, CSS, JavaScript </a:t>
            </a:r>
            <a:r>
              <a:rPr lang="ko-KR" altLang="en-US" dirty="0"/>
              <a:t>등에 대한 규정</a:t>
            </a:r>
            <a:endParaRPr lang="en-US" altLang="ko-KR" dirty="0"/>
          </a:p>
          <a:p>
            <a:r>
              <a:rPr lang="en-US" altLang="ko-KR" dirty="0"/>
              <a:t>CSS </a:t>
            </a:r>
            <a:r>
              <a:rPr lang="ko-KR" altLang="en-US" dirty="0"/>
              <a:t>와 </a:t>
            </a:r>
            <a:r>
              <a:rPr lang="en-US" altLang="ko-KR" dirty="0"/>
              <a:t>HTML(XHTML)</a:t>
            </a:r>
            <a:r>
              <a:rPr lang="ko-KR" altLang="en-US" dirty="0"/>
              <a:t>로 웹 문서를 작성하는 것의 명확한 용어는 </a:t>
            </a:r>
            <a:r>
              <a:rPr lang="ko-KR" altLang="en-US" b="1" dirty="0"/>
              <a:t>권고</a:t>
            </a:r>
            <a:r>
              <a:rPr lang="en-US" altLang="ko-KR" dirty="0"/>
              <a:t>(recommend)</a:t>
            </a:r>
            <a:r>
              <a:rPr lang="ko-KR" altLang="en-US" dirty="0"/>
              <a:t>라고 하며 버전과 상관없이 </a:t>
            </a:r>
            <a:r>
              <a:rPr lang="en-US" altLang="ko-KR" dirty="0"/>
              <a:t>HTML, XHTML</a:t>
            </a:r>
            <a:r>
              <a:rPr lang="ko-KR" altLang="en-US" dirty="0"/>
              <a:t>은 그 자체로 표준</a:t>
            </a:r>
          </a:p>
        </p:txBody>
      </p:sp>
    </p:spTree>
    <p:extLst>
      <p:ext uri="{BB962C8B-B14F-4D97-AF65-F5344CB8AC3E}">
        <p14:creationId xmlns:p14="http://schemas.microsoft.com/office/powerpoint/2010/main" val="31435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A713D-A591-4531-8C61-1BE3167E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접근성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38C5B-3D56-4164-8552-081E3BBB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W3C</a:t>
            </a:r>
            <a:r>
              <a:rPr lang="ko-KR" altLang="en-US" dirty="0"/>
              <a:t>의 정의에 따르면 접근성</a:t>
            </a:r>
            <a:r>
              <a:rPr lang="en-US" altLang="ko-KR" dirty="0"/>
              <a:t>, </a:t>
            </a:r>
            <a:r>
              <a:rPr lang="ko-KR" altLang="en-US" dirty="0" smtClean="0"/>
              <a:t>사생활 </a:t>
            </a:r>
            <a:r>
              <a:rPr lang="ko-KR" altLang="en-US" dirty="0"/>
              <a:t>보호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국제화의 측면에서 고려</a:t>
            </a:r>
            <a:endParaRPr lang="en-US" altLang="ko-KR" dirty="0"/>
          </a:p>
          <a:p>
            <a:r>
              <a:rPr lang="ko-KR" altLang="en-US" dirty="0"/>
              <a:t>신체적 차이나 장애 여부와 상관없이 누구나 원활하게 웹페이지를 이용 </a:t>
            </a:r>
            <a:r>
              <a:rPr lang="ko-KR" altLang="en-US" dirty="0" err="1"/>
              <a:t>할수</a:t>
            </a:r>
            <a:r>
              <a:rPr lang="ko-KR" altLang="en-US" dirty="0"/>
              <a:t> 있어야 한다</a:t>
            </a:r>
            <a:endParaRPr lang="en-US" altLang="ko-KR" dirty="0"/>
          </a:p>
          <a:p>
            <a:pPr lvl="1"/>
            <a:r>
              <a:rPr lang="ko-KR" altLang="en-US" dirty="0"/>
              <a:t>시각장애인의 경우 스크린리더</a:t>
            </a:r>
            <a:r>
              <a:rPr lang="en-US" altLang="ko-KR" dirty="0"/>
              <a:t>(</a:t>
            </a:r>
            <a:r>
              <a:rPr lang="ko-KR" altLang="en-US" dirty="0"/>
              <a:t>이미지 경우</a:t>
            </a:r>
            <a:r>
              <a:rPr lang="en-US" altLang="ko-KR" dirty="0"/>
              <a:t>, </a:t>
            </a:r>
            <a:r>
              <a:rPr lang="ko-KR" altLang="en-US" dirty="0"/>
              <a:t>텍스트 설명추가 필요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=“” alt=“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7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6617-40F2-4F37-A1AE-E695E0DC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표준의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4BD57-9D6F-43B5-B061-39DD68DE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웹접근성 수준의 향상 </a:t>
            </a:r>
            <a:r>
              <a:rPr lang="en-US" altLang="ko-KR" dirty="0"/>
              <a:t>(</a:t>
            </a:r>
            <a:r>
              <a:rPr lang="ko-KR" altLang="en-US" dirty="0"/>
              <a:t>다양한 </a:t>
            </a:r>
            <a:r>
              <a:rPr lang="ko-KR" altLang="en-US" dirty="0" err="1"/>
              <a:t>브라우져</a:t>
            </a:r>
            <a:r>
              <a:rPr lang="ko-KR" altLang="en-US" dirty="0"/>
              <a:t> 대응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검색 친화적인 웹 사이트 구현 </a:t>
            </a:r>
            <a:r>
              <a:rPr lang="en-US" altLang="ko-KR" dirty="0"/>
              <a:t>(</a:t>
            </a:r>
            <a:r>
              <a:rPr lang="ko-KR" altLang="en-US" dirty="0" err="1"/>
              <a:t>검색봇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구조와 표현의 분리 </a:t>
            </a:r>
            <a:r>
              <a:rPr lang="en-US" altLang="ko-KR" dirty="0"/>
              <a:t>(</a:t>
            </a:r>
            <a:r>
              <a:rPr lang="en-US" altLang="ko-KR" dirty="0" smtClean="0"/>
              <a:t>HTML/CSS)</a:t>
            </a:r>
            <a:endParaRPr lang="ko-KR" altLang="en-US" dirty="0"/>
          </a:p>
          <a:p>
            <a:r>
              <a:rPr lang="ko-KR" altLang="en-US" dirty="0"/>
              <a:t>손쉬운 유지 보수 및 비용 절감 효과 </a:t>
            </a:r>
            <a:r>
              <a:rPr lang="en-US" altLang="ko-KR" dirty="0"/>
              <a:t>(</a:t>
            </a:r>
            <a:r>
              <a:rPr lang="ko-KR" altLang="en-US" dirty="0"/>
              <a:t>소스의 통일화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2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611F8-C0E4-4FF1-A603-E5D73C38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웹브라우져와</a:t>
            </a:r>
            <a:r>
              <a:rPr lang="ko-KR" altLang="en-US" dirty="0"/>
              <a:t> </a:t>
            </a:r>
            <a:r>
              <a:rPr lang="ko-KR" altLang="en-US" dirty="0" err="1"/>
              <a:t>웹표준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BD83F-6149-4A46-8300-29210B926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2423"/>
            <a:ext cx="8915400" cy="4198800"/>
          </a:xfrm>
        </p:spPr>
        <p:txBody>
          <a:bodyPr/>
          <a:lstStyle/>
          <a:p>
            <a:r>
              <a:rPr lang="ko-KR" altLang="en-US" dirty="0" err="1"/>
              <a:t>웹브라우저</a:t>
            </a:r>
            <a:r>
              <a:rPr lang="en-US" altLang="ko-KR" dirty="0"/>
              <a:t>(Web Browser)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/>
              <a:t>사용자가 웹 서버의 하이퍼텍스트 문서를 볼 수 있도록 해 주는 클라이언트 프로그램</a:t>
            </a:r>
            <a:endParaRPr lang="en-US" altLang="ko-KR" dirty="0"/>
          </a:p>
          <a:p>
            <a:r>
              <a:rPr lang="ko-KR" altLang="en-US" dirty="0"/>
              <a:t>웹 브라우저마다 보이는 디자인이 조금씩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현재에는 웹 브라우저의 기능만큼이나 다양한 종류의 웹 브라우저가 있으며 대표적인 웹 브라우저는 아래와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CBF7A-FCAC-4DBB-B155-DBAEEC48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57" y="3815396"/>
            <a:ext cx="3798310" cy="23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FF019-3695-48FD-87AB-ED8579BE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표준 검사 </a:t>
            </a:r>
            <a:r>
              <a:rPr lang="ko-KR" altLang="en-US" dirty="0" err="1"/>
              <a:t>벨리데이터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EA953-E635-49EE-911A-1699B14C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HTML : </a:t>
            </a:r>
            <a:r>
              <a:rPr lang="en-US" altLang="ko-KR" dirty="0">
                <a:solidFill>
                  <a:srgbClr val="FDAB2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https://validator.w3.org/</a:t>
            </a:r>
            <a:endParaRPr lang="en-US" altLang="ko-KR" dirty="0"/>
          </a:p>
          <a:p>
            <a:r>
              <a:rPr lang="en-US" altLang="ko-KR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CSS : </a:t>
            </a:r>
            <a:r>
              <a:rPr lang="en-US" altLang="ko-KR" dirty="0">
                <a:hlinkClick r:id="rId3"/>
              </a:rPr>
              <a:t>https://jigsaw.w3.org/css-validator/</a:t>
            </a:r>
            <a:endParaRPr lang="en-US" altLang="ko-KR" dirty="0"/>
          </a:p>
          <a:p>
            <a:r>
              <a:rPr lang="en-US" altLang="ko-KR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Mobile Web : </a:t>
            </a:r>
            <a:r>
              <a:rPr lang="en-US" altLang="ko-KR" dirty="0">
                <a:hlinkClick r:id="rId4"/>
              </a:rPr>
              <a:t>https://dev.w3.org/2008/mobileok-webui/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0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288D6-C28D-4819-89F4-C4E14155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문서 형식 선언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 DTD </a:t>
            </a:r>
            <a:r>
              <a:rPr lang="ko-KR" altLang="en-US" dirty="0"/>
              <a:t>선언 </a:t>
            </a:r>
            <a:r>
              <a:rPr lang="en-US" altLang="ko-KR" dirty="0"/>
              <a:t>: &lt;!DOCTYPE html&gt;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D2EAA-80DA-45EB-A5D2-B3B61F13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DTD(Document Type Definition) : </a:t>
            </a:r>
            <a:r>
              <a:rPr lang="ko-KR" altLang="en-US" dirty="0"/>
              <a:t>브라우저가 표준 모드에서 페이지를 렌더링하도록 지정하는 구문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브라우저마다 코드의 해석이 다르기 때문에 </a:t>
            </a:r>
            <a:r>
              <a:rPr lang="en-US" altLang="ko-KR" dirty="0"/>
              <a:t>DTD </a:t>
            </a:r>
            <a:r>
              <a:rPr lang="ko-KR" altLang="en-US" dirty="0"/>
              <a:t>선언을 통하여 웹 문서를 잘 표현할 수 있도록 하는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DTD </a:t>
            </a:r>
            <a:r>
              <a:rPr lang="ko-KR" altLang="en-US" dirty="0"/>
              <a:t>선언을 해야 유효성 검사의 기준이 설정되며</a:t>
            </a:r>
            <a:r>
              <a:rPr lang="en-US" altLang="ko-KR" dirty="0"/>
              <a:t>, </a:t>
            </a:r>
            <a:r>
              <a:rPr lang="ko-KR" altLang="en-US" dirty="0"/>
              <a:t>생략하거나 잘못 선언하는 경우 웹 브라우저에서 문서가 제대로 표현되지 않을 수도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1535</TotalTime>
  <Words>790</Words>
  <Application>Microsoft Office PowerPoint</Application>
  <PresentationFormat>와이드스크린</PresentationFormat>
  <Paragraphs>99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HY견고딕</vt:lpstr>
      <vt:lpstr>HY그래픽</vt:lpstr>
      <vt:lpstr>HY중고딕</vt:lpstr>
      <vt:lpstr>Microsoft GothicNeo</vt:lpstr>
      <vt:lpstr>Microsoft GothicNeo Light</vt:lpstr>
      <vt:lpstr>notokr</vt:lpstr>
      <vt:lpstr>맑은 고딕</vt:lpstr>
      <vt:lpstr>Arial</vt:lpstr>
      <vt:lpstr>Century Gothic</vt:lpstr>
      <vt:lpstr>Wingdings 3</vt:lpstr>
      <vt:lpstr>줄기</vt:lpstr>
      <vt:lpstr>HTML 웹표준</vt:lpstr>
      <vt:lpstr>오늘 배울 내용</vt:lpstr>
      <vt:lpstr>웹 표준</vt:lpstr>
      <vt:lpstr>웹 표준이란</vt:lpstr>
      <vt:lpstr>웹 접근성</vt:lpstr>
      <vt:lpstr>웹 표준의 장점</vt:lpstr>
      <vt:lpstr>웹브라우져와 웹표준</vt:lpstr>
      <vt:lpstr>웹 표준 검사 벨리데이터</vt:lpstr>
      <vt:lpstr>표준 문서 형식 선언   DTD 선언 : &lt;!DOCTYPE html&gt;</vt:lpstr>
      <vt:lpstr>IE 문서 모드</vt:lpstr>
      <vt:lpstr>표준 문서 형식 선언   HTML 요소</vt:lpstr>
      <vt:lpstr>반응형 웹</vt:lpstr>
      <vt:lpstr>모바일 기기와 웹 디자인</vt:lpstr>
      <vt:lpstr>반응형 웹 디자인의 장점</vt:lpstr>
      <vt:lpstr>뷰포트(viewport)</vt:lpstr>
      <vt:lpstr>그리드 레이아웃</vt:lpstr>
      <vt:lpstr>CSS3의 미디어 쿼리</vt:lpstr>
      <vt:lpstr>플렉서블 박스 레이아웃  CSS Flexible Box Layout</vt:lpstr>
      <vt:lpstr>인터렉티브 웹</vt:lpstr>
      <vt:lpstr>인터렉티브 웹이란</vt:lpstr>
      <vt:lpstr>인터렉티브 웹과 자바스크립트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14</cp:revision>
  <dcterms:created xsi:type="dcterms:W3CDTF">2022-01-26T22:21:15Z</dcterms:created>
  <dcterms:modified xsi:type="dcterms:W3CDTF">2022-02-07T04:44:13Z</dcterms:modified>
</cp:coreProperties>
</file>