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0" r:id="rId4"/>
    <p:sldId id="258" r:id="rId5"/>
    <p:sldId id="336" r:id="rId6"/>
    <p:sldId id="296" r:id="rId7"/>
    <p:sldId id="337" r:id="rId8"/>
    <p:sldId id="297" r:id="rId9"/>
    <p:sldId id="349" r:id="rId10"/>
    <p:sldId id="298" r:id="rId11"/>
    <p:sldId id="350" r:id="rId12"/>
    <p:sldId id="351" r:id="rId13"/>
    <p:sldId id="352" r:id="rId14"/>
    <p:sldId id="338" r:id="rId15"/>
    <p:sldId id="353" r:id="rId16"/>
    <p:sldId id="339" r:id="rId17"/>
    <p:sldId id="346" r:id="rId18"/>
    <p:sldId id="340" r:id="rId19"/>
    <p:sldId id="347" r:id="rId20"/>
    <p:sldId id="295" r:id="rId21"/>
    <p:sldId id="299" r:id="rId22"/>
    <p:sldId id="300" r:id="rId23"/>
    <p:sldId id="301" r:id="rId24"/>
    <p:sldId id="302" r:id="rId25"/>
    <p:sldId id="285" r:id="rId26"/>
    <p:sldId id="284" r:id="rId27"/>
    <p:sldId id="292" r:id="rId28"/>
    <p:sldId id="354" r:id="rId29"/>
    <p:sldId id="287" r:id="rId30"/>
    <p:sldId id="283" r:id="rId31"/>
    <p:sldId id="355" r:id="rId32"/>
    <p:sldId id="356" r:id="rId33"/>
    <p:sldId id="357" r:id="rId34"/>
    <p:sldId id="358" r:id="rId35"/>
    <p:sldId id="28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8" autoAdjust="0"/>
    <p:restoredTop sz="79695" autoAdjust="0"/>
  </p:normalViewPr>
  <p:slideViewPr>
    <p:cSldViewPr snapToGrid="0">
      <p:cViewPr varScale="1">
        <p:scale>
          <a:sx n="39" d="100"/>
          <a:sy n="39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98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다른 객체를 참조하는 경우 참조 대상을 </a:t>
            </a:r>
            <a:r>
              <a:rPr lang="en-US" altLang="ko-KR" dirty="0"/>
              <a:t>'</a:t>
            </a:r>
            <a:r>
              <a:rPr lang="ko-KR" altLang="en-US" dirty="0"/>
              <a:t>프로토타입</a:t>
            </a:r>
            <a:r>
              <a:rPr lang="en-US" altLang="ko-KR" dirty="0"/>
              <a:t>(prototype)'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8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프로토 타입은 개념적인 묶음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06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자바스크립트에서는 객체 </a:t>
            </a:r>
            <a:r>
              <a:rPr lang="ko-KR" altLang="en-US" dirty="0" err="1"/>
              <a:t>이니셜라이저를</a:t>
            </a:r>
            <a:r>
              <a:rPr lang="ko-KR" altLang="en-US" dirty="0"/>
              <a:t> 사용해 생성된 같은 타입의 객체들은 모두 같은 프로토타입을 가집니다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new </a:t>
            </a:r>
            <a:r>
              <a:rPr lang="ko-KR" altLang="en-US" dirty="0"/>
              <a:t>연산자를 사용해 생성한 객체는 생성자의 프로토타입을 자신의 프로토타입으로 상속받습니다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 err="1"/>
              <a:t>Object.prototype</a:t>
            </a:r>
            <a:r>
              <a:rPr lang="en-US" altLang="ko-KR" dirty="0"/>
              <a:t> </a:t>
            </a:r>
            <a:r>
              <a:rPr lang="ko-KR" altLang="en-US" dirty="0"/>
              <a:t>객체는 어떠한 프로토타입도 가지지 않으며</a:t>
            </a:r>
            <a:r>
              <a:rPr lang="en-US" altLang="ko-KR" dirty="0"/>
              <a:t>, </a:t>
            </a:r>
            <a:r>
              <a:rPr lang="ko-KR" altLang="en-US" dirty="0"/>
              <a:t>아무런 프로퍼티도 상속받지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자바스크립트에 내장된 모든 생성자나 사용자 정의 생성자는 바로 이 객체를 프로토타입으로 가집니다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16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https://developer.mozilla.org/ko/docs/Web/JavaScript/Reference/Global_Objects/Object/create</a:t>
            </a:r>
          </a:p>
          <a:p>
            <a:endParaRPr lang="en-US" altLang="ko-KR" dirty="0"/>
          </a:p>
          <a:p>
            <a:r>
              <a:rPr lang="en-US" altLang="ko-KR" dirty="0"/>
              <a:t>__proto__ </a:t>
            </a:r>
            <a:r>
              <a:rPr lang="ko-KR" altLang="en-US" dirty="0"/>
              <a:t>사용방식</a:t>
            </a:r>
            <a:endParaRPr lang="en-US" altLang="ko-KR" dirty="0"/>
          </a:p>
          <a:p>
            <a:r>
              <a:rPr lang="ko-KR" altLang="en-US" dirty="0" err="1"/>
              <a:t>자식객체생성자</a:t>
            </a:r>
            <a:r>
              <a:rPr lang="en-US" altLang="ko-KR" dirty="0"/>
              <a:t>.__proto__ = </a:t>
            </a:r>
            <a:r>
              <a:rPr lang="ko-KR" altLang="en-US" dirty="0"/>
              <a:t>부모객채생성자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1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1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47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7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SCRIPT</a:t>
            </a:r>
            <a:br>
              <a:rPr lang="en-US" altLang="ko-KR" dirty="0"/>
            </a:br>
            <a:r>
              <a:rPr lang="ko-KR" altLang="en-US" dirty="0"/>
              <a:t>고급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프로토타입에 속성 및 메소드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여기서 말하는 프로토 타입은 생성자 함수에 추가하는 것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생성자 함수는 크게 보면 프로토 타입이다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E251B2-7518-4D66-B1C0-88BF896E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3429000"/>
            <a:ext cx="1131727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5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7ECA7-4348-4A02-89A9-05892CB3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프로토타입에 속성 및 메소드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8A257-444E-43F2-AC23-D0096CAA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주석을 채우고 각각의 유저들의 </a:t>
            </a:r>
            <a:r>
              <a:rPr lang="ko-KR" altLang="en-US" dirty="0" smtClean="0"/>
              <a:t>위시리스트를 확인하세요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F2BE85-52F8-45A7-A020-9282AE56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0" y="2851216"/>
            <a:ext cx="5644155" cy="2856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7BFB9C-E46D-4D7B-8B2E-AC76E0967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157" y="2670986"/>
            <a:ext cx="5846865" cy="303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7E45C-B457-4020-AF29-BE718300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prototype </a:t>
            </a:r>
            <a:r>
              <a:rPr lang="ko-KR" altLang="en-US" dirty="0"/>
              <a:t>프로퍼티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6BF24-7D28-4F63-8D20-944A71B0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현재 존재하고 있는 프로토타입에 새로운 속성이나 메소드를 추가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B35FC8-1052-436D-87A1-345A499B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85" y="7576280"/>
            <a:ext cx="9002381" cy="30198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69B2B9-FEF5-4B61-97D3-B56B21EC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710" y="2794388"/>
            <a:ext cx="9540901" cy="35304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DCD8BE1-B6B2-4625-BD20-17F304F70219}"/>
              </a:ext>
            </a:extLst>
          </p:cNvPr>
          <p:cNvSpPr/>
          <p:nvPr/>
        </p:nvSpPr>
        <p:spPr>
          <a:xfrm>
            <a:off x="2472697" y="4614868"/>
            <a:ext cx="1185585" cy="259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8C11D-297B-46B5-A89C-8B25D1EB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prototype </a:t>
            </a:r>
            <a:r>
              <a:rPr lang="ko-KR" altLang="en-US" dirty="0"/>
              <a:t>프로퍼티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을 사용한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E690A-38A8-40D7-962F-35F75F2B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7BFB9C-E46D-4D7B-8B2E-AC76E096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74582"/>
            <a:ext cx="5846865" cy="303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005C1-98A6-4A3D-B4C6-C97A2817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prototype </a:t>
            </a:r>
            <a:r>
              <a:rPr lang="ko-KR" altLang="en-US" dirty="0"/>
              <a:t>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DC8D9-F3CF-42BC-924E-F5FE526E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메서드 같은 경우 별도의 하나의 </a:t>
            </a:r>
            <a:r>
              <a:rPr lang="ko-KR" altLang="en-US"/>
              <a:t>기억공간에 저장하여 </a:t>
            </a:r>
            <a:r>
              <a:rPr lang="ko-KR" altLang="en-US" dirty="0"/>
              <a:t>참조하여 가져올 수 있다 </a:t>
            </a:r>
            <a:r>
              <a:rPr lang="en-US" altLang="ko-KR" dirty="0"/>
              <a:t>(</a:t>
            </a:r>
            <a:r>
              <a:rPr lang="ko-KR" altLang="en-US" dirty="0"/>
              <a:t>공간절약</a:t>
            </a:r>
            <a:r>
              <a:rPr lang="en-US" altLang="ko-KR" dirty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새로 생성자 함수를 만들지 않고 메서드와 속성을 추가할 수 있다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AE1F975-E798-4DE5-91B5-74D50D12FEE5}"/>
              </a:ext>
            </a:extLst>
          </p:cNvPr>
          <p:cNvSpPr/>
          <p:nvPr/>
        </p:nvSpPr>
        <p:spPr>
          <a:xfrm>
            <a:off x="2589212" y="3683832"/>
            <a:ext cx="3506788" cy="130789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</a:t>
            </a:r>
            <a:r>
              <a:rPr lang="en-US" altLang="ko-KR" dirty="0" err="1">
                <a:solidFill>
                  <a:schemeClr val="tx1"/>
                </a:solidFill>
              </a:rPr>
              <a:t>myDog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F79DCD4-7411-4387-AA3A-209471A360EC}"/>
              </a:ext>
            </a:extLst>
          </p:cNvPr>
          <p:cNvSpPr/>
          <p:nvPr/>
        </p:nvSpPr>
        <p:spPr>
          <a:xfrm>
            <a:off x="6545704" y="3683832"/>
            <a:ext cx="3617627" cy="130789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</a:t>
            </a:r>
            <a:r>
              <a:rPr lang="en-US" altLang="ko-KR" dirty="0" err="1">
                <a:solidFill>
                  <a:schemeClr val="tx1"/>
                </a:solidFill>
              </a:rPr>
              <a:t>yourDog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FA7BFF-BF1C-4866-BF07-BE78FEDD47A3}"/>
              </a:ext>
            </a:extLst>
          </p:cNvPr>
          <p:cNvSpPr/>
          <p:nvPr/>
        </p:nvSpPr>
        <p:spPr>
          <a:xfrm>
            <a:off x="4736892" y="5311614"/>
            <a:ext cx="3177915" cy="764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familyPrint</a:t>
            </a:r>
            <a:r>
              <a:rPr lang="en-US" altLang="ko-KR" dirty="0"/>
              <a:t> = function() {}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B81491-0670-449F-9A47-4DAFA1170E7F}"/>
              </a:ext>
            </a:extLst>
          </p:cNvPr>
          <p:cNvSpPr/>
          <p:nvPr/>
        </p:nvSpPr>
        <p:spPr>
          <a:xfrm>
            <a:off x="2744110" y="4512040"/>
            <a:ext cx="3196991" cy="374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family = "</a:t>
            </a:r>
            <a:r>
              <a:rPr lang="ko-KR" altLang="en-US" dirty="0"/>
              <a:t>시베리안 허스키</a:t>
            </a:r>
            <a:r>
              <a:rPr lang="en-US" altLang="ko-KR" dirty="0"/>
              <a:t>";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6B34CB5-B88C-44EE-98E4-2242195AB070}"/>
              </a:ext>
            </a:extLst>
          </p:cNvPr>
          <p:cNvSpPr/>
          <p:nvPr/>
        </p:nvSpPr>
        <p:spPr>
          <a:xfrm>
            <a:off x="6771585" y="4512040"/>
            <a:ext cx="3196991" cy="374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family = "</a:t>
            </a:r>
            <a:r>
              <a:rPr lang="ko-KR" altLang="en-US" dirty="0"/>
              <a:t>시베리안 허스키</a:t>
            </a:r>
            <a:r>
              <a:rPr lang="en-US" altLang="ko-KR" dirty="0"/>
              <a:t>";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B4A8AA-2931-4819-AA29-A1305AC12E3F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4342606" y="4991725"/>
            <a:ext cx="1068843" cy="314793"/>
          </a:xfrm>
          <a:prstGeom prst="straightConnector1">
            <a:avLst/>
          </a:prstGeom>
          <a:ln w="5715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ADF626-2DDA-4723-9110-9CF960B163F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944988" y="4991725"/>
            <a:ext cx="1409530" cy="314793"/>
          </a:xfrm>
          <a:prstGeom prst="straightConnector1">
            <a:avLst/>
          </a:prstGeom>
          <a:ln w="5715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F6D3D6-5E38-4FEB-B8B6-581EA64C9BF2}"/>
              </a:ext>
            </a:extLst>
          </p:cNvPr>
          <p:cNvSpPr txBox="1"/>
          <p:nvPr/>
        </p:nvSpPr>
        <p:spPr>
          <a:xfrm>
            <a:off x="8064951" y="514912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프로토타입 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2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7DE62-848C-480C-981D-E563A1B1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AEFDC-FFF5-446C-A665-E459EB44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숨겨진 링크로 프로토타입의 객체멤버에 접근</a:t>
            </a:r>
            <a:endParaRPr lang="en-US" altLang="ko-KR" dirty="0"/>
          </a:p>
          <a:p>
            <a:r>
              <a:rPr lang="ko-KR" altLang="en-US" dirty="0"/>
              <a:t>프로토타입 링크를 사용하는 이유 </a:t>
            </a:r>
            <a:r>
              <a:rPr lang="en-US" altLang="ko-KR" dirty="0"/>
              <a:t>: </a:t>
            </a:r>
            <a:r>
              <a:rPr lang="ko-KR" altLang="en-US" dirty="0"/>
              <a:t>코드를 재사용하기 위함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69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7DE62-848C-480C-981D-E563A1B1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프로토타입</a:t>
            </a:r>
            <a:r>
              <a:rPr lang="ko-KR" altLang="en-US" dirty="0"/>
              <a:t> </a:t>
            </a:r>
            <a:r>
              <a:rPr lang="ko-KR" altLang="en-US" dirty="0" smtClean="0"/>
              <a:t>링크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AEFDC-FFF5-446C-A665-E459EB445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6"/>
            <a:ext cx="8915400" cy="4300136"/>
          </a:xfrm>
        </p:spPr>
        <p:txBody>
          <a:bodyPr/>
          <a:lstStyle/>
          <a:p>
            <a:r>
              <a:rPr lang="ko-KR" altLang="en-US" dirty="0" smtClean="0"/>
              <a:t>부모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정의 </a:t>
            </a:r>
            <a:r>
              <a:rPr lang="ko-KR" altLang="en-US" dirty="0"/>
              <a:t>후 </a:t>
            </a:r>
            <a:r>
              <a:rPr lang="ko-KR" altLang="en-US" dirty="0" smtClean="0"/>
              <a:t>자식 생성자가 </a:t>
            </a:r>
            <a:r>
              <a:rPr lang="ko-KR" altLang="en-US" dirty="0"/>
              <a:t>부모 생성자 접근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048" y="2104570"/>
            <a:ext cx="7741646" cy="438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A639B-F1CF-4432-B71E-8607DA9D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classical</a:t>
            </a:r>
            <a:r>
              <a:rPr lang="ko-KR" altLang="en-US" dirty="0"/>
              <a:t>방식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60129-EEF5-4DE2-81C0-22F05AED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주석을 채워 넣고 확인하세요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18" y="2660146"/>
            <a:ext cx="6344535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7DE62-848C-480C-981D-E563A1B1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 링크</a:t>
            </a:r>
            <a:r>
              <a:rPr lang="en-US" altLang="ko-KR" dirty="0"/>
              <a:t>-prototypical</a:t>
            </a:r>
            <a:r>
              <a:rPr lang="ko-KR" altLang="en-US" dirty="0"/>
              <a:t>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AEFDC-FFF5-446C-A665-E459EB44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Object.creat</a:t>
            </a:r>
            <a:r>
              <a:rPr lang="en-US" altLang="ko-KR" dirty="0"/>
              <a:t>()</a:t>
            </a:r>
            <a:r>
              <a:rPr lang="ko-KR" altLang="en-US" dirty="0"/>
              <a:t> 사용방식</a:t>
            </a:r>
            <a:endParaRPr lang="en-US" altLang="ko-KR" dirty="0"/>
          </a:p>
          <a:p>
            <a:r>
              <a:rPr lang="en-US" altLang="ko-KR" dirty="0" err="1"/>
              <a:t>Object.create</a:t>
            </a:r>
            <a:r>
              <a:rPr lang="en-US" altLang="ko-KR" dirty="0"/>
              <a:t>() - </a:t>
            </a:r>
            <a:r>
              <a:rPr lang="ko-KR" altLang="en-US" dirty="0"/>
              <a:t>지정된 프로토타입 객체 및 속성</a:t>
            </a:r>
            <a:r>
              <a:rPr lang="en-US" altLang="ko-KR" dirty="0"/>
              <a:t>(property)</a:t>
            </a:r>
            <a:r>
              <a:rPr lang="ko-KR" altLang="en-US" dirty="0"/>
              <a:t>을 갖는 새 객체</a:t>
            </a:r>
            <a:endParaRPr lang="en-US" altLang="ko-KR" dirty="0"/>
          </a:p>
          <a:p>
            <a:r>
              <a:rPr lang="ko-KR" altLang="en-US" dirty="0" err="1"/>
              <a:t>자식객체생성자</a:t>
            </a:r>
            <a:r>
              <a:rPr lang="en-US" altLang="ko-KR" dirty="0"/>
              <a:t>. prototype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Object.creat</a:t>
            </a:r>
            <a:r>
              <a:rPr lang="en-US" altLang="ko-KR" dirty="0"/>
              <a:t>(</a:t>
            </a:r>
            <a:r>
              <a:rPr lang="ko-KR" altLang="en-US" dirty="0" err="1"/>
              <a:t>부모객체생성자</a:t>
            </a:r>
            <a:r>
              <a:rPr lang="en-US" altLang="ko-KR" dirty="0"/>
              <a:t>)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475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9DC81-F31A-46FB-959F-A71127E0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prototypical</a:t>
            </a:r>
            <a:r>
              <a:rPr lang="ko-KR" altLang="en-US" dirty="0"/>
              <a:t>방식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6427E-D475-4BEA-B788-303FB2D5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73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프로토타입</a:t>
            </a:r>
            <a:endParaRPr lang="en-US" altLang="ko-KR" dirty="0"/>
          </a:p>
          <a:p>
            <a:r>
              <a:rPr lang="ko-KR" altLang="en-US" dirty="0"/>
              <a:t>함수형 프로그램</a:t>
            </a:r>
            <a:endParaRPr lang="en-US" altLang="ko-KR" dirty="0"/>
          </a:p>
          <a:p>
            <a:r>
              <a:rPr lang="ko-KR" altLang="en-US" dirty="0" err="1" smtClean="0">
                <a:latin typeface="+mn-ea"/>
              </a:rPr>
              <a:t>정규표현식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34FAB-F163-4A33-9460-0CAE9FBC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FB885-4C23-41D5-84D8-9BA2DDE5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9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Object </a:t>
            </a:r>
            <a:br>
              <a:rPr lang="en-US" altLang="ko-KR" dirty="0"/>
            </a:br>
            <a:r>
              <a:rPr lang="ko-KR" altLang="en-US" dirty="0"/>
              <a:t>객체 </a:t>
            </a:r>
            <a:r>
              <a:rPr lang="ko-KR" altLang="en-US" dirty="0" err="1"/>
              <a:t>프로퍼티와</a:t>
            </a:r>
            <a:r>
              <a:rPr lang="ko-KR" altLang="en-US" dirty="0"/>
              <a:t> 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속성과 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자바스크립트 객체는 </a:t>
            </a:r>
            <a:r>
              <a:rPr lang="en-US" altLang="ko-KR" dirty="0"/>
              <a:t>Object </a:t>
            </a:r>
            <a:r>
              <a:rPr lang="ko-KR" altLang="en-US" dirty="0"/>
              <a:t>객체와 </a:t>
            </a:r>
            <a:r>
              <a:rPr lang="en-US" altLang="ko-KR" dirty="0" err="1"/>
              <a:t>Object.prototype</a:t>
            </a:r>
            <a:r>
              <a:rPr lang="en-US" altLang="ko-KR" dirty="0"/>
              <a:t> </a:t>
            </a:r>
            <a:r>
              <a:rPr lang="ko-KR" altLang="en-US" dirty="0"/>
              <a:t>객체의 모든 속성과 메소드를 상속</a:t>
            </a:r>
          </a:p>
        </p:txBody>
      </p:sp>
    </p:spTree>
    <p:extLst>
      <p:ext uri="{BB962C8B-B14F-4D97-AF65-F5344CB8AC3E}">
        <p14:creationId xmlns:p14="http://schemas.microsoft.com/office/powerpoint/2010/main" val="37004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생성자의 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693889"/>
            <a:ext cx="9268008" cy="502170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hasOwnProperty</a:t>
            </a:r>
            <a:r>
              <a:rPr lang="en-US" altLang="ko-KR" dirty="0"/>
              <a:t>()	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특정 프로퍼티가 해당 객체에 존재하는지를 검사</a:t>
            </a:r>
            <a:endParaRPr lang="en-US" altLang="ko-KR" dirty="0"/>
          </a:p>
          <a:p>
            <a:r>
              <a:rPr lang="en-US" altLang="ko-KR" dirty="0" err="1"/>
              <a:t>propertyIsEnumerable</a:t>
            </a:r>
            <a:r>
              <a:rPr lang="en-US" altLang="ko-KR" dirty="0"/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/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특정 프로퍼티가 해당 객체에 존재하고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열거할 수 있는 프로퍼티인지를 검사</a:t>
            </a:r>
            <a:endParaRPr lang="en-US" altLang="ko-KR" dirty="0"/>
          </a:p>
          <a:p>
            <a:r>
              <a:rPr lang="en-US" altLang="ko-KR" dirty="0" err="1"/>
              <a:t>isPrototypeOf</a:t>
            </a:r>
            <a:r>
              <a:rPr lang="en-US" altLang="ko-KR" dirty="0"/>
              <a:t>()	</a:t>
            </a:r>
            <a:br>
              <a:rPr lang="en-US" altLang="ko-KR" dirty="0"/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특정 객체의 프로토타입 체인에 현재 객체가 존재하는지를 검사</a:t>
            </a:r>
            <a:endParaRPr lang="en-US" altLang="ko-KR" dirty="0"/>
          </a:p>
          <a:p>
            <a:r>
              <a:rPr lang="en-US" altLang="ko-KR" dirty="0" err="1"/>
              <a:t>isExtensible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객체에 새로운 프로퍼티를 추가할 수 있는지 여부를 반환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/>
            </a:r>
            <a:br>
              <a:rPr lang="en-US" altLang="ko-KR" dirty="0">
                <a:solidFill>
                  <a:srgbClr val="575757"/>
                </a:solidFill>
                <a:latin typeface="notokr"/>
              </a:rPr>
            </a:b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preventExtensions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메소드를 사용하여 해당 객체에 새로운 프로퍼티를 추가할 수 없도록 설정</a:t>
            </a:r>
            <a:endParaRPr lang="en-US" altLang="ko-KR" dirty="0"/>
          </a:p>
          <a:p>
            <a:r>
              <a:rPr lang="en-US" altLang="ko-KR" dirty="0" err="1"/>
              <a:t>toString</a:t>
            </a:r>
            <a:r>
              <a:rPr lang="en-US" altLang="ko-KR" dirty="0"/>
              <a:t>() 	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 메소드를 호출한 객체의 값을 문자열로 반환</a:t>
            </a:r>
            <a:endParaRPr lang="en-US" altLang="ko-KR" dirty="0"/>
          </a:p>
          <a:p>
            <a:r>
              <a:rPr lang="en-US" altLang="ko-KR" dirty="0" err="1"/>
              <a:t>valueOf</a:t>
            </a:r>
            <a:r>
              <a:rPr lang="en-US" altLang="ko-KR" dirty="0"/>
              <a:t>()	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특정 객체의 원시 타입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(primitive type)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값을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3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getter</a:t>
            </a:r>
            <a:r>
              <a:rPr lang="ko-KR" altLang="en-US" dirty="0"/>
              <a:t>와 </a:t>
            </a:r>
            <a:r>
              <a:rPr lang="en-US" altLang="ko-KR" dirty="0"/>
              <a:t>setter </a:t>
            </a:r>
            <a:r>
              <a:rPr lang="ko-KR" altLang="en-US" dirty="0"/>
              <a:t>메소드의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573966"/>
            <a:ext cx="8915400" cy="4337255"/>
          </a:xfrm>
        </p:spPr>
        <p:txBody>
          <a:bodyPr/>
          <a:lstStyle/>
          <a:p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접근자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프로퍼티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getter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메소드는 특정 프로퍼티의 값을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받아오기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위한 메소드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/>
            </a:r>
            <a:br>
              <a:rPr lang="en-US" altLang="ko-KR" dirty="0">
                <a:solidFill>
                  <a:srgbClr val="575757"/>
                </a:solidFill>
                <a:latin typeface="notokr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객체의 프로퍼티 값에 접근할 때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getter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메소드에 아무런 인수를 전달하지 않고 호출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setter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메소드는 특정 프로퍼티의 값을 설정하기 위한 메소드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/>
            </a:r>
            <a:br>
              <a:rPr lang="en-US" altLang="ko-KR" dirty="0">
                <a:solidFill>
                  <a:srgbClr val="575757"/>
                </a:solidFill>
                <a:latin typeface="notokr"/>
              </a:rPr>
            </a:b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객체의 프로퍼티 값을 변경할 때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setter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메소드에 대입하고자 하는 값을 인수로 전달하여 호출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18FB1A-7D48-465D-9747-A54735CD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04" y="4077995"/>
            <a:ext cx="919290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함수형 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패러다임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(Programming Paradigm)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프로그래머에게 프로그래밍의 관점을 갖게 하고 코드를 어떻게 작성할 지 결정하는 역할</a:t>
            </a:r>
            <a:endParaRPr lang="en-US" altLang="ko-KR" dirty="0"/>
          </a:p>
          <a:p>
            <a:r>
              <a:rPr lang="ko-KR" altLang="en-US" dirty="0"/>
              <a:t>새로운 프로그래밍 패러다임을 통해서는 새로운 방식으로 생각하는 법을 배우게 되고</a:t>
            </a:r>
            <a:r>
              <a:rPr lang="en-US" altLang="ko-KR" dirty="0"/>
              <a:t>, </a:t>
            </a:r>
            <a:r>
              <a:rPr lang="ko-KR" altLang="en-US" dirty="0"/>
              <a:t>이를 바탕으로 코드를 작성</a:t>
            </a:r>
          </a:p>
        </p:txBody>
      </p:sp>
    </p:spTree>
    <p:extLst>
      <p:ext uri="{BB962C8B-B14F-4D97-AF65-F5344CB8AC3E}">
        <p14:creationId xmlns:p14="http://schemas.microsoft.com/office/powerpoint/2010/main" val="21327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C9C21-E95D-41B5-9780-1F812A8E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패러다임 구분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59CFE-7382-4236-B6FB-302C62A5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명령형 프로그래밍</a:t>
            </a:r>
            <a:r>
              <a:rPr lang="en-US" altLang="ko-KR" dirty="0"/>
              <a:t>: </a:t>
            </a:r>
            <a:r>
              <a:rPr lang="ko-KR" altLang="en-US" dirty="0"/>
              <a:t>무엇</a:t>
            </a:r>
            <a:r>
              <a:rPr lang="en-US" altLang="ko-KR" dirty="0"/>
              <a:t>(What)</a:t>
            </a:r>
            <a:r>
              <a:rPr lang="ko-KR" altLang="en-US" dirty="0"/>
              <a:t>을 할 것인지 나타내기보다 어떻게</a:t>
            </a:r>
            <a:r>
              <a:rPr lang="en-US" altLang="ko-KR" dirty="0"/>
              <a:t>(How) </a:t>
            </a:r>
            <a:r>
              <a:rPr lang="ko-KR" altLang="en-US" dirty="0"/>
              <a:t>할 건지를 설명하는 방식</a:t>
            </a:r>
          </a:p>
          <a:p>
            <a:r>
              <a:rPr lang="ko-KR" altLang="en-US" dirty="0"/>
              <a:t>절차지향 프로그래밍</a:t>
            </a:r>
            <a:r>
              <a:rPr lang="en-US" altLang="ko-KR" dirty="0"/>
              <a:t>: </a:t>
            </a:r>
            <a:r>
              <a:rPr lang="ko-KR" altLang="en-US" dirty="0"/>
              <a:t>수행되어야 할 순차적인 처리 과정을 포함하는 방식 </a:t>
            </a:r>
            <a:r>
              <a:rPr lang="en-US" altLang="ko-KR" dirty="0"/>
              <a:t>(C, C++)</a:t>
            </a:r>
          </a:p>
          <a:p>
            <a:r>
              <a:rPr lang="ko-KR" altLang="en-US" dirty="0"/>
              <a:t>객체지향 프로그래밍</a:t>
            </a:r>
            <a:r>
              <a:rPr lang="en-US" altLang="ko-KR" dirty="0"/>
              <a:t>: </a:t>
            </a:r>
            <a:r>
              <a:rPr lang="ko-KR" altLang="en-US" dirty="0"/>
              <a:t>객체들의 집합으로 프로그램의 상호작용을 표현 </a:t>
            </a:r>
            <a:r>
              <a:rPr lang="en-US" altLang="ko-KR" dirty="0"/>
              <a:t>(C++, Java, C#)</a:t>
            </a:r>
          </a:p>
          <a:p>
            <a:r>
              <a:rPr lang="ko-KR" altLang="en-US" dirty="0"/>
              <a:t>선언형 프로그래밍</a:t>
            </a:r>
            <a:r>
              <a:rPr lang="en-US" altLang="ko-KR" dirty="0"/>
              <a:t>: </a:t>
            </a:r>
            <a:r>
              <a:rPr lang="ko-KR" altLang="en-US" dirty="0"/>
              <a:t>어떻게 </a:t>
            </a:r>
            <a:r>
              <a:rPr lang="ko-KR" altLang="en-US" dirty="0" err="1"/>
              <a:t>할건지</a:t>
            </a:r>
            <a:r>
              <a:rPr lang="en-US" altLang="ko-KR" dirty="0"/>
              <a:t>(How)</a:t>
            </a:r>
            <a:r>
              <a:rPr lang="ko-KR" altLang="en-US" dirty="0"/>
              <a:t>를 나타내기보다 무엇</a:t>
            </a:r>
            <a:r>
              <a:rPr lang="en-US" altLang="ko-KR" dirty="0"/>
              <a:t>(What)</a:t>
            </a:r>
            <a:r>
              <a:rPr lang="ko-KR" altLang="en-US" dirty="0"/>
              <a:t>을 할 건지를 설명하는 방식</a:t>
            </a:r>
          </a:p>
          <a:p>
            <a:r>
              <a:rPr lang="ko-KR" altLang="en-US" dirty="0"/>
              <a:t>함수형 프로그래밍</a:t>
            </a:r>
            <a:r>
              <a:rPr lang="en-US" altLang="ko-KR" dirty="0"/>
              <a:t>: </a:t>
            </a:r>
            <a:r>
              <a:rPr lang="ko-KR" altLang="en-US" dirty="0"/>
              <a:t>순수 함수를 조합하고 소프트웨어를 만드는 방식 </a:t>
            </a:r>
            <a:r>
              <a:rPr lang="en-US" altLang="ko-KR" dirty="0"/>
              <a:t>(</a:t>
            </a:r>
            <a:r>
              <a:rPr lang="ko-KR" altLang="en-US" dirty="0" err="1"/>
              <a:t>클로저</a:t>
            </a:r>
            <a:r>
              <a:rPr lang="en-US" altLang="ko-KR" dirty="0"/>
              <a:t>, </a:t>
            </a:r>
            <a:r>
              <a:rPr lang="ko-KR" altLang="en-US" dirty="0" err="1"/>
              <a:t>하스켈</a:t>
            </a:r>
            <a:r>
              <a:rPr lang="en-US" altLang="ko-KR" dirty="0"/>
              <a:t>, </a:t>
            </a:r>
            <a:r>
              <a:rPr lang="ko-KR" altLang="en-US" dirty="0" err="1"/>
              <a:t>리스프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9E50C-7F9C-4245-900C-1BB6289A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프로그래밍의 등장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E6101-5A68-439E-BE84-7122FA48A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명령형 프로그래밍 기반 </a:t>
            </a:r>
            <a:r>
              <a:rPr lang="en-US" altLang="ko-KR" dirty="0"/>
              <a:t>&gt; </a:t>
            </a:r>
            <a:r>
              <a:rPr lang="ko-KR" altLang="en-US" dirty="0"/>
              <a:t>복잡하게 </a:t>
            </a:r>
            <a:r>
              <a:rPr lang="ko-KR" altLang="en-US" dirty="0" err="1"/>
              <a:t>엉켜있는</a:t>
            </a:r>
            <a:r>
              <a:rPr lang="ko-KR" altLang="en-US" dirty="0"/>
              <a:t> 스파게티 코드를 </a:t>
            </a:r>
            <a:r>
              <a:rPr lang="ko-KR" altLang="en-US" dirty="0" err="1"/>
              <a:t>유지보수하는</a:t>
            </a:r>
            <a:r>
              <a:rPr lang="ko-KR" altLang="en-US" dirty="0"/>
              <a:t> 것이  매우 힘듦</a:t>
            </a:r>
            <a:endParaRPr lang="en-US" altLang="ko-KR" dirty="0"/>
          </a:p>
          <a:p>
            <a:r>
              <a:rPr lang="ko-KR" altLang="en-US" dirty="0"/>
              <a:t>해결하기 위해 함수형 프로그래밍이라는 프로그래밍 패러다임</a:t>
            </a:r>
            <a:endParaRPr lang="en-US" altLang="ko-KR" dirty="0"/>
          </a:p>
          <a:p>
            <a:r>
              <a:rPr lang="ko-KR" altLang="en-US" dirty="0"/>
              <a:t>함수형 프로그래밍은 거의 모든 것을 순수 함수로 나누어 문제를 해결하는 기법으로</a:t>
            </a:r>
            <a:r>
              <a:rPr lang="en-US" altLang="ko-KR" dirty="0"/>
              <a:t>, </a:t>
            </a:r>
            <a:r>
              <a:rPr lang="ko-KR" altLang="en-US" dirty="0"/>
              <a:t>작은 문제를 해결하기 위한 함수를 작성하여 가독성을 높이고 유지보수를 용이하게 해준다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r>
              <a:rPr lang="en-US" altLang="ko-KR" dirty="0"/>
              <a:t>(Clean Code)</a:t>
            </a:r>
            <a:r>
              <a:rPr lang="ko-KR" altLang="en-US" dirty="0"/>
              <a:t>의 저자 </a:t>
            </a:r>
            <a:r>
              <a:rPr lang="en-US" altLang="ko-KR" dirty="0"/>
              <a:t>Robert </a:t>
            </a:r>
            <a:r>
              <a:rPr lang="en-US" altLang="ko-KR" dirty="0" err="1"/>
              <a:t>C.Martin</a:t>
            </a:r>
            <a:r>
              <a:rPr lang="ko-KR" altLang="en-US" dirty="0"/>
              <a:t>은 함수형 프로그래밍을 대입문이 없는 프로그래밍이라고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6A8519-59AF-4FBE-903B-D815C861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319" y="4989933"/>
            <a:ext cx="3637630" cy="11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정규표현식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프로토타입</a:t>
            </a: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  <a:r>
              <a:rPr lang="en-US" altLang="ko-KR" dirty="0"/>
              <a:t>(</a:t>
            </a:r>
            <a:r>
              <a:rPr lang="en-US" altLang="ko-KR" dirty="0" err="1"/>
              <a:t>RegExp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문자열에서 특정한 규칙을 가지는 문자열의 집합을 찾아내기 위한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검색 패턴</a:t>
            </a:r>
            <a:endParaRPr lang="en-US" altLang="ko-KR" dirty="0" smtClean="0"/>
          </a:p>
          <a:p>
            <a:r>
              <a:rPr lang="ko-KR" altLang="en-US" dirty="0"/>
              <a:t> 문자열 검색이나 교체 등의 작업에서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smtClean="0"/>
              <a:t>표현식 사용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36035"/>
            <a:ext cx="8915400" cy="4724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정규 </a:t>
            </a:r>
            <a:r>
              <a:rPr lang="ko-KR" altLang="en-US" dirty="0"/>
              <a:t>표현식 </a:t>
            </a:r>
            <a:r>
              <a:rPr lang="ko-KR" altLang="en-US" dirty="0" err="1"/>
              <a:t>리터럴을</a:t>
            </a:r>
            <a:r>
              <a:rPr lang="ko-KR" altLang="en-US" dirty="0"/>
              <a:t> 이용한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/</a:t>
            </a:r>
            <a:r>
              <a:rPr lang="ko-KR" altLang="en-US" dirty="0" err="1"/>
              <a:t>검색패턴</a:t>
            </a:r>
            <a:r>
              <a:rPr lang="en-US" altLang="ko-KR" dirty="0"/>
              <a:t>/</a:t>
            </a:r>
            <a:r>
              <a:rPr lang="ko-KR" altLang="en-US" dirty="0"/>
              <a:t>플래그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RegExp</a:t>
            </a:r>
            <a:r>
              <a:rPr lang="en-US" altLang="ko-KR" dirty="0" smtClean="0"/>
              <a:t> </a:t>
            </a:r>
            <a:r>
              <a:rPr lang="ko-KR" altLang="en-US" dirty="0"/>
              <a:t>객체를 이용한 생성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new </a:t>
            </a:r>
            <a:r>
              <a:rPr lang="en-US" altLang="ko-KR" dirty="0" err="1"/>
              <a:t>RegExp</a:t>
            </a:r>
            <a:r>
              <a:rPr lang="en-US" altLang="ko-KR" dirty="0"/>
              <a:t>("</a:t>
            </a:r>
            <a:r>
              <a:rPr lang="en-US" altLang="ko-KR" dirty="0" err="1"/>
              <a:t>a+bc</a:t>
            </a:r>
            <a:r>
              <a:rPr lang="en-US" altLang="ko-KR" dirty="0"/>
              <a:t>"); 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smtClean="0"/>
              <a:t>문자열의 </a:t>
            </a:r>
            <a:r>
              <a:rPr lang="en-US" altLang="ko-KR" dirty="0"/>
              <a:t>search() </a:t>
            </a:r>
            <a:r>
              <a:rPr lang="ko-KR" altLang="en-US" dirty="0" err="1"/>
              <a:t>메소드와</a:t>
            </a:r>
            <a:r>
              <a:rPr lang="ko-KR" altLang="en-US" dirty="0"/>
              <a:t> 같이 사용 </a:t>
            </a:r>
            <a:r>
              <a:rPr lang="en-US" altLang="ko-KR" dirty="0"/>
              <a:t>( </a:t>
            </a:r>
            <a:r>
              <a:rPr lang="ko-KR" altLang="en-US" dirty="0" err="1"/>
              <a:t>인덱스값</a:t>
            </a:r>
            <a:r>
              <a:rPr lang="ko-KR" altLang="en-US" dirty="0"/>
              <a:t> 리턴 </a:t>
            </a:r>
            <a:r>
              <a:rPr lang="en-US" altLang="ko-KR" dirty="0" smtClean="0"/>
              <a:t>)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i="1" dirty="0" smtClean="0"/>
              <a:t>	let</a:t>
            </a:r>
            <a:r>
              <a:rPr lang="ko-KR" altLang="en-US" dirty="0"/>
              <a:t> </a:t>
            </a:r>
            <a:r>
              <a:rPr lang="en-US" altLang="ko-KR" dirty="0" err="1"/>
              <a:t>targetStr</a:t>
            </a:r>
            <a:r>
              <a:rPr lang="en-US" altLang="ko-KR" dirty="0"/>
              <a:t> =</a:t>
            </a:r>
            <a:r>
              <a:rPr lang="ko-KR" altLang="en-US" dirty="0"/>
              <a:t> </a:t>
            </a:r>
            <a:r>
              <a:rPr lang="en-US" altLang="ko-KR" dirty="0"/>
              <a:t>"</a:t>
            </a:r>
            <a:r>
              <a:rPr lang="ko-KR" altLang="en-US" dirty="0"/>
              <a:t>간장 공장 공장장은 강 </a:t>
            </a:r>
            <a:r>
              <a:rPr lang="ko-KR" altLang="en-US" dirty="0" smtClean="0"/>
              <a:t>공장장이고</a:t>
            </a:r>
            <a:r>
              <a:rPr lang="en-US" altLang="ko-KR" dirty="0" smtClean="0"/>
              <a:t>”;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	let</a:t>
            </a:r>
            <a:r>
              <a:rPr lang="ko-KR" altLang="en-US" dirty="0"/>
              <a:t> </a:t>
            </a:r>
            <a:r>
              <a:rPr lang="en-US" altLang="ko-KR" dirty="0"/>
              <a:t>strReg1 =</a:t>
            </a:r>
            <a:r>
              <a:rPr lang="ko-KR" altLang="en-US" dirty="0"/>
              <a:t> </a:t>
            </a:r>
            <a:r>
              <a:rPr lang="en-US" altLang="ko-KR" dirty="0"/>
              <a:t>/</a:t>
            </a:r>
            <a:r>
              <a:rPr lang="ko-KR" altLang="en-US" dirty="0"/>
              <a:t>공장</a:t>
            </a:r>
            <a:r>
              <a:rPr lang="en-US" altLang="ko-KR" dirty="0" smtClean="0"/>
              <a:t>/;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targetStr.search</a:t>
            </a:r>
            <a:r>
              <a:rPr lang="en-US" altLang="ko-KR" dirty="0" smtClean="0"/>
              <a:t>(strReg1</a:t>
            </a:r>
            <a:r>
              <a:rPr lang="en-US" altLang="ko-KR" dirty="0"/>
              <a:t>); </a:t>
            </a:r>
            <a:r>
              <a:rPr lang="en-US" altLang="ko-KR" i="1" dirty="0"/>
              <a:t>// 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44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플래그</a:t>
            </a:r>
            <a:r>
              <a:rPr lang="en-US" altLang="ko-KR" dirty="0"/>
              <a:t>(flags)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17649"/>
              </p:ext>
            </p:extLst>
          </p:nvPr>
        </p:nvGraphicFramePr>
        <p:xfrm>
          <a:off x="2591068" y="2180532"/>
          <a:ext cx="8915399" cy="2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101">
                  <a:extLst>
                    <a:ext uri="{9D8B030D-6E8A-4147-A177-3AD203B41FA5}">
                      <a16:colId xmlns:a16="http://schemas.microsoft.com/office/drawing/2014/main" val="2021101318"/>
                    </a:ext>
                  </a:extLst>
                </a:gridCol>
                <a:gridCol w="7121298">
                  <a:extLst>
                    <a:ext uri="{9D8B030D-6E8A-4147-A177-3AD203B41FA5}">
                      <a16:colId xmlns:a16="http://schemas.microsoft.com/office/drawing/2014/main" val="4113841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플래그</a:t>
                      </a:r>
                      <a:r>
                        <a:rPr lang="en-US" altLang="ko-KR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(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flag)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9366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i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  <a:latin typeface="notokr"/>
                        </a:rPr>
                        <a:t>검색 패턴을 비교할 때 대소문자를 구분하지 않도록 설정함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27880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g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  <a:latin typeface="notokr"/>
                        </a:rPr>
                        <a:t>검색 패턴을 비교할 때 일치하는 모든 부분을 선택하도록 설정함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460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m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  <a:latin typeface="notokr"/>
                        </a:rPr>
                        <a:t>검색 패턴을 비교할 때 여러 줄의 입력 문자열을 그 상태 그대로 여러 줄로 비교하도록 설정함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36229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  <a:latin typeface="notokr"/>
                        </a:rPr>
                        <a:t>대상 문자열의 현재 위치부터 비교를 시작하도록 설정함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578225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89213" y="5054485"/>
            <a:ext cx="26374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CF5628"/>
                </a:solidFill>
                <a:latin typeface="D2Coding"/>
              </a:rPr>
              <a:t> /AB</a:t>
            </a:r>
            <a:r>
              <a:rPr lang="en-US" altLang="ko-KR" sz="2000" b="1" dirty="0" smtClean="0">
                <a:solidFill>
                  <a:srgbClr val="CF5628"/>
                </a:solidFill>
                <a:latin typeface="D2Coding"/>
              </a:rPr>
              <a:t>/ </a:t>
            </a:r>
            <a:r>
              <a:rPr lang="en-US" altLang="ko-KR" sz="2000" b="1" dirty="0" err="1" smtClean="0">
                <a:solidFill>
                  <a:srgbClr val="CF5628"/>
                </a:solidFill>
                <a:latin typeface="D2Coding"/>
              </a:rPr>
              <a:t>i</a:t>
            </a:r>
            <a:r>
              <a:rPr lang="en-US" altLang="ko-KR" sz="2000" b="1" dirty="0" smtClean="0">
                <a:solidFill>
                  <a:srgbClr val="CF5628"/>
                </a:solidFill>
                <a:latin typeface="D2Coding"/>
              </a:rPr>
              <a:t> </a:t>
            </a:r>
            <a:r>
              <a:rPr lang="en-US" altLang="ko-KR" sz="2000" b="1" dirty="0" smtClean="0">
                <a:solidFill>
                  <a:srgbClr val="575757"/>
                </a:solidFill>
                <a:latin typeface="D2Coding"/>
              </a:rPr>
              <a:t>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16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 문자</a:t>
            </a:r>
            <a:r>
              <a:rPr lang="en-US" altLang="ko-KR" dirty="0"/>
              <a:t>(special characters)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0916"/>
              </p:ext>
            </p:extLst>
          </p:nvPr>
        </p:nvGraphicFramePr>
        <p:xfrm>
          <a:off x="2589213" y="2133600"/>
          <a:ext cx="8915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387">
                  <a:extLst>
                    <a:ext uri="{9D8B030D-6E8A-4147-A177-3AD203B41FA5}">
                      <a16:colId xmlns:a16="http://schemas.microsoft.com/office/drawing/2014/main" val="2462771018"/>
                    </a:ext>
                  </a:extLst>
                </a:gridCol>
                <a:gridCol w="6831013">
                  <a:extLst>
                    <a:ext uri="{9D8B030D-6E8A-4147-A177-3AD203B41FA5}">
                      <a16:colId xmlns:a16="http://schemas.microsoft.com/office/drawing/2014/main" val="211218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특수 문자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5071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\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  <a:latin typeface="notokr"/>
                        </a:rPr>
                        <a:t>역슬래시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(\) 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다음에 일반 문자가 나오면 이스케이프 문자로 해석하고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, 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특수 문자가 나오면 일반 문자로 해석함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37116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\d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  <a:latin typeface="notokr"/>
                        </a:rPr>
                        <a:t>숫자를 검색함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. /[0-9]/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와 같음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9809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\D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  <a:latin typeface="notokr"/>
                        </a:rPr>
                        <a:t>숫자가 아닌 문자를 검색함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. /[^0-9]/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와 같음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3509247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431370" y="4953001"/>
            <a:ext cx="9231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 err="1">
                <a:solidFill>
                  <a:srgbClr val="A71D5D"/>
                </a:solidFill>
                <a:latin typeface="D2Coding"/>
              </a:rPr>
              <a:t>var</a:t>
            </a:r>
            <a:r>
              <a:rPr lang="ko-KR" altLang="en-US" sz="2000" b="1" dirty="0">
                <a:solidFill>
                  <a:srgbClr val="575757"/>
                </a:solidFill>
                <a:latin typeface="D2Coding"/>
              </a:rPr>
              <a:t> </a:t>
            </a:r>
            <a:r>
              <a:rPr lang="en-US" altLang="ko-KR" sz="2000" b="1" dirty="0">
                <a:solidFill>
                  <a:srgbClr val="575757"/>
                </a:solidFill>
                <a:latin typeface="D2Coding"/>
              </a:rPr>
              <a:t>reg2 </a:t>
            </a:r>
            <a:r>
              <a:rPr lang="en-US" altLang="ko-KR" sz="2000" b="1" dirty="0">
                <a:solidFill>
                  <a:srgbClr val="794938"/>
                </a:solidFill>
                <a:latin typeface="D2Coding"/>
              </a:rPr>
              <a:t>=</a:t>
            </a:r>
            <a:r>
              <a:rPr lang="ko-KR" altLang="en-US" sz="2000" b="1" dirty="0">
                <a:solidFill>
                  <a:srgbClr val="CF5628"/>
                </a:solidFill>
                <a:latin typeface="D2Coding"/>
              </a:rPr>
              <a:t> </a:t>
            </a:r>
            <a:r>
              <a:rPr lang="en-US" altLang="ko-KR" sz="2000" b="1" dirty="0">
                <a:solidFill>
                  <a:srgbClr val="CF5628"/>
                </a:solidFill>
                <a:latin typeface="D2Coding"/>
              </a:rPr>
              <a:t>/[3-9]/</a:t>
            </a:r>
            <a:r>
              <a:rPr lang="en-US" altLang="ko-KR" sz="2000" b="1" dirty="0">
                <a:solidFill>
                  <a:srgbClr val="575757"/>
                </a:solidFill>
                <a:latin typeface="D2Coding"/>
              </a:rPr>
              <a:t>; </a:t>
            </a:r>
            <a:r>
              <a:rPr lang="en-US" altLang="ko-KR" sz="2000" b="1" i="1" dirty="0">
                <a:solidFill>
                  <a:srgbClr val="5A525F"/>
                </a:solidFill>
                <a:latin typeface="D2Coding"/>
              </a:rPr>
              <a:t>// 8 -&gt; 3</a:t>
            </a:r>
            <a:r>
              <a:rPr lang="ko-KR" altLang="en-US" sz="2000" b="1" i="1" dirty="0">
                <a:solidFill>
                  <a:srgbClr val="5A525F"/>
                </a:solidFill>
                <a:latin typeface="D2Coding"/>
              </a:rPr>
              <a:t>부터 </a:t>
            </a:r>
            <a:r>
              <a:rPr lang="en-US" altLang="ko-KR" sz="2000" b="1" i="1" dirty="0">
                <a:solidFill>
                  <a:srgbClr val="5A525F"/>
                </a:solidFill>
                <a:latin typeface="D2Coding"/>
              </a:rPr>
              <a:t>9</a:t>
            </a:r>
            <a:r>
              <a:rPr lang="ko-KR" altLang="en-US" sz="2000" b="1" i="1" dirty="0">
                <a:solidFill>
                  <a:srgbClr val="5A525F"/>
                </a:solidFill>
                <a:latin typeface="D2Coding"/>
              </a:rPr>
              <a:t>까지의 숫자를 검색함</a:t>
            </a:r>
            <a:r>
              <a:rPr lang="en-US" altLang="ko-KR" sz="2000" b="1" i="1" dirty="0">
                <a:solidFill>
                  <a:srgbClr val="5A525F"/>
                </a:solidFill>
                <a:latin typeface="D2Coding"/>
              </a:rPr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404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괄호</a:t>
            </a:r>
            <a:r>
              <a:rPr lang="en-US" altLang="ko-KR" dirty="0"/>
              <a:t>(bracket)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392928"/>
              </p:ext>
            </p:extLst>
          </p:nvPr>
        </p:nvGraphicFramePr>
        <p:xfrm>
          <a:off x="2589213" y="2133600"/>
          <a:ext cx="89154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909">
                  <a:extLst>
                    <a:ext uri="{9D8B030D-6E8A-4147-A177-3AD203B41FA5}">
                      <a16:colId xmlns:a16="http://schemas.microsoft.com/office/drawing/2014/main" val="1895519620"/>
                    </a:ext>
                  </a:extLst>
                </a:gridCol>
                <a:gridCol w="6952491">
                  <a:extLst>
                    <a:ext uri="{9D8B030D-6E8A-4147-A177-3AD203B41FA5}">
                      <a16:colId xmlns:a16="http://schemas.microsoft.com/office/drawing/2014/main" val="3856173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괄호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8723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a(b)c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  <a:latin typeface="notokr"/>
                        </a:rPr>
                        <a:t>전체 패턴을 검색한 후에 괄호 안에 명시된 문자열을 저장함</a:t>
                      </a:r>
                      <a:r>
                        <a:rPr lang="en-US" altLang="ko-KR" dirty="0" smtClean="0">
                          <a:effectLst/>
                          <a:latin typeface="notokr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dirty="0" smtClean="0">
                          <a:effectLst/>
                          <a:latin typeface="notokr"/>
                        </a:rPr>
                        <a:t> 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(ex : "</a:t>
                      </a:r>
                      <a:r>
                        <a:rPr lang="en-US" altLang="ko-KR" dirty="0" err="1">
                          <a:effectLst/>
                          <a:latin typeface="notokr"/>
                        </a:rPr>
                        <a:t>abc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"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를 검색한 후에 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b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를 저장함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.)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60397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[abc]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  <a:latin typeface="notokr"/>
                        </a:rPr>
                        <a:t>꺾쇠 괄호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([]) 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안에 명시된 문자를 검색함</a:t>
                      </a:r>
                      <a:r>
                        <a:rPr lang="en-US" altLang="ko-KR" dirty="0" smtClean="0">
                          <a:effectLst/>
                          <a:latin typeface="notokr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dirty="0" smtClean="0">
                          <a:effectLst/>
                          <a:latin typeface="notokr"/>
                        </a:rPr>
                        <a:t> 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(ex : "</a:t>
                      </a:r>
                      <a:r>
                        <a:rPr lang="en-US" altLang="ko-KR" dirty="0" err="1">
                          <a:effectLst/>
                          <a:latin typeface="notokr"/>
                        </a:rPr>
                        <a:t>abc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"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를 검색함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.)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14776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[0-3]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  <a:latin typeface="notokr"/>
                        </a:rPr>
                        <a:t>꺾쇠 괄호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([]) 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안에 명시된 숫자를 검색함</a:t>
                      </a:r>
                      <a:r>
                        <a:rPr lang="en-US" altLang="ko-KR" dirty="0" smtClean="0">
                          <a:effectLst/>
                          <a:latin typeface="notokr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dirty="0" smtClean="0">
                          <a:effectLst/>
                          <a:latin typeface="notokr"/>
                        </a:rPr>
                        <a:t> 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(ex : 0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부터 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3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까지의 숫자를 검색함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.)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70783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7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ko-KR" altLang="en-US" dirty="0"/>
              <a:t>객체지향언어의 특징</a:t>
            </a:r>
            <a:endParaRPr lang="en-US" altLang="ko-KR" dirty="0"/>
          </a:p>
          <a:p>
            <a:r>
              <a:rPr lang="ko-KR" altLang="en-US" dirty="0"/>
              <a:t>상속</a:t>
            </a:r>
            <a:r>
              <a:rPr lang="en-US" altLang="ko-KR" dirty="0"/>
              <a:t>(inheritance) :</a:t>
            </a:r>
            <a:r>
              <a:rPr lang="ko-KR" altLang="en-US" dirty="0"/>
              <a:t> 새로운 객체에서 기존 객체의 모든 프로퍼티와 메소드를 사용할 수 있는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자바스크립트의 상속 </a:t>
            </a:r>
            <a:r>
              <a:rPr lang="en-US" altLang="ko-KR" dirty="0"/>
              <a:t>:</a:t>
            </a:r>
            <a:r>
              <a:rPr lang="ko-KR" altLang="en-US" dirty="0"/>
              <a:t> 현재 존재하고 있는 </a:t>
            </a:r>
            <a:r>
              <a:rPr lang="ko-KR" altLang="en-US" b="1" dirty="0"/>
              <a:t>객체</a:t>
            </a:r>
            <a:r>
              <a:rPr lang="ko-KR" altLang="en-US" dirty="0"/>
              <a:t>를 </a:t>
            </a:r>
            <a:r>
              <a:rPr lang="ko-KR" altLang="en-US" b="1" dirty="0"/>
              <a:t>프로토타입</a:t>
            </a:r>
            <a:r>
              <a:rPr lang="ko-KR" altLang="en-US" dirty="0"/>
              <a:t>으로 사용하여</a:t>
            </a:r>
            <a:r>
              <a:rPr lang="en-US" altLang="ko-KR" dirty="0"/>
              <a:t>, </a:t>
            </a:r>
            <a:r>
              <a:rPr lang="ko-KR" altLang="en-US" dirty="0"/>
              <a:t>해당 객체를 </a:t>
            </a:r>
            <a:r>
              <a:rPr lang="ko-KR" altLang="en-US" b="1" dirty="0"/>
              <a:t>복제</a:t>
            </a:r>
            <a:r>
              <a:rPr lang="ko-KR" altLang="en-US" dirty="0"/>
              <a:t>하여 </a:t>
            </a:r>
            <a:r>
              <a:rPr lang="ko-KR" altLang="en-US" b="1" dirty="0"/>
              <a:t>재사용</a:t>
            </a:r>
            <a:r>
              <a:rPr lang="ko-KR" altLang="en-US" dirty="0"/>
              <a:t>하는 것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프로토타입</a:t>
            </a:r>
            <a:r>
              <a:rPr lang="en-US" altLang="ko-KR" dirty="0"/>
              <a:t> (prototype)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자바스크립트의 모든 객체는 </a:t>
            </a:r>
            <a:r>
              <a:rPr lang="ko-KR" altLang="en-US" dirty="0" err="1"/>
              <a:t>프로토타입</a:t>
            </a:r>
            <a:r>
              <a:rPr lang="en-US" altLang="ko-KR" dirty="0"/>
              <a:t>(prototype)</a:t>
            </a:r>
            <a:r>
              <a:rPr lang="ko-KR" altLang="en-US" dirty="0"/>
              <a:t>이 있다</a:t>
            </a:r>
            <a:endParaRPr lang="en-US" altLang="ko-KR" dirty="0"/>
          </a:p>
          <a:p>
            <a:r>
              <a:rPr lang="ko-KR" altLang="en-US" dirty="0"/>
              <a:t>모든 객체는 각자의 프로토타입으로부터 프로퍼티와 메소드를 상속</a:t>
            </a:r>
            <a:endParaRPr lang="en-US" altLang="ko-KR" dirty="0"/>
          </a:p>
          <a:p>
            <a:r>
              <a:rPr lang="ko-KR" altLang="en-US" dirty="0"/>
              <a:t>자바스크립트의 모든 객체는 최소한 하나 이상의 다른 객체로부터 상속을 받으며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ko-KR" altLang="en-US" u="sng" dirty="0"/>
              <a:t>상속되는 정보를 제공하는 </a:t>
            </a:r>
            <a:r>
              <a:rPr lang="ko-KR" altLang="en-US" dirty="0"/>
              <a:t>객체를 </a:t>
            </a:r>
            <a:r>
              <a:rPr lang="ko-KR" altLang="en-US" b="1" dirty="0" err="1"/>
              <a:t>프로토타입</a:t>
            </a:r>
            <a:r>
              <a:rPr lang="en-US" altLang="ko-KR" dirty="0"/>
              <a:t>(prototype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F38EB3-6D58-4674-BF94-96D1337CE35C}"/>
              </a:ext>
            </a:extLst>
          </p:cNvPr>
          <p:cNvSpPr/>
          <p:nvPr/>
        </p:nvSpPr>
        <p:spPr>
          <a:xfrm>
            <a:off x="3875948" y="8233113"/>
            <a:ext cx="2818150" cy="6425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생성자 함수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06DFB7-85B2-4C10-8D7D-FF4C7426E648}"/>
              </a:ext>
            </a:extLst>
          </p:cNvPr>
          <p:cNvSpPr/>
          <p:nvPr/>
        </p:nvSpPr>
        <p:spPr>
          <a:xfrm>
            <a:off x="8317765" y="8233112"/>
            <a:ext cx="1835189" cy="64255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사자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55" y="3625449"/>
            <a:ext cx="5856999" cy="300826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54747" y="4692770"/>
            <a:ext cx="4157932" cy="436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46912" y="3877165"/>
            <a:ext cx="186461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프로토타입</a:t>
            </a:r>
            <a:r>
              <a:rPr lang="ko-KR" altLang="en-US" b="1" dirty="0" smtClean="0"/>
              <a:t> 객체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99804" y="5129581"/>
            <a:ext cx="4830792" cy="15041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9" idx="0"/>
            <a:endCxn id="10" idx="2"/>
          </p:cNvCxnSpPr>
          <p:nvPr/>
        </p:nvCxnSpPr>
        <p:spPr>
          <a:xfrm flipV="1">
            <a:off x="6633713" y="4246497"/>
            <a:ext cx="1345506" cy="4462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16" idx="3"/>
          </p:cNvCxnSpPr>
          <p:nvPr/>
        </p:nvCxnSpPr>
        <p:spPr>
          <a:xfrm flipH="1" flipV="1">
            <a:off x="4295956" y="5395305"/>
            <a:ext cx="603849" cy="39330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7710" y="4518142"/>
            <a:ext cx="3258246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프로토타입</a:t>
            </a:r>
            <a:r>
              <a:rPr lang="ko-KR" altLang="en-US" b="1" dirty="0"/>
              <a:t> </a:t>
            </a:r>
            <a:r>
              <a:rPr lang="ko-KR" altLang="en-US" b="1" dirty="0" smtClean="0"/>
              <a:t>객체 안에 상속 받은 내용 전달</a:t>
            </a:r>
            <a:endParaRPr lang="en-US" altLang="ko-KR" b="1" dirty="0" smtClean="0"/>
          </a:p>
          <a:p>
            <a:pPr algn="ctr"/>
            <a:r>
              <a:rPr lang="ko-KR" altLang="en-US" dirty="0" err="1" smtClean="0"/>
              <a:t>프로퍼티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생성자함수</a:t>
            </a:r>
            <a:endParaRPr lang="en-US" altLang="ko-KR" dirty="0"/>
          </a:p>
          <a:p>
            <a:pPr algn="ctr"/>
            <a:r>
              <a:rPr lang="en-US" altLang="ko-KR" dirty="0" smtClean="0"/>
              <a:t>Object </a:t>
            </a:r>
            <a:r>
              <a:rPr lang="ko-KR" altLang="en-US" dirty="0" smtClean="0"/>
              <a:t>객체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57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프로토타입의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프로토타입을 생성하는 가장 기본적인 방법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1" dirty="0"/>
              <a:t>객체 생성자 함수</a:t>
            </a:r>
            <a:r>
              <a:rPr lang="en-US" altLang="ko-KR" dirty="0"/>
              <a:t>(object constructor function)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new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연산자를 사용해 생성한 객체는 생성자의 프로토타입을 자신의 프로토타입으로 상속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39C682-3DD0-4F1E-AF3F-F7D463BE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15" y="3782613"/>
            <a:ext cx="893569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프로토타입의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 obj = new Object(); </a:t>
            </a:r>
            <a:br>
              <a:rPr lang="en-US" altLang="ko-KR" dirty="0"/>
            </a:br>
            <a:r>
              <a:rPr lang="en-US" altLang="ko-KR" dirty="0"/>
              <a:t>// </a:t>
            </a:r>
            <a:r>
              <a:rPr lang="ko-KR" altLang="en-US" dirty="0"/>
              <a:t>이 객체의 프로토타입은 </a:t>
            </a:r>
            <a:r>
              <a:rPr lang="en-US" altLang="ko-KR" dirty="0" err="1"/>
              <a:t>Object.prototype</a:t>
            </a:r>
            <a:endParaRPr lang="en-US" altLang="ko-KR" dirty="0"/>
          </a:p>
          <a:p>
            <a:r>
              <a:rPr lang="en-US" altLang="ko-KR" dirty="0"/>
              <a:t>let date = new Date(); </a:t>
            </a:r>
            <a:br>
              <a:rPr lang="en-US" altLang="ko-KR" dirty="0"/>
            </a:br>
            <a:r>
              <a:rPr lang="en-US" altLang="ko-KR" dirty="0"/>
              <a:t>// </a:t>
            </a:r>
            <a:r>
              <a:rPr lang="ko-KR" altLang="en-US" dirty="0"/>
              <a:t>이 객체의 프로토타입은 </a:t>
            </a:r>
            <a:r>
              <a:rPr lang="en-US" altLang="ko-KR" dirty="0" err="1"/>
              <a:t>Date.prototype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Object.prototype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6FA1EA-8C3F-4528-8989-D0CAF664E140}"/>
              </a:ext>
            </a:extLst>
          </p:cNvPr>
          <p:cNvSpPr/>
          <p:nvPr/>
        </p:nvSpPr>
        <p:spPr>
          <a:xfrm>
            <a:off x="7019501" y="4917085"/>
            <a:ext cx="3178530" cy="843801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Object.prototype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B9D909-8342-421B-B5E0-2A00A553B207}"/>
              </a:ext>
            </a:extLst>
          </p:cNvPr>
          <p:cNvSpPr/>
          <p:nvPr/>
        </p:nvSpPr>
        <p:spPr>
          <a:xfrm>
            <a:off x="3068462" y="4627410"/>
            <a:ext cx="2893102" cy="1280889"/>
          </a:xfrm>
          <a:prstGeom prst="roundRect">
            <a:avLst/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</a:t>
            </a:r>
            <a:r>
              <a:rPr lang="en-US" altLang="ko-KR" dirty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2764EC9-659B-4F73-AB95-897B6BD03472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5396196" y="5338986"/>
            <a:ext cx="1623305" cy="137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6FA1EA-8C3F-4528-8989-D0CAF664E140}"/>
              </a:ext>
            </a:extLst>
          </p:cNvPr>
          <p:cNvSpPr/>
          <p:nvPr/>
        </p:nvSpPr>
        <p:spPr>
          <a:xfrm>
            <a:off x="3633830" y="5191310"/>
            <a:ext cx="1762366" cy="569576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프로토타입</a:t>
            </a:r>
            <a:r>
              <a:rPr lang="en-US" altLang="ko-KR" dirty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12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객체에 속성 및 메소드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이름에 점을 찍어 원하는 속성과 메소드의 이름과 값을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943C55-A86D-423A-8ABF-BC31995C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82" y="3151907"/>
            <a:ext cx="916432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628EE-B77C-4176-8466-BCF85A02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객체에 속성 및 메소드 추가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6D08B-B52F-4D1B-A516-20F0C25C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주석을 코드로 채워서 확인하세요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Console.dir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D8775E-2800-4712-969D-6DA01D301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92997"/>
            <a:ext cx="5733293" cy="233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0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1344</TotalTime>
  <Words>741</Words>
  <Application>Microsoft Office PowerPoint</Application>
  <PresentationFormat>와이드스크린</PresentationFormat>
  <Paragraphs>161</Paragraphs>
  <Slides>35</Slides>
  <Notes>8</Notes>
  <HiddenSlides>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D2Coding</vt:lpstr>
      <vt:lpstr>HY견고딕</vt:lpstr>
      <vt:lpstr>HY그래픽</vt:lpstr>
      <vt:lpstr>HY중고딕</vt:lpstr>
      <vt:lpstr>Microsoft GothicNeo</vt:lpstr>
      <vt:lpstr>Microsoft GothicNeo Light</vt:lpstr>
      <vt:lpstr>notokr</vt:lpstr>
      <vt:lpstr>맑은 고딕</vt:lpstr>
      <vt:lpstr>Arial</vt:lpstr>
      <vt:lpstr>Century Gothic</vt:lpstr>
      <vt:lpstr>Wingdings 3</vt:lpstr>
      <vt:lpstr>줄기</vt:lpstr>
      <vt:lpstr>JAVA SCRIPT 고급</vt:lpstr>
      <vt:lpstr>오늘 배울 내용</vt:lpstr>
      <vt:lpstr>프로토타입</vt:lpstr>
      <vt:lpstr>상속</vt:lpstr>
      <vt:lpstr>자바스크립트의 프로토타입 (prototype)</vt:lpstr>
      <vt:lpstr>프로토타입의 생성</vt:lpstr>
      <vt:lpstr>프로토타입의 생성</vt:lpstr>
      <vt:lpstr>객체에 속성 및 메소드 추가</vt:lpstr>
      <vt:lpstr>객체에 속성 및 메소드 추가 실습</vt:lpstr>
      <vt:lpstr>생성자 프로토타입에 속성 및 메소드 추가</vt:lpstr>
      <vt:lpstr>생성자 프로토타입에 속성 및 메소드 추가 실습</vt:lpstr>
      <vt:lpstr>prototype 프로퍼티(속성)</vt:lpstr>
      <vt:lpstr>prototype 프로퍼티(속성)을 사용한  실습</vt:lpstr>
      <vt:lpstr>prototype 를 사용하는 이유</vt:lpstr>
      <vt:lpstr>프로토타입 링크</vt:lpstr>
      <vt:lpstr>프로토타입 링크</vt:lpstr>
      <vt:lpstr>classical방식 실습</vt:lpstr>
      <vt:lpstr>프로토타입 링크-prototypical방식</vt:lpstr>
      <vt:lpstr>prototypical방식 실습</vt:lpstr>
      <vt:lpstr>PowerPoint 프레젠테이션</vt:lpstr>
      <vt:lpstr>Object  객체 프로퍼티와 메소드</vt:lpstr>
      <vt:lpstr>객체 속성과 메소드</vt:lpstr>
      <vt:lpstr>Object 생성자의 메소드</vt:lpstr>
      <vt:lpstr>getter와 setter 메소드의 정의</vt:lpstr>
      <vt:lpstr>함수형 프로그램</vt:lpstr>
      <vt:lpstr>프로그래밍 패러다임 (Programming Paradigm)</vt:lpstr>
      <vt:lpstr>프로그래밍 패러다임 구분</vt:lpstr>
      <vt:lpstr>함수형 프로그래밍의 등장 </vt:lpstr>
      <vt:lpstr>정규표현식</vt:lpstr>
      <vt:lpstr>정규 표현식(RegExp)</vt:lpstr>
      <vt:lpstr>정규 표현식 사용 방법</vt:lpstr>
      <vt:lpstr>플래그(flags) </vt:lpstr>
      <vt:lpstr>특수 문자(special characters) </vt:lpstr>
      <vt:lpstr>괄호(bracket) 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32</cp:revision>
  <dcterms:created xsi:type="dcterms:W3CDTF">2022-01-26T22:21:15Z</dcterms:created>
  <dcterms:modified xsi:type="dcterms:W3CDTF">2022-03-15T03:34:13Z</dcterms:modified>
</cp:coreProperties>
</file>