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2"/>
  </p:notesMasterIdLst>
  <p:sldIdLst>
    <p:sldId id="256" r:id="rId3"/>
    <p:sldId id="261" r:id="rId4"/>
    <p:sldId id="266" r:id="rId5"/>
    <p:sldId id="280" r:id="rId6"/>
    <p:sldId id="282" r:id="rId7"/>
    <p:sldId id="281" r:id="rId8"/>
    <p:sldId id="267" r:id="rId9"/>
    <p:sldId id="279" r:id="rId10"/>
    <p:sldId id="283" r:id="rId11"/>
  </p:sldIdLst>
  <p:sldSz cx="9144000" cy="6858000" type="screen4x3"/>
  <p:notesSz cx="6858000" cy="9144000"/>
  <p:embeddedFontLst>
    <p:embeddedFont>
      <p:font typeface="Avenir" panose="02000503020000020003" pitchFamily="2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erriweather" pitchFamily="2" charset="77"/>
      <p:regular r:id="rId23"/>
      <p:bold r:id="rId24"/>
      <p:italic r:id="rId25"/>
      <p:boldItalic r:id="rId26"/>
    </p:embeddedFont>
    <p:embeddedFont>
      <p:font typeface="Merriweather Sans" pitchFamily="2" charset="77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000000"/>
          </p15:clr>
        </p15:guide>
        <p15:guide id="2" pos="575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757"/>
  </p:normalViewPr>
  <p:slideViewPr>
    <p:cSldViewPr snapToGrid="0">
      <p:cViewPr varScale="1">
        <p:scale>
          <a:sx n="102" d="100"/>
          <a:sy n="102" d="100"/>
        </p:scale>
        <p:origin x="1920" y="184"/>
      </p:cViewPr>
      <p:guideLst>
        <p:guide orient="horz" pos="36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statistical-inference-in-one-sentence-33a4683a642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99ee62a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99ee62a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Great explanation: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https://medium.com/hackernoon/statistical-inference-in-one-sentence-33a4683a6424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99ee62a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99ee62a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19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84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99ee62a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99ee62a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40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599ee62a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599ee62a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Header">
  <p:cSld name="3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bgrd_ppt5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685800" y="1534695"/>
            <a:ext cx="7772400" cy="199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500"/>
              <a:buFont typeface="Arial"/>
              <a:buNone/>
            </a:pPr>
            <a:endParaRPr sz="5500" b="1" i="0" cap="none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003262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" name="Google Shape;21;p2" descr="UC Berkeley Primary Logo_Berkeley Blu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11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972051"/>
            <a:ext cx="7464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4200"/>
              <a:buFont typeface="Merriweather Sans"/>
              <a:buNone/>
              <a:defRPr sz="4200" b="1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2097755"/>
            <a:ext cx="3717900" cy="28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2"/>
          </p:nvPr>
        </p:nvSpPr>
        <p:spPr>
          <a:xfrm>
            <a:off x="4175125" y="2097754"/>
            <a:ext cx="3746400" cy="28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Header">
  <p:cSld name="4_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 descr="bgrd_ppt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85800" y="824332"/>
            <a:ext cx="7553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endParaRPr sz="5000" b="1" i="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08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ection Header">
  <p:cSld name="8_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 descr="bgrd_ppt9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85800" y="824332"/>
            <a:ext cx="7553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endParaRPr sz="5000" b="1" i="0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003262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05" name="Google Shape;105;p17" descr="UC Berkeley Primary Logo_Berkeley Blu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13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685800" y="824332"/>
            <a:ext cx="7553325" cy="27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endParaRPr sz="5000" b="1" i="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10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Header">
  <p:cSld name="4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 descr="bgrd_ppt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685800" y="824332"/>
            <a:ext cx="7553325" cy="27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endParaRPr sz="5000" b="1" i="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10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ection Header">
  <p:cSld name="8_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 descr="bgrd_ppt9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/>
        </p:nvSpPr>
        <p:spPr>
          <a:xfrm>
            <a:off x="685800" y="824332"/>
            <a:ext cx="7553325" cy="27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endParaRPr sz="5000" b="1" i="0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003262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8" descr="UC Berkeley Primary Logo_Berkeley Blu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11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11700" y="5662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842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263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Header">
  <p:cSld name="3_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 descr="bgrd_ppt5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/>
        </p:nvSpPr>
        <p:spPr>
          <a:xfrm>
            <a:off x="685800" y="1534695"/>
            <a:ext cx="77724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500"/>
              <a:buFont typeface="Arial"/>
              <a:buNone/>
            </a:pPr>
            <a:endParaRPr sz="5500" b="1" i="0" cap="none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003262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1" name="Google Shape;71;p11" descr="UC Berkeley Primary Logo_Berkeley Blu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13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ection Header">
  <p:cSld name="6_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/>
        </p:nvSpPr>
        <p:spPr>
          <a:xfrm>
            <a:off x="685800" y="1534695"/>
            <a:ext cx="77724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500"/>
              <a:buFont typeface="Arial"/>
              <a:buNone/>
            </a:pPr>
            <a:endParaRPr sz="5500" b="1" i="0" cap="none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0D0D0D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08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685800" y="824332"/>
            <a:ext cx="7553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endParaRPr sz="5000" b="1" i="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85800" y="1450102"/>
            <a:ext cx="76623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erriweather Sans"/>
              <a:buNone/>
              <a:defRPr sz="5000" b="1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589" y="6078189"/>
            <a:ext cx="1343208" cy="4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sz="5000" b="0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4508" y="0"/>
            <a:ext cx="2869492" cy="237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9048" y="6019295"/>
            <a:ext cx="1745673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UC Berkeley Primary Logo_Berkeley Blue.ep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43589" y="6078189"/>
            <a:ext cx="1343211" cy="413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267368" y="530726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sz="5000" b="0" i="0" u="none" strike="noStrike" cap="non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57200" y="1808079"/>
            <a:ext cx="8229600" cy="2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4508" y="0"/>
            <a:ext cx="2869491" cy="237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9048" y="6019295"/>
            <a:ext cx="1745673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 descr="UC Berkeley Primary Logo_Berkeley Blue.ep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43589" y="6078189"/>
            <a:ext cx="1343213" cy="413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811060" y="4294298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venir"/>
                <a:ea typeface="Avenir"/>
                <a:cs typeface="Avenir"/>
                <a:sym typeface="Avenir"/>
              </a:rPr>
              <a:t>Yue Lin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venir"/>
                <a:ea typeface="Avenir"/>
                <a:cs typeface="Avenir"/>
                <a:sym typeface="Avenir"/>
              </a:rPr>
              <a:t>Ph.D. student in Political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venir"/>
                <a:ea typeface="Avenir"/>
                <a:cs typeface="Avenir"/>
                <a:sym typeface="Avenir"/>
              </a:rPr>
              <a:t>University of California, Berkeley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039659" y="2113981"/>
            <a:ext cx="9732723" cy="197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r>
              <a:rPr lang="en-US" sz="4000" dirty="0"/>
              <a:t>W7: P-value</a:t>
            </a:r>
            <a:endParaRPr sz="4000" b="1" i="0" u="none" strike="noStrike" cap="none" dirty="0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-16480"/>
            <a:ext cx="9179700" cy="14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-17850" y="1188372"/>
            <a:ext cx="9179700" cy="28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00150" y="615196"/>
            <a:ext cx="8838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/>
              <a:t>Sampling Distribution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4294967295"/>
          </p:nvPr>
        </p:nvSpPr>
        <p:spPr>
          <a:xfrm>
            <a:off x="262600" y="1763525"/>
            <a:ext cx="7469700" cy="7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a.k.a. the distribution of the means of each sample</a:t>
            </a:r>
            <a:endParaRPr sz="14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 matter type of distribution from the population → Sampling Distribution will always have a Normal Distribution (bell shape) with specific characteristics of the distribution of data.</a:t>
            </a:r>
            <a:endParaRPr sz="1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sz="1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50" y="3048500"/>
            <a:ext cx="6751749" cy="31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198966" y="38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Hypotheses</a:t>
            </a:r>
            <a:endParaRPr dirty="0"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311700" y="14961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buSzPts val="2200"/>
            </a:pPr>
            <a:r>
              <a:rPr lang="en" dirty="0"/>
              <a:t>Null: The treatment has no effect.</a:t>
            </a:r>
            <a:endParaRPr dirty="0"/>
          </a:p>
          <a:p>
            <a:pPr lvl="1" indent="-355600">
              <a:spcBef>
                <a:spcPts val="0"/>
              </a:spcBef>
              <a:buSzPts val="2000"/>
            </a:pPr>
            <a:r>
              <a:rPr lang="en" dirty="0"/>
              <a:t>The null usually says that nothing happens. </a:t>
            </a:r>
            <a:endParaRPr dirty="0"/>
          </a:p>
          <a:p>
            <a:pPr lvl="1" indent="-355600">
              <a:spcBef>
                <a:spcPts val="0"/>
              </a:spcBef>
              <a:buSzPts val="2000"/>
            </a:pPr>
            <a:r>
              <a:rPr lang="en" dirty="0">
                <a:highlight>
                  <a:srgbClr val="FFF2CC"/>
                </a:highlight>
              </a:rPr>
              <a:t>Assume the null explains the world, unless proved otherwise. </a:t>
            </a:r>
            <a:endParaRPr dirty="0">
              <a:highlight>
                <a:srgbClr val="FFF2CC"/>
              </a:highlight>
            </a:endParaRPr>
          </a:p>
          <a:p>
            <a:pPr indent="-368300">
              <a:buSzPts val="2200"/>
            </a:pPr>
            <a:r>
              <a:rPr lang="en" dirty="0"/>
              <a:t>Alternative: The treatment has positive/negative/some effect.</a:t>
            </a:r>
            <a:endParaRPr dirty="0"/>
          </a:p>
          <a:p>
            <a:pPr lvl="1" indent="-355600">
              <a:spcBef>
                <a:spcPts val="0"/>
              </a:spcBef>
              <a:buSzPts val="2000"/>
            </a:pPr>
            <a:r>
              <a:rPr lang="en" dirty="0"/>
              <a:t>This alternative is usually what we predict what would happen, if there was a treatment effect. 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endParaRPr sz="1000" dirty="0"/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 dirty="0"/>
              <a:t>Our question to ask: </a:t>
            </a:r>
            <a:r>
              <a:rPr lang="en" sz="2400" b="1" dirty="0"/>
              <a:t>“Does the evidence we collect make our null hypothesis look ridiculous?” </a:t>
            </a:r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-16480"/>
            <a:ext cx="9179700" cy="14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-17850" y="1188372"/>
            <a:ext cx="9179700" cy="28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00150" y="615196"/>
            <a:ext cx="8838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/>
              <a:t>P-value</a:t>
            </a:r>
            <a:endParaRPr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4294967295"/>
          </p:nvPr>
        </p:nvSpPr>
        <p:spPr>
          <a:xfrm>
            <a:off x="304218" y="1334153"/>
            <a:ext cx="8430463" cy="14180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P-value is the probability we would see an estimate as large as or larger than the one we did, if the treatment had no effect.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A small p-value:</a:t>
            </a:r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dirty="0">
                <a:solidFill>
                  <a:schemeClr val="dk1"/>
                </a:solidFill>
              </a:rPr>
              <a:t>There’s </a:t>
            </a:r>
            <a:r>
              <a:rPr lang="en-US" b="1" dirty="0">
                <a:solidFill>
                  <a:schemeClr val="dk1"/>
                </a:solidFill>
              </a:rPr>
              <a:t>low </a:t>
            </a:r>
            <a:r>
              <a:rPr lang="en-US" dirty="0">
                <a:solidFill>
                  <a:schemeClr val="dk1"/>
                </a:solidFill>
              </a:rPr>
              <a:t>probability that we would get this large or a larger estimate if there was really no treatment effect in truth.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When do we say that the estimate is statistically significant?</a:t>
            </a:r>
          </a:p>
          <a:p>
            <a:pPr indent="-309562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dirty="0">
                <a:solidFill>
                  <a:schemeClr val="dk1"/>
                </a:solidFill>
              </a:rPr>
              <a:t>If p &lt; 0.05, we say the estimate is statistically significant. It means that the probability of getting this large or a larger than this estimate is &lt; 5%, if there was really no treatment effect.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507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58592B-DAC8-3208-38F7-EC1C9E9C57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8E92A-A057-E1EC-239E-8DFFC411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313;p49">
            <a:extLst>
              <a:ext uri="{FF2B5EF4-FFF2-40B4-BE49-F238E27FC236}">
                <a16:creationId xmlns:a16="http://schemas.microsoft.com/office/drawing/2014/main" id="{C38028C7-16F2-0325-D4AB-3A8B6801A3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679"/>
          <a:stretch/>
        </p:blipFill>
        <p:spPr>
          <a:xfrm>
            <a:off x="1514866" y="584161"/>
            <a:ext cx="5925594" cy="5490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175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-16480"/>
            <a:ext cx="9179700" cy="14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-17850" y="1188372"/>
            <a:ext cx="9179700" cy="28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00150" y="615196"/>
            <a:ext cx="8838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/>
              <a:t>P-value</a:t>
            </a:r>
            <a:endParaRPr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4294967295"/>
          </p:nvPr>
        </p:nvSpPr>
        <p:spPr>
          <a:xfrm>
            <a:off x="304218" y="1874505"/>
            <a:ext cx="8430463" cy="14180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Related to t-score: if t &lt; -1.96 or t &gt; 1.96, the corresponding p-value is low, and the result is statistically significant!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oogle Shape;188;p13">
            <a:extLst>
              <a:ext uri="{FF2B5EF4-FFF2-40B4-BE49-F238E27FC236}">
                <a16:creationId xmlns:a16="http://schemas.microsoft.com/office/drawing/2014/main" id="{C2D39601-FABD-C809-8A18-F2045DDA09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50" y="3565410"/>
            <a:ext cx="9144001" cy="12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0;p13">
            <a:extLst>
              <a:ext uri="{FF2B5EF4-FFF2-40B4-BE49-F238E27FC236}">
                <a16:creationId xmlns:a16="http://schemas.microsoft.com/office/drawing/2014/main" id="{3F854FE3-BD86-40C8-9E55-6710D4F22A63}"/>
              </a:ext>
            </a:extLst>
          </p:cNvPr>
          <p:cNvSpPr/>
          <p:nvPr/>
        </p:nvSpPr>
        <p:spPr>
          <a:xfrm>
            <a:off x="5477004" y="3693724"/>
            <a:ext cx="1091700" cy="619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89;p13">
            <a:extLst>
              <a:ext uri="{FF2B5EF4-FFF2-40B4-BE49-F238E27FC236}">
                <a16:creationId xmlns:a16="http://schemas.microsoft.com/office/drawing/2014/main" id="{9C408D40-D9FA-AC5D-FA4C-12008F184A33}"/>
              </a:ext>
            </a:extLst>
          </p:cNvPr>
          <p:cNvSpPr/>
          <p:nvPr/>
        </p:nvSpPr>
        <p:spPr>
          <a:xfrm>
            <a:off x="4385304" y="3693724"/>
            <a:ext cx="1091700" cy="619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96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0" y="-16480"/>
            <a:ext cx="9179700" cy="14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-17850" y="1188372"/>
            <a:ext cx="9179700" cy="28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100150" y="615200"/>
            <a:ext cx="90423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/>
              <a:t>What the p-value does not tell us</a:t>
            </a:r>
            <a:endParaRPr sz="4200" b="1"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4294967295"/>
          </p:nvPr>
        </p:nvSpPr>
        <p:spPr>
          <a:xfrm>
            <a:off x="421050" y="1672800"/>
            <a:ext cx="8301900" cy="7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951872"/>
            <a:ext cx="3413401" cy="36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>
            <a:spLocks noGrp="1"/>
          </p:cNvSpPr>
          <p:nvPr>
            <p:ph type="body" idx="4294967295"/>
          </p:nvPr>
        </p:nvSpPr>
        <p:spPr>
          <a:xfrm>
            <a:off x="4193652" y="1653499"/>
            <a:ext cx="4812562" cy="134022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2D637F"/>
              </a:buClr>
              <a:buSzPts val="1500"/>
              <a:buFont typeface="Lato"/>
              <a:buChar char="•"/>
            </a:pPr>
            <a:r>
              <a:rPr lang="en-US" sz="2400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sz="2400" b="1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cannot</a:t>
            </a:r>
            <a:r>
              <a:rPr lang="en-US" sz="2400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 accept the null/confirm with total certainty an effect.</a:t>
            </a:r>
          </a:p>
          <a:p>
            <a:pPr>
              <a:lnSpc>
                <a:spcPct val="115000"/>
              </a:lnSpc>
              <a:spcBef>
                <a:spcPts val="800"/>
              </a:spcBef>
              <a:buFont typeface="Montserrat"/>
              <a:buChar char="•"/>
            </a:pPr>
            <a:r>
              <a:rPr lang="en-US" sz="2400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sz="2400" b="1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cannot</a:t>
            </a:r>
            <a:r>
              <a:rPr lang="en-US" sz="2400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 accept the alternative hypothesis even we find a statistically significant result.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500"/>
              <a:buFont typeface="Lato"/>
              <a:buChar char="•"/>
            </a:pPr>
            <a:r>
              <a:rPr lang="en-US" sz="2400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lang="en-US" sz="2400" b="1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-US" sz="2400" dirty="0">
                <a:solidFill>
                  <a:srgbClr val="2D637F"/>
                </a:solidFill>
                <a:latin typeface="Lato"/>
                <a:ea typeface="Lato"/>
                <a:cs typeface="Lato"/>
                <a:sym typeface="Lato"/>
              </a:rPr>
              <a:t> the probability of treatment having an effect.</a:t>
            </a:r>
            <a:endParaRPr lang="en-US"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A5A6F9-36B1-B58C-C53E-B74AA5FC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50" y="2001247"/>
            <a:ext cx="7662300" cy="1870200"/>
          </a:xfrm>
        </p:spPr>
        <p:txBody>
          <a:bodyPr/>
          <a:lstStyle/>
          <a:p>
            <a:r>
              <a:rPr lang="en-US" dirty="0"/>
              <a:t>Let’s now head over to the Notebook and code!</a:t>
            </a:r>
          </a:p>
        </p:txBody>
      </p:sp>
    </p:spTree>
    <p:extLst>
      <p:ext uri="{BB962C8B-B14F-4D97-AF65-F5344CB8AC3E}">
        <p14:creationId xmlns:p14="http://schemas.microsoft.com/office/powerpoint/2010/main" val="5716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52BD6D13-E679-79ED-EFAD-F6D0BF56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320213"/>
            <a:ext cx="6400800" cy="1113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D3D65B2-990B-AF3E-7C29-A8A0FDD2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1702897"/>
            <a:ext cx="8833981" cy="3234632"/>
          </a:xfrm>
        </p:spPr>
        <p:txBody>
          <a:bodyPr/>
          <a:lstStyle/>
          <a:p>
            <a:r>
              <a:rPr lang="en-US" dirty="0"/>
              <a:t>Caveats on the research proposal!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few common problems…</a:t>
            </a:r>
          </a:p>
        </p:txBody>
      </p:sp>
    </p:spTree>
    <p:extLst>
      <p:ext uri="{BB962C8B-B14F-4D97-AF65-F5344CB8AC3E}">
        <p14:creationId xmlns:p14="http://schemas.microsoft.com/office/powerpoint/2010/main" val="32294915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358</Words>
  <Application>Microsoft Macintosh PowerPoint</Application>
  <PresentationFormat>On-screen Show (4:3)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Merriweather Sans</vt:lpstr>
      <vt:lpstr>Calibri</vt:lpstr>
      <vt:lpstr>Avenir</vt:lpstr>
      <vt:lpstr>Lato</vt:lpstr>
      <vt:lpstr>Arial</vt:lpstr>
      <vt:lpstr>Montserrat</vt:lpstr>
      <vt:lpstr>Roboto</vt:lpstr>
      <vt:lpstr>Merriweather</vt:lpstr>
      <vt:lpstr>Custom Design</vt:lpstr>
      <vt:lpstr>Custom Design</vt:lpstr>
      <vt:lpstr>W7: P-value</vt:lpstr>
      <vt:lpstr>Sampling Distribution</vt:lpstr>
      <vt:lpstr>Hypotheses</vt:lpstr>
      <vt:lpstr>P-value</vt:lpstr>
      <vt:lpstr>PowerPoint Presentation</vt:lpstr>
      <vt:lpstr>P-value</vt:lpstr>
      <vt:lpstr>What the p-value does not tell us</vt:lpstr>
      <vt:lpstr>Let’s now head over to the Notebook and code!</vt:lpstr>
      <vt:lpstr>Caveats on the research proposal!   A few common problems…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POLISCI 3</dc:title>
  <cp:lastModifiedBy>Yue Lin</cp:lastModifiedBy>
  <cp:revision>33</cp:revision>
  <dcterms:modified xsi:type="dcterms:W3CDTF">2023-03-02T00:25:15Z</dcterms:modified>
</cp:coreProperties>
</file>