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6"/>
  </p:notesMasterIdLst>
  <p:handoutMasterIdLst>
    <p:handoutMasterId r:id="rId57"/>
  </p:handoutMasterIdLst>
  <p:sldIdLst>
    <p:sldId id="258" r:id="rId2"/>
    <p:sldId id="259" r:id="rId3"/>
    <p:sldId id="260" r:id="rId4"/>
    <p:sldId id="305" r:id="rId5"/>
    <p:sldId id="306" r:id="rId6"/>
    <p:sldId id="261" r:id="rId7"/>
    <p:sldId id="307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7" r:id="rId20"/>
    <p:sldId id="278" r:id="rId21"/>
    <p:sldId id="279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00" r:id="rId42"/>
    <p:sldId id="301" r:id="rId43"/>
    <p:sldId id="302" r:id="rId44"/>
    <p:sldId id="303" r:id="rId45"/>
    <p:sldId id="304" r:id="rId46"/>
    <p:sldId id="308" r:id="rId47"/>
    <p:sldId id="317" r:id="rId48"/>
    <p:sldId id="309" r:id="rId49"/>
    <p:sldId id="310" r:id="rId50"/>
    <p:sldId id="318" r:id="rId51"/>
    <p:sldId id="311" r:id="rId52"/>
    <p:sldId id="312" r:id="rId53"/>
    <p:sldId id="313" r:id="rId54"/>
    <p:sldId id="314" r:id="rId55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439"/>
    <p:restoredTop sz="89631"/>
  </p:normalViewPr>
  <p:slideViewPr>
    <p:cSldViewPr snapToGrid="0" snapToObjects="1">
      <p:cViewPr>
        <p:scale>
          <a:sx n="100" d="100"/>
          <a:sy n="100" d="100"/>
        </p:scale>
        <p:origin x="1568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96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notesMaster" Target="notesMasters/notesMaster1.xml"/><Relationship Id="rId57" Type="http://schemas.openxmlformats.org/officeDocument/2006/relationships/handoutMaster" Target="handoutMasters/handoutMaster1.xml"/><Relationship Id="rId58" Type="http://schemas.openxmlformats.org/officeDocument/2006/relationships/presProps" Target="presProps.xml"/><Relationship Id="rId59" Type="http://schemas.openxmlformats.org/officeDocument/2006/relationships/viewProps" Target="viewProp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theme" Target="theme/theme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7F7607-8AA4-B842-A5B0-85C1885566DE}" type="datetimeFigureOut">
              <a:rPr lang="en-US" smtClean="0"/>
              <a:pPr/>
              <a:t>11/3/16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174529-E9FF-DD45-A1E1-9AE5BBE5EA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79736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357BF8-B90F-EC4F-8623-DE2330790225}" type="datetimeFigureOut">
              <a:rPr lang="en-US" smtClean="0"/>
              <a:pPr/>
              <a:t>11/3/16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1E4DDF-0BE8-B44D-A687-4BF2505A71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57379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E851AE5-7AA3-A047-AB4C-8DB5D369B34B}" type="slidenum">
              <a:rPr lang="en-US">
                <a:latin typeface="Courier New" charset="0"/>
              </a:rPr>
              <a:pPr/>
              <a:t>1</a:t>
            </a:fld>
            <a:endParaRPr lang="en-US" dirty="0">
              <a:latin typeface="Courier New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>
              <a:latin typeface="Times New Roman" charset="0"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60658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9850" y="914400"/>
            <a:ext cx="4178300" cy="31337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263" y="4352775"/>
            <a:ext cx="4771430" cy="347889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82056" tIns="41028" rIns="82056" bIns="41028" anchor="ctr"/>
          <a:lstStyle/>
          <a:p>
            <a:pPr marL="171450" indent="-171450">
              <a:buFontTx/>
              <a:buChar char="-"/>
            </a:pPr>
            <a:r>
              <a:rPr lang="en-US" dirty="0" smtClean="0"/>
              <a:t>Two processes could</a:t>
            </a:r>
            <a:r>
              <a:rPr lang="en-US" baseline="0" dirty="0" smtClean="0"/>
              <a:t> run the balance method at the same time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Locks for entire monitor class, if there are three monitor objects</a:t>
            </a:r>
          </a:p>
        </p:txBody>
      </p:sp>
    </p:spTree>
    <p:extLst>
      <p:ext uri="{BB962C8B-B14F-4D97-AF65-F5344CB8AC3E}">
        <p14:creationId xmlns:p14="http://schemas.microsoft.com/office/powerpoint/2010/main" val="13952351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9850" y="914400"/>
            <a:ext cx="4178300" cy="31337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263" y="4352775"/>
            <a:ext cx="4771430" cy="347889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82056" tIns="41028" rIns="82056" bIns="41028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6706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Correctness:</a:t>
            </a:r>
            <a:r>
              <a:rPr lang="en-US" baseline="0" dirty="0" smtClean="0"/>
              <a:t> </a:t>
            </a:r>
            <a:r>
              <a:rPr lang="en-US" baseline="0" smtClean="0"/>
              <a:t>must carefully choose which methods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1E4DDF-0BE8-B44D-A687-4BF2505A719E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1794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9850" y="914400"/>
            <a:ext cx="4178300" cy="31337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263" y="4352775"/>
            <a:ext cx="4771430" cy="347889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82056" tIns="41028" rIns="82056" bIns="41028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8944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9850" y="914400"/>
            <a:ext cx="4178300" cy="31337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263" y="4352775"/>
            <a:ext cx="4771430" cy="347889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82056" tIns="41028" rIns="82056" bIns="41028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3661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Lock preemption is lock</a:t>
            </a:r>
            <a:r>
              <a:rPr lang="en-US" baseline="0" dirty="0" smtClean="0"/>
              <a:t> being taken away from threads; can cause problems but solve deadlock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1E4DDF-0BE8-B44D-A687-4BF2505A719E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1676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1E4DDF-0BE8-B44D-A687-4BF2505A719E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4420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Total resource ordering: must acquire locks in specific</a:t>
            </a:r>
            <a:r>
              <a:rPr lang="en-US" baseline="0" dirty="0" smtClean="0"/>
              <a:t> order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1E4DDF-0BE8-B44D-A687-4BF2505A719E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056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Warm</a:t>
            </a:r>
            <a:r>
              <a:rPr lang="en-US" baseline="0" dirty="0" smtClean="0"/>
              <a:t> restart – restart from saved states</a:t>
            </a:r>
          </a:p>
          <a:p>
            <a:r>
              <a:rPr lang="en-US" baseline="0" dirty="0" smtClean="0"/>
              <a:t>Partial restart – starting components</a:t>
            </a:r>
          </a:p>
          <a:p>
            <a:r>
              <a:rPr lang="en-US" baseline="0" dirty="0" smtClean="0"/>
              <a:t>Cold restart – form </a:t>
            </a:r>
            <a:r>
              <a:rPr lang="en-US" baseline="0" dirty="0" err="1" smtClean="0"/>
              <a:t>scratchhttps</a:t>
            </a:r>
            <a:r>
              <a:rPr lang="en-US" baseline="0" dirty="0" smtClean="0"/>
              <a:t>://</a:t>
            </a:r>
            <a:r>
              <a:rPr lang="en-US" baseline="0" dirty="0" err="1" smtClean="0"/>
              <a:t>clyp.it</a:t>
            </a:r>
            <a:r>
              <a:rPr lang="en-US" baseline="0" smtClean="0"/>
              <a:t>/nnk455rb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1E4DDF-0BE8-B44D-A687-4BF2505A719E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626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</a:t>
            </a:r>
            <a:r>
              <a:rPr lang="en-US" baseline="0" dirty="0" smtClean="0"/>
              <a:t> </a:t>
            </a:r>
            <a:r>
              <a:rPr lang="en-US" dirty="0" smtClean="0"/>
              <a:t>A semaphore</a:t>
            </a:r>
            <a:r>
              <a:rPr lang="en-US" baseline="0" dirty="0" smtClean="0"/>
              <a:t> that is associated with the class; built into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1E4DDF-0BE8-B44D-A687-4BF2505A719E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6161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9850" y="914400"/>
            <a:ext cx="4178300" cy="31337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263" y="4352775"/>
            <a:ext cx="4771430" cy="347889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82056" tIns="41028" rIns="82056" bIns="41028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448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2078B2-3159-F14B-8132-9300A16C85A8}" type="datetime1">
              <a:rPr lang="en-US" smtClean="0"/>
              <a:pPr>
                <a:defRPr/>
              </a:pPr>
              <a:t>11/3/16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320DD2-9AC7-B240-8439-1898C20C42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2B8D5F-B9F1-324C-B1A2-05496313CD19}" type="datetime1">
              <a:rPr lang="en-US" smtClean="0"/>
              <a:pPr>
                <a:defRPr/>
              </a:pPr>
              <a:t>11/3/16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F3B397-9863-974C-9E75-B66FE45873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5C2550-6371-4147-AE4C-F5FB6151C76E}" type="datetime1">
              <a:rPr lang="en-US" smtClean="0"/>
              <a:pPr>
                <a:defRPr/>
              </a:pPr>
              <a:t>11/3/16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E7C3A0-C6A5-184E-9AB8-67C259CC11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8E91A6-BA86-C24D-A9A2-59E1132BA9F7}" type="datetime1">
              <a:rPr lang="en-US" smtClean="0"/>
              <a:pPr>
                <a:defRPr/>
              </a:pPr>
              <a:t>11/3/16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018A7C-687B-BE4F-84FE-0A7FB4E2ED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1EA3AB-8B06-3541-8955-4B0B738DA1E5}" type="datetime1">
              <a:rPr lang="en-US" smtClean="0"/>
              <a:pPr>
                <a:defRPr/>
              </a:pPr>
              <a:t>11/3/16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E84620-9411-7A41-BDFE-46E36283A3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26EB3D-237A-2A41-AA3C-CCC0B587F125}" type="datetime1">
              <a:rPr lang="en-US" smtClean="0"/>
              <a:pPr>
                <a:defRPr/>
              </a:pPr>
              <a:t>11/3/16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92E417-E1B4-1644-AA5E-08B3C161F2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14D64D-30AD-E442-825F-585A69A95A22}" type="datetime1">
              <a:rPr lang="en-US" smtClean="0"/>
              <a:pPr>
                <a:defRPr/>
              </a:pPr>
              <a:t>11/3/16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CEFE53-6511-CC46-9EB0-088D5AA225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C496F4-5E88-8E4D-8ADB-73A988525CB5}" type="datetime1">
              <a:rPr lang="en-US" smtClean="0"/>
              <a:pPr>
                <a:defRPr/>
              </a:pPr>
              <a:t>11/3/16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3AA0B7-898E-6849-B106-FA8F92BD0A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ACC378-6658-6B42-8AC0-83423DF6E9C6}" type="datetime1">
              <a:rPr lang="en-US" smtClean="0"/>
              <a:pPr>
                <a:defRPr/>
              </a:pPr>
              <a:t>11/3/16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FC738C-B1BF-D74D-9E8E-E80F125B95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880D83-C431-C640-9F8F-0DEF26FCD613}" type="datetime1">
              <a:rPr lang="en-US" smtClean="0"/>
              <a:pPr>
                <a:defRPr/>
              </a:pPr>
              <a:t>11/3/16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CE7D5A-5759-A749-9DF2-8883836C01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5C9EBD-5AF0-F741-98C5-21C9D9AB6610}" type="datetime1">
              <a:rPr lang="en-US" smtClean="0"/>
              <a:pPr>
                <a:defRPr/>
              </a:pPr>
              <a:t>11/3/16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21797F-D4AC-5249-8143-180C49B06D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AutoShape 8"/>
          <p:cNvSpPr>
            <a:spLocks noChangeArrowheads="1"/>
          </p:cNvSpPr>
          <p:nvPr userDrawn="1"/>
        </p:nvSpPr>
        <p:spPr bwMode="auto">
          <a:xfrm>
            <a:off x="387350" y="387350"/>
            <a:ext cx="8445500" cy="6159500"/>
          </a:xfrm>
          <a:prstGeom prst="roundRect">
            <a:avLst>
              <a:gd name="adj" fmla="val 12486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Courier New" pitchFamily="-107" charset="0"/>
            </a:endParaRPr>
          </a:p>
        </p:txBody>
      </p:sp>
      <p:sp useBgFill="1">
        <p:nvSpPr>
          <p:cNvPr id="8" name="Rectangle 9"/>
          <p:cNvSpPr>
            <a:spLocks noChangeArrowheads="1"/>
          </p:cNvSpPr>
          <p:nvPr userDrawn="1"/>
        </p:nvSpPr>
        <p:spPr bwMode="auto">
          <a:xfrm>
            <a:off x="8213725" y="6218238"/>
            <a:ext cx="848164" cy="46230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200" dirty="0">
                <a:latin typeface="Times New Roman" pitchFamily="-107" charset="0"/>
              </a:rPr>
              <a:t>Lecture</a:t>
            </a:r>
            <a:r>
              <a:rPr lang="en-US" sz="1200" dirty="0" smtClean="0">
                <a:latin typeface="Times New Roman" pitchFamily="-107" charset="0"/>
              </a:rPr>
              <a:t> 10</a:t>
            </a:r>
          </a:p>
          <a:p>
            <a:pPr>
              <a:defRPr/>
            </a:pPr>
            <a:r>
              <a:rPr lang="en-US" sz="1200" dirty="0">
                <a:latin typeface="Times New Roman" pitchFamily="-107" charset="0"/>
              </a:rPr>
              <a:t>Page </a:t>
            </a:r>
            <a:fld id="{8DEFEB2B-9FA0-4F4D-A070-42F5B2E48911}" type="slidenum">
              <a:rPr lang="en-US" sz="1200">
                <a:latin typeface="Times New Roman" pitchFamily="-107" charset="0"/>
              </a:rPr>
              <a:pPr>
                <a:defRPr/>
              </a:pPr>
              <a:t>‹#›</a:t>
            </a:fld>
            <a:endParaRPr lang="en-US" sz="1200" dirty="0">
              <a:latin typeface="Times New Roman" pitchFamily="-107" charset="0"/>
            </a:endParaRPr>
          </a:p>
        </p:txBody>
      </p:sp>
      <p:sp useBgFill="1">
        <p:nvSpPr>
          <p:cNvPr id="9" name="Rectangle 8"/>
          <p:cNvSpPr>
            <a:spLocks noChangeArrowheads="1"/>
          </p:cNvSpPr>
          <p:nvPr userDrawn="1"/>
        </p:nvSpPr>
        <p:spPr bwMode="auto">
          <a:xfrm>
            <a:off x="197935" y="6274232"/>
            <a:ext cx="771595" cy="46230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200" dirty="0">
                <a:latin typeface="Times New Roman" pitchFamily="-107" charset="0"/>
              </a:rPr>
              <a:t>CS</a:t>
            </a:r>
            <a:r>
              <a:rPr lang="en-US" sz="1200" dirty="0" smtClean="0">
                <a:latin typeface="Times New Roman" pitchFamily="-107" charset="0"/>
              </a:rPr>
              <a:t> 111</a:t>
            </a:r>
          </a:p>
          <a:p>
            <a:pPr>
              <a:defRPr/>
            </a:pPr>
            <a:r>
              <a:rPr lang="en-US" sz="1200" dirty="0" smtClean="0">
                <a:latin typeface="Times New Roman" pitchFamily="-107" charset="0"/>
              </a:rPr>
              <a:t>Fall</a:t>
            </a:r>
            <a:r>
              <a:rPr lang="en-US" sz="1200" baseline="0" dirty="0" smtClean="0">
                <a:latin typeface="Times New Roman" pitchFamily="-107" charset="0"/>
              </a:rPr>
              <a:t> 2016</a:t>
            </a:r>
            <a:r>
              <a:rPr lang="en-US" sz="1200" dirty="0" smtClean="0">
                <a:latin typeface="Times New Roman" pitchFamily="-107" charset="0"/>
              </a:rPr>
              <a:t> </a:t>
            </a:r>
            <a:endParaRPr lang="en-US" sz="1200" dirty="0">
              <a:latin typeface="Times New Roman" pitchFamily="-107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514600"/>
            <a:ext cx="7772400" cy="1143000"/>
          </a:xfrm>
        </p:spPr>
        <p:txBody>
          <a:bodyPr/>
          <a:lstStyle/>
          <a:p>
            <a:r>
              <a:rPr lang="en-US" dirty="0" smtClean="0">
                <a:ea typeface="ＭＳ Ｐゴシック" charset="-128"/>
                <a:cs typeface="ＭＳ Ｐゴシック" charset="-128"/>
              </a:rPr>
              <a:t>Operating System Principles:</a:t>
            </a:r>
            <a:br>
              <a:rPr lang="en-US" dirty="0" smtClean="0">
                <a:ea typeface="ＭＳ Ｐゴシック" charset="-128"/>
                <a:cs typeface="ＭＳ Ｐゴシック" charset="-128"/>
              </a:rPr>
            </a:br>
            <a:r>
              <a:rPr lang="en-US" dirty="0" smtClean="0">
                <a:cs typeface="ＭＳ Ｐゴシック" charset="-128"/>
              </a:rPr>
              <a:t>Deadlocks – Problems and Solutions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/>
            </a:r>
            <a:br>
              <a:rPr lang="en-US" dirty="0" smtClean="0">
                <a:ea typeface="ＭＳ Ｐゴシック" charset="-128"/>
                <a:cs typeface="ＭＳ Ｐゴシック" charset="-128"/>
              </a:rPr>
            </a:br>
            <a:r>
              <a:rPr lang="en-US" dirty="0">
                <a:ea typeface="ＭＳ Ｐゴシック" charset="-128"/>
                <a:cs typeface="ＭＳ Ｐゴシック" charset="-128"/>
              </a:rPr>
              <a:t>CS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> </a:t>
            </a:r>
            <a:r>
              <a:rPr lang="en-US" dirty="0" smtClean="0">
                <a:cs typeface="ＭＳ Ｐゴシック" charset="-128"/>
              </a:rPr>
              <a:t>111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/>
            </a:r>
            <a:br>
              <a:rPr lang="en-US" dirty="0" smtClean="0">
                <a:ea typeface="ＭＳ Ｐゴシック" charset="-128"/>
                <a:cs typeface="ＭＳ Ｐゴシック" charset="-128"/>
              </a:rPr>
            </a:br>
            <a:r>
              <a:rPr lang="en-US" dirty="0" smtClean="0">
                <a:cs typeface="ＭＳ Ｐゴシック" charset="-128"/>
              </a:rPr>
              <a:t>Operating 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>Systems </a:t>
            </a:r>
            <a:r>
              <a:rPr lang="en-US" dirty="0">
                <a:ea typeface="ＭＳ Ｐゴシック" charset="-128"/>
                <a:cs typeface="ＭＳ Ｐゴシック" charset="-128"/>
              </a:rPr>
              <a:t/>
            </a:r>
            <a:br>
              <a:rPr lang="en-US" dirty="0">
                <a:ea typeface="ＭＳ Ｐゴシック" charset="-128"/>
                <a:cs typeface="ＭＳ Ｐゴシック" charset="-128"/>
              </a:rPr>
            </a:br>
            <a:r>
              <a:rPr lang="en-US" dirty="0">
                <a:ea typeface="ＭＳ Ｐゴシック" charset="-128"/>
                <a:cs typeface="ＭＳ Ｐゴシック" charset="-128"/>
              </a:rPr>
              <a:t>Peter Reiher</a:t>
            </a:r>
            <a:br>
              <a:rPr lang="en-US" dirty="0">
                <a:ea typeface="ＭＳ Ｐゴシック" charset="-128"/>
                <a:cs typeface="ＭＳ Ｐゴシック" charset="-128"/>
              </a:rPr>
            </a:br>
            <a:endParaRPr lang="en-US" dirty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374900"/>
            <a:ext cx="8229600" cy="4525963"/>
          </a:xfrm>
        </p:spPr>
        <p:txBody>
          <a:bodyPr/>
          <a:lstStyle/>
          <a:p>
            <a:pPr>
              <a:buFontTx/>
              <a:buNone/>
            </a:pPr>
            <a:r>
              <a:rPr lang="en-US" dirty="0">
                <a:ea typeface="ＭＳ Ｐゴシック" charset="-128"/>
                <a:cs typeface="ＭＳ Ｐゴシック" charset="-128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457200" y="406400"/>
            <a:ext cx="8229600" cy="1143000"/>
          </a:xfrm>
        </p:spPr>
        <p:txBody>
          <a:bodyPr/>
          <a:lstStyle/>
          <a:p>
            <a:r>
              <a:rPr lang="en-US" smtClean="0">
                <a:latin typeface="Times New Roman" pitchFamily="1" charset="0"/>
                <a:ea typeface="ＭＳ Ｐゴシック" pitchFamily="1" charset="-128"/>
              </a:rPr>
              <a:t>Deadlock Conditions: 1.  Mutual Exclusion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latin typeface="Times New Roman" pitchFamily="1" charset="0"/>
                <a:ea typeface="ＭＳ Ｐゴシック" pitchFamily="1" charset="-128"/>
              </a:rPr>
              <a:t>The resources in question can each only be used by one entity at a time</a:t>
            </a:r>
          </a:p>
          <a:p>
            <a:r>
              <a:rPr lang="en-US" smtClean="0">
                <a:latin typeface="Times New Roman" pitchFamily="1" charset="0"/>
                <a:ea typeface="ＭＳ Ｐゴシック" pitchFamily="1" charset="-128"/>
              </a:rPr>
              <a:t>If multiple entities can use a resource, then just give it to all of them</a:t>
            </a:r>
          </a:p>
          <a:p>
            <a:r>
              <a:rPr lang="en-US" smtClean="0">
                <a:latin typeface="Times New Roman" pitchFamily="1" charset="0"/>
                <a:ea typeface="ＭＳ Ｐゴシック" pitchFamily="1" charset="-128"/>
              </a:rPr>
              <a:t>If only one can use it, once you’ve given it to one, no one else gets it</a:t>
            </a:r>
          </a:p>
          <a:p>
            <a:pPr lvl="1"/>
            <a:r>
              <a:rPr lang="en-US" smtClean="0">
                <a:latin typeface="Times New Roman" pitchFamily="1" charset="0"/>
                <a:ea typeface="ＭＳ Ｐゴシック" pitchFamily="1" charset="-128"/>
              </a:rPr>
              <a:t>Until the resource holder releases it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457200" y="406400"/>
            <a:ext cx="8229600" cy="1143000"/>
          </a:xfrm>
        </p:spPr>
        <p:txBody>
          <a:bodyPr/>
          <a:lstStyle/>
          <a:p>
            <a:r>
              <a:rPr lang="en-US" smtClean="0">
                <a:latin typeface="Times New Roman" pitchFamily="1" charset="0"/>
                <a:ea typeface="ＭＳ Ｐゴシック" pitchFamily="1" charset="-128"/>
              </a:rPr>
              <a:t>Deadlock Condition 2: </a:t>
            </a:r>
            <a:br>
              <a:rPr lang="en-US" smtClean="0">
                <a:latin typeface="Times New Roman" pitchFamily="1" charset="0"/>
                <a:ea typeface="ＭＳ Ｐゴシック" pitchFamily="1" charset="-128"/>
              </a:rPr>
            </a:br>
            <a:r>
              <a:rPr lang="en-US" smtClean="0">
                <a:latin typeface="Times New Roman" pitchFamily="1" charset="0"/>
                <a:ea typeface="ＭＳ Ｐゴシック" pitchFamily="1" charset="-128"/>
              </a:rPr>
              <a:t>Incremental Allocation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457200" y="1731963"/>
            <a:ext cx="8229600" cy="4525962"/>
          </a:xfrm>
        </p:spPr>
        <p:txBody>
          <a:bodyPr/>
          <a:lstStyle/>
          <a:p>
            <a:r>
              <a:rPr lang="en-US" smtClean="0">
                <a:latin typeface="Times New Roman" pitchFamily="1" charset="0"/>
                <a:ea typeface="ＭＳ Ｐゴシック" pitchFamily="1" charset="-128"/>
              </a:rPr>
              <a:t>Processes/threads are allowed to ask for resources whenever they want</a:t>
            </a:r>
          </a:p>
          <a:p>
            <a:pPr lvl="1"/>
            <a:r>
              <a:rPr lang="en-US" smtClean="0">
                <a:latin typeface="Times New Roman" pitchFamily="1" charset="0"/>
                <a:ea typeface="ＭＳ Ｐゴシック" pitchFamily="1" charset="-128"/>
              </a:rPr>
              <a:t>As opposed to getting everything they need before they start</a:t>
            </a:r>
          </a:p>
          <a:p>
            <a:r>
              <a:rPr lang="en-US" smtClean="0">
                <a:latin typeface="Times New Roman" pitchFamily="1" charset="0"/>
                <a:ea typeface="ＭＳ Ｐゴシック" pitchFamily="1" charset="-128"/>
              </a:rPr>
              <a:t>If they must pre-allocate all resources, either:</a:t>
            </a:r>
          </a:p>
          <a:p>
            <a:pPr lvl="1"/>
            <a:r>
              <a:rPr lang="en-US" smtClean="0">
                <a:latin typeface="Times New Roman" pitchFamily="1" charset="0"/>
                <a:ea typeface="ＭＳ Ｐゴシック" pitchFamily="1" charset="-128"/>
              </a:rPr>
              <a:t>They get all they need and run to completion</a:t>
            </a:r>
          </a:p>
          <a:p>
            <a:pPr lvl="1"/>
            <a:r>
              <a:rPr lang="en-US" smtClean="0">
                <a:latin typeface="Times New Roman" pitchFamily="1" charset="0"/>
                <a:ea typeface="ＭＳ Ｐゴシック" pitchFamily="1" charset="-128"/>
              </a:rPr>
              <a:t>They don’t get all they need and abort</a:t>
            </a:r>
          </a:p>
          <a:p>
            <a:r>
              <a:rPr lang="en-US" smtClean="0">
                <a:latin typeface="Times New Roman" pitchFamily="1" charset="0"/>
                <a:ea typeface="ＭＳ Ｐゴシック" pitchFamily="1" charset="-128"/>
              </a:rPr>
              <a:t>In either case, no deadlock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457200" y="406400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Times New Roman" pitchFamily="1" charset="0"/>
                <a:ea typeface="ＭＳ Ｐゴシック" pitchFamily="1" charset="-128"/>
              </a:rPr>
              <a:t>Deadlock Condition 3:  No </a:t>
            </a:r>
            <a:br>
              <a:rPr lang="en-US" dirty="0" smtClean="0">
                <a:latin typeface="Times New Roman" pitchFamily="1" charset="0"/>
                <a:ea typeface="ＭＳ Ｐゴシック" pitchFamily="1" charset="-128"/>
              </a:rPr>
            </a:br>
            <a:r>
              <a:rPr lang="en-US" dirty="0" smtClean="0">
                <a:latin typeface="Times New Roman" pitchFamily="1" charset="0"/>
                <a:ea typeface="ＭＳ Ｐゴシック" pitchFamily="1" charset="-128"/>
              </a:rPr>
              <a:t>Lock Pre-emption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457200" y="1731963"/>
            <a:ext cx="8229600" cy="4525962"/>
          </a:xfrm>
        </p:spPr>
        <p:txBody>
          <a:bodyPr/>
          <a:lstStyle/>
          <a:p>
            <a:r>
              <a:rPr lang="en-US" smtClean="0">
                <a:latin typeface="Times New Roman" pitchFamily="1" charset="0"/>
                <a:ea typeface="ＭＳ Ｐゴシック" pitchFamily="1" charset="-128"/>
              </a:rPr>
              <a:t>When an entity has reserved a resource, you can’t take it away from him</a:t>
            </a:r>
          </a:p>
          <a:p>
            <a:pPr lvl="1"/>
            <a:r>
              <a:rPr lang="en-US" smtClean="0">
                <a:latin typeface="Times New Roman" pitchFamily="1" charset="0"/>
                <a:ea typeface="ＭＳ Ｐゴシック" pitchFamily="1" charset="-128"/>
              </a:rPr>
              <a:t>Not even temporarily</a:t>
            </a:r>
          </a:p>
          <a:p>
            <a:r>
              <a:rPr lang="en-US" smtClean="0">
                <a:latin typeface="Times New Roman" pitchFamily="1" charset="0"/>
                <a:ea typeface="ＭＳ Ｐゴシック" pitchFamily="1" charset="-128"/>
              </a:rPr>
              <a:t>If you can, deadlocks are simply resolved by taking someone’s resource away</a:t>
            </a:r>
          </a:p>
          <a:p>
            <a:pPr lvl="1"/>
            <a:r>
              <a:rPr lang="en-US" smtClean="0">
                <a:latin typeface="Times New Roman" pitchFamily="1" charset="0"/>
                <a:ea typeface="ＭＳ Ｐゴシック" pitchFamily="1" charset="-128"/>
              </a:rPr>
              <a:t>To give to someone else</a:t>
            </a:r>
          </a:p>
          <a:p>
            <a:r>
              <a:rPr lang="en-US" smtClean="0">
                <a:latin typeface="Times New Roman" pitchFamily="1" charset="0"/>
                <a:ea typeface="ＭＳ Ｐゴシック" pitchFamily="1" charset="-128"/>
              </a:rPr>
              <a:t>But if you can’t take it away from anyone, you’re stuck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457200" y="406400"/>
            <a:ext cx="8229600" cy="1143000"/>
          </a:xfrm>
        </p:spPr>
        <p:txBody>
          <a:bodyPr/>
          <a:lstStyle/>
          <a:p>
            <a:r>
              <a:rPr lang="en-US" smtClean="0">
                <a:latin typeface="Times New Roman" pitchFamily="1" charset="0"/>
                <a:ea typeface="ＭＳ Ｐゴシック" pitchFamily="1" charset="-128"/>
              </a:rPr>
              <a:t>Deadlock Condition 4: Circular Waiting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latin typeface="Times New Roman" pitchFamily="1" charset="0"/>
                <a:ea typeface="ＭＳ Ｐゴシック" pitchFamily="1" charset="-128"/>
              </a:rPr>
              <a:t>A waits on B which waits on A</a:t>
            </a:r>
          </a:p>
          <a:p>
            <a:r>
              <a:rPr lang="en-US" smtClean="0">
                <a:latin typeface="Times New Roman" pitchFamily="1" charset="0"/>
                <a:ea typeface="ＭＳ Ｐゴシック" pitchFamily="1" charset="-128"/>
              </a:rPr>
              <a:t>In graph terms, there’s a cycle in a graph of resource requests</a:t>
            </a:r>
          </a:p>
          <a:p>
            <a:r>
              <a:rPr lang="en-US" smtClean="0">
                <a:latin typeface="Times New Roman" pitchFamily="1" charset="0"/>
                <a:ea typeface="ＭＳ Ｐゴシック" pitchFamily="1" charset="-128"/>
              </a:rPr>
              <a:t>Could involve a lot more than two entities</a:t>
            </a:r>
          </a:p>
          <a:p>
            <a:r>
              <a:rPr lang="en-US" smtClean="0">
                <a:latin typeface="Times New Roman" pitchFamily="1" charset="0"/>
                <a:ea typeface="ＭＳ Ｐゴシック" pitchFamily="1" charset="-128"/>
              </a:rPr>
              <a:t>But if there is no such cycle, someone can complete without anyone releasing a resource</a:t>
            </a:r>
          </a:p>
          <a:p>
            <a:pPr lvl="1"/>
            <a:r>
              <a:rPr lang="en-US" smtClean="0">
                <a:latin typeface="Times New Roman" pitchFamily="1" charset="0"/>
                <a:ea typeface="ＭＳ Ｐゴシック" pitchFamily="1" charset="-128"/>
              </a:rPr>
              <a:t>Allowing even a long chain of dependencies to eventually unwind</a:t>
            </a:r>
          </a:p>
          <a:p>
            <a:pPr lvl="1"/>
            <a:r>
              <a:rPr lang="en-US" smtClean="0">
                <a:latin typeface="Times New Roman" pitchFamily="1" charset="0"/>
                <a:ea typeface="ＭＳ Ｐゴシック" pitchFamily="1" charset="-128"/>
              </a:rPr>
              <a:t>Maybe not very fast, though . . .</a:t>
            </a:r>
          </a:p>
          <a:p>
            <a:endParaRPr lang="en-US" smtClean="0">
              <a:latin typeface="Times New Roman" pitchFamily="1" charset="0"/>
              <a:ea typeface="ＭＳ Ｐゴシック" pitchFamily="1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" charset="0"/>
                <a:ea typeface="ＭＳ Ｐゴシック" pitchFamily="1" charset="-128"/>
              </a:rPr>
              <a:t>A Wait-For Graph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1" charset="-52"/>
              <a:buNone/>
            </a:pPr>
            <a:r>
              <a:rPr lang="en-US" smtClean="0">
                <a:latin typeface="Times New Roman" pitchFamily="1" charset="0"/>
                <a:ea typeface="ＭＳ Ｐゴシック" pitchFamily="1" charset="-128"/>
              </a:rPr>
              <a:t> </a:t>
            </a:r>
          </a:p>
        </p:txBody>
      </p:sp>
      <p:sp>
        <p:nvSpPr>
          <p:cNvPr id="4" name="Oval 3"/>
          <p:cNvSpPr/>
          <p:nvPr/>
        </p:nvSpPr>
        <p:spPr>
          <a:xfrm>
            <a:off x="781050" y="1600200"/>
            <a:ext cx="2857500" cy="846138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200" b="1" dirty="0">
                <a:solidFill>
                  <a:srgbClr val="0000FF"/>
                </a:solidFill>
                <a:latin typeface="Times New Roman"/>
                <a:cs typeface="Times New Roman"/>
              </a:rPr>
              <a:t>Thread 1</a:t>
            </a:r>
          </a:p>
        </p:txBody>
      </p:sp>
      <p:sp>
        <p:nvSpPr>
          <p:cNvPr id="5" name="Oval 4"/>
          <p:cNvSpPr/>
          <p:nvPr/>
        </p:nvSpPr>
        <p:spPr>
          <a:xfrm>
            <a:off x="5337175" y="1600200"/>
            <a:ext cx="2857500" cy="846138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200" b="1" dirty="0">
                <a:solidFill>
                  <a:srgbClr val="FF0000"/>
                </a:solidFill>
                <a:latin typeface="Times New Roman"/>
                <a:cs typeface="Times New Roman"/>
              </a:rPr>
              <a:t>Thread 2</a:t>
            </a:r>
          </a:p>
        </p:txBody>
      </p:sp>
      <p:sp>
        <p:nvSpPr>
          <p:cNvPr id="6" name="Rectangle 5"/>
          <p:cNvSpPr/>
          <p:nvPr/>
        </p:nvSpPr>
        <p:spPr>
          <a:xfrm>
            <a:off x="2275255" y="3598507"/>
            <a:ext cx="1653526" cy="212999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600" dirty="0">
                <a:noFill/>
                <a:latin typeface="Times New Roman"/>
                <a:cs typeface="Times New Roman"/>
              </a:rPr>
              <a:t>Critical </a:t>
            </a:r>
          </a:p>
          <a:p>
            <a:pPr algn="ctr">
              <a:defRPr/>
            </a:pPr>
            <a:r>
              <a:rPr lang="en-US" sz="3600" dirty="0">
                <a:noFill/>
                <a:latin typeface="Times New Roman"/>
                <a:cs typeface="Times New Roman"/>
              </a:rPr>
              <a:t>Section A</a:t>
            </a:r>
          </a:p>
        </p:txBody>
      </p:sp>
      <p:sp>
        <p:nvSpPr>
          <p:cNvPr id="7" name="Rectangle 6"/>
          <p:cNvSpPr/>
          <p:nvPr/>
        </p:nvSpPr>
        <p:spPr>
          <a:xfrm>
            <a:off x="5092858" y="3598507"/>
            <a:ext cx="1653526" cy="212999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600" dirty="0">
                <a:noFill/>
                <a:latin typeface="Times New Roman"/>
                <a:cs typeface="Times New Roman"/>
              </a:rPr>
              <a:t>Critical </a:t>
            </a:r>
          </a:p>
          <a:p>
            <a:pPr algn="ctr">
              <a:defRPr/>
            </a:pPr>
            <a:r>
              <a:rPr lang="en-US" sz="3600" dirty="0">
                <a:noFill/>
                <a:latin typeface="Times New Roman"/>
                <a:cs typeface="Times New Roman"/>
              </a:rPr>
              <a:t>Section B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369888" y="2805113"/>
            <a:ext cx="1547812" cy="163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Thread 1 acquires a lock for Critical Section A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7245350" y="2751138"/>
            <a:ext cx="1547813" cy="163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Thread 2 acquires a lock for Critical Section B</a:t>
            </a:r>
          </a:p>
        </p:txBody>
      </p:sp>
      <p:cxnSp>
        <p:nvCxnSpPr>
          <p:cNvPr id="11" name="Straight Arrow Connector 10"/>
          <p:cNvCxnSpPr>
            <a:stCxn id="6" idx="0"/>
          </p:cNvCxnSpPr>
          <p:nvPr/>
        </p:nvCxnSpPr>
        <p:spPr>
          <a:xfrm rot="16200000" flipV="1">
            <a:off x="2112169" y="2609057"/>
            <a:ext cx="1152525" cy="827087"/>
          </a:xfrm>
          <a:prstGeom prst="straightConnector1">
            <a:avLst/>
          </a:prstGeom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5400000" flipH="1" flipV="1">
            <a:off x="5757069" y="2609057"/>
            <a:ext cx="1152525" cy="827087"/>
          </a:xfrm>
          <a:prstGeom prst="straightConnector1">
            <a:avLst/>
          </a:prstGeom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369888" y="4530725"/>
            <a:ext cx="1547812" cy="163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Thread 1 requests a lock for Critical Section B</a:t>
            </a: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7245350" y="4445000"/>
            <a:ext cx="1547813" cy="163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Thread 2 requests a lock for Critical Section A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rot="16200000" flipV="1">
            <a:off x="3129756" y="2420144"/>
            <a:ext cx="2087563" cy="1838325"/>
          </a:xfrm>
          <a:prstGeom prst="straightConnector1">
            <a:avLst/>
          </a:prstGeom>
          <a:ln w="38100" cap="flat" cmpd="sng" algn="ctr">
            <a:solidFill>
              <a:srgbClr val="000000"/>
            </a:solidFill>
            <a:prstDash val="solid"/>
            <a:round/>
            <a:headEnd type="triangle" w="lg" len="lg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Freeform 28"/>
          <p:cNvSpPr/>
          <p:nvPr/>
        </p:nvSpPr>
        <p:spPr>
          <a:xfrm>
            <a:off x="3135313" y="2420938"/>
            <a:ext cx="4560887" cy="4389437"/>
          </a:xfrm>
          <a:custGeom>
            <a:avLst/>
            <a:gdLst>
              <a:gd name="connsiteX0" fmla="*/ 4034604 w 4561527"/>
              <a:gd name="connsiteY0" fmla="*/ 0 h 4390091"/>
              <a:gd name="connsiteX1" fmla="*/ 3889093 w 4561527"/>
              <a:gd name="connsiteY1" fmla="*/ 3836644 h 4390091"/>
              <a:gd name="connsiteX2" fmla="*/ 0 w 4561527"/>
              <a:gd name="connsiteY2" fmla="*/ 3320681 h 4390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61527" h="4390091">
                <a:moveTo>
                  <a:pt x="4034604" y="0"/>
                </a:moveTo>
                <a:cubicBezTo>
                  <a:pt x="4298065" y="1641598"/>
                  <a:pt x="4561527" y="3283197"/>
                  <a:pt x="3889093" y="3836644"/>
                </a:cubicBezTo>
                <a:cubicBezTo>
                  <a:pt x="3216659" y="4390091"/>
                  <a:pt x="0" y="3320681"/>
                  <a:pt x="0" y="3320681"/>
                </a:cubicBezTo>
              </a:path>
            </a:pathLst>
          </a:custGeom>
          <a:ln>
            <a:solidFill>
              <a:srgbClr val="000000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3346450" y="1163638"/>
            <a:ext cx="2478088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 b="1" i="1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No problem!</a:t>
            </a:r>
          </a:p>
        </p:txBody>
      </p: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3935413" y="2347913"/>
            <a:ext cx="2078037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 b="1" i="1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Deadlock!</a:t>
            </a:r>
          </a:p>
        </p:txBody>
      </p:sp>
      <p:pic>
        <p:nvPicPr>
          <p:cNvPr id="32" name="Picture 3" descr="j025438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9950" y="5507038"/>
            <a:ext cx="549275" cy="65405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</p:pic>
      <p:pic>
        <p:nvPicPr>
          <p:cNvPr id="33" name="Picture 3" descr="j025438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1438" y="5484813"/>
            <a:ext cx="549275" cy="65405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</p:pic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409575" y="520700"/>
            <a:ext cx="2139950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We can’t give him the lock right now, but . . .</a:t>
            </a:r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811963" y="614363"/>
            <a:ext cx="1944687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 i="1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Hmmmm . . . 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 rot="16200000" flipH="1">
            <a:off x="3247232" y="2724944"/>
            <a:ext cx="1468437" cy="1362075"/>
          </a:xfrm>
          <a:prstGeom prst="straightConnector1">
            <a:avLst/>
          </a:prstGeom>
          <a:ln w="25400" cap="flat" cmpd="sng" algn="ctr">
            <a:solidFill>
              <a:schemeClr val="accent4"/>
            </a:solidFill>
            <a:prstDash val="dashDot"/>
            <a:round/>
            <a:headEnd type="none" w="med" len="med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5400000" flipH="1" flipV="1">
            <a:off x="5371307" y="2691606"/>
            <a:ext cx="925512" cy="676275"/>
          </a:xfrm>
          <a:prstGeom prst="straightConnector1">
            <a:avLst/>
          </a:prstGeom>
          <a:ln w="25400" cap="flat" cmpd="sng" algn="ctr">
            <a:solidFill>
              <a:srgbClr val="8064A2"/>
            </a:solidFill>
            <a:prstDash val="dashDot"/>
            <a:round/>
            <a:headEnd type="none" w="med" len="med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Freeform 40"/>
          <p:cNvSpPr/>
          <p:nvPr/>
        </p:nvSpPr>
        <p:spPr>
          <a:xfrm>
            <a:off x="3287713" y="2573338"/>
            <a:ext cx="4560887" cy="4389437"/>
          </a:xfrm>
          <a:custGeom>
            <a:avLst/>
            <a:gdLst>
              <a:gd name="connsiteX0" fmla="*/ 4034604 w 4561527"/>
              <a:gd name="connsiteY0" fmla="*/ 0 h 4390091"/>
              <a:gd name="connsiteX1" fmla="*/ 3889093 w 4561527"/>
              <a:gd name="connsiteY1" fmla="*/ 3836644 h 4390091"/>
              <a:gd name="connsiteX2" fmla="*/ 0 w 4561527"/>
              <a:gd name="connsiteY2" fmla="*/ 3320681 h 4390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61527" h="4390091">
                <a:moveTo>
                  <a:pt x="4034604" y="0"/>
                </a:moveTo>
                <a:cubicBezTo>
                  <a:pt x="4298065" y="1641598"/>
                  <a:pt x="4561527" y="3283197"/>
                  <a:pt x="3889093" y="3836644"/>
                </a:cubicBezTo>
                <a:cubicBezTo>
                  <a:pt x="3216659" y="4390091"/>
                  <a:pt x="0" y="3320681"/>
                  <a:pt x="0" y="3320681"/>
                </a:cubicBezTo>
              </a:path>
            </a:pathLst>
          </a:custGeom>
          <a:ln w="25400" cap="flat" cmpd="sng" algn="ctr">
            <a:solidFill>
              <a:srgbClr val="8064A2"/>
            </a:solidFill>
            <a:prstDash val="dashDot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cxnSp>
        <p:nvCxnSpPr>
          <p:cNvPr id="42" name="Straight Arrow Connector 41"/>
          <p:cNvCxnSpPr/>
          <p:nvPr/>
        </p:nvCxnSpPr>
        <p:spPr>
          <a:xfrm rot="16200000" flipV="1">
            <a:off x="2557463" y="2790825"/>
            <a:ext cx="827087" cy="563563"/>
          </a:xfrm>
          <a:prstGeom prst="straightConnector1">
            <a:avLst/>
          </a:prstGeom>
          <a:ln w="25400" cap="flat" cmpd="sng" algn="ctr">
            <a:solidFill>
              <a:srgbClr val="8064A2"/>
            </a:solidFill>
            <a:prstDash val="dashDot"/>
            <a:round/>
            <a:headEnd type="none" w="med" len="med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500"/>
                            </p:stCondLst>
                            <p:childTnLst>
                              <p:par>
                                <p:cTn id="48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4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2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2000"/>
                            </p:stCondLst>
                            <p:childTnLst>
                              <p:par>
                                <p:cTn id="85" presetID="2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000"/>
                            </p:stCondLst>
                            <p:childTnLst>
                              <p:par>
                                <p:cTn id="9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0" presetID="2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4000"/>
                            </p:stCondLst>
                            <p:childTnLst>
                              <p:par>
                                <p:cTn id="10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5000"/>
                            </p:stCondLst>
                            <p:childTnLst>
                              <p:par>
                                <p:cTn id="108" presetID="53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/>
      <p:bldP spid="8" grpId="1"/>
      <p:bldP spid="9" grpId="0"/>
      <p:bldP spid="9" grpId="1"/>
      <p:bldP spid="13" grpId="0"/>
      <p:bldP spid="13" grpId="1"/>
      <p:bldP spid="14" grpId="0"/>
      <p:bldP spid="14" grpId="1"/>
      <p:bldP spid="29" grpId="0" animBg="1"/>
      <p:bldP spid="30" grpId="0"/>
      <p:bldP spid="30" grpId="1"/>
      <p:bldP spid="30" grpId="2"/>
      <p:bldP spid="30" grpId="3"/>
      <p:bldP spid="30" grpId="4"/>
      <p:bldP spid="30" grpId="5"/>
      <p:bldP spid="31" grpId="0"/>
      <p:bldP spid="34" grpId="0"/>
      <p:bldP spid="34" grpId="1"/>
      <p:bldP spid="35" grpId="0"/>
      <p:bldP spid="4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" charset="0"/>
                <a:ea typeface="ＭＳ Ｐゴシック" pitchFamily="1" charset="-128"/>
              </a:rPr>
              <a:t>Deadlock Avoidance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mtClean="0">
                <a:latin typeface="Times New Roman" pitchFamily="1" charset="0"/>
                <a:ea typeface="ＭＳ Ｐゴシック" pitchFamily="1" charset="-128"/>
              </a:rPr>
              <a:t>Use methods that guarantee that no deadlock can occur, by their nature</a:t>
            </a:r>
          </a:p>
          <a:p>
            <a:r>
              <a:rPr lang="en-GB" smtClean="0">
                <a:latin typeface="Times New Roman" pitchFamily="1" charset="0"/>
                <a:ea typeface="ＭＳ Ｐゴシック" pitchFamily="1" charset="-128"/>
              </a:rPr>
              <a:t>Advance reservations</a:t>
            </a:r>
          </a:p>
          <a:p>
            <a:pPr lvl="1"/>
            <a:r>
              <a:rPr lang="en-GB" smtClean="0">
                <a:latin typeface="Times New Roman" pitchFamily="1" charset="0"/>
                <a:ea typeface="ＭＳ Ｐゴシック" pitchFamily="1" charset="-128"/>
              </a:rPr>
              <a:t>The problems of under/over-booking</a:t>
            </a:r>
          </a:p>
          <a:p>
            <a:pPr lvl="1"/>
            <a:r>
              <a:rPr lang="en-GB" smtClean="0">
                <a:latin typeface="Times New Roman" pitchFamily="1" charset="0"/>
                <a:ea typeface="ＭＳ Ｐゴシック" pitchFamily="1" charset="-128"/>
              </a:rPr>
              <a:t>The Bankers’ Algorithm</a:t>
            </a:r>
          </a:p>
          <a:p>
            <a:r>
              <a:rPr lang="en-GB" smtClean="0">
                <a:latin typeface="Times New Roman" pitchFamily="1" charset="0"/>
                <a:ea typeface="ＭＳ Ｐゴシック" pitchFamily="1" charset="-128"/>
              </a:rPr>
              <a:t>Practical commodity resource management</a:t>
            </a:r>
          </a:p>
          <a:p>
            <a:r>
              <a:rPr lang="en-GB" smtClean="0">
                <a:latin typeface="Times New Roman" pitchFamily="1" charset="0"/>
                <a:ea typeface="ＭＳ Ｐゴシック" pitchFamily="1" charset="-128"/>
              </a:rPr>
              <a:t>Dealing with rejection</a:t>
            </a:r>
          </a:p>
          <a:p>
            <a:r>
              <a:rPr lang="en-GB" smtClean="0">
                <a:latin typeface="Times New Roman" pitchFamily="1" charset="0"/>
                <a:ea typeface="ＭＳ Ｐゴシック" pitchFamily="1" charset="-128"/>
              </a:rPr>
              <a:t>Reserving critical resources</a:t>
            </a:r>
          </a:p>
          <a:p>
            <a:endParaRPr lang="en-US" smtClean="0">
              <a:latin typeface="Times New Roman" pitchFamily="1" charset="0"/>
              <a:ea typeface="ＭＳ Ｐゴシック" pitchFamily="1" charset="-128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165350" y="503238"/>
            <a:ext cx="4832350" cy="739775"/>
          </a:xfrm>
          <a:prstGeom prst="roundRect">
            <a:avLst/>
          </a:prstGeom>
          <a:noFill/>
          <a:ln w="9525" cap="flat" cmpd="sng" algn="ctr">
            <a:solidFill>
              <a:srgbClr val="0D0D0D"/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>
          <a:xfrm>
            <a:off x="457200" y="406400"/>
            <a:ext cx="8229600" cy="1143000"/>
          </a:xfrm>
        </p:spPr>
        <p:txBody>
          <a:bodyPr/>
          <a:lstStyle/>
          <a:p>
            <a:r>
              <a:rPr lang="en-US" smtClean="0">
                <a:latin typeface="Times New Roman" pitchFamily="1" charset="0"/>
                <a:ea typeface="ＭＳ Ｐゴシック" pitchFamily="1" charset="-128"/>
              </a:rPr>
              <a:t>Avoiding Deadlock Using Reservations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mtClean="0">
                <a:latin typeface="Times New Roman" pitchFamily="1" charset="0"/>
                <a:ea typeface="ＭＳ Ｐゴシック" pitchFamily="1" charset="-128"/>
              </a:rPr>
              <a:t>Advance reservations for commodity resources</a:t>
            </a:r>
          </a:p>
          <a:p>
            <a:pPr lvl="1"/>
            <a:r>
              <a:rPr lang="en-GB" smtClean="0">
                <a:latin typeface="Times New Roman" pitchFamily="1" charset="0"/>
                <a:ea typeface="ＭＳ Ｐゴシック" pitchFamily="1" charset="-128"/>
              </a:rPr>
              <a:t>Resource manager tracks outstanding reservations</a:t>
            </a:r>
          </a:p>
          <a:p>
            <a:pPr lvl="1"/>
            <a:r>
              <a:rPr lang="en-GB" smtClean="0">
                <a:latin typeface="Times New Roman" pitchFamily="1" charset="0"/>
                <a:ea typeface="ＭＳ Ｐゴシック" pitchFamily="1" charset="-128"/>
              </a:rPr>
              <a:t>Only grants reservations if resources are available</a:t>
            </a:r>
          </a:p>
          <a:p>
            <a:r>
              <a:rPr lang="en-GB" smtClean="0">
                <a:latin typeface="Times New Roman" pitchFamily="1" charset="0"/>
                <a:ea typeface="ＭＳ Ｐゴシック" pitchFamily="1" charset="-128"/>
              </a:rPr>
              <a:t>Over-subscriptions are detected early</a:t>
            </a:r>
          </a:p>
          <a:p>
            <a:pPr lvl="1"/>
            <a:r>
              <a:rPr lang="en-GB" smtClean="0">
                <a:latin typeface="Times New Roman" pitchFamily="1" charset="0"/>
                <a:ea typeface="ＭＳ Ｐゴシック" pitchFamily="1" charset="-128"/>
              </a:rPr>
              <a:t>Before processes ever get the resources</a:t>
            </a:r>
          </a:p>
          <a:p>
            <a:r>
              <a:rPr lang="en-GB" smtClean="0">
                <a:latin typeface="Times New Roman" pitchFamily="1" charset="0"/>
                <a:ea typeface="ＭＳ Ｐゴシック" pitchFamily="1" charset="-128"/>
              </a:rPr>
              <a:t>Client must be prepared to deal with failures</a:t>
            </a:r>
          </a:p>
          <a:p>
            <a:pPr lvl="1"/>
            <a:r>
              <a:rPr lang="en-GB" smtClean="0">
                <a:latin typeface="Times New Roman" pitchFamily="1" charset="0"/>
                <a:ea typeface="ＭＳ Ｐゴシック" pitchFamily="1" charset="-128"/>
              </a:rPr>
              <a:t> But these do not result in deadlocks</a:t>
            </a:r>
          </a:p>
          <a:p>
            <a:r>
              <a:rPr lang="en-GB" smtClean="0">
                <a:latin typeface="Times New Roman" pitchFamily="1" charset="0"/>
                <a:ea typeface="ＭＳ Ｐゴシック" pitchFamily="1" charset="-128"/>
              </a:rPr>
              <a:t>Dilemma: over-booking vs. under-utilization</a:t>
            </a:r>
          </a:p>
          <a:p>
            <a:endParaRPr lang="en-US" smtClean="0">
              <a:latin typeface="Times New Roman" pitchFamily="1" charset="0"/>
              <a:ea typeface="ＭＳ Ｐゴシック" pitchFamily="1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" charset="0"/>
                <a:ea typeface="ＭＳ Ｐゴシック" pitchFamily="1" charset="-128"/>
              </a:rPr>
              <a:t>Overbooking Vs. Under Utilization 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457200" y="1468438"/>
            <a:ext cx="8229600" cy="4525962"/>
          </a:xfrm>
        </p:spPr>
        <p:txBody>
          <a:bodyPr/>
          <a:lstStyle/>
          <a:p>
            <a:r>
              <a:rPr lang="en-US" smtClean="0">
                <a:latin typeface="Times New Roman" pitchFamily="1" charset="0"/>
                <a:ea typeface="ＭＳ Ｐゴシック" pitchFamily="1" charset="-128"/>
              </a:rPr>
              <a:t>Processes generally cannot perfectly predict their resource needs</a:t>
            </a:r>
          </a:p>
          <a:p>
            <a:r>
              <a:rPr lang="en-US" smtClean="0">
                <a:latin typeface="Times New Roman" pitchFamily="1" charset="0"/>
                <a:ea typeface="ＭＳ Ｐゴシック" pitchFamily="1" charset="-128"/>
              </a:rPr>
              <a:t>To ensure they have enough, they tend to ask for more than they will ever need</a:t>
            </a:r>
          </a:p>
          <a:p>
            <a:r>
              <a:rPr lang="en-US" smtClean="0">
                <a:latin typeface="Times New Roman" pitchFamily="1" charset="0"/>
                <a:ea typeface="ＭＳ Ｐゴシック" pitchFamily="1" charset="-128"/>
              </a:rPr>
              <a:t>Either the OS:</a:t>
            </a:r>
          </a:p>
          <a:p>
            <a:pPr lvl="1"/>
            <a:r>
              <a:rPr lang="en-US" smtClean="0">
                <a:latin typeface="Times New Roman" pitchFamily="1" charset="0"/>
                <a:ea typeface="ＭＳ Ｐゴシック" pitchFamily="1" charset="-128"/>
              </a:rPr>
              <a:t>Grants requests till everything’s reserved</a:t>
            </a:r>
          </a:p>
          <a:p>
            <a:pPr lvl="2"/>
            <a:r>
              <a:rPr lang="en-US" smtClean="0">
                <a:latin typeface="Times New Roman" pitchFamily="1" charset="0"/>
                <a:ea typeface="ＭＳ Ｐゴシック" pitchFamily="1" charset="-128"/>
              </a:rPr>
              <a:t>In which case most of it won’t be used</a:t>
            </a:r>
          </a:p>
          <a:p>
            <a:pPr lvl="1"/>
            <a:r>
              <a:rPr lang="en-US" smtClean="0">
                <a:latin typeface="Times New Roman" pitchFamily="1" charset="0"/>
                <a:ea typeface="ＭＳ Ｐゴシック" pitchFamily="1" charset="-128"/>
              </a:rPr>
              <a:t>Or grants requests beyond the available amount</a:t>
            </a:r>
          </a:p>
          <a:p>
            <a:pPr lvl="2"/>
            <a:r>
              <a:rPr lang="en-US" smtClean="0">
                <a:latin typeface="Times New Roman" pitchFamily="1" charset="0"/>
                <a:ea typeface="ＭＳ Ｐゴシック" pitchFamily="1" charset="-128"/>
              </a:rPr>
              <a:t>In which case sometimes someone won’t get a resource he reserved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" charset="0"/>
                <a:ea typeface="ＭＳ Ｐゴシック" pitchFamily="1" charset="-128"/>
              </a:rPr>
              <a:t>Handling Reservation Problems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mtClean="0">
                <a:latin typeface="Times New Roman" pitchFamily="1" charset="0"/>
                <a:ea typeface="ＭＳ Ｐゴシック" pitchFamily="1" charset="-128"/>
              </a:rPr>
              <a:t>Clients seldom need all resources all the time</a:t>
            </a:r>
          </a:p>
          <a:p>
            <a:r>
              <a:rPr lang="en-GB" smtClean="0">
                <a:latin typeface="Times New Roman" pitchFamily="1" charset="0"/>
                <a:ea typeface="ＭＳ Ｐゴシック" pitchFamily="1" charset="-128"/>
              </a:rPr>
              <a:t>All clients won't need max allocation at the same time</a:t>
            </a:r>
          </a:p>
          <a:p>
            <a:r>
              <a:rPr lang="en-GB" sz="2800" smtClean="0">
                <a:latin typeface="Times New Roman" pitchFamily="1" charset="0"/>
                <a:ea typeface="ＭＳ Ｐゴシック" pitchFamily="1" charset="-128"/>
              </a:rPr>
              <a:t>Question: can one safely over-book resources?</a:t>
            </a:r>
          </a:p>
          <a:p>
            <a:pPr lvl="1"/>
            <a:r>
              <a:rPr lang="en-GB" sz="2400" smtClean="0">
                <a:latin typeface="Times New Roman" pitchFamily="1" charset="0"/>
                <a:ea typeface="ＭＳ Ｐゴシック" pitchFamily="1" charset="-128"/>
              </a:rPr>
              <a:t>For example, seats on an airplane </a:t>
            </a:r>
          </a:p>
          <a:p>
            <a:r>
              <a:rPr lang="en-GB" sz="2800" smtClean="0">
                <a:latin typeface="Times New Roman" pitchFamily="1" charset="0"/>
                <a:ea typeface="ＭＳ Ｐゴシック" pitchFamily="1" charset="-128"/>
              </a:rPr>
              <a:t>What is a “safe” resource allocation?</a:t>
            </a:r>
          </a:p>
          <a:p>
            <a:pPr lvl="1"/>
            <a:r>
              <a:rPr lang="en-GB" sz="2400" smtClean="0">
                <a:latin typeface="Times New Roman" pitchFamily="1" charset="0"/>
                <a:ea typeface="ＭＳ Ｐゴシック" pitchFamily="1" charset="-128"/>
              </a:rPr>
              <a:t>One where everyone will be able to complete</a:t>
            </a:r>
          </a:p>
          <a:p>
            <a:pPr lvl="1"/>
            <a:r>
              <a:rPr lang="en-GB" sz="2400" smtClean="0">
                <a:latin typeface="Times New Roman" pitchFamily="1" charset="0"/>
                <a:ea typeface="ＭＳ Ｐゴシック" pitchFamily="1" charset="-128"/>
              </a:rPr>
              <a:t>Some people may have to wait for others to complete</a:t>
            </a:r>
          </a:p>
          <a:p>
            <a:pPr lvl="1"/>
            <a:r>
              <a:rPr lang="en-GB" sz="2400" smtClean="0">
                <a:latin typeface="Times New Roman" pitchFamily="1" charset="0"/>
                <a:ea typeface="ＭＳ Ｐゴシック" pitchFamily="1" charset="-128"/>
              </a:rPr>
              <a:t>We must be sure there are no deadlocks</a:t>
            </a:r>
          </a:p>
          <a:p>
            <a:endParaRPr lang="en-US" sz="2800" smtClean="0">
              <a:latin typeface="Times New Roman" pitchFamily="1" charset="0"/>
              <a:ea typeface="ＭＳ Ｐゴシック" pitchFamily="1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>
          <a:xfrm>
            <a:off x="457200" y="420688"/>
            <a:ext cx="8229600" cy="1143000"/>
          </a:xfrm>
        </p:spPr>
        <p:txBody>
          <a:bodyPr/>
          <a:lstStyle/>
          <a:p>
            <a:r>
              <a:rPr lang="en-US" smtClean="0">
                <a:latin typeface="Times New Roman" pitchFamily="1" charset="0"/>
                <a:ea typeface="ＭＳ Ｐゴシック" pitchFamily="1" charset="-128"/>
              </a:rPr>
              <a:t>Commodity Resource </a:t>
            </a:r>
            <a:br>
              <a:rPr lang="en-US" smtClean="0">
                <a:latin typeface="Times New Roman" pitchFamily="1" charset="0"/>
                <a:ea typeface="ＭＳ Ｐゴシック" pitchFamily="1" charset="-128"/>
              </a:rPr>
            </a:br>
            <a:r>
              <a:rPr lang="en-US" smtClean="0">
                <a:latin typeface="Times New Roman" pitchFamily="1" charset="0"/>
                <a:ea typeface="ＭＳ Ｐゴシック" pitchFamily="1" charset="-128"/>
              </a:rPr>
              <a:t>Management in Real Systems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>
          <a:xfrm>
            <a:off x="457200" y="1692275"/>
            <a:ext cx="8229600" cy="4525963"/>
          </a:xfrm>
        </p:spPr>
        <p:txBody>
          <a:bodyPr/>
          <a:lstStyle/>
          <a:p>
            <a:r>
              <a:rPr lang="en-GB" sz="2800" smtClean="0">
                <a:latin typeface="Times New Roman" pitchFamily="1" charset="0"/>
                <a:ea typeface="ＭＳ Ｐゴシック" pitchFamily="1" charset="-128"/>
              </a:rPr>
              <a:t>Advanced reservation mechanisms are common</a:t>
            </a:r>
          </a:p>
          <a:p>
            <a:pPr lvl="1"/>
            <a:r>
              <a:rPr lang="en-GB" sz="2400" smtClean="0">
                <a:latin typeface="Times New Roman" pitchFamily="1" charset="0"/>
                <a:ea typeface="ＭＳ Ｐゴシック" pitchFamily="1" charset="-128"/>
              </a:rPr>
              <a:t>Memory reservations</a:t>
            </a:r>
          </a:p>
          <a:p>
            <a:pPr lvl="1"/>
            <a:r>
              <a:rPr lang="en-GB" sz="2400" smtClean="0">
                <a:latin typeface="Times New Roman" pitchFamily="1" charset="0"/>
                <a:ea typeface="ＭＳ Ｐゴシック" pitchFamily="1" charset="-128"/>
              </a:rPr>
              <a:t>Disk quotas, Quality of Service contracts</a:t>
            </a:r>
          </a:p>
          <a:p>
            <a:r>
              <a:rPr lang="en-GB" sz="2800" smtClean="0">
                <a:latin typeface="Times New Roman" pitchFamily="1" charset="0"/>
                <a:ea typeface="ＭＳ Ｐゴシック" pitchFamily="1" charset="-128"/>
              </a:rPr>
              <a:t>Once granted, system must guarantee reservations</a:t>
            </a:r>
          </a:p>
          <a:p>
            <a:pPr lvl="1"/>
            <a:r>
              <a:rPr lang="en-GB" sz="2400" smtClean="0">
                <a:latin typeface="Times New Roman" pitchFamily="1" charset="0"/>
                <a:ea typeface="ＭＳ Ｐゴシック" pitchFamily="1" charset="-128"/>
              </a:rPr>
              <a:t>Allocation failures only happen at reservation time </a:t>
            </a:r>
          </a:p>
          <a:p>
            <a:pPr lvl="1"/>
            <a:r>
              <a:rPr lang="en-GB" sz="2400" smtClean="0">
                <a:latin typeface="Times New Roman" pitchFamily="1" charset="0"/>
                <a:ea typeface="ＭＳ Ｐゴシック" pitchFamily="1" charset="-128"/>
              </a:rPr>
              <a:t>Hopefully before the new computation has begun</a:t>
            </a:r>
          </a:p>
          <a:p>
            <a:pPr lvl="1"/>
            <a:r>
              <a:rPr lang="en-GB" sz="2400" smtClean="0">
                <a:latin typeface="Times New Roman" pitchFamily="1" charset="0"/>
                <a:ea typeface="ＭＳ Ｐゴシック" pitchFamily="1" charset="-128"/>
              </a:rPr>
              <a:t>Failures will not happen at request time</a:t>
            </a:r>
          </a:p>
          <a:p>
            <a:pPr lvl="1"/>
            <a:r>
              <a:rPr lang="en-GB" sz="2400" smtClean="0">
                <a:latin typeface="Times New Roman" pitchFamily="1" charset="0"/>
                <a:ea typeface="ＭＳ Ｐゴシック" pitchFamily="1" charset="-128"/>
              </a:rPr>
              <a:t>System behavior more predictable, easier to handle</a:t>
            </a:r>
          </a:p>
          <a:p>
            <a:r>
              <a:rPr lang="en-GB" sz="2800" smtClean="0">
                <a:latin typeface="Times New Roman" pitchFamily="1" charset="0"/>
                <a:ea typeface="ＭＳ Ｐゴシック" pitchFamily="1" charset="-128"/>
              </a:rPr>
              <a:t>But clients must deal with reservation failures</a:t>
            </a:r>
          </a:p>
          <a:p>
            <a:endParaRPr lang="en-US" sz="2800" smtClean="0">
              <a:latin typeface="Times New Roman" pitchFamily="1" charset="0"/>
              <a:ea typeface="ＭＳ Ｐゴシック" pitchFamily="1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3611301" y="542422"/>
            <a:ext cx="1918090" cy="67472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deadlock problem</a:t>
            </a:r>
          </a:p>
          <a:p>
            <a:pPr lvl="1"/>
            <a:r>
              <a:rPr lang="en-US" dirty="0" smtClean="0"/>
              <a:t>Approaches to handling the problem</a:t>
            </a:r>
          </a:p>
          <a:p>
            <a:r>
              <a:rPr lang="en-US" dirty="0" smtClean="0"/>
              <a:t>Handling general synchronization bugs</a:t>
            </a:r>
          </a:p>
          <a:p>
            <a:r>
              <a:rPr lang="en-US" dirty="0" smtClean="0"/>
              <a:t>Simplifying synchronization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" charset="0"/>
                <a:ea typeface="ＭＳ Ｐゴシック" pitchFamily="1" charset="-128"/>
              </a:rPr>
              <a:t>Dealing With Reservation Failures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>
          <a:xfrm>
            <a:off x="457200" y="1230313"/>
            <a:ext cx="8229600" cy="4525962"/>
          </a:xfrm>
        </p:spPr>
        <p:txBody>
          <a:bodyPr/>
          <a:lstStyle/>
          <a:p>
            <a:r>
              <a:rPr lang="en-GB" smtClean="0">
                <a:latin typeface="Times New Roman" pitchFamily="1" charset="0"/>
                <a:ea typeface="ＭＳ Ｐゴシック" pitchFamily="1" charset="-128"/>
              </a:rPr>
              <a:t>Resource reservation eliminates deadlock</a:t>
            </a:r>
          </a:p>
          <a:p>
            <a:r>
              <a:rPr lang="en-GB" smtClean="0">
                <a:latin typeface="Times New Roman" pitchFamily="1" charset="0"/>
                <a:ea typeface="ＭＳ Ｐゴシック" pitchFamily="1" charset="-128"/>
              </a:rPr>
              <a:t>Apps must still deal with reservation failures</a:t>
            </a:r>
          </a:p>
          <a:p>
            <a:pPr lvl="1"/>
            <a:r>
              <a:rPr lang="en-GB" smtClean="0">
                <a:latin typeface="Times New Roman" pitchFamily="1" charset="0"/>
                <a:ea typeface="ＭＳ Ｐゴシック" pitchFamily="1" charset="-128"/>
              </a:rPr>
              <a:t>Application design should handle failures gracefully</a:t>
            </a:r>
          </a:p>
          <a:p>
            <a:pPr lvl="2"/>
            <a:r>
              <a:rPr lang="en-GB" smtClean="0">
                <a:latin typeface="Times New Roman" pitchFamily="1" charset="0"/>
                <a:ea typeface="ＭＳ Ｐゴシック" pitchFamily="1" charset="-128"/>
              </a:rPr>
              <a:t>E.g., refuse to perform new request, but continue running</a:t>
            </a:r>
          </a:p>
          <a:p>
            <a:pPr lvl="1"/>
            <a:r>
              <a:rPr lang="en-GB" smtClean="0">
                <a:latin typeface="Times New Roman" pitchFamily="1" charset="0"/>
                <a:ea typeface="ＭＳ Ｐゴシック" pitchFamily="1" charset="-128"/>
              </a:rPr>
              <a:t>App must have a way of reporting failure to requester</a:t>
            </a:r>
          </a:p>
          <a:p>
            <a:pPr lvl="2"/>
            <a:r>
              <a:rPr lang="en-GB" smtClean="0">
                <a:latin typeface="Times New Roman" pitchFamily="1" charset="0"/>
                <a:ea typeface="ＭＳ Ｐゴシック" pitchFamily="1" charset="-128"/>
              </a:rPr>
              <a:t>E.g., error messages or return codes</a:t>
            </a:r>
          </a:p>
          <a:p>
            <a:pPr lvl="1"/>
            <a:r>
              <a:rPr lang="en-GB" smtClean="0">
                <a:latin typeface="Times New Roman" pitchFamily="1" charset="0"/>
                <a:ea typeface="ＭＳ Ｐゴシック" pitchFamily="1" charset="-128"/>
              </a:rPr>
              <a:t>App must be able to continue running</a:t>
            </a:r>
          </a:p>
          <a:p>
            <a:pPr lvl="2"/>
            <a:r>
              <a:rPr lang="en-GB" smtClean="0">
                <a:latin typeface="Times New Roman" pitchFamily="1" charset="0"/>
                <a:ea typeface="ＭＳ Ｐゴシック" pitchFamily="1" charset="-128"/>
              </a:rPr>
              <a:t>All critical resources must be reserved at start-up time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" charset="0"/>
                <a:ea typeface="ＭＳ Ｐゴシック" pitchFamily="1" charset="-128"/>
              </a:rPr>
              <a:t>Isn’t Rejecting App Requests Bad?</a:t>
            </a: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latin typeface="Times New Roman" pitchFamily="1" charset="0"/>
                <a:ea typeface="ＭＳ Ｐゴシック" pitchFamily="1" charset="-128"/>
              </a:rPr>
              <a:t>It’s not great, but it’s better than failing later</a:t>
            </a:r>
          </a:p>
          <a:p>
            <a:r>
              <a:rPr lang="en-US" smtClean="0">
                <a:latin typeface="Times New Roman" pitchFamily="1" charset="0"/>
                <a:ea typeface="ＭＳ Ｐゴシック" pitchFamily="1" charset="-128"/>
              </a:rPr>
              <a:t>With advance notice, app may be able to adjust service not to need the unavailable resource</a:t>
            </a:r>
          </a:p>
          <a:p>
            <a:r>
              <a:rPr lang="en-US" smtClean="0">
                <a:latin typeface="Times New Roman" pitchFamily="1" charset="0"/>
                <a:ea typeface="ＭＳ Ｐゴシック" pitchFamily="1" charset="-128"/>
              </a:rPr>
              <a:t>If app is in the middle of servicing a request, we may have other resources allocated </a:t>
            </a:r>
          </a:p>
          <a:p>
            <a:pPr lvl="1"/>
            <a:r>
              <a:rPr lang="en-US" smtClean="0">
                <a:latin typeface="Times New Roman" pitchFamily="1" charset="0"/>
                <a:ea typeface="ＭＳ Ｐゴシック" pitchFamily="1" charset="-128"/>
              </a:rPr>
              <a:t>And the request half-performed</a:t>
            </a:r>
          </a:p>
          <a:p>
            <a:pPr lvl="1"/>
            <a:r>
              <a:rPr lang="en-US" smtClean="0">
                <a:latin typeface="Times New Roman" pitchFamily="1" charset="0"/>
                <a:ea typeface="ＭＳ Ｐゴシック" pitchFamily="1" charset="-128"/>
              </a:rPr>
              <a:t>If we fail then, all of this will have to be unwound</a:t>
            </a:r>
          </a:p>
          <a:p>
            <a:pPr lvl="1"/>
            <a:r>
              <a:rPr lang="en-US" smtClean="0">
                <a:latin typeface="Times New Roman" pitchFamily="1" charset="0"/>
                <a:ea typeface="ＭＳ Ｐゴシック" pitchFamily="1" charset="-128"/>
              </a:rPr>
              <a:t>Could be complex, or even impossible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>
          <a:xfrm>
            <a:off x="457200" y="144463"/>
            <a:ext cx="8229600" cy="1143000"/>
          </a:xfrm>
        </p:spPr>
        <p:txBody>
          <a:bodyPr/>
          <a:lstStyle/>
          <a:p>
            <a:r>
              <a:rPr lang="en-US" smtClean="0">
                <a:latin typeface="Times New Roman" pitchFamily="1" charset="0"/>
                <a:ea typeface="ＭＳ Ｐゴシック" pitchFamily="1" charset="-128"/>
              </a:rPr>
              <a:t>System Services and Reservations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>
          <a:xfrm>
            <a:off x="457200" y="955675"/>
            <a:ext cx="8229600" cy="4525963"/>
          </a:xfrm>
        </p:spPr>
        <p:txBody>
          <a:bodyPr/>
          <a:lstStyle/>
          <a:p>
            <a:r>
              <a:rPr lang="en-GB" sz="2800" smtClean="0">
                <a:latin typeface="Times New Roman" pitchFamily="1" charset="0"/>
                <a:ea typeface="ＭＳ Ｐゴシック" pitchFamily="1" charset="-128"/>
              </a:rPr>
              <a:t>System services must never deadlock for memory</a:t>
            </a:r>
          </a:p>
          <a:p>
            <a:r>
              <a:rPr lang="en-GB" sz="2800" smtClean="0">
                <a:latin typeface="Times New Roman" pitchFamily="1" charset="0"/>
                <a:ea typeface="ＭＳ Ｐゴシック" pitchFamily="1" charset="-128"/>
              </a:rPr>
              <a:t>Potential deadlock: swap manager</a:t>
            </a:r>
          </a:p>
          <a:p>
            <a:pPr lvl="1"/>
            <a:r>
              <a:rPr lang="en-GB" sz="2400" smtClean="0">
                <a:latin typeface="Times New Roman" pitchFamily="1" charset="0"/>
                <a:ea typeface="ＭＳ Ｐゴシック" pitchFamily="1" charset="-128"/>
              </a:rPr>
              <a:t>Invoked to swap out processes to free up memory</a:t>
            </a:r>
          </a:p>
          <a:p>
            <a:pPr lvl="1"/>
            <a:r>
              <a:rPr lang="en-GB" sz="2400" smtClean="0">
                <a:latin typeface="Times New Roman" pitchFamily="1" charset="0"/>
                <a:ea typeface="ＭＳ Ｐゴシック" pitchFamily="1" charset="-128"/>
              </a:rPr>
              <a:t>May need to allocate memory to build I/O request</a:t>
            </a:r>
          </a:p>
          <a:p>
            <a:pPr lvl="1"/>
            <a:r>
              <a:rPr lang="en-GB" sz="2400" smtClean="0">
                <a:latin typeface="Times New Roman" pitchFamily="1" charset="0"/>
                <a:ea typeface="ＭＳ Ｐゴシック" pitchFamily="1" charset="-128"/>
              </a:rPr>
              <a:t>If no memory available, unable to swap out processes</a:t>
            </a:r>
          </a:p>
          <a:p>
            <a:pPr lvl="1"/>
            <a:r>
              <a:rPr lang="en-GB" sz="2400" smtClean="0">
                <a:latin typeface="Times New Roman" pitchFamily="1" charset="0"/>
                <a:ea typeface="ＭＳ Ｐゴシック" pitchFamily="1" charset="-128"/>
              </a:rPr>
              <a:t>So it can’t free up memory, and system wedges</a:t>
            </a:r>
          </a:p>
          <a:p>
            <a:r>
              <a:rPr lang="en-GB" sz="2800" smtClean="0">
                <a:latin typeface="Times New Roman" pitchFamily="1" charset="0"/>
                <a:ea typeface="ＭＳ Ｐゴシック" pitchFamily="1" charset="-128"/>
              </a:rPr>
              <a:t>Solution:</a:t>
            </a:r>
          </a:p>
          <a:p>
            <a:pPr lvl="1"/>
            <a:r>
              <a:rPr lang="en-GB" sz="2400" smtClean="0">
                <a:latin typeface="Times New Roman" pitchFamily="1" charset="0"/>
                <a:ea typeface="ＭＳ Ｐゴシック" pitchFamily="1" charset="-128"/>
              </a:rPr>
              <a:t>Pre-allocate and hoard a few request buffers</a:t>
            </a:r>
          </a:p>
          <a:p>
            <a:pPr lvl="1"/>
            <a:r>
              <a:rPr lang="en-GB" sz="2400" smtClean="0">
                <a:latin typeface="Times New Roman" pitchFamily="1" charset="0"/>
                <a:ea typeface="ＭＳ Ｐゴシック" pitchFamily="1" charset="-128"/>
              </a:rPr>
              <a:t>Keep reusing the same ones over and over again</a:t>
            </a:r>
          </a:p>
          <a:p>
            <a:pPr lvl="1"/>
            <a:r>
              <a:rPr lang="en-GB" sz="2400" smtClean="0">
                <a:latin typeface="Times New Roman" pitchFamily="1" charset="0"/>
                <a:ea typeface="ＭＳ Ｐゴシック" pitchFamily="1" charset="-128"/>
              </a:rPr>
              <a:t>Little bit of hoarded memory is a small price to pay to avoid deadlock</a:t>
            </a:r>
          </a:p>
          <a:p>
            <a:r>
              <a:rPr lang="en-GB" sz="2800" smtClean="0">
                <a:latin typeface="Times New Roman" pitchFamily="1" charset="0"/>
                <a:ea typeface="ＭＳ Ｐゴシック" pitchFamily="1" charset="-128"/>
              </a:rPr>
              <a:t>That’s just one example system service, of course</a:t>
            </a:r>
            <a:endParaRPr lang="en-US" smtClean="0">
              <a:latin typeface="Times New Roman" pitchFamily="1" charset="0"/>
              <a:ea typeface="ＭＳ Ｐゴシック" pitchFamily="1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" charset="0"/>
                <a:ea typeface="ＭＳ Ｐゴシック" pitchFamily="1" charset="-128"/>
              </a:rPr>
              <a:t>Deadlock Prevention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mtClean="0">
                <a:latin typeface="Times New Roman" pitchFamily="1" charset="0"/>
                <a:ea typeface="ＭＳ Ｐゴシック" pitchFamily="1" charset="-128"/>
              </a:rPr>
              <a:t>Deadlock avoidance tries to ensure no lock ever causes deadlock</a:t>
            </a:r>
          </a:p>
          <a:p>
            <a:r>
              <a:rPr lang="en-GB" smtClean="0">
                <a:latin typeface="Times New Roman" pitchFamily="1" charset="0"/>
                <a:ea typeface="ＭＳ Ｐゴシック" pitchFamily="1" charset="-128"/>
              </a:rPr>
              <a:t>Deadlock prevention tries to assure that a particular lock doesn’t cause deadlock </a:t>
            </a:r>
          </a:p>
          <a:p>
            <a:r>
              <a:rPr lang="en-GB" smtClean="0">
                <a:latin typeface="Times New Roman" pitchFamily="1" charset="0"/>
                <a:ea typeface="ＭＳ Ｐゴシック" pitchFamily="1" charset="-128"/>
              </a:rPr>
              <a:t>By attacking one of the four necessary conditions for deadlock</a:t>
            </a:r>
          </a:p>
          <a:p>
            <a:r>
              <a:rPr lang="en-GB" smtClean="0">
                <a:latin typeface="Times New Roman" pitchFamily="1" charset="0"/>
                <a:ea typeface="ＭＳ Ｐゴシック" pitchFamily="1" charset="-128"/>
              </a:rPr>
              <a:t>If any one of these conditions doesn’t hold, no deadlock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2152650" y="503238"/>
            <a:ext cx="4911725" cy="739775"/>
          </a:xfrm>
          <a:prstGeom prst="roundRect">
            <a:avLst/>
          </a:prstGeom>
          <a:noFill/>
          <a:ln w="9525" cap="flat" cmpd="sng" algn="ctr">
            <a:solidFill>
              <a:srgbClr val="0D0D0D"/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>
          <a:xfrm>
            <a:off x="457200" y="406400"/>
            <a:ext cx="8229600" cy="1143000"/>
          </a:xfrm>
        </p:spPr>
        <p:txBody>
          <a:bodyPr/>
          <a:lstStyle/>
          <a:p>
            <a:r>
              <a:rPr lang="en-US" smtClean="0">
                <a:latin typeface="Times New Roman" pitchFamily="1" charset="0"/>
                <a:ea typeface="ＭＳ Ｐゴシック" pitchFamily="1" charset="-128"/>
              </a:rPr>
              <a:t>Four Basic Conditions </a:t>
            </a:r>
            <a:br>
              <a:rPr lang="en-US" smtClean="0">
                <a:latin typeface="Times New Roman" pitchFamily="1" charset="0"/>
                <a:ea typeface="ＭＳ Ｐゴシック" pitchFamily="1" charset="-128"/>
              </a:rPr>
            </a:br>
            <a:r>
              <a:rPr lang="en-US" smtClean="0">
                <a:latin typeface="Times New Roman" pitchFamily="1" charset="0"/>
                <a:ea typeface="ＭＳ Ｐゴシック" pitchFamily="1" charset="-128"/>
              </a:rPr>
              <a:t>For Deadlocks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  <a:defRPr/>
            </a:pPr>
            <a:r>
              <a:rPr lang="en-US" dirty="0" smtClean="0"/>
              <a:t>For a deadlock to occur, these conditions must hold: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dirty="0" smtClean="0"/>
              <a:t>Mutual exclusion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dirty="0" smtClean="0"/>
              <a:t>Incremental allocation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dirty="0" smtClean="0"/>
              <a:t>No pre-emption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dirty="0" smtClean="0"/>
              <a:t>Circular waiting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" charset="0"/>
                <a:ea typeface="ＭＳ Ｐゴシック" pitchFamily="1" charset="-128"/>
              </a:rPr>
              <a:t>1. Mutual Exclusion</a:t>
            </a:r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mtClean="0">
                <a:latin typeface="Times New Roman" pitchFamily="1" charset="0"/>
                <a:ea typeface="ＭＳ Ｐゴシック" pitchFamily="1" charset="-128"/>
              </a:rPr>
              <a:t>Deadlock requires mutual exclusion</a:t>
            </a:r>
          </a:p>
          <a:p>
            <a:pPr lvl="1"/>
            <a:r>
              <a:rPr lang="en-GB" smtClean="0">
                <a:latin typeface="Times New Roman" pitchFamily="1" charset="0"/>
                <a:ea typeface="ＭＳ Ｐゴシック" pitchFamily="1" charset="-128"/>
              </a:rPr>
              <a:t>P1 having the resource precludes P2 from getting it</a:t>
            </a:r>
          </a:p>
          <a:p>
            <a:r>
              <a:rPr lang="en-GB" smtClean="0">
                <a:latin typeface="Times New Roman" pitchFamily="1" charset="0"/>
                <a:ea typeface="ＭＳ Ｐゴシック" pitchFamily="1" charset="-128"/>
              </a:rPr>
              <a:t>You can't deadlock over a shareable resource</a:t>
            </a:r>
          </a:p>
          <a:p>
            <a:pPr lvl="1"/>
            <a:r>
              <a:rPr lang="en-GB" smtClean="0">
                <a:latin typeface="Times New Roman" pitchFamily="1" charset="0"/>
                <a:ea typeface="ＭＳ Ｐゴシック" pitchFamily="1" charset="-128"/>
              </a:rPr>
              <a:t>Perhaps maintained with atomic instructions</a:t>
            </a:r>
          </a:p>
          <a:p>
            <a:pPr lvl="1"/>
            <a:r>
              <a:rPr lang="en-GB" smtClean="0">
                <a:latin typeface="Times New Roman" pitchFamily="1" charset="0"/>
                <a:ea typeface="ＭＳ Ｐゴシック" pitchFamily="1" charset="-128"/>
              </a:rPr>
              <a:t>Even reader/writer locking can help</a:t>
            </a:r>
          </a:p>
          <a:p>
            <a:pPr lvl="2"/>
            <a:r>
              <a:rPr lang="en-GB" smtClean="0">
                <a:latin typeface="Times New Roman" pitchFamily="1" charset="0"/>
                <a:ea typeface="ＭＳ Ｐゴシック" pitchFamily="1" charset="-128"/>
              </a:rPr>
              <a:t>Readers can share, writers may be handled other ways</a:t>
            </a:r>
          </a:p>
          <a:p>
            <a:r>
              <a:rPr lang="en-GB" smtClean="0">
                <a:latin typeface="Times New Roman" pitchFamily="1" charset="0"/>
                <a:ea typeface="ＭＳ Ｐゴシック" pitchFamily="1" charset="-128"/>
              </a:rPr>
              <a:t>You can't deadlock on your private resources</a:t>
            </a:r>
          </a:p>
          <a:p>
            <a:pPr lvl="1"/>
            <a:r>
              <a:rPr lang="en-GB" smtClean="0">
                <a:latin typeface="Times New Roman" pitchFamily="1" charset="0"/>
                <a:ea typeface="ＭＳ Ｐゴシック" pitchFamily="1" charset="-128"/>
              </a:rPr>
              <a:t>Can we give each process its own private resource?</a:t>
            </a:r>
          </a:p>
          <a:p>
            <a:endParaRPr lang="en-US" smtClean="0">
              <a:latin typeface="Times New Roman" pitchFamily="1" charset="0"/>
              <a:ea typeface="ＭＳ Ｐゴシック" pitchFamily="1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" charset="0"/>
                <a:ea typeface="ＭＳ Ｐゴシック" pitchFamily="1" charset="-128"/>
              </a:rPr>
              <a:t>2. Incremental Allocation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55713"/>
            <a:ext cx="8229600" cy="4525962"/>
          </a:xfrm>
        </p:spPr>
        <p:txBody>
          <a:bodyPr/>
          <a:lstStyle/>
          <a:p>
            <a:pPr marL="717550" indent="-609600">
              <a:buFont typeface="Arial" charset="0"/>
              <a:buChar char="•"/>
              <a:defRPr/>
            </a:pPr>
            <a:r>
              <a:rPr lang="en-GB" sz="2800" dirty="0" smtClean="0"/>
              <a:t>Deadlock requires you to block holding resources while you ask for others</a:t>
            </a:r>
          </a:p>
          <a:p>
            <a:pPr marL="717550" indent="-609600">
              <a:buFontTx/>
              <a:buAutoNum type="arabicPeriod"/>
              <a:defRPr/>
            </a:pPr>
            <a:r>
              <a:rPr lang="en-GB" sz="2800" dirty="0" smtClean="0"/>
              <a:t>Allocate all of your resources in a single operation</a:t>
            </a:r>
          </a:p>
          <a:p>
            <a:pPr marL="1109663" lvl="1" indent="-533400">
              <a:buFont typeface="Arial" charset="0"/>
              <a:buChar char="–"/>
              <a:defRPr/>
            </a:pPr>
            <a:r>
              <a:rPr lang="en-GB" sz="2400" dirty="0" smtClean="0"/>
              <a:t>If you can’t get everything, system returns failure and locks nothing</a:t>
            </a:r>
          </a:p>
          <a:p>
            <a:pPr marL="1109663" lvl="1" indent="-533400">
              <a:buFont typeface="Arial" charset="0"/>
              <a:buChar char="–"/>
              <a:defRPr/>
            </a:pPr>
            <a:r>
              <a:rPr lang="en-GB" sz="2400" dirty="0" smtClean="0"/>
              <a:t>When you return, you have </a:t>
            </a:r>
            <a:r>
              <a:rPr lang="en-GB" sz="2400" u="sng" dirty="0" smtClean="0"/>
              <a:t>all or nothing</a:t>
            </a:r>
            <a:endParaRPr lang="en-GB" sz="2400" dirty="0" smtClean="0"/>
          </a:p>
          <a:p>
            <a:pPr marL="717550" indent="-609600">
              <a:buFontTx/>
              <a:buAutoNum type="arabicPeriod"/>
              <a:defRPr/>
            </a:pPr>
            <a:r>
              <a:rPr lang="en-GB" sz="2800" dirty="0" smtClean="0"/>
              <a:t>Non-blocking requests</a:t>
            </a:r>
          </a:p>
          <a:p>
            <a:pPr marL="1109663" lvl="1" indent="-533400">
              <a:buFont typeface="Arial" charset="0"/>
              <a:buChar char="–"/>
              <a:defRPr/>
            </a:pPr>
            <a:r>
              <a:rPr lang="en-GB" sz="2400" dirty="0" smtClean="0"/>
              <a:t>A request that can't be satisfied immediately will fail</a:t>
            </a:r>
          </a:p>
          <a:p>
            <a:pPr marL="717550" indent="-609600">
              <a:buFontTx/>
              <a:buAutoNum type="arabicPeriod"/>
              <a:defRPr/>
            </a:pPr>
            <a:r>
              <a:rPr lang="en-GB" sz="2800" dirty="0" smtClean="0"/>
              <a:t>Disallow blocking while holding resources</a:t>
            </a:r>
          </a:p>
          <a:p>
            <a:pPr marL="1109663" lvl="1" indent="-533400">
              <a:buFont typeface="Arial" charset="0"/>
              <a:buChar char="–"/>
              <a:defRPr/>
            </a:pPr>
            <a:r>
              <a:rPr lang="en-GB" sz="2400" dirty="0" smtClean="0"/>
              <a:t>You must release all held locks prior to blocking</a:t>
            </a:r>
          </a:p>
          <a:p>
            <a:pPr marL="1109663" lvl="1" indent="-533400">
              <a:buFont typeface="Arial" charset="0"/>
              <a:buChar char="–"/>
              <a:defRPr/>
            </a:pPr>
            <a:r>
              <a:rPr lang="en-GB" sz="2400" dirty="0" smtClean="0"/>
              <a:t>Reacquire them again after you return</a:t>
            </a:r>
          </a:p>
          <a:p>
            <a:pPr>
              <a:buFont typeface="Arial" charset="0"/>
              <a:buChar char="•"/>
              <a:defRPr/>
            </a:pP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" charset="0"/>
                <a:ea typeface="ＭＳ Ｐゴシック" pitchFamily="1" charset="-128"/>
              </a:rPr>
              <a:t>Releasing Locks Before Blocking</a:t>
            </a:r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>
          <a:xfrm>
            <a:off x="457200" y="1203325"/>
            <a:ext cx="8229600" cy="4525963"/>
          </a:xfrm>
        </p:spPr>
        <p:txBody>
          <a:bodyPr/>
          <a:lstStyle/>
          <a:p>
            <a:r>
              <a:rPr lang="en-US" smtClean="0">
                <a:latin typeface="Times New Roman" pitchFamily="1" charset="0"/>
                <a:ea typeface="ＭＳ Ｐゴシック" pitchFamily="1" charset="-128"/>
              </a:rPr>
              <a:t>Could be blocking for a reason not related to resource locking</a:t>
            </a:r>
          </a:p>
          <a:p>
            <a:r>
              <a:rPr lang="en-US" smtClean="0">
                <a:latin typeface="Times New Roman" pitchFamily="1" charset="0"/>
                <a:ea typeface="ＭＳ Ｐゴシック" pitchFamily="1" charset="-128"/>
              </a:rPr>
              <a:t>How can releasing locks before you block help?  </a:t>
            </a:r>
          </a:p>
          <a:p>
            <a:r>
              <a:rPr lang="en-US" smtClean="0">
                <a:latin typeface="Times New Roman" pitchFamily="1" charset="0"/>
                <a:ea typeface="ＭＳ Ｐゴシック" pitchFamily="1" charset="-128"/>
              </a:rPr>
              <a:t>Won’t the deadlock just occur when you attempt to reacquire them?</a:t>
            </a:r>
          </a:p>
          <a:p>
            <a:pPr lvl="1"/>
            <a:r>
              <a:rPr lang="en-US" smtClean="0">
                <a:latin typeface="Times New Roman" pitchFamily="1" charset="0"/>
                <a:ea typeface="ＭＳ Ｐゴシック" pitchFamily="1" charset="-128"/>
              </a:rPr>
              <a:t>When you reacquire them, you will be required to do so in a single all-or-none transaction</a:t>
            </a:r>
          </a:p>
          <a:p>
            <a:pPr lvl="1"/>
            <a:r>
              <a:rPr lang="en-US" smtClean="0">
                <a:latin typeface="Times New Roman" pitchFamily="1" charset="0"/>
                <a:ea typeface="ＭＳ Ｐゴシック" pitchFamily="1" charset="-128"/>
              </a:rPr>
              <a:t> Such a transaction does not involve hold-and-block, and so cannot result in a deadlock</a:t>
            </a:r>
          </a:p>
          <a:p>
            <a:endParaRPr lang="en-US" smtClean="0">
              <a:latin typeface="Times New Roman" pitchFamily="1" charset="0"/>
              <a:ea typeface="ＭＳ Ｐゴシック" pitchFamily="1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" charset="0"/>
                <a:ea typeface="ＭＳ Ｐゴシック" pitchFamily="1" charset="-128"/>
              </a:rPr>
              <a:t>3. No Pre-emption  </a:t>
            </a:r>
          </a:p>
        </p:txBody>
      </p:sp>
      <p:sp>
        <p:nvSpPr>
          <p:cNvPr id="460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smtClean="0">
                <a:latin typeface="Times New Roman" pitchFamily="1" charset="0"/>
                <a:ea typeface="ＭＳ Ｐゴシック" pitchFamily="1" charset="-128"/>
              </a:rPr>
              <a:t>Deadlock can be broken by resource confiscation</a:t>
            </a:r>
          </a:p>
          <a:p>
            <a:pPr lvl="1"/>
            <a:r>
              <a:rPr lang="en-GB" sz="2400" smtClean="0">
                <a:latin typeface="Times New Roman" pitchFamily="1" charset="0"/>
                <a:ea typeface="ＭＳ Ｐゴシック" pitchFamily="1" charset="-128"/>
              </a:rPr>
              <a:t>Resource “leases” with time-outs and “lock breaking”</a:t>
            </a:r>
          </a:p>
          <a:p>
            <a:pPr lvl="1"/>
            <a:r>
              <a:rPr lang="en-GB" sz="2400" smtClean="0">
                <a:latin typeface="Times New Roman" pitchFamily="1" charset="0"/>
                <a:ea typeface="ＭＳ Ｐゴシック" pitchFamily="1" charset="-128"/>
              </a:rPr>
              <a:t>Resource can be seized &amp; reallocated to new client</a:t>
            </a:r>
          </a:p>
          <a:p>
            <a:r>
              <a:rPr lang="en-GB" sz="2800" smtClean="0">
                <a:latin typeface="Times New Roman" pitchFamily="1" charset="0"/>
                <a:ea typeface="ＭＳ Ｐゴシック" pitchFamily="1" charset="-128"/>
              </a:rPr>
              <a:t>Revocation must be enforced</a:t>
            </a:r>
          </a:p>
          <a:p>
            <a:pPr lvl="1"/>
            <a:r>
              <a:rPr lang="en-GB" sz="2400" smtClean="0">
                <a:latin typeface="Times New Roman" pitchFamily="1" charset="0"/>
                <a:ea typeface="ＭＳ Ｐゴシック" pitchFamily="1" charset="-128"/>
              </a:rPr>
              <a:t>Invalidate previous owner's resource handle</a:t>
            </a:r>
          </a:p>
          <a:p>
            <a:pPr lvl="1"/>
            <a:r>
              <a:rPr lang="en-GB" sz="2400" smtClean="0">
                <a:latin typeface="Times New Roman" pitchFamily="1" charset="0"/>
                <a:ea typeface="ＭＳ Ｐゴシック" pitchFamily="1" charset="-128"/>
              </a:rPr>
              <a:t>If revocation is not possible, kill previous owner</a:t>
            </a:r>
          </a:p>
          <a:p>
            <a:r>
              <a:rPr lang="en-GB" sz="2800" smtClean="0">
                <a:latin typeface="Times New Roman" pitchFamily="1" charset="0"/>
                <a:ea typeface="ＭＳ Ｐゴシック" pitchFamily="1" charset="-128"/>
              </a:rPr>
              <a:t>Some resources may be damaged by lock breaking</a:t>
            </a:r>
          </a:p>
          <a:p>
            <a:pPr lvl="1"/>
            <a:r>
              <a:rPr lang="en-GB" sz="2400" smtClean="0">
                <a:latin typeface="Times New Roman" pitchFamily="1" charset="0"/>
                <a:ea typeface="ＭＳ Ｐゴシック" pitchFamily="1" charset="-128"/>
              </a:rPr>
              <a:t>Previous owner was in the middle of critical section</a:t>
            </a:r>
          </a:p>
          <a:p>
            <a:pPr lvl="1"/>
            <a:r>
              <a:rPr lang="en-GB" sz="2400" smtClean="0">
                <a:latin typeface="Times New Roman" pitchFamily="1" charset="0"/>
                <a:ea typeface="ＭＳ Ｐゴシック" pitchFamily="1" charset="-128"/>
              </a:rPr>
              <a:t>May need mechanisms to audit/repair resource</a:t>
            </a:r>
          </a:p>
          <a:p>
            <a:r>
              <a:rPr lang="en-GB" sz="2800" smtClean="0">
                <a:latin typeface="Times New Roman" pitchFamily="1" charset="0"/>
                <a:ea typeface="ＭＳ Ｐゴシック" pitchFamily="1" charset="-128"/>
              </a:rPr>
              <a:t>Resources must be designed with revocation in mind</a:t>
            </a:r>
          </a:p>
          <a:p>
            <a:endParaRPr lang="en-US" sz="2800" smtClean="0">
              <a:latin typeface="Times New Roman" pitchFamily="1" charset="0"/>
              <a:ea typeface="ＭＳ Ｐゴシック" pitchFamily="1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>
          <a:xfrm>
            <a:off x="457200" y="406400"/>
            <a:ext cx="8229600" cy="1143000"/>
          </a:xfrm>
        </p:spPr>
        <p:txBody>
          <a:bodyPr/>
          <a:lstStyle/>
          <a:p>
            <a:r>
              <a:rPr lang="en-US" smtClean="0">
                <a:latin typeface="Times New Roman" pitchFamily="1" charset="0"/>
                <a:ea typeface="ＭＳ Ｐゴシック" pitchFamily="1" charset="-128"/>
              </a:rPr>
              <a:t>When Can The OS “Seize” a Resource?</a:t>
            </a:r>
          </a:p>
        </p:txBody>
      </p:sp>
      <p:sp>
        <p:nvSpPr>
          <p:cNvPr id="471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latin typeface="Times New Roman" pitchFamily="1" charset="0"/>
                <a:ea typeface="ＭＳ Ｐゴシック" pitchFamily="1" charset="-128"/>
              </a:rPr>
              <a:t>When it can revoke access by invalidating a process’ resource handle</a:t>
            </a:r>
          </a:p>
          <a:p>
            <a:pPr lvl="1"/>
            <a:r>
              <a:rPr lang="en-US" smtClean="0">
                <a:latin typeface="Times New Roman" pitchFamily="1" charset="0"/>
                <a:ea typeface="ＭＳ Ｐゴシック" pitchFamily="1" charset="-128"/>
              </a:rPr>
              <a:t>If process has to use a system service to access the resource, that service can no longer honor requests</a:t>
            </a:r>
            <a:endParaRPr lang="en-US" i="1" smtClean="0">
              <a:latin typeface="Times New Roman" pitchFamily="1" charset="0"/>
              <a:ea typeface="ＭＳ Ｐゴシック" pitchFamily="1" charset="-128"/>
            </a:endParaRPr>
          </a:p>
          <a:p>
            <a:r>
              <a:rPr lang="en-US" smtClean="0">
                <a:latin typeface="Times New Roman" pitchFamily="1" charset="0"/>
                <a:ea typeface="ＭＳ Ｐゴシック" pitchFamily="1" charset="-128"/>
              </a:rPr>
              <a:t>When is it not possible to revoke a process’ access to a resource?</a:t>
            </a:r>
          </a:p>
          <a:p>
            <a:pPr lvl="1"/>
            <a:r>
              <a:rPr lang="en-US" smtClean="0">
                <a:latin typeface="Times New Roman" pitchFamily="1" charset="0"/>
                <a:ea typeface="ＭＳ Ｐゴシック" pitchFamily="1" charset="-128"/>
              </a:rPr>
              <a:t>If the process has direct access to the object</a:t>
            </a:r>
          </a:p>
          <a:p>
            <a:pPr lvl="2"/>
            <a:r>
              <a:rPr lang="en-US" smtClean="0">
                <a:latin typeface="Times New Roman" pitchFamily="1" charset="0"/>
                <a:ea typeface="ＭＳ Ｐゴシック" pitchFamily="1" charset="-128"/>
              </a:rPr>
              <a:t>E.g., the object is part of the process’ address space </a:t>
            </a:r>
          </a:p>
          <a:p>
            <a:pPr lvl="2"/>
            <a:r>
              <a:rPr lang="en-US" smtClean="0">
                <a:latin typeface="Times New Roman" pitchFamily="1" charset="0"/>
                <a:ea typeface="ＭＳ Ｐゴシック" pitchFamily="1" charset="-128"/>
              </a:rPr>
              <a:t>Revoking access requires destroying  the address space </a:t>
            </a:r>
          </a:p>
          <a:p>
            <a:pPr lvl="2"/>
            <a:r>
              <a:rPr lang="en-US" smtClean="0">
                <a:latin typeface="Times New Roman" pitchFamily="1" charset="0"/>
                <a:ea typeface="ＭＳ Ｐゴシック" pitchFamily="1" charset="-128"/>
              </a:rPr>
              <a:t>Usually killing the process.</a:t>
            </a:r>
          </a:p>
          <a:p>
            <a:endParaRPr lang="en-US" smtClean="0">
              <a:latin typeface="Times New Roman" pitchFamily="1" charset="0"/>
              <a:ea typeface="ＭＳ Ｐゴシック" pitchFamily="1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" charset="0"/>
                <a:ea typeface="ＭＳ Ｐゴシック" pitchFamily="1" charset="-128"/>
              </a:rPr>
              <a:t>Deadlock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latin typeface="Times New Roman" pitchFamily="1" charset="0"/>
                <a:ea typeface="ＭＳ Ｐゴシック" pitchFamily="1" charset="-128"/>
              </a:rPr>
              <a:t>What is a deadlock?</a:t>
            </a:r>
          </a:p>
          <a:p>
            <a:r>
              <a:rPr lang="en-US" smtClean="0">
                <a:latin typeface="Times New Roman" pitchFamily="1" charset="0"/>
                <a:ea typeface="ＭＳ Ｐゴシック" pitchFamily="1" charset="-128"/>
              </a:rPr>
              <a:t>A situation where two entities have each locked some resource</a:t>
            </a:r>
          </a:p>
          <a:p>
            <a:r>
              <a:rPr lang="en-US" smtClean="0">
                <a:latin typeface="Times New Roman" pitchFamily="1" charset="0"/>
                <a:ea typeface="ＭＳ Ｐゴシック" pitchFamily="1" charset="-128"/>
              </a:rPr>
              <a:t>Each needs the other’s locked resource to continue</a:t>
            </a:r>
          </a:p>
          <a:p>
            <a:r>
              <a:rPr lang="en-US" smtClean="0">
                <a:latin typeface="Times New Roman" pitchFamily="1" charset="0"/>
                <a:ea typeface="ＭＳ Ｐゴシック" pitchFamily="1" charset="-128"/>
              </a:rPr>
              <a:t>Neither will unlock till they lock both resources</a:t>
            </a:r>
          </a:p>
          <a:p>
            <a:r>
              <a:rPr lang="en-US" smtClean="0">
                <a:latin typeface="Times New Roman" pitchFamily="1" charset="0"/>
                <a:ea typeface="ＭＳ Ｐゴシック" pitchFamily="1" charset="-128"/>
              </a:rPr>
              <a:t>Hence, neither can ever make progress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346450" y="503238"/>
            <a:ext cx="2466975" cy="739775"/>
          </a:xfrm>
          <a:prstGeom prst="roundRect">
            <a:avLst/>
          </a:prstGeom>
          <a:noFill/>
          <a:ln>
            <a:solidFill>
              <a:srgbClr val="0D0D0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" charset="0"/>
                <a:ea typeface="ＭＳ Ｐゴシック" pitchFamily="1" charset="-128"/>
              </a:rPr>
              <a:t>4.  Circular Dependencies</a:t>
            </a:r>
          </a:p>
        </p:txBody>
      </p:sp>
      <p:sp>
        <p:nvSpPr>
          <p:cNvPr id="48131" name="Content Placeholder 2"/>
          <p:cNvSpPr>
            <a:spLocks noGrp="1"/>
          </p:cNvSpPr>
          <p:nvPr>
            <p:ph idx="1"/>
          </p:nvPr>
        </p:nvSpPr>
        <p:spPr>
          <a:xfrm>
            <a:off x="457200" y="1230313"/>
            <a:ext cx="8229600" cy="4525962"/>
          </a:xfrm>
        </p:spPr>
        <p:txBody>
          <a:bodyPr/>
          <a:lstStyle/>
          <a:p>
            <a:r>
              <a:rPr lang="en-GB" smtClean="0">
                <a:latin typeface="Times New Roman" pitchFamily="1" charset="0"/>
                <a:ea typeface="ＭＳ Ｐゴシック" pitchFamily="1" charset="-128"/>
              </a:rPr>
              <a:t>Use </a:t>
            </a:r>
            <a:r>
              <a:rPr lang="en-GB" i="1" smtClean="0">
                <a:latin typeface="Times New Roman" pitchFamily="1" charset="0"/>
                <a:ea typeface="ＭＳ Ｐゴシック" pitchFamily="1" charset="-128"/>
              </a:rPr>
              <a:t>total resource ordering</a:t>
            </a:r>
          </a:p>
          <a:p>
            <a:pPr lvl="1"/>
            <a:r>
              <a:rPr lang="en-GB" smtClean="0">
                <a:latin typeface="Times New Roman" pitchFamily="1" charset="0"/>
                <a:ea typeface="ＭＳ Ｐゴシック" pitchFamily="1" charset="-128"/>
              </a:rPr>
              <a:t>All requesters allocate resources in same order</a:t>
            </a:r>
          </a:p>
          <a:p>
            <a:pPr lvl="1"/>
            <a:r>
              <a:rPr lang="en-GB" smtClean="0">
                <a:latin typeface="Times New Roman" pitchFamily="1" charset="0"/>
                <a:ea typeface="ＭＳ Ｐゴシック" pitchFamily="1" charset="-128"/>
              </a:rPr>
              <a:t>First allocate R1 and then R2 afterwards</a:t>
            </a:r>
          </a:p>
          <a:p>
            <a:pPr lvl="1"/>
            <a:r>
              <a:rPr lang="en-GB" smtClean="0">
                <a:latin typeface="Times New Roman" pitchFamily="1" charset="0"/>
                <a:ea typeface="ＭＳ Ｐゴシック" pitchFamily="1" charset="-128"/>
              </a:rPr>
              <a:t>Someone else may have R2 but he doesn't need R1</a:t>
            </a:r>
          </a:p>
          <a:p>
            <a:r>
              <a:rPr lang="en-GB" smtClean="0">
                <a:latin typeface="Times New Roman" pitchFamily="1" charset="0"/>
                <a:ea typeface="ＭＳ Ｐゴシック" pitchFamily="1" charset="-128"/>
              </a:rPr>
              <a:t>Assumes we know how to order the resources</a:t>
            </a:r>
          </a:p>
          <a:p>
            <a:pPr lvl="1"/>
            <a:r>
              <a:rPr lang="en-GB" smtClean="0">
                <a:latin typeface="Times New Roman" pitchFamily="1" charset="0"/>
                <a:ea typeface="ＭＳ Ｐゴシック" pitchFamily="1" charset="-128"/>
              </a:rPr>
              <a:t>Order by resource type (e.g. groups before members)</a:t>
            </a:r>
          </a:p>
          <a:p>
            <a:pPr lvl="1"/>
            <a:r>
              <a:rPr lang="en-GB" smtClean="0">
                <a:latin typeface="Times New Roman" pitchFamily="1" charset="0"/>
                <a:ea typeface="ＭＳ Ｐゴシック" pitchFamily="1" charset="-128"/>
              </a:rPr>
              <a:t>Order by relationship (e.g. parents before children)</a:t>
            </a:r>
          </a:p>
          <a:p>
            <a:r>
              <a:rPr lang="en-GB" smtClean="0">
                <a:latin typeface="Times New Roman" pitchFamily="1" charset="0"/>
                <a:ea typeface="ＭＳ Ｐゴシック" pitchFamily="1" charset="-128"/>
              </a:rPr>
              <a:t>May require a </a:t>
            </a:r>
            <a:r>
              <a:rPr lang="en-GB" i="1" smtClean="0">
                <a:latin typeface="Times New Roman" pitchFamily="1" charset="0"/>
                <a:ea typeface="ＭＳ Ｐゴシック" pitchFamily="1" charset="-128"/>
              </a:rPr>
              <a:t>lock dance</a:t>
            </a:r>
          </a:p>
          <a:p>
            <a:pPr lvl="1"/>
            <a:r>
              <a:rPr lang="en-GB" smtClean="0">
                <a:latin typeface="Times New Roman" pitchFamily="1" charset="0"/>
                <a:ea typeface="ＭＳ Ｐゴシック" pitchFamily="1" charset="-128"/>
              </a:rPr>
              <a:t> Release R2, allocate R1, reacquire  R2</a:t>
            </a:r>
          </a:p>
          <a:p>
            <a:endParaRPr lang="en-US" smtClean="0">
              <a:latin typeface="Times New Roman" pitchFamily="1" charset="0"/>
              <a:ea typeface="ＭＳ Ｐゴシック" pitchFamily="1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" charset="0"/>
                <a:ea typeface="ＭＳ Ｐゴシック" pitchFamily="1" charset="-128"/>
              </a:rPr>
              <a:t>Lock Dances</a:t>
            </a:r>
          </a:p>
        </p:txBody>
      </p:sp>
      <p:sp>
        <p:nvSpPr>
          <p:cNvPr id="491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1" charset="-52"/>
              <a:buNone/>
            </a:pPr>
            <a:r>
              <a:rPr lang="en-US" smtClean="0">
                <a:latin typeface="Times New Roman" pitchFamily="1" charset="0"/>
                <a:ea typeface="ＭＳ Ｐゴシック" pitchFamily="1" charset="-128"/>
              </a:rPr>
              <a:t> </a:t>
            </a:r>
          </a:p>
        </p:txBody>
      </p:sp>
      <p:sp>
        <p:nvSpPr>
          <p:cNvPr id="4" name="AutoShape 28"/>
          <p:cNvSpPr>
            <a:spLocks noChangeArrowheads="1"/>
          </p:cNvSpPr>
          <p:nvPr/>
        </p:nvSpPr>
        <p:spPr bwMode="auto">
          <a:xfrm>
            <a:off x="4468813" y="1227138"/>
            <a:ext cx="1062037" cy="266700"/>
          </a:xfrm>
          <a:prstGeom prst="roundRect">
            <a:avLst>
              <a:gd name="adj" fmla="val 194"/>
            </a:avLst>
          </a:prstGeom>
          <a:solidFill>
            <a:srgbClr val="FF9933"/>
          </a:solidFill>
          <a:ln w="9525">
            <a:noFill/>
            <a:round/>
            <a:headEnd/>
            <a:tailEnd/>
          </a:ln>
        </p:spPr>
        <p:txBody>
          <a:bodyPr lIns="0" tIns="0" rIns="0" bIns="0" anchor="ctr" anchorCtr="1">
            <a:prstTxWarp prst="textNoShape">
              <a:avLst/>
            </a:prstTxWarp>
            <a:spAutoFit/>
          </a:bodyPr>
          <a:lstStyle/>
          <a:p>
            <a:pPr>
              <a:lnSpc>
                <a:spcPct val="95000"/>
              </a:lnSpc>
              <a:buClr>
                <a:srgbClr val="000000"/>
              </a:buClr>
              <a:buSzPct val="45000"/>
              <a:buFont typeface="StarSymbol" charset="-52"/>
              <a:buNone/>
              <a:tabLst>
                <a:tab pos="723900" algn="l"/>
              </a:tabLst>
            </a:pPr>
            <a:endParaRPr lang="en-US" sz="1800">
              <a:latin typeface="Times New Roman" pitchFamily="1" charset="0"/>
              <a:ea typeface="Times New Roman" pitchFamily="1" charset="0"/>
              <a:cs typeface="Times New Roman" pitchFamily="1" charset="0"/>
            </a:endParaRPr>
          </a:p>
        </p:txBody>
      </p:sp>
      <p:sp>
        <p:nvSpPr>
          <p:cNvPr id="5" name="AutoShape 16"/>
          <p:cNvSpPr>
            <a:spLocks noChangeArrowheads="1"/>
          </p:cNvSpPr>
          <p:nvPr/>
        </p:nvSpPr>
        <p:spPr bwMode="auto">
          <a:xfrm>
            <a:off x="4468813" y="1227138"/>
            <a:ext cx="1062037" cy="269875"/>
          </a:xfrm>
          <a:prstGeom prst="roundRect">
            <a:avLst>
              <a:gd name="adj" fmla="val 194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 anchorCtr="1">
            <a:prstTxWarp prst="textNoShape">
              <a:avLst/>
            </a:prstTxWarp>
            <a:spAutoFit/>
          </a:bodyPr>
          <a:lstStyle/>
          <a:p>
            <a:pPr>
              <a:lnSpc>
                <a:spcPct val="95000"/>
              </a:lnSpc>
              <a:buClr>
                <a:srgbClr val="000000"/>
              </a:buClr>
              <a:buSzPct val="45000"/>
              <a:buFont typeface="StarSymbol" charset="-52"/>
              <a:buNone/>
              <a:tabLst>
                <a:tab pos="723900" algn="l"/>
              </a:tabLst>
            </a:pPr>
            <a:r>
              <a:rPr lang="en-GB" sz="1800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buffer</a:t>
            </a:r>
          </a:p>
        </p:txBody>
      </p:sp>
      <p:sp>
        <p:nvSpPr>
          <p:cNvPr id="6" name="AutoShape 27"/>
          <p:cNvSpPr>
            <a:spLocks noChangeArrowheads="1"/>
          </p:cNvSpPr>
          <p:nvPr/>
        </p:nvSpPr>
        <p:spPr bwMode="auto">
          <a:xfrm>
            <a:off x="820738" y="1230313"/>
            <a:ext cx="1420812" cy="266700"/>
          </a:xfrm>
          <a:prstGeom prst="roundRect">
            <a:avLst>
              <a:gd name="adj" fmla="val 324"/>
            </a:avLst>
          </a:prstGeom>
          <a:solidFill>
            <a:srgbClr val="FF9933"/>
          </a:solidFill>
          <a:ln w="9525">
            <a:noFill/>
            <a:round/>
            <a:headEnd/>
            <a:tailEnd/>
          </a:ln>
        </p:spPr>
        <p:txBody>
          <a:bodyPr lIns="0" tIns="0" rIns="0" bIns="0" anchor="ctr" anchorCtr="1">
            <a:prstTxWarp prst="textNoShape">
              <a:avLst/>
            </a:prstTxWarp>
            <a:spAutoFit/>
          </a:bodyPr>
          <a:lstStyle/>
          <a:p>
            <a:pPr>
              <a:lnSpc>
                <a:spcPct val="95000"/>
              </a:lnSpc>
              <a:buClr>
                <a:srgbClr val="000000"/>
              </a:buClr>
              <a:buSzPct val="45000"/>
              <a:buFont typeface="StarSymbol" charset="-52"/>
              <a:buNone/>
              <a:tabLst>
                <a:tab pos="723900" algn="l"/>
                <a:tab pos="1447800" algn="l"/>
              </a:tabLst>
            </a:pPr>
            <a:endParaRPr lang="en-US" sz="1800">
              <a:latin typeface="Times New Roman" pitchFamily="1" charset="0"/>
              <a:ea typeface="Times New Roman" pitchFamily="1" charset="0"/>
              <a:cs typeface="Times New Roman" pitchFamily="1" charset="0"/>
            </a:endParaRPr>
          </a:p>
        </p:txBody>
      </p:sp>
      <p:sp>
        <p:nvSpPr>
          <p:cNvPr id="7" name="AutoShape 26"/>
          <p:cNvSpPr>
            <a:spLocks noChangeArrowheads="1"/>
          </p:cNvSpPr>
          <p:nvPr/>
        </p:nvSpPr>
        <p:spPr bwMode="auto">
          <a:xfrm>
            <a:off x="819150" y="1230313"/>
            <a:ext cx="1420813" cy="266700"/>
          </a:xfrm>
          <a:prstGeom prst="roundRect">
            <a:avLst>
              <a:gd name="adj" fmla="val 324"/>
            </a:avLst>
          </a:pr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 anchor="ctr" anchorCtr="1">
            <a:prstTxWarp prst="textNoShape">
              <a:avLst/>
            </a:prstTxWarp>
            <a:spAutoFit/>
          </a:bodyPr>
          <a:lstStyle/>
          <a:p>
            <a:pPr>
              <a:lnSpc>
                <a:spcPct val="95000"/>
              </a:lnSpc>
              <a:buClr>
                <a:srgbClr val="000000"/>
              </a:buClr>
              <a:buSzPct val="45000"/>
              <a:buFont typeface="StarSymbol" charset="-52"/>
              <a:buNone/>
              <a:tabLst>
                <a:tab pos="723900" algn="l"/>
                <a:tab pos="1447800" algn="l"/>
              </a:tabLst>
            </a:pPr>
            <a:endParaRPr lang="en-US" sz="1800">
              <a:latin typeface="Times New Roman" pitchFamily="1" charset="0"/>
              <a:ea typeface="Times New Roman" pitchFamily="1" charset="0"/>
              <a:cs typeface="Times New Roman" pitchFamily="1" charset="0"/>
            </a:endParaRPr>
          </a:p>
        </p:txBody>
      </p:sp>
      <p:sp>
        <p:nvSpPr>
          <p:cNvPr id="49160" name="AutoShape 3"/>
          <p:cNvSpPr>
            <a:spLocks noChangeArrowheads="1"/>
          </p:cNvSpPr>
          <p:nvPr/>
        </p:nvSpPr>
        <p:spPr bwMode="auto">
          <a:xfrm>
            <a:off x="819150" y="1227138"/>
            <a:ext cx="1420813" cy="269875"/>
          </a:xfrm>
          <a:prstGeom prst="roundRect">
            <a:avLst>
              <a:gd name="adj" fmla="val 324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 anchorCtr="1">
            <a:prstTxWarp prst="textNoShape">
              <a:avLst/>
            </a:prstTxWarp>
            <a:spAutoFit/>
          </a:bodyPr>
          <a:lstStyle/>
          <a:p>
            <a:pPr>
              <a:lnSpc>
                <a:spcPct val="95000"/>
              </a:lnSpc>
              <a:buClr>
                <a:srgbClr val="000000"/>
              </a:buClr>
              <a:buSzPct val="45000"/>
              <a:buFont typeface="StarSymbol" charset="-52"/>
              <a:buNone/>
              <a:tabLst>
                <a:tab pos="723900" algn="l"/>
                <a:tab pos="1447800" algn="l"/>
              </a:tabLst>
            </a:pPr>
            <a:r>
              <a:rPr lang="en-GB" sz="1800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list head</a:t>
            </a:r>
          </a:p>
        </p:txBody>
      </p:sp>
      <p:sp>
        <p:nvSpPr>
          <p:cNvPr id="9" name="Rectangle 14"/>
          <p:cNvSpPr txBox="1">
            <a:spLocks noChangeArrowheads="1"/>
          </p:cNvSpPr>
          <p:nvPr/>
        </p:nvSpPr>
        <p:spPr bwMode="auto">
          <a:xfrm>
            <a:off x="508000" y="3306763"/>
            <a:ext cx="387985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prstTxWarp prst="textNoShape">
              <a:avLst/>
            </a:prstTxWarp>
          </a:bodyPr>
          <a:lstStyle/>
          <a:p>
            <a:pPr marL="342900" indent="-342900" hangingPunct="0">
              <a:spcBef>
                <a:spcPct val="20000"/>
              </a:spcBef>
              <a:buClr>
                <a:srgbClr val="000000"/>
              </a:buClr>
              <a:buFont typeface="Times New Roman" charset="0"/>
              <a:buNone/>
              <a:defRPr/>
            </a:pPr>
            <a:r>
              <a:rPr lang="en-US" kern="0">
                <a:solidFill>
                  <a:srgbClr val="000000"/>
                </a:solidFill>
                <a:latin typeface="Times New Roman"/>
                <a:ea typeface="+mn-ea"/>
                <a:cs typeface="Times New Roman"/>
              </a:rPr>
              <a:t>To find a desired buffer:</a:t>
            </a:r>
          </a:p>
          <a:p>
            <a:pPr marL="342900" indent="-342900" hangingPunct="0">
              <a:spcBef>
                <a:spcPct val="20000"/>
              </a:spcBef>
              <a:buClr>
                <a:srgbClr val="000000"/>
              </a:buClr>
              <a:buFont typeface="Times New Roman" charset="0"/>
              <a:buNone/>
              <a:defRPr/>
            </a:pPr>
            <a:r>
              <a:rPr lang="en-US" kern="0">
                <a:solidFill>
                  <a:srgbClr val="000000"/>
                </a:solidFill>
                <a:latin typeface="Times New Roman"/>
                <a:ea typeface="+mn-ea"/>
                <a:cs typeface="Times New Roman"/>
              </a:rPr>
              <a:t>	</a:t>
            </a:r>
          </a:p>
          <a:p>
            <a:pPr marL="342900" indent="-342900" hangingPunct="0">
              <a:spcBef>
                <a:spcPct val="20000"/>
              </a:spcBef>
              <a:buClr>
                <a:srgbClr val="000000"/>
              </a:buClr>
              <a:buFont typeface="Times New Roman" charset="0"/>
              <a:buNone/>
              <a:defRPr/>
            </a:pPr>
            <a:r>
              <a:rPr lang="en-US" kern="0">
                <a:solidFill>
                  <a:srgbClr val="000000"/>
                </a:solidFill>
                <a:latin typeface="Times New Roman"/>
                <a:ea typeface="+mn-ea"/>
                <a:cs typeface="Times New Roman"/>
              </a:rPr>
              <a:t>	</a:t>
            </a:r>
            <a:r>
              <a:rPr lang="en-US" sz="2000" kern="0">
                <a:solidFill>
                  <a:srgbClr val="000000"/>
                </a:solidFill>
                <a:latin typeface="Times New Roman"/>
                <a:ea typeface="+mn-ea"/>
                <a:cs typeface="Times New Roman"/>
              </a:rPr>
              <a:t>read</a:t>
            </a:r>
            <a:r>
              <a:rPr lang="en-US" kern="0">
                <a:solidFill>
                  <a:srgbClr val="000000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2000" kern="0">
                <a:solidFill>
                  <a:srgbClr val="000000"/>
                </a:solidFill>
                <a:latin typeface="Times New Roman"/>
                <a:ea typeface="+mn-ea"/>
                <a:cs typeface="Times New Roman"/>
              </a:rPr>
              <a:t>lock list head</a:t>
            </a:r>
          </a:p>
          <a:p>
            <a:pPr marL="342900" indent="-342900" hangingPunct="0">
              <a:spcBef>
                <a:spcPct val="20000"/>
              </a:spcBef>
              <a:buClr>
                <a:srgbClr val="000000"/>
              </a:buClr>
              <a:buFont typeface="Times New Roman" charset="0"/>
              <a:buNone/>
              <a:defRPr/>
            </a:pPr>
            <a:r>
              <a:rPr lang="en-US" sz="2000" kern="0">
                <a:solidFill>
                  <a:srgbClr val="000000"/>
                </a:solidFill>
                <a:latin typeface="Times New Roman"/>
                <a:ea typeface="+mn-ea"/>
                <a:cs typeface="Times New Roman"/>
              </a:rPr>
              <a:t>	search for desired buffer</a:t>
            </a:r>
          </a:p>
          <a:p>
            <a:pPr marL="342900" indent="-342900" hangingPunct="0">
              <a:spcBef>
                <a:spcPct val="20000"/>
              </a:spcBef>
              <a:buClr>
                <a:srgbClr val="000000"/>
              </a:buClr>
              <a:buFont typeface="Times New Roman" charset="0"/>
              <a:buNone/>
              <a:defRPr/>
            </a:pPr>
            <a:r>
              <a:rPr lang="en-US" sz="2000" kern="0">
                <a:solidFill>
                  <a:srgbClr val="000000"/>
                </a:solidFill>
                <a:latin typeface="Times New Roman"/>
                <a:ea typeface="+mn-ea"/>
                <a:cs typeface="Times New Roman"/>
              </a:rPr>
              <a:t>	lock desired buffer</a:t>
            </a:r>
          </a:p>
          <a:p>
            <a:pPr marL="342900" indent="-342900" hangingPunct="0">
              <a:spcBef>
                <a:spcPct val="20000"/>
              </a:spcBef>
              <a:buClr>
                <a:srgbClr val="000000"/>
              </a:buClr>
              <a:buFont typeface="Times New Roman" charset="0"/>
              <a:buNone/>
              <a:defRPr/>
            </a:pPr>
            <a:r>
              <a:rPr lang="en-US" sz="2000" kern="0">
                <a:solidFill>
                  <a:srgbClr val="000000"/>
                </a:solidFill>
                <a:latin typeface="Times New Roman"/>
                <a:ea typeface="+mn-ea"/>
                <a:cs typeface="Times New Roman"/>
              </a:rPr>
              <a:t>	unlock list head</a:t>
            </a:r>
          </a:p>
          <a:p>
            <a:pPr marL="342900" indent="-342900" hangingPunct="0">
              <a:spcBef>
                <a:spcPct val="20000"/>
              </a:spcBef>
              <a:buClr>
                <a:srgbClr val="000000"/>
              </a:buClr>
              <a:buFont typeface="Times New Roman" charset="0"/>
              <a:buNone/>
              <a:defRPr/>
            </a:pPr>
            <a:r>
              <a:rPr lang="en-US" sz="2000" kern="0">
                <a:solidFill>
                  <a:srgbClr val="000000"/>
                </a:solidFill>
                <a:latin typeface="Times New Roman"/>
                <a:ea typeface="+mn-ea"/>
                <a:cs typeface="Times New Roman"/>
              </a:rPr>
              <a:t>	return (locked) buffer</a:t>
            </a:r>
            <a:endParaRPr lang="en-US" kern="0">
              <a:solidFill>
                <a:srgbClr val="000000"/>
              </a:solidFill>
              <a:latin typeface="Times New Roman"/>
              <a:ea typeface="+mn-ea"/>
              <a:cs typeface="Times New Roman"/>
            </a:endParaRPr>
          </a:p>
        </p:txBody>
      </p:sp>
      <p:sp>
        <p:nvSpPr>
          <p:cNvPr id="10" name="Rectangle 15"/>
          <p:cNvSpPr txBox="1">
            <a:spLocks noChangeArrowheads="1"/>
          </p:cNvSpPr>
          <p:nvPr/>
        </p:nvSpPr>
        <p:spPr bwMode="auto">
          <a:xfrm>
            <a:off x="4278313" y="3306763"/>
            <a:ext cx="4778375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prstTxWarp prst="textNoShape">
              <a:avLst/>
            </a:prstTxWarp>
          </a:bodyPr>
          <a:lstStyle/>
          <a:p>
            <a:pPr marL="342900" indent="-342900" hangingPunct="0">
              <a:spcBef>
                <a:spcPct val="20000"/>
              </a:spcBef>
              <a:buClr>
                <a:srgbClr val="000000"/>
              </a:buClr>
              <a:buFont typeface="Times New Roman" charset="0"/>
              <a:buNone/>
              <a:defRPr/>
            </a:pPr>
            <a:r>
              <a:rPr lang="en-US" kern="0" dirty="0">
                <a:solidFill>
                  <a:srgbClr val="000000"/>
                </a:solidFill>
                <a:latin typeface="Times New Roman"/>
                <a:ea typeface="+mn-ea"/>
                <a:cs typeface="Times New Roman"/>
              </a:rPr>
              <a:t>To delete a (locked) buffer from list</a:t>
            </a:r>
          </a:p>
          <a:p>
            <a:pPr marL="342900" indent="-342900" hangingPunct="0">
              <a:spcBef>
                <a:spcPct val="20000"/>
              </a:spcBef>
              <a:buClr>
                <a:srgbClr val="000000"/>
              </a:buClr>
              <a:buFont typeface="Times New Roman" charset="0"/>
              <a:buNone/>
              <a:defRPr/>
            </a:pPr>
            <a:r>
              <a:rPr lang="en-US" kern="0" dirty="0">
                <a:solidFill>
                  <a:srgbClr val="000000"/>
                </a:solidFill>
                <a:latin typeface="Times New Roman"/>
                <a:ea typeface="+mn-ea"/>
                <a:cs typeface="Times New Roman"/>
              </a:rPr>
              <a:t>	</a:t>
            </a:r>
          </a:p>
          <a:p>
            <a:pPr marL="342900" indent="-342900" hangingPunct="0">
              <a:spcBef>
                <a:spcPct val="20000"/>
              </a:spcBef>
              <a:buClr>
                <a:srgbClr val="000000"/>
              </a:buClr>
              <a:buFont typeface="Times New Roman" charset="0"/>
              <a:buNone/>
              <a:defRPr/>
            </a:pPr>
            <a:r>
              <a:rPr lang="en-US" kern="0" dirty="0">
                <a:solidFill>
                  <a:srgbClr val="000000"/>
                </a:solidFill>
                <a:latin typeface="Times New Roman"/>
                <a:ea typeface="+mn-ea"/>
                <a:cs typeface="Times New Roman"/>
              </a:rPr>
              <a:t>		</a:t>
            </a:r>
            <a:r>
              <a:rPr lang="en-US" sz="2000" kern="0" dirty="0">
                <a:solidFill>
                  <a:srgbClr val="FF3300"/>
                </a:solidFill>
                <a:latin typeface="Times New Roman"/>
                <a:ea typeface="+mn-ea"/>
                <a:cs typeface="Times New Roman"/>
              </a:rPr>
              <a:t>unlock buffer</a:t>
            </a:r>
          </a:p>
          <a:p>
            <a:pPr marL="342900" indent="-342900" hangingPunct="0">
              <a:spcBef>
                <a:spcPct val="20000"/>
              </a:spcBef>
              <a:buClr>
                <a:srgbClr val="000000"/>
              </a:buClr>
              <a:buFont typeface="Times New Roman" charset="0"/>
              <a:buNone/>
              <a:defRPr/>
            </a:pPr>
            <a:r>
              <a:rPr lang="en-US" sz="2000" kern="0" dirty="0">
                <a:solidFill>
                  <a:srgbClr val="000000"/>
                </a:solidFill>
                <a:latin typeface="Times New Roman"/>
                <a:ea typeface="+mn-ea"/>
                <a:cs typeface="Times New Roman"/>
              </a:rPr>
              <a:t>		write lock list head</a:t>
            </a:r>
          </a:p>
          <a:p>
            <a:pPr marL="342900" indent="-342900" hangingPunct="0">
              <a:spcBef>
                <a:spcPct val="20000"/>
              </a:spcBef>
              <a:buClr>
                <a:srgbClr val="000000"/>
              </a:buClr>
              <a:buFont typeface="Times New Roman" charset="0"/>
              <a:buNone/>
              <a:defRPr/>
            </a:pPr>
            <a:r>
              <a:rPr lang="en-US" sz="2000" kern="0" dirty="0">
                <a:solidFill>
                  <a:srgbClr val="000000"/>
                </a:solidFill>
                <a:latin typeface="Times New Roman"/>
                <a:ea typeface="+mn-ea"/>
                <a:cs typeface="Times New Roman"/>
              </a:rPr>
              <a:t>		</a:t>
            </a:r>
            <a:r>
              <a:rPr lang="en-US" sz="2000" kern="0" dirty="0">
                <a:solidFill>
                  <a:srgbClr val="FF3300"/>
                </a:solidFill>
                <a:latin typeface="Times New Roman"/>
                <a:ea typeface="+mn-ea"/>
                <a:cs typeface="Times New Roman"/>
              </a:rPr>
              <a:t>search for desired buffer</a:t>
            </a:r>
          </a:p>
          <a:p>
            <a:pPr marL="342900" indent="-342900" hangingPunct="0">
              <a:spcBef>
                <a:spcPct val="20000"/>
              </a:spcBef>
              <a:buClr>
                <a:srgbClr val="000000"/>
              </a:buClr>
              <a:buFont typeface="Times New Roman" charset="0"/>
              <a:buNone/>
              <a:defRPr/>
            </a:pPr>
            <a:r>
              <a:rPr lang="en-US" sz="2000" kern="0" dirty="0">
                <a:solidFill>
                  <a:srgbClr val="000000"/>
                </a:solidFill>
                <a:latin typeface="Times New Roman"/>
                <a:ea typeface="+mn-ea"/>
                <a:cs typeface="Times New Roman"/>
              </a:rPr>
              <a:t>		</a:t>
            </a:r>
            <a:r>
              <a:rPr lang="en-US" sz="2000" kern="0" dirty="0">
                <a:solidFill>
                  <a:srgbClr val="FF3300"/>
                </a:solidFill>
                <a:latin typeface="Times New Roman"/>
                <a:ea typeface="+mn-ea"/>
                <a:cs typeface="Times New Roman"/>
              </a:rPr>
              <a:t>lock desired buffer</a:t>
            </a:r>
          </a:p>
          <a:p>
            <a:pPr marL="342900" indent="-342900" hangingPunct="0">
              <a:spcBef>
                <a:spcPct val="20000"/>
              </a:spcBef>
              <a:buClr>
                <a:srgbClr val="000000"/>
              </a:buClr>
              <a:buFont typeface="Times New Roman" charset="0"/>
              <a:buNone/>
              <a:defRPr/>
            </a:pPr>
            <a:r>
              <a:rPr lang="en-US" sz="2000" kern="0" dirty="0">
                <a:solidFill>
                  <a:srgbClr val="000000"/>
                </a:solidFill>
                <a:latin typeface="Times New Roman"/>
                <a:ea typeface="+mn-ea"/>
                <a:cs typeface="Times New Roman"/>
              </a:rPr>
              <a:t>		remove from list</a:t>
            </a:r>
          </a:p>
          <a:p>
            <a:pPr marL="342900" indent="-342900" hangingPunct="0">
              <a:spcBef>
                <a:spcPct val="20000"/>
              </a:spcBef>
              <a:buClr>
                <a:srgbClr val="000000"/>
              </a:buClr>
              <a:buFont typeface="Times New Roman" charset="0"/>
              <a:buNone/>
              <a:defRPr/>
            </a:pPr>
            <a:r>
              <a:rPr lang="en-US" sz="2000" kern="0" dirty="0">
                <a:solidFill>
                  <a:srgbClr val="000000"/>
                </a:solidFill>
                <a:latin typeface="Times New Roman"/>
                <a:ea typeface="+mn-ea"/>
                <a:cs typeface="Times New Roman"/>
              </a:rPr>
              <a:t>		unlock list head</a:t>
            </a:r>
          </a:p>
        </p:txBody>
      </p:sp>
      <p:sp>
        <p:nvSpPr>
          <p:cNvPr id="11" name="AutoShape 4"/>
          <p:cNvSpPr>
            <a:spLocks noChangeArrowheads="1"/>
          </p:cNvSpPr>
          <p:nvPr/>
        </p:nvSpPr>
        <p:spPr bwMode="auto">
          <a:xfrm>
            <a:off x="2792413" y="1227138"/>
            <a:ext cx="1062037" cy="269875"/>
          </a:xfrm>
          <a:prstGeom prst="roundRect">
            <a:avLst>
              <a:gd name="adj" fmla="val 194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 anchorCtr="1">
            <a:prstTxWarp prst="textNoShape">
              <a:avLst/>
            </a:prstTxWarp>
            <a:spAutoFit/>
          </a:bodyPr>
          <a:lstStyle/>
          <a:p>
            <a:pPr>
              <a:lnSpc>
                <a:spcPct val="95000"/>
              </a:lnSpc>
              <a:buClr>
                <a:srgbClr val="000000"/>
              </a:buClr>
              <a:buSzPct val="45000"/>
              <a:buFont typeface="StarSymbol" charset="-52"/>
              <a:buNone/>
              <a:tabLst>
                <a:tab pos="723900" algn="l"/>
              </a:tabLst>
            </a:pPr>
            <a:r>
              <a:rPr lang="en-GB" sz="1800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buffer</a:t>
            </a:r>
          </a:p>
        </p:txBody>
      </p:sp>
      <p:sp>
        <p:nvSpPr>
          <p:cNvPr id="49164" name="AutoShape 17"/>
          <p:cNvSpPr>
            <a:spLocks noChangeArrowheads="1"/>
          </p:cNvSpPr>
          <p:nvPr/>
        </p:nvSpPr>
        <p:spPr bwMode="auto">
          <a:xfrm>
            <a:off x="6221413" y="1227138"/>
            <a:ext cx="1062037" cy="269875"/>
          </a:xfrm>
          <a:prstGeom prst="roundRect">
            <a:avLst>
              <a:gd name="adj" fmla="val 194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 anchorCtr="1">
            <a:prstTxWarp prst="textNoShape">
              <a:avLst/>
            </a:prstTxWarp>
            <a:spAutoFit/>
          </a:bodyPr>
          <a:lstStyle/>
          <a:p>
            <a:pPr>
              <a:lnSpc>
                <a:spcPct val="95000"/>
              </a:lnSpc>
              <a:buClr>
                <a:srgbClr val="000000"/>
              </a:buClr>
              <a:buSzPct val="45000"/>
              <a:buFont typeface="StarSymbol" charset="-52"/>
              <a:buNone/>
              <a:tabLst>
                <a:tab pos="723900" algn="l"/>
              </a:tabLst>
            </a:pPr>
            <a:r>
              <a:rPr lang="en-GB" sz="1800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buffer</a:t>
            </a:r>
          </a:p>
        </p:txBody>
      </p:sp>
      <p:cxnSp>
        <p:nvCxnSpPr>
          <p:cNvPr id="13" name="AutoShape 18"/>
          <p:cNvCxnSpPr>
            <a:cxnSpLocks noChangeShapeType="1"/>
            <a:stCxn id="49160" idx="3"/>
            <a:endCxn id="11" idx="1"/>
          </p:cNvCxnSpPr>
          <p:nvPr/>
        </p:nvCxnSpPr>
        <p:spPr bwMode="auto">
          <a:xfrm>
            <a:off x="2239963" y="1362075"/>
            <a:ext cx="5524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4" name="AutoShape 19"/>
          <p:cNvCxnSpPr>
            <a:cxnSpLocks noChangeShapeType="1"/>
            <a:stCxn id="11" idx="3"/>
            <a:endCxn id="5" idx="1"/>
          </p:cNvCxnSpPr>
          <p:nvPr/>
        </p:nvCxnSpPr>
        <p:spPr bwMode="auto">
          <a:xfrm>
            <a:off x="3854450" y="1362075"/>
            <a:ext cx="614363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5" name="AutoShape 20"/>
          <p:cNvCxnSpPr>
            <a:cxnSpLocks noChangeShapeType="1"/>
            <a:stCxn id="5" idx="3"/>
            <a:endCxn id="49164" idx="1"/>
          </p:cNvCxnSpPr>
          <p:nvPr/>
        </p:nvCxnSpPr>
        <p:spPr bwMode="auto">
          <a:xfrm>
            <a:off x="5530850" y="1362075"/>
            <a:ext cx="690563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9168" name="AutoShape 21"/>
          <p:cNvCxnSpPr>
            <a:cxnSpLocks noChangeShapeType="1"/>
            <a:stCxn id="49164" idx="3"/>
          </p:cNvCxnSpPr>
          <p:nvPr/>
        </p:nvCxnSpPr>
        <p:spPr bwMode="auto">
          <a:xfrm flipV="1">
            <a:off x="7283450" y="1358900"/>
            <a:ext cx="690563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7" name="Text Box 23"/>
          <p:cNvSpPr txBox="1">
            <a:spLocks noChangeArrowheads="1"/>
          </p:cNvSpPr>
          <p:nvPr/>
        </p:nvSpPr>
        <p:spPr bwMode="auto">
          <a:xfrm>
            <a:off x="501650" y="1706563"/>
            <a:ext cx="3505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u="sng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list head</a:t>
            </a:r>
            <a:r>
              <a:rPr lang="en-US" sz="1800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 must be locked for searching, adding &amp; deleting</a:t>
            </a:r>
          </a:p>
        </p:txBody>
      </p:sp>
      <p:sp>
        <p:nvSpPr>
          <p:cNvPr id="18" name="Text Box 24"/>
          <p:cNvSpPr txBox="1">
            <a:spLocks noChangeArrowheads="1"/>
          </p:cNvSpPr>
          <p:nvPr/>
        </p:nvSpPr>
        <p:spPr bwMode="auto">
          <a:xfrm>
            <a:off x="4997450" y="1706563"/>
            <a:ext cx="3962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u="sng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individual buffers</a:t>
            </a:r>
            <a:r>
              <a:rPr lang="en-US" sz="1800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 must be locked to perform I/O &amp; other operations</a:t>
            </a:r>
          </a:p>
        </p:txBody>
      </p:sp>
      <p:sp>
        <p:nvSpPr>
          <p:cNvPr id="19" name="Text Box 25"/>
          <p:cNvSpPr txBox="1">
            <a:spLocks noChangeArrowheads="1"/>
          </p:cNvSpPr>
          <p:nvPr/>
        </p:nvSpPr>
        <p:spPr bwMode="auto">
          <a:xfrm>
            <a:off x="1949450" y="2392363"/>
            <a:ext cx="5410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To avoid deadlock, we must always lock the </a:t>
            </a:r>
            <a:r>
              <a:rPr lang="en-US" sz="1800" u="sng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list head</a:t>
            </a:r>
            <a:r>
              <a:rPr lang="en-US" sz="1800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 before we lock an </a:t>
            </a:r>
            <a:r>
              <a:rPr lang="en-US" sz="1800" u="sng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individual buffer</a:t>
            </a:r>
            <a:r>
              <a:rPr lang="en-US" sz="1800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.</a:t>
            </a:r>
          </a:p>
        </p:txBody>
      </p:sp>
      <p:cxnSp>
        <p:nvCxnSpPr>
          <p:cNvPr id="20" name="AutoShape 29"/>
          <p:cNvCxnSpPr>
            <a:cxnSpLocks noChangeShapeType="1"/>
            <a:stCxn id="11" idx="3"/>
            <a:endCxn id="49164" idx="1"/>
          </p:cNvCxnSpPr>
          <p:nvPr/>
        </p:nvCxnSpPr>
        <p:spPr bwMode="auto">
          <a:xfrm>
            <a:off x="3854450" y="1362075"/>
            <a:ext cx="2366963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9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3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"/>
                            </p:stCondLst>
                            <p:childTnLst>
                              <p:par>
                                <p:cTn id="4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7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1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500"/>
                            </p:stCondLst>
                            <p:childTnLst>
                              <p:par>
                                <p:cTn id="53" presetID="32" presetClass="emph" presetSubtype="0" grpId="1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 override="childStyle">
                                        <p:cTn id="54" dur="100" fill="hold"/>
                                        <p:tgtEl>
                                          <p:spTgt spid="5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55" dur="100" fill="hold"/>
                                        <p:tgtEl>
                                          <p:spTgt spid="5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6" dur="100" fill="hold"/>
                                        <p:tgtEl>
                                          <p:spTgt spid="5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7" dur="100" fill="hold"/>
                                        <p:tgtEl>
                                          <p:spTgt spid="5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5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6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"/>
                            </p:stCondLst>
                            <p:childTnLst>
                              <p:par>
                                <p:cTn id="101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500"/>
                            </p:stCondLst>
                            <p:childTnLst>
                              <p:par>
                                <p:cTn id="121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3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000"/>
                            </p:stCondLst>
                            <p:childTnLst>
                              <p:par>
                                <p:cTn id="125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7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500"/>
                            </p:stCondLst>
                            <p:childTnLst>
                              <p:par>
                                <p:cTn id="129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1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3" presetID="26" presetClass="emph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5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500"/>
                            </p:stCondLst>
                            <p:childTnLst>
                              <p:par>
                                <p:cTn id="143" presetID="9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500"/>
                            </p:stCondLst>
                            <p:childTnLst>
                              <p:par>
                                <p:cTn id="153" presetID="9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9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1000"/>
                            </p:stCondLst>
                            <p:childTnLst>
                              <p:par>
                                <p:cTn id="163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1500"/>
                            </p:stCondLst>
                            <p:childTnLst>
                              <p:par>
                                <p:cTn id="1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4" dur="500" fill="hold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500"/>
                            </p:stCondLst>
                            <p:childTnLst>
                              <p:par>
                                <p:cTn id="177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4" grpId="2" animBg="1"/>
      <p:bldP spid="4" grpId="3" animBg="1"/>
      <p:bldP spid="5" grpId="0" animBg="1"/>
      <p:bldP spid="5" grpId="1"/>
      <p:bldP spid="5" grpId="2" animBg="1"/>
      <p:bldP spid="5" grpId="3" animBg="1"/>
      <p:bldP spid="6" grpId="0" animBg="1"/>
      <p:bldP spid="6" grpId="1" animBg="1"/>
      <p:bldP spid="7" grpId="0" animBg="1"/>
      <p:bldP spid="7" grpId="1" animBg="1"/>
      <p:bldP spid="11" grpId="0" animBg="1"/>
      <p:bldP spid="11" grpId="1" animBg="1"/>
      <p:bldP spid="17" grpId="0"/>
      <p:bldP spid="18" grpId="0"/>
      <p:bldP spid="1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>
          <a:xfrm>
            <a:off x="457200" y="406400"/>
            <a:ext cx="8229600" cy="1143000"/>
          </a:xfrm>
        </p:spPr>
        <p:txBody>
          <a:bodyPr/>
          <a:lstStyle/>
          <a:p>
            <a:r>
              <a:rPr lang="en-US" smtClean="0">
                <a:latin typeface="Times New Roman" pitchFamily="1" charset="0"/>
                <a:ea typeface="ＭＳ Ｐゴシック" pitchFamily="1" charset="-128"/>
              </a:rPr>
              <a:t>An Example of Breaking Deadlocks</a:t>
            </a:r>
          </a:p>
        </p:txBody>
      </p:sp>
      <p:sp>
        <p:nvSpPr>
          <p:cNvPr id="501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mtClean="0">
                <a:latin typeface="Times New Roman" pitchFamily="1" charset="0"/>
                <a:ea typeface="ＭＳ Ｐゴシック" pitchFamily="1" charset="-128"/>
              </a:rPr>
              <a:t>The problem – urban traffic gridlock</a:t>
            </a:r>
          </a:p>
          <a:p>
            <a:pPr lvl="1"/>
            <a:r>
              <a:rPr lang="en-GB" smtClean="0">
                <a:latin typeface="Times New Roman" pitchFamily="1" charset="0"/>
                <a:ea typeface="ＭＳ Ｐゴシック" pitchFamily="1" charset="-128"/>
              </a:rPr>
              <a:t>“Resource” is the ability to pass through intersection</a:t>
            </a:r>
          </a:p>
          <a:p>
            <a:pPr lvl="1"/>
            <a:r>
              <a:rPr lang="en-GB" smtClean="0">
                <a:latin typeface="Times New Roman" pitchFamily="1" charset="0"/>
                <a:ea typeface="ＭＳ Ｐゴシック" pitchFamily="1" charset="-128"/>
              </a:rPr>
              <a:t>Deadlock happens when nobody can get through</a:t>
            </a:r>
          </a:p>
          <a:p>
            <a:endParaRPr lang="en-US" smtClean="0">
              <a:latin typeface="Times New Roman" pitchFamily="1" charset="0"/>
              <a:ea typeface="ＭＳ Ｐゴシック" pitchFamily="1" charset="-128"/>
            </a:endParaRPr>
          </a:p>
        </p:txBody>
      </p:sp>
      <p:sp>
        <p:nvSpPr>
          <p:cNvPr id="50180" name="AutoShape 3"/>
          <p:cNvSpPr>
            <a:spLocks noChangeArrowheads="1"/>
          </p:cNvSpPr>
          <p:nvPr/>
        </p:nvSpPr>
        <p:spPr bwMode="auto">
          <a:xfrm>
            <a:off x="3725863" y="4254500"/>
            <a:ext cx="1524000" cy="1524000"/>
          </a:xfrm>
          <a:prstGeom prst="roundRect">
            <a:avLst>
              <a:gd name="adj" fmla="val 102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50181" name="Line 4"/>
          <p:cNvSpPr>
            <a:spLocks noChangeShapeType="1"/>
          </p:cNvSpPr>
          <p:nvPr/>
        </p:nvSpPr>
        <p:spPr bwMode="auto">
          <a:xfrm>
            <a:off x="3725863" y="3887788"/>
            <a:ext cx="1524000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182" name="Line 5"/>
          <p:cNvSpPr>
            <a:spLocks noChangeShapeType="1"/>
          </p:cNvSpPr>
          <p:nvPr/>
        </p:nvSpPr>
        <p:spPr bwMode="auto">
          <a:xfrm>
            <a:off x="3727450" y="6154738"/>
            <a:ext cx="1524000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183" name="Line 6"/>
          <p:cNvSpPr>
            <a:spLocks noChangeShapeType="1"/>
          </p:cNvSpPr>
          <p:nvPr/>
        </p:nvSpPr>
        <p:spPr bwMode="auto">
          <a:xfrm>
            <a:off x="5641975" y="4254500"/>
            <a:ext cx="1588" cy="1524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184" name="Line 7"/>
          <p:cNvSpPr>
            <a:spLocks noChangeShapeType="1"/>
          </p:cNvSpPr>
          <p:nvPr/>
        </p:nvSpPr>
        <p:spPr bwMode="auto">
          <a:xfrm>
            <a:off x="3338513" y="4254500"/>
            <a:ext cx="1587" cy="1524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185" name="Line 8"/>
          <p:cNvSpPr>
            <a:spLocks noChangeShapeType="1"/>
          </p:cNvSpPr>
          <p:nvPr/>
        </p:nvSpPr>
        <p:spPr bwMode="auto">
          <a:xfrm flipV="1">
            <a:off x="5245100" y="3627438"/>
            <a:ext cx="1588" cy="2476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186" name="Line 9"/>
          <p:cNvSpPr>
            <a:spLocks noChangeShapeType="1"/>
          </p:cNvSpPr>
          <p:nvPr/>
        </p:nvSpPr>
        <p:spPr bwMode="auto">
          <a:xfrm flipV="1">
            <a:off x="3697288" y="3627438"/>
            <a:ext cx="1587" cy="2476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187" name="Line 10"/>
          <p:cNvSpPr>
            <a:spLocks noChangeShapeType="1"/>
          </p:cNvSpPr>
          <p:nvPr/>
        </p:nvSpPr>
        <p:spPr bwMode="auto">
          <a:xfrm flipV="1">
            <a:off x="5245100" y="6148388"/>
            <a:ext cx="1588" cy="2476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188" name="Line 11"/>
          <p:cNvSpPr>
            <a:spLocks noChangeShapeType="1"/>
          </p:cNvSpPr>
          <p:nvPr/>
        </p:nvSpPr>
        <p:spPr bwMode="auto">
          <a:xfrm flipV="1">
            <a:off x="3733800" y="6148388"/>
            <a:ext cx="1588" cy="2476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189" name="Line 12"/>
          <p:cNvSpPr>
            <a:spLocks noChangeShapeType="1"/>
          </p:cNvSpPr>
          <p:nvPr/>
        </p:nvSpPr>
        <p:spPr bwMode="auto">
          <a:xfrm flipV="1">
            <a:off x="5641975" y="3627438"/>
            <a:ext cx="1588" cy="2476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190" name="Line 13"/>
          <p:cNvSpPr>
            <a:spLocks noChangeShapeType="1"/>
          </p:cNvSpPr>
          <p:nvPr/>
        </p:nvSpPr>
        <p:spPr bwMode="auto">
          <a:xfrm flipV="1">
            <a:off x="3336925" y="3627438"/>
            <a:ext cx="1588" cy="2476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191" name="Line 14"/>
          <p:cNvSpPr>
            <a:spLocks noChangeShapeType="1"/>
          </p:cNvSpPr>
          <p:nvPr/>
        </p:nvSpPr>
        <p:spPr bwMode="auto">
          <a:xfrm flipV="1">
            <a:off x="5641975" y="6148388"/>
            <a:ext cx="1588" cy="2476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192" name="Line 15"/>
          <p:cNvSpPr>
            <a:spLocks noChangeShapeType="1"/>
          </p:cNvSpPr>
          <p:nvPr/>
        </p:nvSpPr>
        <p:spPr bwMode="auto">
          <a:xfrm flipV="1">
            <a:off x="3336925" y="6148388"/>
            <a:ext cx="1588" cy="2476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193" name="Line 16"/>
          <p:cNvSpPr>
            <a:spLocks noChangeShapeType="1"/>
          </p:cNvSpPr>
          <p:nvPr/>
        </p:nvSpPr>
        <p:spPr bwMode="auto">
          <a:xfrm>
            <a:off x="5645150" y="3865563"/>
            <a:ext cx="231775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194" name="Line 17"/>
          <p:cNvSpPr>
            <a:spLocks noChangeShapeType="1"/>
          </p:cNvSpPr>
          <p:nvPr/>
        </p:nvSpPr>
        <p:spPr bwMode="auto">
          <a:xfrm>
            <a:off x="5645150" y="4224338"/>
            <a:ext cx="231775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195" name="Line 18"/>
          <p:cNvSpPr>
            <a:spLocks noChangeShapeType="1"/>
          </p:cNvSpPr>
          <p:nvPr/>
        </p:nvSpPr>
        <p:spPr bwMode="auto">
          <a:xfrm>
            <a:off x="5645150" y="5737225"/>
            <a:ext cx="231775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196" name="Line 19"/>
          <p:cNvSpPr>
            <a:spLocks noChangeShapeType="1"/>
          </p:cNvSpPr>
          <p:nvPr/>
        </p:nvSpPr>
        <p:spPr bwMode="auto">
          <a:xfrm>
            <a:off x="5646738" y="6169025"/>
            <a:ext cx="231775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197" name="Line 20"/>
          <p:cNvSpPr>
            <a:spLocks noChangeShapeType="1"/>
          </p:cNvSpPr>
          <p:nvPr/>
        </p:nvSpPr>
        <p:spPr bwMode="auto">
          <a:xfrm>
            <a:off x="3089275" y="3865563"/>
            <a:ext cx="231775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198" name="Line 21"/>
          <p:cNvSpPr>
            <a:spLocks noChangeShapeType="1"/>
          </p:cNvSpPr>
          <p:nvPr/>
        </p:nvSpPr>
        <p:spPr bwMode="auto">
          <a:xfrm>
            <a:off x="3089275" y="4260850"/>
            <a:ext cx="231775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199" name="Line 22"/>
          <p:cNvSpPr>
            <a:spLocks noChangeShapeType="1"/>
          </p:cNvSpPr>
          <p:nvPr/>
        </p:nvSpPr>
        <p:spPr bwMode="auto">
          <a:xfrm>
            <a:off x="3089275" y="5737225"/>
            <a:ext cx="231775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200" name="Line 23"/>
          <p:cNvSpPr>
            <a:spLocks noChangeShapeType="1"/>
          </p:cNvSpPr>
          <p:nvPr/>
        </p:nvSpPr>
        <p:spPr bwMode="auto">
          <a:xfrm>
            <a:off x="3090863" y="6169025"/>
            <a:ext cx="231775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Line 24"/>
          <p:cNvSpPr>
            <a:spLocks noChangeShapeType="1"/>
          </p:cNvSpPr>
          <p:nvPr/>
        </p:nvSpPr>
        <p:spPr bwMode="auto">
          <a:xfrm flipH="1" flipV="1">
            <a:off x="3711575" y="4071938"/>
            <a:ext cx="2152650" cy="7937"/>
          </a:xfrm>
          <a:prstGeom prst="line">
            <a:avLst/>
          </a:prstGeom>
          <a:noFill/>
          <a:ln w="72000">
            <a:solidFill>
              <a:srgbClr val="000000"/>
            </a:solidFill>
            <a:prstDash val="sysDot"/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Line 25"/>
          <p:cNvSpPr>
            <a:spLocks noChangeShapeType="1"/>
          </p:cNvSpPr>
          <p:nvPr/>
        </p:nvSpPr>
        <p:spPr bwMode="auto">
          <a:xfrm>
            <a:off x="3530600" y="3683000"/>
            <a:ext cx="1588" cy="2081213"/>
          </a:xfrm>
          <a:prstGeom prst="line">
            <a:avLst/>
          </a:prstGeom>
          <a:noFill/>
          <a:ln w="72000">
            <a:solidFill>
              <a:srgbClr val="000000"/>
            </a:solidFill>
            <a:prstDash val="sysDot"/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Line 26"/>
          <p:cNvSpPr>
            <a:spLocks noChangeShapeType="1"/>
          </p:cNvSpPr>
          <p:nvPr/>
        </p:nvSpPr>
        <p:spPr bwMode="auto">
          <a:xfrm>
            <a:off x="3073400" y="5978525"/>
            <a:ext cx="2178050" cy="1588"/>
          </a:xfrm>
          <a:prstGeom prst="line">
            <a:avLst/>
          </a:prstGeom>
          <a:noFill/>
          <a:ln w="72000">
            <a:solidFill>
              <a:srgbClr val="000000"/>
            </a:solidFill>
            <a:prstDash val="sysDot"/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Line 27"/>
          <p:cNvSpPr>
            <a:spLocks noChangeShapeType="1"/>
          </p:cNvSpPr>
          <p:nvPr/>
        </p:nvSpPr>
        <p:spPr bwMode="auto">
          <a:xfrm flipV="1">
            <a:off x="5413375" y="4238625"/>
            <a:ext cx="1588" cy="2181225"/>
          </a:xfrm>
          <a:prstGeom prst="line">
            <a:avLst/>
          </a:prstGeom>
          <a:noFill/>
          <a:ln w="72000">
            <a:solidFill>
              <a:srgbClr val="000000"/>
            </a:solidFill>
            <a:prstDash val="sysDot"/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7" grpId="0" animBg="1"/>
      <p:bldP spid="2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Line 25"/>
          <p:cNvSpPr>
            <a:spLocks noChangeShapeType="1"/>
          </p:cNvSpPr>
          <p:nvPr/>
        </p:nvSpPr>
        <p:spPr bwMode="auto">
          <a:xfrm>
            <a:off x="5448300" y="2806700"/>
            <a:ext cx="0" cy="3562350"/>
          </a:xfrm>
          <a:prstGeom prst="line">
            <a:avLst/>
          </a:prstGeom>
          <a:noFill/>
          <a:ln w="72000">
            <a:solidFill>
              <a:srgbClr val="000000"/>
            </a:solidFill>
            <a:prstDash val="sysDot"/>
            <a:round/>
            <a:headEnd type="triangle" w="med" len="med"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03" name="Title 1"/>
          <p:cNvSpPr>
            <a:spLocks noGrp="1"/>
          </p:cNvSpPr>
          <p:nvPr>
            <p:ph type="title"/>
          </p:nvPr>
        </p:nvSpPr>
        <p:spPr>
          <a:xfrm>
            <a:off x="457200" y="406400"/>
            <a:ext cx="8229600" cy="1143000"/>
          </a:xfrm>
        </p:spPr>
        <p:txBody>
          <a:bodyPr/>
          <a:lstStyle/>
          <a:p>
            <a:r>
              <a:rPr lang="en-US" smtClean="0">
                <a:latin typeface="Times New Roman" pitchFamily="1" charset="0"/>
                <a:ea typeface="ＭＳ Ｐゴシック" pitchFamily="1" charset="-128"/>
              </a:rPr>
              <a:t>Using Attack Approach 1 To Prevent Deadlock</a:t>
            </a:r>
          </a:p>
        </p:txBody>
      </p:sp>
      <p:sp>
        <p:nvSpPr>
          <p:cNvPr id="5120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latin typeface="Times New Roman" pitchFamily="1" charset="0"/>
                <a:ea typeface="ＭＳ Ｐゴシック" pitchFamily="1" charset="-128"/>
              </a:rPr>
              <a:t>Avoid mutual exclusion</a:t>
            </a:r>
          </a:p>
          <a:p>
            <a:r>
              <a:rPr lang="en-US" smtClean="0">
                <a:latin typeface="Times New Roman" pitchFamily="1" charset="0"/>
                <a:ea typeface="ＭＳ Ｐゴシック" pitchFamily="1" charset="-128"/>
              </a:rPr>
              <a:t>Build overpass bridges for east/west traffic</a:t>
            </a:r>
          </a:p>
        </p:txBody>
      </p:sp>
      <p:sp>
        <p:nvSpPr>
          <p:cNvPr id="51205" name="AutoShape 3"/>
          <p:cNvSpPr>
            <a:spLocks noChangeArrowheads="1"/>
          </p:cNvSpPr>
          <p:nvPr/>
        </p:nvSpPr>
        <p:spPr bwMode="auto">
          <a:xfrm>
            <a:off x="3725863" y="3817938"/>
            <a:ext cx="1524000" cy="1524000"/>
          </a:xfrm>
          <a:prstGeom prst="roundRect">
            <a:avLst>
              <a:gd name="adj" fmla="val 102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51206" name="Line 4"/>
          <p:cNvSpPr>
            <a:spLocks noChangeShapeType="1"/>
          </p:cNvSpPr>
          <p:nvPr/>
        </p:nvSpPr>
        <p:spPr bwMode="auto">
          <a:xfrm>
            <a:off x="3725863" y="3451225"/>
            <a:ext cx="1524000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07" name="Line 5"/>
          <p:cNvSpPr>
            <a:spLocks noChangeShapeType="1"/>
          </p:cNvSpPr>
          <p:nvPr/>
        </p:nvSpPr>
        <p:spPr bwMode="auto">
          <a:xfrm>
            <a:off x="3727450" y="5718175"/>
            <a:ext cx="1524000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08" name="Line 6"/>
          <p:cNvSpPr>
            <a:spLocks noChangeShapeType="1"/>
          </p:cNvSpPr>
          <p:nvPr/>
        </p:nvSpPr>
        <p:spPr bwMode="auto">
          <a:xfrm>
            <a:off x="5641975" y="3817938"/>
            <a:ext cx="1588" cy="1524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09" name="Line 7"/>
          <p:cNvSpPr>
            <a:spLocks noChangeShapeType="1"/>
          </p:cNvSpPr>
          <p:nvPr/>
        </p:nvSpPr>
        <p:spPr bwMode="auto">
          <a:xfrm>
            <a:off x="3338513" y="3817938"/>
            <a:ext cx="1587" cy="1524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10" name="Line 8"/>
          <p:cNvSpPr>
            <a:spLocks noChangeShapeType="1"/>
          </p:cNvSpPr>
          <p:nvPr/>
        </p:nvSpPr>
        <p:spPr bwMode="auto">
          <a:xfrm flipV="1">
            <a:off x="5245100" y="3190875"/>
            <a:ext cx="1588" cy="2476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11" name="Line 10"/>
          <p:cNvSpPr>
            <a:spLocks noChangeShapeType="1"/>
          </p:cNvSpPr>
          <p:nvPr/>
        </p:nvSpPr>
        <p:spPr bwMode="auto">
          <a:xfrm flipV="1">
            <a:off x="5245100" y="5711825"/>
            <a:ext cx="1588" cy="2476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12" name="Line 11"/>
          <p:cNvSpPr>
            <a:spLocks noChangeShapeType="1"/>
          </p:cNvSpPr>
          <p:nvPr/>
        </p:nvSpPr>
        <p:spPr bwMode="auto">
          <a:xfrm flipV="1">
            <a:off x="3733800" y="5711825"/>
            <a:ext cx="1588" cy="2476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13" name="Line 12"/>
          <p:cNvSpPr>
            <a:spLocks noChangeShapeType="1"/>
          </p:cNvSpPr>
          <p:nvPr/>
        </p:nvSpPr>
        <p:spPr bwMode="auto">
          <a:xfrm flipV="1">
            <a:off x="5641975" y="3190875"/>
            <a:ext cx="1588" cy="2476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14" name="Line 14"/>
          <p:cNvSpPr>
            <a:spLocks noChangeShapeType="1"/>
          </p:cNvSpPr>
          <p:nvPr/>
        </p:nvSpPr>
        <p:spPr bwMode="auto">
          <a:xfrm flipV="1">
            <a:off x="5641975" y="5711825"/>
            <a:ext cx="1588" cy="2476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15" name="Line 15"/>
          <p:cNvSpPr>
            <a:spLocks noChangeShapeType="1"/>
          </p:cNvSpPr>
          <p:nvPr/>
        </p:nvSpPr>
        <p:spPr bwMode="auto">
          <a:xfrm flipV="1">
            <a:off x="3336925" y="5711825"/>
            <a:ext cx="1588" cy="2476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16" name="Line 16"/>
          <p:cNvSpPr>
            <a:spLocks noChangeShapeType="1"/>
          </p:cNvSpPr>
          <p:nvPr/>
        </p:nvSpPr>
        <p:spPr bwMode="auto">
          <a:xfrm>
            <a:off x="5645150" y="3429000"/>
            <a:ext cx="231775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17" name="Line 17"/>
          <p:cNvSpPr>
            <a:spLocks noChangeShapeType="1"/>
          </p:cNvSpPr>
          <p:nvPr/>
        </p:nvSpPr>
        <p:spPr bwMode="auto">
          <a:xfrm>
            <a:off x="5645150" y="3787775"/>
            <a:ext cx="231775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18" name="Line 18"/>
          <p:cNvSpPr>
            <a:spLocks noChangeShapeType="1"/>
          </p:cNvSpPr>
          <p:nvPr/>
        </p:nvSpPr>
        <p:spPr bwMode="auto">
          <a:xfrm>
            <a:off x="5645150" y="5334000"/>
            <a:ext cx="231775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19" name="Line 19"/>
          <p:cNvSpPr>
            <a:spLocks noChangeShapeType="1"/>
          </p:cNvSpPr>
          <p:nvPr/>
        </p:nvSpPr>
        <p:spPr bwMode="auto">
          <a:xfrm>
            <a:off x="5646738" y="5711825"/>
            <a:ext cx="231775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20" name="Line 22"/>
          <p:cNvSpPr>
            <a:spLocks noChangeShapeType="1"/>
          </p:cNvSpPr>
          <p:nvPr/>
        </p:nvSpPr>
        <p:spPr bwMode="auto">
          <a:xfrm>
            <a:off x="3101975" y="5330825"/>
            <a:ext cx="231775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21" name="Line 23"/>
          <p:cNvSpPr>
            <a:spLocks noChangeShapeType="1"/>
          </p:cNvSpPr>
          <p:nvPr/>
        </p:nvSpPr>
        <p:spPr bwMode="auto">
          <a:xfrm>
            <a:off x="3103563" y="5719763"/>
            <a:ext cx="231775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Line 24"/>
          <p:cNvSpPr>
            <a:spLocks noChangeShapeType="1"/>
          </p:cNvSpPr>
          <p:nvPr/>
        </p:nvSpPr>
        <p:spPr bwMode="auto">
          <a:xfrm flipH="1" flipV="1">
            <a:off x="2057400" y="3595688"/>
            <a:ext cx="1077913" cy="7937"/>
          </a:xfrm>
          <a:prstGeom prst="line">
            <a:avLst/>
          </a:prstGeom>
          <a:noFill/>
          <a:ln w="72000">
            <a:solidFill>
              <a:srgbClr val="000000"/>
            </a:solidFill>
            <a:prstDash val="sysDot"/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Line 25"/>
          <p:cNvSpPr>
            <a:spLocks noChangeShapeType="1"/>
          </p:cNvSpPr>
          <p:nvPr/>
        </p:nvSpPr>
        <p:spPr bwMode="auto">
          <a:xfrm>
            <a:off x="3517900" y="2806700"/>
            <a:ext cx="0" cy="3562350"/>
          </a:xfrm>
          <a:prstGeom prst="line">
            <a:avLst/>
          </a:prstGeom>
          <a:noFill/>
          <a:ln w="72000">
            <a:solidFill>
              <a:srgbClr val="000000"/>
            </a:solidFill>
            <a:prstDash val="sysDot"/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Line 9"/>
          <p:cNvSpPr>
            <a:spLocks noChangeShapeType="1"/>
          </p:cNvSpPr>
          <p:nvPr/>
        </p:nvSpPr>
        <p:spPr bwMode="auto">
          <a:xfrm flipV="1">
            <a:off x="3697288" y="3171825"/>
            <a:ext cx="1587" cy="247650"/>
          </a:xfrm>
          <a:prstGeom prst="line">
            <a:avLst/>
          </a:prstGeom>
          <a:solidFill>
            <a:schemeClr val="bg1">
              <a:lumMod val="65000"/>
            </a:scheme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defRPr/>
            </a:pPr>
            <a:endParaRPr lang="en-US" sz="1800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5" name="Line 13"/>
          <p:cNvSpPr>
            <a:spLocks noChangeShapeType="1"/>
          </p:cNvSpPr>
          <p:nvPr/>
        </p:nvSpPr>
        <p:spPr bwMode="auto">
          <a:xfrm flipV="1">
            <a:off x="3336925" y="3171825"/>
            <a:ext cx="1588" cy="247650"/>
          </a:xfrm>
          <a:prstGeom prst="line">
            <a:avLst/>
          </a:prstGeom>
          <a:solidFill>
            <a:schemeClr val="bg1">
              <a:lumMod val="65000"/>
            </a:scheme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defRPr/>
            </a:pPr>
            <a:endParaRPr lang="en-US" sz="1800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22" name="Line 20"/>
          <p:cNvSpPr>
            <a:spLocks noChangeShapeType="1"/>
          </p:cNvSpPr>
          <p:nvPr/>
        </p:nvSpPr>
        <p:spPr bwMode="auto">
          <a:xfrm>
            <a:off x="3089275" y="3409950"/>
            <a:ext cx="231775" cy="1588"/>
          </a:xfrm>
          <a:prstGeom prst="line">
            <a:avLst/>
          </a:prstGeom>
          <a:solidFill>
            <a:schemeClr val="bg1">
              <a:lumMod val="65000"/>
            </a:scheme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defRPr/>
            </a:pPr>
            <a:endParaRPr lang="en-US" sz="1800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23" name="Line 21"/>
          <p:cNvSpPr>
            <a:spLocks noChangeShapeType="1"/>
          </p:cNvSpPr>
          <p:nvPr/>
        </p:nvSpPr>
        <p:spPr bwMode="auto">
          <a:xfrm>
            <a:off x="3089275" y="3805238"/>
            <a:ext cx="231775" cy="1587"/>
          </a:xfrm>
          <a:prstGeom prst="line">
            <a:avLst/>
          </a:prstGeom>
          <a:solidFill>
            <a:schemeClr val="bg1">
              <a:lumMod val="65000"/>
            </a:scheme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defRPr/>
            </a:pPr>
            <a:endParaRPr lang="en-US" sz="1800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grpSp>
        <p:nvGrpSpPr>
          <p:cNvPr id="2" name="Group 37"/>
          <p:cNvGrpSpPr>
            <a:grpSpLocks/>
          </p:cNvGrpSpPr>
          <p:nvPr/>
        </p:nvGrpSpPr>
        <p:grpSpPr bwMode="auto">
          <a:xfrm>
            <a:off x="3135313" y="3252788"/>
            <a:ext cx="784225" cy="760412"/>
            <a:chOff x="3135313" y="3227360"/>
            <a:chExt cx="784225" cy="760413"/>
          </a:xfrm>
        </p:grpSpPr>
        <p:sp>
          <p:nvSpPr>
            <p:cNvPr id="34" name="Parallelogram 33"/>
            <p:cNvSpPr/>
            <p:nvPr/>
          </p:nvSpPr>
          <p:spPr>
            <a:xfrm>
              <a:off x="3179763" y="3317847"/>
              <a:ext cx="708025" cy="374650"/>
            </a:xfrm>
            <a:prstGeom prst="parallelogram">
              <a:avLst/>
            </a:prstGeom>
            <a:solidFill>
              <a:schemeClr val="bg1">
                <a:lumMod val="65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/>
            </a:p>
          </p:txBody>
        </p:sp>
        <p:sp>
          <p:nvSpPr>
            <p:cNvPr id="31" name="Block Arc 30"/>
            <p:cNvSpPr/>
            <p:nvPr/>
          </p:nvSpPr>
          <p:spPr>
            <a:xfrm>
              <a:off x="3198813" y="3227360"/>
              <a:ext cx="720725" cy="366712"/>
            </a:xfrm>
            <a:prstGeom prst="blockArc">
              <a:avLst>
                <a:gd name="adj1" fmla="val 10799997"/>
                <a:gd name="adj2" fmla="val 0"/>
                <a:gd name="adj3" fmla="val 25000"/>
              </a:avLst>
            </a:prstGeom>
            <a:solidFill>
              <a:schemeClr val="bg1">
                <a:lumMod val="65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>
                <a:solidFill>
                  <a:schemeClr val="tx1"/>
                </a:solidFill>
              </a:endParaRPr>
            </a:p>
          </p:txBody>
        </p:sp>
        <p:sp>
          <p:nvSpPr>
            <p:cNvPr id="32" name="Block Arc 31"/>
            <p:cNvSpPr/>
            <p:nvPr/>
          </p:nvSpPr>
          <p:spPr>
            <a:xfrm>
              <a:off x="3135313" y="3621061"/>
              <a:ext cx="720725" cy="366712"/>
            </a:xfrm>
            <a:prstGeom prst="blockArc">
              <a:avLst>
                <a:gd name="adj1" fmla="val 10799997"/>
                <a:gd name="adj2" fmla="val 0"/>
                <a:gd name="adj3" fmla="val 25000"/>
              </a:avLst>
            </a:prstGeom>
            <a:solidFill>
              <a:srgbClr val="A6A6A6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Group 38"/>
          <p:cNvGrpSpPr>
            <a:grpSpLocks/>
          </p:cNvGrpSpPr>
          <p:nvPr/>
        </p:nvGrpSpPr>
        <p:grpSpPr bwMode="auto">
          <a:xfrm>
            <a:off x="5002213" y="3252788"/>
            <a:ext cx="784225" cy="760412"/>
            <a:chOff x="3135313" y="3227360"/>
            <a:chExt cx="784225" cy="760413"/>
          </a:xfrm>
        </p:grpSpPr>
        <p:sp>
          <p:nvSpPr>
            <p:cNvPr id="40" name="Parallelogram 39"/>
            <p:cNvSpPr/>
            <p:nvPr/>
          </p:nvSpPr>
          <p:spPr>
            <a:xfrm>
              <a:off x="3179763" y="3317847"/>
              <a:ext cx="708025" cy="374650"/>
            </a:xfrm>
            <a:prstGeom prst="parallelogram">
              <a:avLst/>
            </a:prstGeom>
            <a:solidFill>
              <a:schemeClr val="bg1">
                <a:lumMod val="65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/>
            </a:p>
          </p:txBody>
        </p:sp>
        <p:sp>
          <p:nvSpPr>
            <p:cNvPr id="41" name="Block Arc 40"/>
            <p:cNvSpPr/>
            <p:nvPr/>
          </p:nvSpPr>
          <p:spPr>
            <a:xfrm>
              <a:off x="3198813" y="3227360"/>
              <a:ext cx="720725" cy="366712"/>
            </a:xfrm>
            <a:prstGeom prst="blockArc">
              <a:avLst>
                <a:gd name="adj1" fmla="val 10799997"/>
                <a:gd name="adj2" fmla="val 0"/>
                <a:gd name="adj3" fmla="val 25000"/>
              </a:avLst>
            </a:prstGeom>
            <a:solidFill>
              <a:schemeClr val="bg1">
                <a:lumMod val="65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>
                <a:solidFill>
                  <a:schemeClr val="tx1"/>
                </a:solidFill>
              </a:endParaRPr>
            </a:p>
          </p:txBody>
        </p:sp>
        <p:sp>
          <p:nvSpPr>
            <p:cNvPr id="42" name="Block Arc 41"/>
            <p:cNvSpPr/>
            <p:nvPr/>
          </p:nvSpPr>
          <p:spPr>
            <a:xfrm>
              <a:off x="3135313" y="3621061"/>
              <a:ext cx="720725" cy="366712"/>
            </a:xfrm>
            <a:prstGeom prst="blockArc">
              <a:avLst>
                <a:gd name="adj1" fmla="val 10799997"/>
                <a:gd name="adj2" fmla="val 0"/>
                <a:gd name="adj3" fmla="val 25000"/>
              </a:avLst>
            </a:prstGeom>
            <a:solidFill>
              <a:srgbClr val="A6A6A6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Group 42"/>
          <p:cNvGrpSpPr>
            <a:grpSpLocks/>
          </p:cNvGrpSpPr>
          <p:nvPr/>
        </p:nvGrpSpPr>
        <p:grpSpPr bwMode="auto">
          <a:xfrm>
            <a:off x="5040313" y="5148263"/>
            <a:ext cx="784225" cy="760412"/>
            <a:chOff x="3135313" y="3227360"/>
            <a:chExt cx="784225" cy="760413"/>
          </a:xfrm>
        </p:grpSpPr>
        <p:sp>
          <p:nvSpPr>
            <p:cNvPr id="44" name="Parallelogram 43"/>
            <p:cNvSpPr/>
            <p:nvPr/>
          </p:nvSpPr>
          <p:spPr>
            <a:xfrm>
              <a:off x="3179763" y="3317847"/>
              <a:ext cx="708025" cy="374650"/>
            </a:xfrm>
            <a:prstGeom prst="parallelogram">
              <a:avLst/>
            </a:prstGeom>
            <a:solidFill>
              <a:schemeClr val="bg1">
                <a:lumMod val="65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/>
            </a:p>
          </p:txBody>
        </p:sp>
        <p:sp>
          <p:nvSpPr>
            <p:cNvPr id="45" name="Block Arc 44"/>
            <p:cNvSpPr/>
            <p:nvPr/>
          </p:nvSpPr>
          <p:spPr>
            <a:xfrm>
              <a:off x="3198813" y="3227360"/>
              <a:ext cx="720725" cy="366712"/>
            </a:xfrm>
            <a:prstGeom prst="blockArc">
              <a:avLst>
                <a:gd name="adj1" fmla="val 10799997"/>
                <a:gd name="adj2" fmla="val 0"/>
                <a:gd name="adj3" fmla="val 25000"/>
              </a:avLst>
            </a:prstGeom>
            <a:solidFill>
              <a:schemeClr val="bg1">
                <a:lumMod val="65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>
                <a:solidFill>
                  <a:schemeClr val="tx1"/>
                </a:solidFill>
              </a:endParaRPr>
            </a:p>
          </p:txBody>
        </p:sp>
        <p:sp>
          <p:nvSpPr>
            <p:cNvPr id="46" name="Block Arc 45"/>
            <p:cNvSpPr/>
            <p:nvPr/>
          </p:nvSpPr>
          <p:spPr>
            <a:xfrm>
              <a:off x="3135313" y="3621061"/>
              <a:ext cx="720725" cy="366712"/>
            </a:xfrm>
            <a:prstGeom prst="blockArc">
              <a:avLst>
                <a:gd name="adj1" fmla="val 10799997"/>
                <a:gd name="adj2" fmla="val 0"/>
                <a:gd name="adj3" fmla="val 25000"/>
              </a:avLst>
            </a:prstGeom>
            <a:solidFill>
              <a:srgbClr val="A6A6A6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>
                <a:solidFill>
                  <a:schemeClr val="tx1"/>
                </a:solidFill>
              </a:endParaRPr>
            </a:p>
          </p:txBody>
        </p:sp>
      </p:grpSp>
      <p:grpSp>
        <p:nvGrpSpPr>
          <p:cNvPr id="5" name="Group 46"/>
          <p:cNvGrpSpPr>
            <a:grpSpLocks/>
          </p:cNvGrpSpPr>
          <p:nvPr/>
        </p:nvGrpSpPr>
        <p:grpSpPr bwMode="auto">
          <a:xfrm>
            <a:off x="3179763" y="5148263"/>
            <a:ext cx="784225" cy="760412"/>
            <a:chOff x="3135313" y="3227360"/>
            <a:chExt cx="784225" cy="760413"/>
          </a:xfrm>
        </p:grpSpPr>
        <p:sp>
          <p:nvSpPr>
            <p:cNvPr id="48" name="Parallelogram 47"/>
            <p:cNvSpPr/>
            <p:nvPr/>
          </p:nvSpPr>
          <p:spPr>
            <a:xfrm>
              <a:off x="3179763" y="3317847"/>
              <a:ext cx="708025" cy="374650"/>
            </a:xfrm>
            <a:prstGeom prst="parallelogram">
              <a:avLst/>
            </a:prstGeom>
            <a:solidFill>
              <a:schemeClr val="bg1">
                <a:lumMod val="65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/>
            </a:p>
          </p:txBody>
        </p:sp>
        <p:sp>
          <p:nvSpPr>
            <p:cNvPr id="49" name="Block Arc 48"/>
            <p:cNvSpPr/>
            <p:nvPr/>
          </p:nvSpPr>
          <p:spPr>
            <a:xfrm>
              <a:off x="3198813" y="3227360"/>
              <a:ext cx="720725" cy="366712"/>
            </a:xfrm>
            <a:prstGeom prst="blockArc">
              <a:avLst>
                <a:gd name="adj1" fmla="val 10799997"/>
                <a:gd name="adj2" fmla="val 0"/>
                <a:gd name="adj3" fmla="val 25000"/>
              </a:avLst>
            </a:prstGeom>
            <a:solidFill>
              <a:schemeClr val="bg1">
                <a:lumMod val="65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>
                <a:solidFill>
                  <a:schemeClr val="tx1"/>
                </a:solidFill>
              </a:endParaRPr>
            </a:p>
          </p:txBody>
        </p:sp>
        <p:sp>
          <p:nvSpPr>
            <p:cNvPr id="50" name="Block Arc 49"/>
            <p:cNvSpPr/>
            <p:nvPr/>
          </p:nvSpPr>
          <p:spPr>
            <a:xfrm>
              <a:off x="3135313" y="3621061"/>
              <a:ext cx="720725" cy="366712"/>
            </a:xfrm>
            <a:prstGeom prst="blockArc">
              <a:avLst>
                <a:gd name="adj1" fmla="val 10799997"/>
                <a:gd name="adj2" fmla="val 0"/>
                <a:gd name="adj3" fmla="val 25000"/>
              </a:avLst>
            </a:prstGeom>
            <a:solidFill>
              <a:srgbClr val="A6A6A6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>
                <a:solidFill>
                  <a:schemeClr val="tx1"/>
                </a:solidFill>
              </a:endParaRPr>
            </a:p>
          </p:txBody>
        </p:sp>
      </p:grpSp>
      <p:sp>
        <p:nvSpPr>
          <p:cNvPr id="51" name="Line 24"/>
          <p:cNvSpPr>
            <a:spLocks noChangeShapeType="1"/>
          </p:cNvSpPr>
          <p:nvPr/>
        </p:nvSpPr>
        <p:spPr bwMode="auto">
          <a:xfrm flipH="1" flipV="1">
            <a:off x="5773738" y="3611563"/>
            <a:ext cx="2152650" cy="7937"/>
          </a:xfrm>
          <a:prstGeom prst="line">
            <a:avLst/>
          </a:prstGeom>
          <a:noFill/>
          <a:ln w="72000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" name="Freeform 57"/>
          <p:cNvSpPr/>
          <p:nvPr/>
        </p:nvSpPr>
        <p:spPr>
          <a:xfrm>
            <a:off x="4972050" y="3414713"/>
            <a:ext cx="812800" cy="211137"/>
          </a:xfrm>
          <a:custGeom>
            <a:avLst/>
            <a:gdLst>
              <a:gd name="connsiteX0" fmla="*/ 812800 w 812800"/>
              <a:gd name="connsiteY0" fmla="*/ 211667 h 211667"/>
              <a:gd name="connsiteX1" fmla="*/ 425450 w 812800"/>
              <a:gd name="connsiteY1" fmla="*/ 2117 h 211667"/>
              <a:gd name="connsiteX2" fmla="*/ 0 w 812800"/>
              <a:gd name="connsiteY2" fmla="*/ 198967 h 211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12800" h="211667">
                <a:moveTo>
                  <a:pt x="812800" y="211667"/>
                </a:moveTo>
                <a:cubicBezTo>
                  <a:pt x="686858" y="107950"/>
                  <a:pt x="560917" y="4234"/>
                  <a:pt x="425450" y="2117"/>
                </a:cubicBezTo>
                <a:cubicBezTo>
                  <a:pt x="289983" y="0"/>
                  <a:pt x="144991" y="99483"/>
                  <a:pt x="0" y="198967"/>
                </a:cubicBezTo>
              </a:path>
            </a:pathLst>
          </a:custGeom>
          <a:ln w="57150" cap="flat" cmpd="sng" algn="ctr">
            <a:solidFill>
              <a:schemeClr val="tx1"/>
            </a:solidFill>
            <a:prstDash val="dot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59" name="Line 24"/>
          <p:cNvSpPr>
            <a:spLocks noChangeShapeType="1"/>
          </p:cNvSpPr>
          <p:nvPr/>
        </p:nvSpPr>
        <p:spPr bwMode="auto">
          <a:xfrm flipH="1" flipV="1">
            <a:off x="3919538" y="3603625"/>
            <a:ext cx="1096962" cy="7938"/>
          </a:xfrm>
          <a:prstGeom prst="line">
            <a:avLst/>
          </a:prstGeom>
          <a:noFill/>
          <a:ln w="72000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" name="Freeform 59"/>
          <p:cNvSpPr/>
          <p:nvPr/>
        </p:nvSpPr>
        <p:spPr>
          <a:xfrm>
            <a:off x="3073400" y="3402013"/>
            <a:ext cx="812800" cy="211137"/>
          </a:xfrm>
          <a:custGeom>
            <a:avLst/>
            <a:gdLst>
              <a:gd name="connsiteX0" fmla="*/ 812800 w 812800"/>
              <a:gd name="connsiteY0" fmla="*/ 211667 h 211667"/>
              <a:gd name="connsiteX1" fmla="*/ 425450 w 812800"/>
              <a:gd name="connsiteY1" fmla="*/ 2117 h 211667"/>
              <a:gd name="connsiteX2" fmla="*/ 0 w 812800"/>
              <a:gd name="connsiteY2" fmla="*/ 198967 h 211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12800" h="211667">
                <a:moveTo>
                  <a:pt x="812800" y="211667"/>
                </a:moveTo>
                <a:cubicBezTo>
                  <a:pt x="686858" y="107950"/>
                  <a:pt x="560917" y="4234"/>
                  <a:pt x="425450" y="2117"/>
                </a:cubicBezTo>
                <a:cubicBezTo>
                  <a:pt x="289983" y="0"/>
                  <a:pt x="144991" y="99483"/>
                  <a:pt x="0" y="198967"/>
                </a:cubicBezTo>
              </a:path>
            </a:pathLst>
          </a:custGeom>
          <a:ln w="57150" cap="flat" cmpd="sng" algn="ctr">
            <a:solidFill>
              <a:schemeClr val="tx1"/>
            </a:solidFill>
            <a:prstDash val="dot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61" name="Line 24"/>
          <p:cNvSpPr>
            <a:spLocks noChangeShapeType="1"/>
          </p:cNvSpPr>
          <p:nvPr/>
        </p:nvSpPr>
        <p:spPr bwMode="auto">
          <a:xfrm flipH="1" flipV="1">
            <a:off x="2057400" y="5500688"/>
            <a:ext cx="1077913" cy="7937"/>
          </a:xfrm>
          <a:prstGeom prst="line">
            <a:avLst/>
          </a:prstGeom>
          <a:noFill/>
          <a:ln w="72000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" name="Line 24"/>
          <p:cNvSpPr>
            <a:spLocks noChangeShapeType="1"/>
          </p:cNvSpPr>
          <p:nvPr/>
        </p:nvSpPr>
        <p:spPr bwMode="auto">
          <a:xfrm flipH="1" flipV="1">
            <a:off x="5773738" y="5516563"/>
            <a:ext cx="2152650" cy="7937"/>
          </a:xfrm>
          <a:prstGeom prst="line">
            <a:avLst/>
          </a:prstGeom>
          <a:noFill/>
          <a:ln w="72000">
            <a:solidFill>
              <a:srgbClr val="000000"/>
            </a:solidFill>
            <a:prstDash val="sysDot"/>
            <a:round/>
            <a:headEnd type="triangle" w="med" len="med"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" name="Freeform 62"/>
          <p:cNvSpPr/>
          <p:nvPr/>
        </p:nvSpPr>
        <p:spPr>
          <a:xfrm>
            <a:off x="4972050" y="5319713"/>
            <a:ext cx="812800" cy="211137"/>
          </a:xfrm>
          <a:custGeom>
            <a:avLst/>
            <a:gdLst>
              <a:gd name="connsiteX0" fmla="*/ 812800 w 812800"/>
              <a:gd name="connsiteY0" fmla="*/ 211667 h 211667"/>
              <a:gd name="connsiteX1" fmla="*/ 425450 w 812800"/>
              <a:gd name="connsiteY1" fmla="*/ 2117 h 211667"/>
              <a:gd name="connsiteX2" fmla="*/ 0 w 812800"/>
              <a:gd name="connsiteY2" fmla="*/ 198967 h 211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12800" h="211667">
                <a:moveTo>
                  <a:pt x="812800" y="211667"/>
                </a:moveTo>
                <a:cubicBezTo>
                  <a:pt x="686858" y="107950"/>
                  <a:pt x="560917" y="4234"/>
                  <a:pt x="425450" y="2117"/>
                </a:cubicBezTo>
                <a:cubicBezTo>
                  <a:pt x="289983" y="0"/>
                  <a:pt x="144991" y="99483"/>
                  <a:pt x="0" y="198967"/>
                </a:cubicBezTo>
              </a:path>
            </a:pathLst>
          </a:custGeom>
          <a:ln w="57150" cap="flat" cmpd="sng" algn="ctr">
            <a:solidFill>
              <a:schemeClr val="tx1"/>
            </a:solidFill>
            <a:prstDash val="dot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64" name="Line 24"/>
          <p:cNvSpPr>
            <a:spLocks noChangeShapeType="1"/>
          </p:cNvSpPr>
          <p:nvPr/>
        </p:nvSpPr>
        <p:spPr bwMode="auto">
          <a:xfrm flipH="1" flipV="1">
            <a:off x="3919538" y="5508625"/>
            <a:ext cx="1096962" cy="7938"/>
          </a:xfrm>
          <a:prstGeom prst="line">
            <a:avLst/>
          </a:prstGeom>
          <a:noFill/>
          <a:ln w="72000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" name="Freeform 64"/>
          <p:cNvSpPr/>
          <p:nvPr/>
        </p:nvSpPr>
        <p:spPr>
          <a:xfrm>
            <a:off x="3073400" y="5307013"/>
            <a:ext cx="812800" cy="211137"/>
          </a:xfrm>
          <a:custGeom>
            <a:avLst/>
            <a:gdLst>
              <a:gd name="connsiteX0" fmla="*/ 812800 w 812800"/>
              <a:gd name="connsiteY0" fmla="*/ 211667 h 211667"/>
              <a:gd name="connsiteX1" fmla="*/ 425450 w 812800"/>
              <a:gd name="connsiteY1" fmla="*/ 2117 h 211667"/>
              <a:gd name="connsiteX2" fmla="*/ 0 w 812800"/>
              <a:gd name="connsiteY2" fmla="*/ 198967 h 211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12800" h="211667">
                <a:moveTo>
                  <a:pt x="812800" y="211667"/>
                </a:moveTo>
                <a:cubicBezTo>
                  <a:pt x="686858" y="107950"/>
                  <a:pt x="560917" y="4234"/>
                  <a:pt x="425450" y="2117"/>
                </a:cubicBezTo>
                <a:cubicBezTo>
                  <a:pt x="289983" y="0"/>
                  <a:pt x="144991" y="99483"/>
                  <a:pt x="0" y="198967"/>
                </a:cubicBezTo>
              </a:path>
            </a:pathLst>
          </a:custGeom>
          <a:ln w="57150" cap="flat" cmpd="sng" algn="ctr">
            <a:solidFill>
              <a:schemeClr val="tx1"/>
            </a:solidFill>
            <a:prstDash val="dot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0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5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0"/>
                            </p:stCondLst>
                            <p:childTnLst>
                              <p:par>
                                <p:cTn id="6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500"/>
                            </p:stCondLst>
                            <p:childTnLst>
                              <p:par>
                                <p:cTn id="6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26" grpId="0" animBg="1"/>
      <p:bldP spid="27" grpId="0" animBg="1"/>
      <p:bldP spid="51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4" grpId="0" animBg="1"/>
      <p:bldP spid="6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>
          <a:xfrm>
            <a:off x="457200" y="393700"/>
            <a:ext cx="8229600" cy="1143000"/>
          </a:xfrm>
        </p:spPr>
        <p:txBody>
          <a:bodyPr/>
          <a:lstStyle/>
          <a:p>
            <a:r>
              <a:rPr lang="en-US" smtClean="0">
                <a:latin typeface="Times New Roman" pitchFamily="1" charset="0"/>
                <a:ea typeface="ＭＳ Ｐゴシック" pitchFamily="1" charset="-128"/>
              </a:rPr>
              <a:t>Using Attack Approach 2 To Prevent Deadlock</a:t>
            </a:r>
          </a:p>
        </p:txBody>
      </p:sp>
      <p:sp>
        <p:nvSpPr>
          <p:cNvPr id="522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latin typeface="Times New Roman" pitchFamily="1" charset="0"/>
                <a:ea typeface="ＭＳ Ｐゴシック" pitchFamily="1" charset="-128"/>
              </a:rPr>
              <a:t>Make it illegal to enter the intersection if you can’t exit it</a:t>
            </a:r>
          </a:p>
          <a:p>
            <a:pPr lvl="1"/>
            <a:r>
              <a:rPr lang="en-US" smtClean="0">
                <a:latin typeface="Times New Roman" pitchFamily="1" charset="0"/>
                <a:ea typeface="ＭＳ Ｐゴシック" pitchFamily="1" charset="-128"/>
              </a:rPr>
              <a:t>Thus, preventing “holding” of the intersection</a:t>
            </a:r>
          </a:p>
        </p:txBody>
      </p:sp>
      <p:sp>
        <p:nvSpPr>
          <p:cNvPr id="52228" name="AutoShape 3"/>
          <p:cNvSpPr>
            <a:spLocks noChangeArrowheads="1"/>
          </p:cNvSpPr>
          <p:nvPr/>
        </p:nvSpPr>
        <p:spPr bwMode="auto">
          <a:xfrm>
            <a:off x="3725863" y="4254500"/>
            <a:ext cx="1524000" cy="1524000"/>
          </a:xfrm>
          <a:prstGeom prst="roundRect">
            <a:avLst>
              <a:gd name="adj" fmla="val 102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52229" name="Line 4"/>
          <p:cNvSpPr>
            <a:spLocks noChangeShapeType="1"/>
          </p:cNvSpPr>
          <p:nvPr/>
        </p:nvSpPr>
        <p:spPr bwMode="auto">
          <a:xfrm>
            <a:off x="3725863" y="3887788"/>
            <a:ext cx="1524000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0" name="Line 5"/>
          <p:cNvSpPr>
            <a:spLocks noChangeShapeType="1"/>
          </p:cNvSpPr>
          <p:nvPr/>
        </p:nvSpPr>
        <p:spPr bwMode="auto">
          <a:xfrm>
            <a:off x="3727450" y="6154738"/>
            <a:ext cx="1524000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1" name="Line 6"/>
          <p:cNvSpPr>
            <a:spLocks noChangeShapeType="1"/>
          </p:cNvSpPr>
          <p:nvPr/>
        </p:nvSpPr>
        <p:spPr bwMode="auto">
          <a:xfrm>
            <a:off x="5641975" y="4254500"/>
            <a:ext cx="1588" cy="1524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2" name="Line 7"/>
          <p:cNvSpPr>
            <a:spLocks noChangeShapeType="1"/>
          </p:cNvSpPr>
          <p:nvPr/>
        </p:nvSpPr>
        <p:spPr bwMode="auto">
          <a:xfrm>
            <a:off x="3338513" y="4254500"/>
            <a:ext cx="1587" cy="1524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3" name="Line 8"/>
          <p:cNvSpPr>
            <a:spLocks noChangeShapeType="1"/>
          </p:cNvSpPr>
          <p:nvPr/>
        </p:nvSpPr>
        <p:spPr bwMode="auto">
          <a:xfrm flipV="1">
            <a:off x="5245100" y="3627438"/>
            <a:ext cx="1588" cy="2476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4" name="Line 9"/>
          <p:cNvSpPr>
            <a:spLocks noChangeShapeType="1"/>
          </p:cNvSpPr>
          <p:nvPr/>
        </p:nvSpPr>
        <p:spPr bwMode="auto">
          <a:xfrm flipV="1">
            <a:off x="3697288" y="3627438"/>
            <a:ext cx="1587" cy="2476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5" name="Line 10"/>
          <p:cNvSpPr>
            <a:spLocks noChangeShapeType="1"/>
          </p:cNvSpPr>
          <p:nvPr/>
        </p:nvSpPr>
        <p:spPr bwMode="auto">
          <a:xfrm flipV="1">
            <a:off x="5245100" y="6148388"/>
            <a:ext cx="1588" cy="2476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6" name="Line 11"/>
          <p:cNvSpPr>
            <a:spLocks noChangeShapeType="1"/>
          </p:cNvSpPr>
          <p:nvPr/>
        </p:nvSpPr>
        <p:spPr bwMode="auto">
          <a:xfrm flipV="1">
            <a:off x="3733800" y="6148388"/>
            <a:ext cx="1588" cy="2476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7" name="Line 12"/>
          <p:cNvSpPr>
            <a:spLocks noChangeShapeType="1"/>
          </p:cNvSpPr>
          <p:nvPr/>
        </p:nvSpPr>
        <p:spPr bwMode="auto">
          <a:xfrm flipV="1">
            <a:off x="5641975" y="3627438"/>
            <a:ext cx="1588" cy="2476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8" name="Line 13"/>
          <p:cNvSpPr>
            <a:spLocks noChangeShapeType="1"/>
          </p:cNvSpPr>
          <p:nvPr/>
        </p:nvSpPr>
        <p:spPr bwMode="auto">
          <a:xfrm flipV="1">
            <a:off x="3336925" y="3627438"/>
            <a:ext cx="1588" cy="2476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9" name="Line 14"/>
          <p:cNvSpPr>
            <a:spLocks noChangeShapeType="1"/>
          </p:cNvSpPr>
          <p:nvPr/>
        </p:nvSpPr>
        <p:spPr bwMode="auto">
          <a:xfrm flipV="1">
            <a:off x="5641975" y="6148388"/>
            <a:ext cx="1588" cy="2476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40" name="Line 15"/>
          <p:cNvSpPr>
            <a:spLocks noChangeShapeType="1"/>
          </p:cNvSpPr>
          <p:nvPr/>
        </p:nvSpPr>
        <p:spPr bwMode="auto">
          <a:xfrm flipV="1">
            <a:off x="3336925" y="6148388"/>
            <a:ext cx="1588" cy="2476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41" name="Line 16"/>
          <p:cNvSpPr>
            <a:spLocks noChangeShapeType="1"/>
          </p:cNvSpPr>
          <p:nvPr/>
        </p:nvSpPr>
        <p:spPr bwMode="auto">
          <a:xfrm>
            <a:off x="5645150" y="3865563"/>
            <a:ext cx="231775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42" name="Line 17"/>
          <p:cNvSpPr>
            <a:spLocks noChangeShapeType="1"/>
          </p:cNvSpPr>
          <p:nvPr/>
        </p:nvSpPr>
        <p:spPr bwMode="auto">
          <a:xfrm>
            <a:off x="5645150" y="4224338"/>
            <a:ext cx="231775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43" name="Line 18"/>
          <p:cNvSpPr>
            <a:spLocks noChangeShapeType="1"/>
          </p:cNvSpPr>
          <p:nvPr/>
        </p:nvSpPr>
        <p:spPr bwMode="auto">
          <a:xfrm>
            <a:off x="5645150" y="5737225"/>
            <a:ext cx="231775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44" name="Line 19"/>
          <p:cNvSpPr>
            <a:spLocks noChangeShapeType="1"/>
          </p:cNvSpPr>
          <p:nvPr/>
        </p:nvSpPr>
        <p:spPr bwMode="auto">
          <a:xfrm>
            <a:off x="5646738" y="6169025"/>
            <a:ext cx="231775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45" name="Line 20"/>
          <p:cNvSpPr>
            <a:spLocks noChangeShapeType="1"/>
          </p:cNvSpPr>
          <p:nvPr/>
        </p:nvSpPr>
        <p:spPr bwMode="auto">
          <a:xfrm>
            <a:off x="3089275" y="3865563"/>
            <a:ext cx="231775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46" name="Line 21"/>
          <p:cNvSpPr>
            <a:spLocks noChangeShapeType="1"/>
          </p:cNvSpPr>
          <p:nvPr/>
        </p:nvSpPr>
        <p:spPr bwMode="auto">
          <a:xfrm>
            <a:off x="3089275" y="4260850"/>
            <a:ext cx="231775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47" name="Line 22"/>
          <p:cNvSpPr>
            <a:spLocks noChangeShapeType="1"/>
          </p:cNvSpPr>
          <p:nvPr/>
        </p:nvSpPr>
        <p:spPr bwMode="auto">
          <a:xfrm>
            <a:off x="3089275" y="5737225"/>
            <a:ext cx="231775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48" name="Line 23"/>
          <p:cNvSpPr>
            <a:spLocks noChangeShapeType="1"/>
          </p:cNvSpPr>
          <p:nvPr/>
        </p:nvSpPr>
        <p:spPr bwMode="auto">
          <a:xfrm>
            <a:off x="3090863" y="6169025"/>
            <a:ext cx="231775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Line 24"/>
          <p:cNvSpPr>
            <a:spLocks noChangeShapeType="1"/>
          </p:cNvSpPr>
          <p:nvPr/>
        </p:nvSpPr>
        <p:spPr bwMode="auto">
          <a:xfrm flipH="1" flipV="1">
            <a:off x="3711575" y="4071938"/>
            <a:ext cx="1533525" cy="0"/>
          </a:xfrm>
          <a:prstGeom prst="line">
            <a:avLst/>
          </a:prstGeom>
          <a:noFill/>
          <a:ln w="72000">
            <a:solidFill>
              <a:srgbClr val="000000"/>
            </a:solidFill>
            <a:prstDash val="sysDot"/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Line 25"/>
          <p:cNvSpPr>
            <a:spLocks noChangeShapeType="1"/>
          </p:cNvSpPr>
          <p:nvPr/>
        </p:nvSpPr>
        <p:spPr bwMode="auto">
          <a:xfrm>
            <a:off x="3530600" y="4262438"/>
            <a:ext cx="1588" cy="1501775"/>
          </a:xfrm>
          <a:prstGeom prst="line">
            <a:avLst/>
          </a:prstGeom>
          <a:noFill/>
          <a:ln w="72000">
            <a:solidFill>
              <a:srgbClr val="000000"/>
            </a:solidFill>
            <a:prstDash val="sysDot"/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Line 26"/>
          <p:cNvSpPr>
            <a:spLocks noChangeShapeType="1"/>
          </p:cNvSpPr>
          <p:nvPr/>
        </p:nvSpPr>
        <p:spPr bwMode="auto">
          <a:xfrm>
            <a:off x="3735388" y="5980113"/>
            <a:ext cx="1516062" cy="0"/>
          </a:xfrm>
          <a:prstGeom prst="line">
            <a:avLst/>
          </a:prstGeom>
          <a:noFill/>
          <a:ln w="72000">
            <a:solidFill>
              <a:srgbClr val="000000"/>
            </a:solidFill>
            <a:prstDash val="sysDot"/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Line 27"/>
          <p:cNvSpPr>
            <a:spLocks noChangeShapeType="1"/>
          </p:cNvSpPr>
          <p:nvPr/>
        </p:nvSpPr>
        <p:spPr bwMode="auto">
          <a:xfrm flipV="1">
            <a:off x="5414963" y="4238625"/>
            <a:ext cx="0" cy="1498600"/>
          </a:xfrm>
          <a:prstGeom prst="line">
            <a:avLst/>
          </a:prstGeom>
          <a:noFill/>
          <a:ln w="72000">
            <a:solidFill>
              <a:srgbClr val="000000"/>
            </a:solidFill>
            <a:prstDash val="sysDot"/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Line 24"/>
          <p:cNvSpPr>
            <a:spLocks noChangeShapeType="1"/>
          </p:cNvSpPr>
          <p:nvPr/>
        </p:nvSpPr>
        <p:spPr bwMode="auto">
          <a:xfrm flipH="1">
            <a:off x="5700713" y="4064000"/>
            <a:ext cx="712787" cy="7938"/>
          </a:xfrm>
          <a:prstGeom prst="line">
            <a:avLst/>
          </a:prstGeom>
          <a:noFill/>
          <a:ln w="72000">
            <a:solidFill>
              <a:srgbClr val="000000"/>
            </a:solidFill>
            <a:prstDash val="sysDot"/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Line 25"/>
          <p:cNvSpPr>
            <a:spLocks noChangeShapeType="1"/>
          </p:cNvSpPr>
          <p:nvPr/>
        </p:nvSpPr>
        <p:spPr bwMode="auto">
          <a:xfrm>
            <a:off x="3529013" y="3289300"/>
            <a:ext cx="1587" cy="598488"/>
          </a:xfrm>
          <a:prstGeom prst="line">
            <a:avLst/>
          </a:prstGeom>
          <a:noFill/>
          <a:ln w="72000">
            <a:solidFill>
              <a:srgbClr val="000000"/>
            </a:solidFill>
            <a:prstDash val="sysDot"/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Line 26"/>
          <p:cNvSpPr>
            <a:spLocks noChangeShapeType="1"/>
          </p:cNvSpPr>
          <p:nvPr/>
        </p:nvSpPr>
        <p:spPr bwMode="auto">
          <a:xfrm>
            <a:off x="2565400" y="5980113"/>
            <a:ext cx="768350" cy="0"/>
          </a:xfrm>
          <a:prstGeom prst="line">
            <a:avLst/>
          </a:prstGeom>
          <a:noFill/>
          <a:ln w="72000">
            <a:solidFill>
              <a:srgbClr val="000000"/>
            </a:solidFill>
            <a:prstDash val="sysDot"/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Line 27"/>
          <p:cNvSpPr>
            <a:spLocks noChangeShapeType="1"/>
          </p:cNvSpPr>
          <p:nvPr/>
        </p:nvSpPr>
        <p:spPr bwMode="auto">
          <a:xfrm flipV="1">
            <a:off x="5451475" y="6145213"/>
            <a:ext cx="1588" cy="439737"/>
          </a:xfrm>
          <a:prstGeom prst="line">
            <a:avLst/>
          </a:prstGeom>
          <a:noFill/>
          <a:ln w="72000">
            <a:solidFill>
              <a:srgbClr val="000000"/>
            </a:solidFill>
            <a:prstDash val="sysDot"/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842 0.00255 L -0.34809 0.00255 " pathEditMode="relative" ptsTypes="AA">
                                      <p:cBhvr>
                                        <p:cTn id="39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78 0.11528 L -0.00278 0.25602 " pathEditMode="relative" ptsTypes="AA">
                                      <p:cBhvr>
                                        <p:cTn id="45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000"/>
                            </p:stCondLst>
                            <p:childTnLst>
                              <p:par>
                                <p:cTn id="47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000"/>
                            </p:stCondLst>
                            <p:childTnLst>
                              <p:par>
                                <p:cTn id="50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229 -0.00162 L 0.34896 -0.00347 " pathEditMode="relative" ptsTypes="AA">
                                      <p:cBhvr>
                                        <p:cTn id="51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6000"/>
                            </p:stCondLst>
                            <p:childTnLst>
                              <p:par>
                                <p:cTn id="56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-0.11435 L -0.00052 -0.32546 " pathEditMode="relative" ptsTypes="AA">
                                      <p:cBhvr>
                                        <p:cTn id="57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8000"/>
                            </p:stCondLst>
                            <p:childTnLst>
                              <p:par>
                                <p:cTn id="59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5" grpId="1" animBg="1"/>
      <p:bldP spid="25" grpId="2" animBg="1"/>
      <p:bldP spid="26" grpId="0" animBg="1"/>
      <p:bldP spid="26" grpId="1" animBg="1"/>
      <p:bldP spid="26" grpId="2" animBg="1"/>
      <p:bldP spid="27" grpId="0" animBg="1"/>
      <p:bldP spid="27" grpId="1" animBg="1"/>
      <p:bldP spid="27" grpId="2" animBg="1"/>
      <p:bldP spid="28" grpId="0" animBg="1"/>
      <p:bldP spid="28" grpId="1" animBg="1"/>
      <p:bldP spid="28" grpId="2" animBg="1"/>
      <p:bldP spid="29" grpId="0" animBg="1"/>
      <p:bldP spid="30" grpId="0" animBg="1"/>
      <p:bldP spid="31" grpId="0" animBg="1"/>
      <p:bldP spid="32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>
          <a:xfrm>
            <a:off x="457200" y="406400"/>
            <a:ext cx="8229600" cy="1143000"/>
          </a:xfrm>
        </p:spPr>
        <p:txBody>
          <a:bodyPr/>
          <a:lstStyle/>
          <a:p>
            <a:r>
              <a:rPr lang="en-US" smtClean="0">
                <a:latin typeface="Times New Roman" pitchFamily="1" charset="0"/>
                <a:ea typeface="ＭＳ Ｐゴシック" pitchFamily="1" charset="-128"/>
              </a:rPr>
              <a:t>Using Attack Approach 3 To Prevent Deadlock</a:t>
            </a:r>
          </a:p>
        </p:txBody>
      </p:sp>
      <p:sp>
        <p:nvSpPr>
          <p:cNvPr id="532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latin typeface="Times New Roman" pitchFamily="1" charset="0"/>
                <a:ea typeface="ＭＳ Ｐゴシック" pitchFamily="1" charset="-128"/>
              </a:rPr>
              <a:t>Allow preemption </a:t>
            </a:r>
          </a:p>
          <a:p>
            <a:pPr lvl="1"/>
            <a:r>
              <a:rPr lang="en-US" smtClean="0">
                <a:latin typeface="Times New Roman" pitchFamily="1" charset="0"/>
                <a:ea typeface="ＭＳ Ｐゴシック" pitchFamily="1" charset="-128"/>
              </a:rPr>
              <a:t>Force some car to pull over to the side</a:t>
            </a:r>
          </a:p>
        </p:txBody>
      </p:sp>
      <p:sp>
        <p:nvSpPr>
          <p:cNvPr id="53252" name="AutoShape 3"/>
          <p:cNvSpPr>
            <a:spLocks noChangeArrowheads="1"/>
          </p:cNvSpPr>
          <p:nvPr/>
        </p:nvSpPr>
        <p:spPr bwMode="auto">
          <a:xfrm>
            <a:off x="3725863" y="4254500"/>
            <a:ext cx="1524000" cy="1524000"/>
          </a:xfrm>
          <a:prstGeom prst="roundRect">
            <a:avLst>
              <a:gd name="adj" fmla="val 102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53253" name="Line 4"/>
          <p:cNvSpPr>
            <a:spLocks noChangeShapeType="1"/>
          </p:cNvSpPr>
          <p:nvPr/>
        </p:nvSpPr>
        <p:spPr bwMode="auto">
          <a:xfrm>
            <a:off x="3725863" y="3887788"/>
            <a:ext cx="1524000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254" name="Line 5"/>
          <p:cNvSpPr>
            <a:spLocks noChangeShapeType="1"/>
          </p:cNvSpPr>
          <p:nvPr/>
        </p:nvSpPr>
        <p:spPr bwMode="auto">
          <a:xfrm>
            <a:off x="3727450" y="6154738"/>
            <a:ext cx="1524000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255" name="Line 6"/>
          <p:cNvSpPr>
            <a:spLocks noChangeShapeType="1"/>
          </p:cNvSpPr>
          <p:nvPr/>
        </p:nvSpPr>
        <p:spPr bwMode="auto">
          <a:xfrm>
            <a:off x="5641975" y="4254500"/>
            <a:ext cx="1588" cy="1524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256" name="Line 7"/>
          <p:cNvSpPr>
            <a:spLocks noChangeShapeType="1"/>
          </p:cNvSpPr>
          <p:nvPr/>
        </p:nvSpPr>
        <p:spPr bwMode="auto">
          <a:xfrm>
            <a:off x="3338513" y="4254500"/>
            <a:ext cx="1587" cy="1524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257" name="Line 8"/>
          <p:cNvSpPr>
            <a:spLocks noChangeShapeType="1"/>
          </p:cNvSpPr>
          <p:nvPr/>
        </p:nvSpPr>
        <p:spPr bwMode="auto">
          <a:xfrm flipV="1">
            <a:off x="5245100" y="3627438"/>
            <a:ext cx="1588" cy="2476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258" name="Line 9"/>
          <p:cNvSpPr>
            <a:spLocks noChangeShapeType="1"/>
          </p:cNvSpPr>
          <p:nvPr/>
        </p:nvSpPr>
        <p:spPr bwMode="auto">
          <a:xfrm flipV="1">
            <a:off x="3697288" y="3627438"/>
            <a:ext cx="1587" cy="2476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259" name="Line 10"/>
          <p:cNvSpPr>
            <a:spLocks noChangeShapeType="1"/>
          </p:cNvSpPr>
          <p:nvPr/>
        </p:nvSpPr>
        <p:spPr bwMode="auto">
          <a:xfrm flipV="1">
            <a:off x="5245100" y="6148388"/>
            <a:ext cx="1588" cy="2476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260" name="Line 11"/>
          <p:cNvSpPr>
            <a:spLocks noChangeShapeType="1"/>
          </p:cNvSpPr>
          <p:nvPr/>
        </p:nvSpPr>
        <p:spPr bwMode="auto">
          <a:xfrm flipV="1">
            <a:off x="3733800" y="6148388"/>
            <a:ext cx="1588" cy="2476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261" name="Line 12"/>
          <p:cNvSpPr>
            <a:spLocks noChangeShapeType="1"/>
          </p:cNvSpPr>
          <p:nvPr/>
        </p:nvSpPr>
        <p:spPr bwMode="auto">
          <a:xfrm flipV="1">
            <a:off x="5641975" y="3627438"/>
            <a:ext cx="1588" cy="2476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262" name="Line 13"/>
          <p:cNvSpPr>
            <a:spLocks noChangeShapeType="1"/>
          </p:cNvSpPr>
          <p:nvPr/>
        </p:nvSpPr>
        <p:spPr bwMode="auto">
          <a:xfrm flipV="1">
            <a:off x="3336925" y="3627438"/>
            <a:ext cx="1588" cy="2476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263" name="Line 14"/>
          <p:cNvSpPr>
            <a:spLocks noChangeShapeType="1"/>
          </p:cNvSpPr>
          <p:nvPr/>
        </p:nvSpPr>
        <p:spPr bwMode="auto">
          <a:xfrm flipV="1">
            <a:off x="5641975" y="6148388"/>
            <a:ext cx="1588" cy="2476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264" name="Line 15"/>
          <p:cNvSpPr>
            <a:spLocks noChangeShapeType="1"/>
          </p:cNvSpPr>
          <p:nvPr/>
        </p:nvSpPr>
        <p:spPr bwMode="auto">
          <a:xfrm flipV="1">
            <a:off x="3336925" y="6148388"/>
            <a:ext cx="1588" cy="2476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265" name="Line 16"/>
          <p:cNvSpPr>
            <a:spLocks noChangeShapeType="1"/>
          </p:cNvSpPr>
          <p:nvPr/>
        </p:nvSpPr>
        <p:spPr bwMode="auto">
          <a:xfrm>
            <a:off x="5645150" y="3865563"/>
            <a:ext cx="231775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266" name="Line 17"/>
          <p:cNvSpPr>
            <a:spLocks noChangeShapeType="1"/>
          </p:cNvSpPr>
          <p:nvPr/>
        </p:nvSpPr>
        <p:spPr bwMode="auto">
          <a:xfrm>
            <a:off x="5645150" y="4224338"/>
            <a:ext cx="231775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267" name="Line 18"/>
          <p:cNvSpPr>
            <a:spLocks noChangeShapeType="1"/>
          </p:cNvSpPr>
          <p:nvPr/>
        </p:nvSpPr>
        <p:spPr bwMode="auto">
          <a:xfrm>
            <a:off x="5645150" y="5737225"/>
            <a:ext cx="231775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268" name="Line 19"/>
          <p:cNvSpPr>
            <a:spLocks noChangeShapeType="1"/>
          </p:cNvSpPr>
          <p:nvPr/>
        </p:nvSpPr>
        <p:spPr bwMode="auto">
          <a:xfrm>
            <a:off x="5646738" y="6169025"/>
            <a:ext cx="231775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269" name="Line 20"/>
          <p:cNvSpPr>
            <a:spLocks noChangeShapeType="1"/>
          </p:cNvSpPr>
          <p:nvPr/>
        </p:nvSpPr>
        <p:spPr bwMode="auto">
          <a:xfrm>
            <a:off x="3089275" y="3865563"/>
            <a:ext cx="231775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270" name="Line 21"/>
          <p:cNvSpPr>
            <a:spLocks noChangeShapeType="1"/>
          </p:cNvSpPr>
          <p:nvPr/>
        </p:nvSpPr>
        <p:spPr bwMode="auto">
          <a:xfrm>
            <a:off x="3089275" y="4260850"/>
            <a:ext cx="231775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271" name="Line 22"/>
          <p:cNvSpPr>
            <a:spLocks noChangeShapeType="1"/>
          </p:cNvSpPr>
          <p:nvPr/>
        </p:nvSpPr>
        <p:spPr bwMode="auto">
          <a:xfrm>
            <a:off x="3089275" y="5737225"/>
            <a:ext cx="231775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272" name="Line 23"/>
          <p:cNvSpPr>
            <a:spLocks noChangeShapeType="1"/>
          </p:cNvSpPr>
          <p:nvPr/>
        </p:nvSpPr>
        <p:spPr bwMode="auto">
          <a:xfrm>
            <a:off x="3090863" y="6169025"/>
            <a:ext cx="231775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Line 25"/>
          <p:cNvSpPr>
            <a:spLocks noChangeShapeType="1"/>
          </p:cNvSpPr>
          <p:nvPr/>
        </p:nvSpPr>
        <p:spPr bwMode="auto">
          <a:xfrm>
            <a:off x="3530600" y="3683000"/>
            <a:ext cx="1588" cy="2081213"/>
          </a:xfrm>
          <a:prstGeom prst="line">
            <a:avLst/>
          </a:prstGeom>
          <a:noFill/>
          <a:ln w="72000">
            <a:solidFill>
              <a:srgbClr val="000000"/>
            </a:solidFill>
            <a:prstDash val="sysDot"/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Line 26"/>
          <p:cNvSpPr>
            <a:spLocks noChangeShapeType="1"/>
          </p:cNvSpPr>
          <p:nvPr/>
        </p:nvSpPr>
        <p:spPr bwMode="auto">
          <a:xfrm>
            <a:off x="3073400" y="5978525"/>
            <a:ext cx="2178050" cy="1588"/>
          </a:xfrm>
          <a:prstGeom prst="line">
            <a:avLst/>
          </a:prstGeom>
          <a:noFill/>
          <a:ln w="72000">
            <a:solidFill>
              <a:srgbClr val="000000"/>
            </a:solidFill>
            <a:prstDash val="sysDot"/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Line 27"/>
          <p:cNvSpPr>
            <a:spLocks noChangeShapeType="1"/>
          </p:cNvSpPr>
          <p:nvPr/>
        </p:nvSpPr>
        <p:spPr bwMode="auto">
          <a:xfrm flipV="1">
            <a:off x="5413375" y="4238625"/>
            <a:ext cx="1588" cy="2181225"/>
          </a:xfrm>
          <a:prstGeom prst="line">
            <a:avLst/>
          </a:prstGeom>
          <a:noFill/>
          <a:ln w="72000">
            <a:solidFill>
              <a:srgbClr val="000000"/>
            </a:solidFill>
            <a:prstDash val="sysDot"/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3367088" y="3824288"/>
            <a:ext cx="298450" cy="393700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30" name="Line 25"/>
          <p:cNvSpPr>
            <a:spLocks noChangeShapeType="1"/>
          </p:cNvSpPr>
          <p:nvPr/>
        </p:nvSpPr>
        <p:spPr bwMode="auto">
          <a:xfrm>
            <a:off x="3530600" y="3824288"/>
            <a:ext cx="0" cy="387350"/>
          </a:xfrm>
          <a:prstGeom prst="line">
            <a:avLst/>
          </a:prstGeom>
          <a:noFill/>
          <a:ln w="72000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Line 24"/>
          <p:cNvSpPr>
            <a:spLocks noChangeShapeType="1"/>
          </p:cNvSpPr>
          <p:nvPr/>
        </p:nvSpPr>
        <p:spPr bwMode="auto">
          <a:xfrm flipH="1" flipV="1">
            <a:off x="3711575" y="4071938"/>
            <a:ext cx="2152650" cy="7937"/>
          </a:xfrm>
          <a:prstGeom prst="line">
            <a:avLst/>
          </a:prstGeom>
          <a:noFill/>
          <a:ln w="72000">
            <a:solidFill>
              <a:srgbClr val="000000"/>
            </a:solidFill>
            <a:prstDash val="sysDot"/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0" presetClass="path" presetSubtype="0" accel="50000" decel="5000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0139 0.00046 C 0.00694 0.01134 0.01267 0.02222 0.01528 0.0375 C 0.01788 0.05278 0.01719 0.07222 0.01667 0.0919 " pathEditMode="relative" ptsTypes="aaA">
                                      <p:cBhvr>
                                        <p:cTn id="25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722 -0.00787 L -0.35 -0.00787 " pathEditMode="relative" ptsTypes="AA">
                                      <p:cBhvr>
                                        <p:cTn id="28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0"/>
                            </p:stCondLst>
                            <p:childTnLst>
                              <p:par>
                                <p:cTn id="30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0"/>
                            </p:stCondLst>
                            <p:childTnLst>
                              <p:par>
                                <p:cTn id="33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4 -0.1449 L 0.00105 -0.38449 " pathEditMode="relative" ptsTypes="AA">
                                      <p:cBhvr>
                                        <p:cTn id="34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7000"/>
                            </p:stCondLst>
                            <p:childTnLst>
                              <p:par>
                                <p:cTn id="36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7000"/>
                            </p:stCondLst>
                            <p:childTnLst>
                              <p:par>
                                <p:cTn id="39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84 0.00046 L 0.3809 0.00046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9000"/>
                            </p:stCondLst>
                            <p:childTnLst>
                              <p:par>
                                <p:cTn id="42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9000"/>
                            </p:stCondLst>
                            <p:childTnLst>
                              <p:par>
                                <p:cTn id="45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39 0.15208 L 0.00139 0.3669 " pathEditMode="relative" ptsTypes="AA">
                                      <p:cBhvr>
                                        <p:cTn id="4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1000"/>
                            </p:stCondLst>
                            <p:childTnLst>
                              <p:par>
                                <p:cTn id="48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xit" presetSubtype="4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6" grpId="1" animBg="1"/>
      <p:bldP spid="26" grpId="2" animBg="1"/>
      <p:bldP spid="27" grpId="0" animBg="1"/>
      <p:bldP spid="27" grpId="1" animBg="1"/>
      <p:bldP spid="27" grpId="2" animBg="1"/>
      <p:bldP spid="28" grpId="0" animBg="1"/>
      <p:bldP spid="28" grpId="1" animBg="1"/>
      <p:bldP spid="28" grpId="2" animBg="1"/>
      <p:bldP spid="31" grpId="0" animBg="1"/>
      <p:bldP spid="30" grpId="0" animBg="1"/>
      <p:bldP spid="30" grpId="1" animBg="1"/>
      <p:bldP spid="30" grpId="2" animBg="1"/>
      <p:bldP spid="25" grpId="0" animBg="1"/>
      <p:bldP spid="25" grpId="1" animBg="1"/>
      <p:bldP spid="25" grpId="2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>
          <a:xfrm>
            <a:off x="457200" y="406400"/>
            <a:ext cx="8229600" cy="1143000"/>
          </a:xfrm>
        </p:spPr>
        <p:txBody>
          <a:bodyPr/>
          <a:lstStyle/>
          <a:p>
            <a:r>
              <a:rPr lang="en-US" smtClean="0">
                <a:latin typeface="Times New Roman" pitchFamily="1" charset="0"/>
                <a:ea typeface="ＭＳ Ｐゴシック" pitchFamily="1" charset="-128"/>
              </a:rPr>
              <a:t>Using Attack Approach 4 To Prevent Deadlock</a:t>
            </a:r>
          </a:p>
        </p:txBody>
      </p:sp>
      <p:sp>
        <p:nvSpPr>
          <p:cNvPr id="542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latin typeface="Times New Roman" pitchFamily="1" charset="0"/>
                <a:ea typeface="ＭＳ Ｐゴシック" pitchFamily="1" charset="-128"/>
              </a:rPr>
              <a:t> Avoid circular dependencies by decreeing a totally ordered right of way</a:t>
            </a:r>
          </a:p>
          <a:p>
            <a:pPr lvl="1"/>
            <a:r>
              <a:rPr lang="en-US" smtClean="0">
                <a:latin typeface="Times New Roman" pitchFamily="1" charset="0"/>
                <a:ea typeface="ＭＳ Ｐゴシック" pitchFamily="1" charset="-128"/>
              </a:rPr>
              <a:t>E.g., North beats West beats South beats East </a:t>
            </a:r>
          </a:p>
        </p:txBody>
      </p:sp>
      <p:sp>
        <p:nvSpPr>
          <p:cNvPr id="54276" name="AutoShape 3"/>
          <p:cNvSpPr>
            <a:spLocks noChangeArrowheads="1"/>
          </p:cNvSpPr>
          <p:nvPr/>
        </p:nvSpPr>
        <p:spPr bwMode="auto">
          <a:xfrm>
            <a:off x="3725863" y="4254500"/>
            <a:ext cx="1524000" cy="1524000"/>
          </a:xfrm>
          <a:prstGeom prst="roundRect">
            <a:avLst>
              <a:gd name="adj" fmla="val 102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54277" name="Line 4"/>
          <p:cNvSpPr>
            <a:spLocks noChangeShapeType="1"/>
          </p:cNvSpPr>
          <p:nvPr/>
        </p:nvSpPr>
        <p:spPr bwMode="auto">
          <a:xfrm>
            <a:off x="3725863" y="3887788"/>
            <a:ext cx="1524000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278" name="Line 5"/>
          <p:cNvSpPr>
            <a:spLocks noChangeShapeType="1"/>
          </p:cNvSpPr>
          <p:nvPr/>
        </p:nvSpPr>
        <p:spPr bwMode="auto">
          <a:xfrm>
            <a:off x="3727450" y="6154738"/>
            <a:ext cx="1524000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279" name="Line 6"/>
          <p:cNvSpPr>
            <a:spLocks noChangeShapeType="1"/>
          </p:cNvSpPr>
          <p:nvPr/>
        </p:nvSpPr>
        <p:spPr bwMode="auto">
          <a:xfrm>
            <a:off x="5641975" y="4254500"/>
            <a:ext cx="1588" cy="1524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280" name="Line 7"/>
          <p:cNvSpPr>
            <a:spLocks noChangeShapeType="1"/>
          </p:cNvSpPr>
          <p:nvPr/>
        </p:nvSpPr>
        <p:spPr bwMode="auto">
          <a:xfrm>
            <a:off x="3338513" y="4254500"/>
            <a:ext cx="1587" cy="1524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281" name="Line 8"/>
          <p:cNvSpPr>
            <a:spLocks noChangeShapeType="1"/>
          </p:cNvSpPr>
          <p:nvPr/>
        </p:nvSpPr>
        <p:spPr bwMode="auto">
          <a:xfrm flipV="1">
            <a:off x="5245100" y="3627438"/>
            <a:ext cx="1588" cy="2476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282" name="Line 9"/>
          <p:cNvSpPr>
            <a:spLocks noChangeShapeType="1"/>
          </p:cNvSpPr>
          <p:nvPr/>
        </p:nvSpPr>
        <p:spPr bwMode="auto">
          <a:xfrm flipV="1">
            <a:off x="3697288" y="3627438"/>
            <a:ext cx="1587" cy="2476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283" name="Line 10"/>
          <p:cNvSpPr>
            <a:spLocks noChangeShapeType="1"/>
          </p:cNvSpPr>
          <p:nvPr/>
        </p:nvSpPr>
        <p:spPr bwMode="auto">
          <a:xfrm flipV="1">
            <a:off x="5245100" y="6148388"/>
            <a:ext cx="1588" cy="2476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284" name="Line 11"/>
          <p:cNvSpPr>
            <a:spLocks noChangeShapeType="1"/>
          </p:cNvSpPr>
          <p:nvPr/>
        </p:nvSpPr>
        <p:spPr bwMode="auto">
          <a:xfrm flipV="1">
            <a:off x="3733800" y="6148388"/>
            <a:ext cx="1588" cy="2476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285" name="Line 12"/>
          <p:cNvSpPr>
            <a:spLocks noChangeShapeType="1"/>
          </p:cNvSpPr>
          <p:nvPr/>
        </p:nvSpPr>
        <p:spPr bwMode="auto">
          <a:xfrm flipV="1">
            <a:off x="5641975" y="3627438"/>
            <a:ext cx="1588" cy="2476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286" name="Line 13"/>
          <p:cNvSpPr>
            <a:spLocks noChangeShapeType="1"/>
          </p:cNvSpPr>
          <p:nvPr/>
        </p:nvSpPr>
        <p:spPr bwMode="auto">
          <a:xfrm flipV="1">
            <a:off x="3336925" y="3627438"/>
            <a:ext cx="1588" cy="2476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287" name="Line 14"/>
          <p:cNvSpPr>
            <a:spLocks noChangeShapeType="1"/>
          </p:cNvSpPr>
          <p:nvPr/>
        </p:nvSpPr>
        <p:spPr bwMode="auto">
          <a:xfrm flipV="1">
            <a:off x="5641975" y="6148388"/>
            <a:ext cx="1588" cy="2476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288" name="Line 15"/>
          <p:cNvSpPr>
            <a:spLocks noChangeShapeType="1"/>
          </p:cNvSpPr>
          <p:nvPr/>
        </p:nvSpPr>
        <p:spPr bwMode="auto">
          <a:xfrm flipV="1">
            <a:off x="3336925" y="6148388"/>
            <a:ext cx="1588" cy="2476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289" name="Line 16"/>
          <p:cNvSpPr>
            <a:spLocks noChangeShapeType="1"/>
          </p:cNvSpPr>
          <p:nvPr/>
        </p:nvSpPr>
        <p:spPr bwMode="auto">
          <a:xfrm>
            <a:off x="5645150" y="3865563"/>
            <a:ext cx="231775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290" name="Line 17"/>
          <p:cNvSpPr>
            <a:spLocks noChangeShapeType="1"/>
          </p:cNvSpPr>
          <p:nvPr/>
        </p:nvSpPr>
        <p:spPr bwMode="auto">
          <a:xfrm>
            <a:off x="5645150" y="4224338"/>
            <a:ext cx="231775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291" name="Line 18"/>
          <p:cNvSpPr>
            <a:spLocks noChangeShapeType="1"/>
          </p:cNvSpPr>
          <p:nvPr/>
        </p:nvSpPr>
        <p:spPr bwMode="auto">
          <a:xfrm>
            <a:off x="5645150" y="5737225"/>
            <a:ext cx="231775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292" name="Line 19"/>
          <p:cNvSpPr>
            <a:spLocks noChangeShapeType="1"/>
          </p:cNvSpPr>
          <p:nvPr/>
        </p:nvSpPr>
        <p:spPr bwMode="auto">
          <a:xfrm>
            <a:off x="5646738" y="6169025"/>
            <a:ext cx="231775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293" name="Line 20"/>
          <p:cNvSpPr>
            <a:spLocks noChangeShapeType="1"/>
          </p:cNvSpPr>
          <p:nvPr/>
        </p:nvSpPr>
        <p:spPr bwMode="auto">
          <a:xfrm>
            <a:off x="3089275" y="3865563"/>
            <a:ext cx="231775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294" name="Line 21"/>
          <p:cNvSpPr>
            <a:spLocks noChangeShapeType="1"/>
          </p:cNvSpPr>
          <p:nvPr/>
        </p:nvSpPr>
        <p:spPr bwMode="auto">
          <a:xfrm>
            <a:off x="3089275" y="4260850"/>
            <a:ext cx="231775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295" name="Line 22"/>
          <p:cNvSpPr>
            <a:spLocks noChangeShapeType="1"/>
          </p:cNvSpPr>
          <p:nvPr/>
        </p:nvSpPr>
        <p:spPr bwMode="auto">
          <a:xfrm>
            <a:off x="3089275" y="5737225"/>
            <a:ext cx="231775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296" name="Line 23"/>
          <p:cNvSpPr>
            <a:spLocks noChangeShapeType="1"/>
          </p:cNvSpPr>
          <p:nvPr/>
        </p:nvSpPr>
        <p:spPr bwMode="auto">
          <a:xfrm>
            <a:off x="3090863" y="6169025"/>
            <a:ext cx="231775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Line 27"/>
          <p:cNvSpPr>
            <a:spLocks noChangeShapeType="1"/>
          </p:cNvSpPr>
          <p:nvPr/>
        </p:nvSpPr>
        <p:spPr bwMode="auto">
          <a:xfrm flipV="1">
            <a:off x="5413375" y="3857625"/>
            <a:ext cx="1588" cy="2181225"/>
          </a:xfrm>
          <a:prstGeom prst="line">
            <a:avLst/>
          </a:prstGeom>
          <a:noFill/>
          <a:ln w="72000">
            <a:solidFill>
              <a:srgbClr val="000000"/>
            </a:solidFill>
            <a:prstDash val="sysDot"/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Line 24"/>
          <p:cNvSpPr>
            <a:spLocks noChangeShapeType="1"/>
          </p:cNvSpPr>
          <p:nvPr/>
        </p:nvSpPr>
        <p:spPr bwMode="auto">
          <a:xfrm flipH="1">
            <a:off x="5700713" y="4064000"/>
            <a:ext cx="712787" cy="7938"/>
          </a:xfrm>
          <a:prstGeom prst="line">
            <a:avLst/>
          </a:prstGeom>
          <a:noFill/>
          <a:ln w="72000">
            <a:solidFill>
              <a:srgbClr val="000000"/>
            </a:solidFill>
            <a:prstDash val="sysDot"/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Line 26"/>
          <p:cNvSpPr>
            <a:spLocks noChangeShapeType="1"/>
          </p:cNvSpPr>
          <p:nvPr/>
        </p:nvSpPr>
        <p:spPr bwMode="auto">
          <a:xfrm>
            <a:off x="2565400" y="5980113"/>
            <a:ext cx="768350" cy="0"/>
          </a:xfrm>
          <a:prstGeom prst="line">
            <a:avLst/>
          </a:prstGeom>
          <a:noFill/>
          <a:ln w="72000">
            <a:solidFill>
              <a:srgbClr val="000000"/>
            </a:solidFill>
            <a:prstDash val="sysDot"/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Line 25"/>
          <p:cNvSpPr>
            <a:spLocks noChangeShapeType="1"/>
          </p:cNvSpPr>
          <p:nvPr/>
        </p:nvSpPr>
        <p:spPr bwMode="auto">
          <a:xfrm>
            <a:off x="3530600" y="3924300"/>
            <a:ext cx="1588" cy="2081213"/>
          </a:xfrm>
          <a:prstGeom prst="line">
            <a:avLst/>
          </a:prstGeom>
          <a:noFill/>
          <a:ln w="72000">
            <a:solidFill>
              <a:srgbClr val="000000"/>
            </a:solidFill>
            <a:prstDash val="sysDot"/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5 -0.16042 L 0.00105 -0.44931 " pathEditMode="relative" ptsTypes="AA">
                                      <p:cBhvr>
                                        <p:cTn id="20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39 0.15209 L -0.00278 0.43172 " pathEditMode="relative" ptsTypes="AA">
                                      <p:cBhvr>
                                        <p:cTn id="22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011 0.00138 L -0.47344 -0.00047 " pathEditMode="relative" ptsTypes="AA">
                                      <p:cBhvr>
                                        <p:cTn id="32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271 0.00394 L 0.46632 0.00394 " pathEditMode="relative" ptsTypes="AA">
                                      <p:cBhvr>
                                        <p:cTn id="34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8" grpId="1" animBg="1"/>
      <p:bldP spid="28" grpId="2" animBg="1"/>
      <p:bldP spid="30" grpId="0" animBg="1"/>
      <p:bldP spid="30" grpId="1" animBg="1"/>
      <p:bldP spid="30" grpId="2" animBg="1"/>
      <p:bldP spid="35" grpId="0" animBg="1"/>
      <p:bldP spid="35" grpId="1" animBg="1"/>
      <p:bldP spid="35" grpId="2" animBg="1"/>
      <p:bldP spid="36" grpId="0" animBg="1"/>
      <p:bldP spid="36" grpId="1" animBg="1"/>
      <p:bldP spid="36" grpId="2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" charset="0"/>
                <a:ea typeface="ＭＳ Ｐゴシック" pitchFamily="1" charset="-128"/>
              </a:rPr>
              <a:t>Which Approach Should You Use?</a:t>
            </a:r>
          </a:p>
        </p:txBody>
      </p:sp>
      <p:sp>
        <p:nvSpPr>
          <p:cNvPr id="552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 smtClean="0">
                <a:latin typeface="Times New Roman" pitchFamily="1" charset="0"/>
                <a:ea typeface="ＭＳ Ｐゴシック" pitchFamily="1" charset="-128"/>
              </a:rPr>
              <a:t>There is no one universal solution to all deadlocks</a:t>
            </a:r>
          </a:p>
          <a:p>
            <a:pPr lvl="1"/>
            <a:r>
              <a:rPr lang="en-GB" sz="2400" dirty="0" smtClean="0">
                <a:latin typeface="Times New Roman" pitchFamily="1" charset="0"/>
                <a:ea typeface="ＭＳ Ｐゴシック" pitchFamily="1" charset="-128"/>
              </a:rPr>
              <a:t>Fortunately, we don't need one solution for all resources</a:t>
            </a:r>
          </a:p>
          <a:p>
            <a:pPr lvl="1"/>
            <a:r>
              <a:rPr lang="en-GB" sz="2400" dirty="0" smtClean="0">
                <a:latin typeface="Times New Roman" pitchFamily="1" charset="0"/>
                <a:ea typeface="ＭＳ Ｐゴシック" pitchFamily="1" charset="-128"/>
              </a:rPr>
              <a:t>We only need a solution for each resource</a:t>
            </a:r>
          </a:p>
          <a:p>
            <a:r>
              <a:rPr lang="en-GB" sz="2800" dirty="0" smtClean="0">
                <a:latin typeface="Times New Roman" pitchFamily="1" charset="0"/>
                <a:ea typeface="ＭＳ Ｐゴシック" pitchFamily="1" charset="-128"/>
              </a:rPr>
              <a:t>Solve each individual problem any way you can</a:t>
            </a:r>
          </a:p>
          <a:p>
            <a:pPr lvl="1"/>
            <a:r>
              <a:rPr lang="en-GB" sz="2400" dirty="0" smtClean="0">
                <a:latin typeface="Times New Roman" pitchFamily="1" charset="0"/>
                <a:ea typeface="ＭＳ Ｐゴシック" pitchFamily="1" charset="-128"/>
              </a:rPr>
              <a:t>Make resources sharable wherever possible</a:t>
            </a:r>
          </a:p>
          <a:p>
            <a:pPr lvl="1"/>
            <a:r>
              <a:rPr lang="en-GB" sz="2400" dirty="0" smtClean="0">
                <a:latin typeface="Times New Roman" pitchFamily="1" charset="0"/>
                <a:ea typeface="ＭＳ Ｐゴシック" pitchFamily="1" charset="-128"/>
              </a:rPr>
              <a:t>Use reservations for commodity resources</a:t>
            </a:r>
          </a:p>
          <a:p>
            <a:pPr lvl="1"/>
            <a:r>
              <a:rPr lang="en-GB" sz="2400" dirty="0" smtClean="0">
                <a:latin typeface="Times New Roman" pitchFamily="1" charset="0"/>
                <a:ea typeface="ＭＳ Ｐゴシック" pitchFamily="1" charset="-128"/>
              </a:rPr>
              <a:t>Ordered locking or no hold-and-block where possible</a:t>
            </a:r>
          </a:p>
          <a:p>
            <a:pPr lvl="1"/>
            <a:r>
              <a:rPr lang="en-GB" sz="2400" dirty="0" smtClean="0">
                <a:latin typeface="Times New Roman" pitchFamily="1" charset="0"/>
                <a:ea typeface="ＭＳ Ｐゴシック" pitchFamily="1" charset="-128"/>
              </a:rPr>
              <a:t>As a last resort, leases and lock breaking</a:t>
            </a:r>
          </a:p>
          <a:p>
            <a:r>
              <a:rPr lang="en-GB" sz="2800" dirty="0" smtClean="0">
                <a:latin typeface="Times New Roman" pitchFamily="1" charset="0"/>
                <a:ea typeface="ＭＳ Ｐゴシック" pitchFamily="1" charset="-128"/>
              </a:rPr>
              <a:t>OS must prevent deadlocks in all system services</a:t>
            </a:r>
          </a:p>
          <a:p>
            <a:pPr lvl="1"/>
            <a:r>
              <a:rPr lang="en-GB" sz="2400" dirty="0" smtClean="0">
                <a:latin typeface="Times New Roman" pitchFamily="1" charset="0"/>
                <a:ea typeface="ＭＳ Ｐゴシック" pitchFamily="1" charset="-128"/>
              </a:rPr>
              <a:t> Applications are responsible for their own </a:t>
            </a:r>
            <a:r>
              <a:rPr lang="en-GB" sz="2400" dirty="0" err="1" smtClean="0">
                <a:latin typeface="Times New Roman" pitchFamily="1" charset="0"/>
                <a:ea typeface="ＭＳ Ｐゴシック" pitchFamily="1" charset="-128"/>
              </a:rPr>
              <a:t>behavior</a:t>
            </a:r>
            <a:endParaRPr lang="en-US" sz="2400" dirty="0" smtClean="0">
              <a:latin typeface="Times New Roman" pitchFamily="1" charset="0"/>
              <a:ea typeface="ＭＳ Ｐゴシック" pitchFamily="1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" charset="0"/>
                <a:ea typeface="ＭＳ Ｐゴシック" pitchFamily="1" charset="-128"/>
              </a:rPr>
              <a:t>One More Deadlock “Solution”</a:t>
            </a:r>
          </a:p>
        </p:txBody>
      </p:sp>
      <p:sp>
        <p:nvSpPr>
          <p:cNvPr id="563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latin typeface="Times New Roman" pitchFamily="1" charset="0"/>
                <a:ea typeface="ＭＳ Ｐゴシック" pitchFamily="1" charset="-128"/>
              </a:rPr>
              <a:t>Ignore the problem</a:t>
            </a:r>
          </a:p>
          <a:p>
            <a:r>
              <a:rPr lang="en-US" smtClean="0">
                <a:latin typeface="Times New Roman" pitchFamily="1" charset="0"/>
                <a:ea typeface="ＭＳ Ｐゴシック" pitchFamily="1" charset="-128"/>
              </a:rPr>
              <a:t>In many cases, deadlocks are very improbable</a:t>
            </a:r>
          </a:p>
          <a:p>
            <a:r>
              <a:rPr lang="en-US" smtClean="0">
                <a:latin typeface="Times New Roman" pitchFamily="1" charset="0"/>
                <a:ea typeface="ＭＳ Ｐゴシック" pitchFamily="1" charset="-128"/>
              </a:rPr>
              <a:t>Doing anything to avoid or prevent them might be very expensive</a:t>
            </a:r>
          </a:p>
          <a:p>
            <a:r>
              <a:rPr lang="en-US" smtClean="0">
                <a:latin typeface="Times New Roman" pitchFamily="1" charset="0"/>
                <a:ea typeface="ＭＳ Ｐゴシック" pitchFamily="1" charset="-128"/>
              </a:rPr>
              <a:t>So just forget about them and hope for the best</a:t>
            </a:r>
          </a:p>
          <a:p>
            <a:r>
              <a:rPr lang="en-US" smtClean="0">
                <a:latin typeface="Times New Roman" pitchFamily="1" charset="0"/>
                <a:ea typeface="ＭＳ Ｐゴシック" pitchFamily="1" charset="-128"/>
              </a:rPr>
              <a:t>But what if the best doesn’t happen?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" charset="0"/>
                <a:ea typeface="ＭＳ Ｐゴシック" pitchFamily="1" charset="-128"/>
              </a:rPr>
              <a:t>Deadlock Detection and Recovery</a:t>
            </a:r>
          </a:p>
        </p:txBody>
      </p:sp>
      <p:sp>
        <p:nvSpPr>
          <p:cNvPr id="573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latin typeface="Times New Roman" pitchFamily="1" charset="0"/>
                <a:ea typeface="ＭＳ Ｐゴシック" pitchFamily="1" charset="-128"/>
              </a:rPr>
              <a:t>Allow deadlocks to occur</a:t>
            </a:r>
          </a:p>
          <a:p>
            <a:r>
              <a:rPr lang="en-US" smtClean="0">
                <a:latin typeface="Times New Roman" pitchFamily="1" charset="0"/>
                <a:ea typeface="ＭＳ Ｐゴシック" pitchFamily="1" charset="-128"/>
              </a:rPr>
              <a:t>Detect them once they have happened</a:t>
            </a:r>
          </a:p>
          <a:p>
            <a:pPr lvl="1"/>
            <a:r>
              <a:rPr lang="en-US" smtClean="0">
                <a:latin typeface="Times New Roman" pitchFamily="1" charset="0"/>
                <a:ea typeface="ＭＳ Ｐゴシック" pitchFamily="1" charset="-128"/>
              </a:rPr>
              <a:t>Preferably as soon as possible after they occur</a:t>
            </a:r>
          </a:p>
          <a:p>
            <a:r>
              <a:rPr lang="en-US" smtClean="0">
                <a:latin typeface="Times New Roman" pitchFamily="1" charset="0"/>
                <a:ea typeface="ＭＳ Ｐゴシック" pitchFamily="1" charset="-128"/>
              </a:rPr>
              <a:t>Do something to break the deadlock and allow someone to make progress</a:t>
            </a:r>
          </a:p>
          <a:p>
            <a:r>
              <a:rPr lang="en-US" smtClean="0">
                <a:latin typeface="Times New Roman" pitchFamily="1" charset="0"/>
                <a:ea typeface="ＭＳ Ｐゴシック" pitchFamily="1" charset="-128"/>
              </a:rPr>
              <a:t>Is this a good approach?</a:t>
            </a:r>
          </a:p>
          <a:p>
            <a:pPr lvl="1"/>
            <a:r>
              <a:rPr lang="en-US" smtClean="0">
                <a:latin typeface="Times New Roman" pitchFamily="1" charset="0"/>
                <a:ea typeface="ＭＳ Ｐゴシック" pitchFamily="1" charset="-128"/>
              </a:rPr>
              <a:t>Either in general or when you don’t want to avoid or prevent deadlocks?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666750" y="503238"/>
            <a:ext cx="7791450" cy="739775"/>
          </a:xfrm>
          <a:prstGeom prst="roundRect">
            <a:avLst/>
          </a:prstGeom>
          <a:noFill/>
          <a:ln w="9525" cap="flat" cmpd="sng" algn="ctr">
            <a:solidFill>
              <a:srgbClr val="0D0D0D"/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ChangeArrowheads="1"/>
          </p:cNvSpPr>
          <p:nvPr>
            <p:ph type="title"/>
          </p:nvPr>
        </p:nvSpPr>
        <p:spPr>
          <a:xfrm>
            <a:off x="672480" y="14402"/>
            <a:ext cx="7809120" cy="1146360"/>
          </a:xfrm>
          <a:ln/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>
                <a:solidFill>
                  <a:schemeClr val="tx1"/>
                </a:solidFill>
              </a:rPr>
              <a:t>The Dining Philosophers Problem</a:t>
            </a: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6161760" y="1559606"/>
            <a:ext cx="2105940" cy="7760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45000"/>
              <a:tabLst>
                <a:tab pos="656650" algn="l"/>
                <a:tab pos="1313299" algn="l"/>
                <a:tab pos="1969949" algn="l"/>
              </a:tabLst>
            </a:pPr>
            <a:r>
              <a:rPr lang="en-GB" dirty="0" smtClean="0">
                <a:solidFill>
                  <a:schemeClr val="tx1"/>
                </a:solidFill>
                <a:latin typeface="Arial" charset="0"/>
              </a:rPr>
              <a:t>Philosophers eat whenever they </a:t>
            </a:r>
            <a:r>
              <a:rPr lang="en-GB" dirty="0">
                <a:solidFill>
                  <a:schemeClr val="tx1"/>
                </a:solidFill>
                <a:latin typeface="Arial" charset="0"/>
              </a:rPr>
              <a:t>choose to</a:t>
            </a: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479140" y="3221619"/>
            <a:ext cx="2245519" cy="1033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45000"/>
              <a:tabLst>
                <a:tab pos="656650" algn="l"/>
                <a:tab pos="1313299" algn="l"/>
                <a:tab pos="1969949" algn="l"/>
              </a:tabLst>
            </a:pPr>
            <a:r>
              <a:rPr lang="en-GB" dirty="0" smtClean="0">
                <a:solidFill>
                  <a:schemeClr val="tx1"/>
                </a:solidFill>
                <a:latin typeface="Arial" charset="0"/>
              </a:rPr>
              <a:t>A philosopher needs</a:t>
            </a:r>
          </a:p>
          <a:p>
            <a:pPr>
              <a:lnSpc>
                <a:spcPct val="93000"/>
              </a:lnSpc>
              <a:buClr>
                <a:srgbClr val="000000"/>
              </a:buClr>
              <a:buSzPct val="45000"/>
              <a:tabLst>
                <a:tab pos="656650" algn="l"/>
                <a:tab pos="1313299" algn="l"/>
                <a:tab pos="1969949" algn="l"/>
              </a:tabLst>
            </a:pPr>
            <a:r>
              <a:rPr lang="en-GB" dirty="0" smtClean="0"/>
              <a:t>t</a:t>
            </a:r>
            <a:r>
              <a:rPr lang="en-GB" dirty="0" smtClean="0">
                <a:solidFill>
                  <a:schemeClr val="tx1"/>
                </a:solidFill>
                <a:latin typeface="Arial" charset="0"/>
              </a:rPr>
              <a:t>wo</a:t>
            </a:r>
            <a:r>
              <a:rPr lang="en-GB" dirty="0" smtClean="0"/>
              <a:t> </a:t>
            </a:r>
            <a:r>
              <a:rPr lang="en-GB" dirty="0" smtClean="0">
                <a:solidFill>
                  <a:schemeClr val="tx1"/>
                </a:solidFill>
                <a:latin typeface="Arial" charset="0"/>
              </a:rPr>
              <a:t>forks </a:t>
            </a:r>
            <a:r>
              <a:rPr lang="en-GB" dirty="0">
                <a:solidFill>
                  <a:schemeClr val="tx1"/>
                </a:solidFill>
                <a:latin typeface="Arial" charset="0"/>
              </a:rPr>
              <a:t>to eat</a:t>
            </a:r>
            <a:r>
              <a:rPr lang="en-GB" dirty="0" smtClean="0">
                <a:solidFill>
                  <a:schemeClr val="tx1"/>
                </a:solidFill>
                <a:latin typeface="Arial" charset="0"/>
              </a:rPr>
              <a:t> </a:t>
            </a:r>
          </a:p>
          <a:p>
            <a:pPr>
              <a:lnSpc>
                <a:spcPct val="93000"/>
              </a:lnSpc>
              <a:buClr>
                <a:srgbClr val="000000"/>
              </a:buClr>
              <a:buSzPct val="45000"/>
              <a:tabLst>
                <a:tab pos="656650" algn="l"/>
                <a:tab pos="1313299" algn="l"/>
                <a:tab pos="1969949" algn="l"/>
              </a:tabLst>
            </a:pPr>
            <a:r>
              <a:rPr lang="en-GB" dirty="0" smtClean="0"/>
              <a:t>p</a:t>
            </a:r>
            <a:r>
              <a:rPr lang="en-GB" dirty="0" smtClean="0">
                <a:solidFill>
                  <a:schemeClr val="tx1"/>
                </a:solidFill>
                <a:latin typeface="Arial" charset="0"/>
              </a:rPr>
              <a:t>asta, but </a:t>
            </a:r>
            <a:r>
              <a:rPr lang="en-GB" dirty="0">
                <a:solidFill>
                  <a:schemeClr val="tx1"/>
                </a:solidFill>
                <a:latin typeface="Arial" charset="0"/>
              </a:rPr>
              <a:t>must</a:t>
            </a:r>
            <a:r>
              <a:rPr lang="en-GB" dirty="0" smtClean="0">
                <a:solidFill>
                  <a:schemeClr val="tx1"/>
                </a:solidFill>
                <a:latin typeface="Arial" charset="0"/>
              </a:rPr>
              <a:t> pick</a:t>
            </a:r>
          </a:p>
          <a:p>
            <a:pPr>
              <a:lnSpc>
                <a:spcPct val="93000"/>
              </a:lnSpc>
              <a:buClr>
                <a:srgbClr val="000000"/>
              </a:buClr>
              <a:buSzPct val="45000"/>
              <a:tabLst>
                <a:tab pos="656650" algn="l"/>
                <a:tab pos="1313299" algn="l"/>
                <a:tab pos="1969949" algn="l"/>
              </a:tabLst>
            </a:pPr>
            <a:r>
              <a:rPr lang="en-GB" dirty="0" smtClean="0"/>
              <a:t>t</a:t>
            </a:r>
            <a:r>
              <a:rPr lang="en-GB" dirty="0" smtClean="0">
                <a:solidFill>
                  <a:schemeClr val="tx1"/>
                </a:solidFill>
                <a:latin typeface="Arial" charset="0"/>
              </a:rPr>
              <a:t>hem</a:t>
            </a:r>
            <a:r>
              <a:rPr lang="en-GB" dirty="0" smtClean="0"/>
              <a:t> up </a:t>
            </a:r>
            <a:r>
              <a:rPr lang="en-GB" dirty="0" smtClean="0">
                <a:solidFill>
                  <a:schemeClr val="tx1"/>
                </a:solidFill>
                <a:latin typeface="Arial" charset="0"/>
              </a:rPr>
              <a:t>one </a:t>
            </a:r>
            <a:r>
              <a:rPr lang="en-GB" dirty="0">
                <a:solidFill>
                  <a:schemeClr val="tx1"/>
                </a:solidFill>
                <a:latin typeface="Arial" charset="0"/>
              </a:rPr>
              <a:t>at a time</a:t>
            </a:r>
          </a:p>
        </p:txBody>
      </p:sp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6779521" y="5135580"/>
            <a:ext cx="1731243" cy="7729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45000"/>
              <a:tabLst>
                <a:tab pos="656650" algn="l"/>
                <a:tab pos="1313299" algn="l"/>
              </a:tabLst>
            </a:pPr>
            <a:r>
              <a:rPr lang="en-GB" dirty="0"/>
              <a:t>T</a:t>
            </a:r>
            <a:r>
              <a:rPr lang="en-GB" dirty="0" smtClean="0">
                <a:solidFill>
                  <a:schemeClr val="tx1"/>
                </a:solidFill>
                <a:latin typeface="Arial" charset="0"/>
              </a:rPr>
              <a:t>he </a:t>
            </a:r>
            <a:r>
              <a:rPr lang="en-GB" dirty="0">
                <a:solidFill>
                  <a:schemeClr val="tx1"/>
                </a:solidFill>
                <a:latin typeface="Arial" charset="0"/>
              </a:rPr>
              <a:t>problem </a:t>
            </a:r>
          </a:p>
          <a:p>
            <a:pPr>
              <a:lnSpc>
                <a:spcPct val="93000"/>
              </a:lnSpc>
              <a:buClr>
                <a:srgbClr val="000000"/>
              </a:buClr>
              <a:buSzPct val="45000"/>
              <a:tabLst>
                <a:tab pos="656650" algn="l"/>
                <a:tab pos="1313299" algn="l"/>
              </a:tabLst>
            </a:pPr>
            <a:r>
              <a:rPr lang="en-GB" dirty="0">
                <a:solidFill>
                  <a:schemeClr val="tx1"/>
                </a:solidFill>
                <a:latin typeface="Arial" charset="0"/>
              </a:rPr>
              <a:t>demands an </a:t>
            </a:r>
          </a:p>
          <a:p>
            <a:pPr>
              <a:lnSpc>
                <a:spcPct val="93000"/>
              </a:lnSpc>
              <a:buClr>
                <a:srgbClr val="000000"/>
              </a:buClr>
              <a:buSzPct val="45000"/>
              <a:tabLst>
                <a:tab pos="656650" algn="l"/>
                <a:tab pos="1313299" algn="l"/>
              </a:tabLst>
            </a:pPr>
            <a:r>
              <a:rPr lang="en-GB" u="sng" dirty="0">
                <a:solidFill>
                  <a:schemeClr val="tx1"/>
                </a:solidFill>
                <a:latin typeface="Arial" charset="0"/>
              </a:rPr>
              <a:t>absolute</a:t>
            </a:r>
            <a:r>
              <a:rPr lang="en-GB" dirty="0">
                <a:solidFill>
                  <a:schemeClr val="tx1"/>
                </a:solidFill>
                <a:latin typeface="Arial" charset="0"/>
              </a:rPr>
              <a:t> solution</a:t>
            </a:r>
          </a:p>
        </p:txBody>
      </p:sp>
      <p:sp>
        <p:nvSpPr>
          <p:cNvPr id="13318" name="Text Box 6"/>
          <p:cNvSpPr txBox="1">
            <a:spLocks noChangeArrowheads="1"/>
          </p:cNvSpPr>
          <p:nvPr/>
        </p:nvSpPr>
        <p:spPr bwMode="auto">
          <a:xfrm>
            <a:off x="508321" y="1562565"/>
            <a:ext cx="1923604" cy="7729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45000"/>
              <a:tabLst>
                <a:tab pos="656650" algn="l"/>
                <a:tab pos="1313299" algn="l"/>
                <a:tab pos="1969949" algn="l"/>
              </a:tabLst>
            </a:pPr>
            <a:r>
              <a:rPr lang="en-GB" dirty="0">
                <a:solidFill>
                  <a:schemeClr val="tx1"/>
                </a:solidFill>
                <a:latin typeface="Arial" charset="0"/>
              </a:rPr>
              <a:t>Five philosophers</a:t>
            </a:r>
          </a:p>
          <a:p>
            <a:pPr>
              <a:lnSpc>
                <a:spcPct val="93000"/>
              </a:lnSpc>
              <a:buClr>
                <a:srgbClr val="000000"/>
              </a:buClr>
              <a:buSzPct val="45000"/>
              <a:tabLst>
                <a:tab pos="656650" algn="l"/>
                <a:tab pos="1313299" algn="l"/>
                <a:tab pos="1969949" algn="l"/>
              </a:tabLst>
            </a:pPr>
            <a:r>
              <a:rPr lang="en-GB" dirty="0">
                <a:solidFill>
                  <a:schemeClr val="tx1"/>
                </a:solidFill>
                <a:latin typeface="Arial" charset="0"/>
              </a:rPr>
              <a:t>five plates of pasta</a:t>
            </a:r>
          </a:p>
          <a:p>
            <a:pPr>
              <a:lnSpc>
                <a:spcPct val="93000"/>
              </a:lnSpc>
              <a:buClr>
                <a:srgbClr val="000000"/>
              </a:buClr>
              <a:buSzPct val="45000"/>
              <a:tabLst>
                <a:tab pos="656650" algn="l"/>
                <a:tab pos="1313299" algn="l"/>
                <a:tab pos="1969949" algn="l"/>
              </a:tabLst>
            </a:pPr>
            <a:r>
              <a:rPr lang="en-GB" dirty="0">
                <a:solidFill>
                  <a:schemeClr val="tx1"/>
                </a:solidFill>
                <a:latin typeface="Arial" charset="0"/>
              </a:rPr>
              <a:t>five forks</a:t>
            </a:r>
          </a:p>
        </p:txBody>
      </p:sp>
      <p:sp>
        <p:nvSpPr>
          <p:cNvPr id="13320" name="Oval 8"/>
          <p:cNvSpPr>
            <a:spLocks noChangeArrowheads="1"/>
          </p:cNvSpPr>
          <p:nvPr/>
        </p:nvSpPr>
        <p:spPr bwMode="auto">
          <a:xfrm>
            <a:off x="3535200" y="2461219"/>
            <a:ext cx="2626560" cy="2626836"/>
          </a:xfrm>
          <a:prstGeom prst="ellipse">
            <a:avLst/>
          </a:prstGeom>
          <a:solidFill>
            <a:srgbClr val="9933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321" name="Oval 9"/>
          <p:cNvSpPr>
            <a:spLocks noChangeArrowheads="1"/>
          </p:cNvSpPr>
          <p:nvPr/>
        </p:nvSpPr>
        <p:spPr bwMode="auto">
          <a:xfrm>
            <a:off x="4710240" y="2599473"/>
            <a:ext cx="414720" cy="41476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322" name="Oval 10"/>
          <p:cNvSpPr>
            <a:spLocks noChangeArrowheads="1"/>
          </p:cNvSpPr>
          <p:nvPr/>
        </p:nvSpPr>
        <p:spPr bwMode="auto">
          <a:xfrm>
            <a:off x="5608800" y="3290746"/>
            <a:ext cx="414720" cy="41476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323" name="Oval 11"/>
          <p:cNvSpPr>
            <a:spLocks noChangeArrowheads="1"/>
          </p:cNvSpPr>
          <p:nvPr/>
        </p:nvSpPr>
        <p:spPr bwMode="auto">
          <a:xfrm>
            <a:off x="5401440" y="4258527"/>
            <a:ext cx="414720" cy="41476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324" name="Oval 12"/>
          <p:cNvSpPr>
            <a:spLocks noChangeArrowheads="1"/>
          </p:cNvSpPr>
          <p:nvPr/>
        </p:nvSpPr>
        <p:spPr bwMode="auto">
          <a:xfrm>
            <a:off x="4019040" y="4327655"/>
            <a:ext cx="414720" cy="41476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325" name="Oval 13"/>
          <p:cNvSpPr>
            <a:spLocks noChangeArrowheads="1"/>
          </p:cNvSpPr>
          <p:nvPr/>
        </p:nvSpPr>
        <p:spPr bwMode="auto">
          <a:xfrm>
            <a:off x="3673440" y="3359873"/>
            <a:ext cx="414720" cy="41476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4848480" y="4465909"/>
            <a:ext cx="138240" cy="483891"/>
            <a:chOff x="2839" y="3821"/>
            <a:chExt cx="96" cy="336"/>
          </a:xfrm>
        </p:grpSpPr>
        <p:sp>
          <p:nvSpPr>
            <p:cNvPr id="13326" name="Line 14"/>
            <p:cNvSpPr>
              <a:spLocks noChangeShapeType="1"/>
            </p:cNvSpPr>
            <p:nvPr/>
          </p:nvSpPr>
          <p:spPr bwMode="auto">
            <a:xfrm>
              <a:off x="2887" y="3917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327" name="Line 15"/>
            <p:cNvSpPr>
              <a:spLocks noChangeShapeType="1"/>
            </p:cNvSpPr>
            <p:nvPr/>
          </p:nvSpPr>
          <p:spPr bwMode="auto">
            <a:xfrm>
              <a:off x="2839" y="3917"/>
              <a:ext cx="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328" name="Line 16"/>
            <p:cNvSpPr>
              <a:spLocks noChangeShapeType="1"/>
            </p:cNvSpPr>
            <p:nvPr/>
          </p:nvSpPr>
          <p:spPr bwMode="auto">
            <a:xfrm>
              <a:off x="2839" y="3821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329" name="Line 17"/>
            <p:cNvSpPr>
              <a:spLocks noChangeShapeType="1"/>
            </p:cNvSpPr>
            <p:nvPr/>
          </p:nvSpPr>
          <p:spPr bwMode="auto">
            <a:xfrm>
              <a:off x="2935" y="3821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330" name="Line 18"/>
            <p:cNvSpPr>
              <a:spLocks noChangeShapeType="1"/>
            </p:cNvSpPr>
            <p:nvPr/>
          </p:nvSpPr>
          <p:spPr bwMode="auto">
            <a:xfrm>
              <a:off x="2887" y="3821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20"/>
          <p:cNvGrpSpPr>
            <a:grpSpLocks/>
          </p:cNvGrpSpPr>
          <p:nvPr/>
        </p:nvGrpSpPr>
        <p:grpSpPr bwMode="auto">
          <a:xfrm rot="4227474">
            <a:off x="3846233" y="3878353"/>
            <a:ext cx="138255" cy="483840"/>
            <a:chOff x="2839" y="3821"/>
            <a:chExt cx="96" cy="336"/>
          </a:xfrm>
        </p:grpSpPr>
        <p:sp>
          <p:nvSpPr>
            <p:cNvPr id="13333" name="Line 21"/>
            <p:cNvSpPr>
              <a:spLocks noChangeShapeType="1"/>
            </p:cNvSpPr>
            <p:nvPr/>
          </p:nvSpPr>
          <p:spPr bwMode="auto">
            <a:xfrm>
              <a:off x="2887" y="3917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334" name="Line 22"/>
            <p:cNvSpPr>
              <a:spLocks noChangeShapeType="1"/>
            </p:cNvSpPr>
            <p:nvPr/>
          </p:nvSpPr>
          <p:spPr bwMode="auto">
            <a:xfrm>
              <a:off x="2839" y="3917"/>
              <a:ext cx="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335" name="Line 23"/>
            <p:cNvSpPr>
              <a:spLocks noChangeShapeType="1"/>
            </p:cNvSpPr>
            <p:nvPr/>
          </p:nvSpPr>
          <p:spPr bwMode="auto">
            <a:xfrm>
              <a:off x="2839" y="3821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336" name="Line 24"/>
            <p:cNvSpPr>
              <a:spLocks noChangeShapeType="1"/>
            </p:cNvSpPr>
            <p:nvPr/>
          </p:nvSpPr>
          <p:spPr bwMode="auto">
            <a:xfrm>
              <a:off x="2935" y="3821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337" name="Line 25"/>
            <p:cNvSpPr>
              <a:spLocks noChangeShapeType="1"/>
            </p:cNvSpPr>
            <p:nvPr/>
          </p:nvSpPr>
          <p:spPr bwMode="auto">
            <a:xfrm>
              <a:off x="2887" y="3821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26"/>
          <p:cNvGrpSpPr>
            <a:grpSpLocks/>
          </p:cNvGrpSpPr>
          <p:nvPr/>
        </p:nvGrpSpPr>
        <p:grpSpPr bwMode="auto">
          <a:xfrm rot="-4758505">
            <a:off x="5781593" y="3740099"/>
            <a:ext cx="138255" cy="483840"/>
            <a:chOff x="2839" y="3821"/>
            <a:chExt cx="96" cy="336"/>
          </a:xfrm>
        </p:grpSpPr>
        <p:sp>
          <p:nvSpPr>
            <p:cNvPr id="13339" name="Line 27"/>
            <p:cNvSpPr>
              <a:spLocks noChangeShapeType="1"/>
            </p:cNvSpPr>
            <p:nvPr/>
          </p:nvSpPr>
          <p:spPr bwMode="auto">
            <a:xfrm>
              <a:off x="2887" y="3917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340" name="Line 28"/>
            <p:cNvSpPr>
              <a:spLocks noChangeShapeType="1"/>
            </p:cNvSpPr>
            <p:nvPr/>
          </p:nvSpPr>
          <p:spPr bwMode="auto">
            <a:xfrm>
              <a:off x="2839" y="3917"/>
              <a:ext cx="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341" name="Line 29"/>
            <p:cNvSpPr>
              <a:spLocks noChangeShapeType="1"/>
            </p:cNvSpPr>
            <p:nvPr/>
          </p:nvSpPr>
          <p:spPr bwMode="auto">
            <a:xfrm>
              <a:off x="2839" y="3821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342" name="Line 30"/>
            <p:cNvSpPr>
              <a:spLocks noChangeShapeType="1"/>
            </p:cNvSpPr>
            <p:nvPr/>
          </p:nvSpPr>
          <p:spPr bwMode="auto">
            <a:xfrm>
              <a:off x="2935" y="3821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343" name="Line 31"/>
            <p:cNvSpPr>
              <a:spLocks noChangeShapeType="1"/>
            </p:cNvSpPr>
            <p:nvPr/>
          </p:nvSpPr>
          <p:spPr bwMode="auto">
            <a:xfrm>
              <a:off x="2887" y="3821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32"/>
          <p:cNvGrpSpPr>
            <a:grpSpLocks/>
          </p:cNvGrpSpPr>
          <p:nvPr/>
        </p:nvGrpSpPr>
        <p:grpSpPr bwMode="auto">
          <a:xfrm rot="-8586074">
            <a:off x="5401440" y="2772291"/>
            <a:ext cx="138240" cy="483891"/>
            <a:chOff x="2839" y="3821"/>
            <a:chExt cx="96" cy="336"/>
          </a:xfrm>
        </p:grpSpPr>
        <p:sp>
          <p:nvSpPr>
            <p:cNvPr id="13345" name="Line 33"/>
            <p:cNvSpPr>
              <a:spLocks noChangeShapeType="1"/>
            </p:cNvSpPr>
            <p:nvPr/>
          </p:nvSpPr>
          <p:spPr bwMode="auto">
            <a:xfrm>
              <a:off x="2887" y="3917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346" name="Line 34"/>
            <p:cNvSpPr>
              <a:spLocks noChangeShapeType="1"/>
            </p:cNvSpPr>
            <p:nvPr/>
          </p:nvSpPr>
          <p:spPr bwMode="auto">
            <a:xfrm>
              <a:off x="2839" y="3917"/>
              <a:ext cx="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347" name="Line 35"/>
            <p:cNvSpPr>
              <a:spLocks noChangeShapeType="1"/>
            </p:cNvSpPr>
            <p:nvPr/>
          </p:nvSpPr>
          <p:spPr bwMode="auto">
            <a:xfrm>
              <a:off x="2839" y="3821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348" name="Line 36"/>
            <p:cNvSpPr>
              <a:spLocks noChangeShapeType="1"/>
            </p:cNvSpPr>
            <p:nvPr/>
          </p:nvSpPr>
          <p:spPr bwMode="auto">
            <a:xfrm>
              <a:off x="2935" y="3821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349" name="Line 37"/>
            <p:cNvSpPr>
              <a:spLocks noChangeShapeType="1"/>
            </p:cNvSpPr>
            <p:nvPr/>
          </p:nvSpPr>
          <p:spPr bwMode="auto">
            <a:xfrm>
              <a:off x="2887" y="3821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38"/>
          <p:cNvGrpSpPr>
            <a:grpSpLocks/>
          </p:cNvGrpSpPr>
          <p:nvPr/>
        </p:nvGrpSpPr>
        <p:grpSpPr bwMode="auto">
          <a:xfrm rot="-13676482">
            <a:off x="4122713" y="2772317"/>
            <a:ext cx="138255" cy="483840"/>
            <a:chOff x="2839" y="3821"/>
            <a:chExt cx="96" cy="336"/>
          </a:xfrm>
        </p:grpSpPr>
        <p:sp>
          <p:nvSpPr>
            <p:cNvPr id="13351" name="Line 39"/>
            <p:cNvSpPr>
              <a:spLocks noChangeShapeType="1"/>
            </p:cNvSpPr>
            <p:nvPr/>
          </p:nvSpPr>
          <p:spPr bwMode="auto">
            <a:xfrm>
              <a:off x="2887" y="3917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352" name="Line 40"/>
            <p:cNvSpPr>
              <a:spLocks noChangeShapeType="1"/>
            </p:cNvSpPr>
            <p:nvPr/>
          </p:nvSpPr>
          <p:spPr bwMode="auto">
            <a:xfrm>
              <a:off x="2839" y="3917"/>
              <a:ext cx="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353" name="Line 41"/>
            <p:cNvSpPr>
              <a:spLocks noChangeShapeType="1"/>
            </p:cNvSpPr>
            <p:nvPr/>
          </p:nvSpPr>
          <p:spPr bwMode="auto">
            <a:xfrm>
              <a:off x="2839" y="3821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354" name="Line 42"/>
            <p:cNvSpPr>
              <a:spLocks noChangeShapeType="1"/>
            </p:cNvSpPr>
            <p:nvPr/>
          </p:nvSpPr>
          <p:spPr bwMode="auto">
            <a:xfrm>
              <a:off x="2935" y="3821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355" name="Line 43"/>
            <p:cNvSpPr>
              <a:spLocks noChangeShapeType="1"/>
            </p:cNvSpPr>
            <p:nvPr/>
          </p:nvSpPr>
          <p:spPr bwMode="auto">
            <a:xfrm>
              <a:off x="2887" y="3821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356" name="Oval 44"/>
          <p:cNvSpPr>
            <a:spLocks noChangeArrowheads="1"/>
          </p:cNvSpPr>
          <p:nvPr/>
        </p:nvSpPr>
        <p:spPr bwMode="auto">
          <a:xfrm>
            <a:off x="4118400" y="4435666"/>
            <a:ext cx="207360" cy="20738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357" name="Oval 45"/>
          <p:cNvSpPr>
            <a:spLocks noChangeArrowheads="1"/>
          </p:cNvSpPr>
          <p:nvPr/>
        </p:nvSpPr>
        <p:spPr bwMode="auto">
          <a:xfrm>
            <a:off x="5509440" y="4366538"/>
            <a:ext cx="207360" cy="20738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358" name="Oval 46"/>
          <p:cNvSpPr>
            <a:spLocks noChangeArrowheads="1"/>
          </p:cNvSpPr>
          <p:nvPr/>
        </p:nvSpPr>
        <p:spPr bwMode="auto">
          <a:xfrm>
            <a:off x="5708160" y="3400197"/>
            <a:ext cx="207360" cy="20738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359" name="Oval 47"/>
          <p:cNvSpPr>
            <a:spLocks noChangeArrowheads="1"/>
          </p:cNvSpPr>
          <p:nvPr/>
        </p:nvSpPr>
        <p:spPr bwMode="auto">
          <a:xfrm>
            <a:off x="4809600" y="2700284"/>
            <a:ext cx="207360" cy="20738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360" name="Oval 48"/>
          <p:cNvSpPr>
            <a:spLocks noChangeArrowheads="1"/>
          </p:cNvSpPr>
          <p:nvPr/>
        </p:nvSpPr>
        <p:spPr bwMode="auto">
          <a:xfrm>
            <a:off x="3772800" y="3467884"/>
            <a:ext cx="207360" cy="20738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grpSp>
        <p:nvGrpSpPr>
          <p:cNvPr id="7" name="Group 51"/>
          <p:cNvGrpSpPr>
            <a:grpSpLocks/>
          </p:cNvGrpSpPr>
          <p:nvPr/>
        </p:nvGrpSpPr>
        <p:grpSpPr bwMode="auto">
          <a:xfrm>
            <a:off x="4364640" y="1908201"/>
            <a:ext cx="1036800" cy="483891"/>
            <a:chOff x="3031" y="1325"/>
            <a:chExt cx="720" cy="336"/>
          </a:xfrm>
        </p:grpSpPr>
        <p:sp>
          <p:nvSpPr>
            <p:cNvPr id="13361" name="Oval 49"/>
            <p:cNvSpPr>
              <a:spLocks noChangeArrowheads="1"/>
            </p:cNvSpPr>
            <p:nvPr/>
          </p:nvSpPr>
          <p:spPr bwMode="auto">
            <a:xfrm>
              <a:off x="3031" y="1325"/>
              <a:ext cx="720" cy="288"/>
            </a:xfrm>
            <a:prstGeom prst="ellipse">
              <a:avLst/>
            </a:prstGeom>
            <a:solidFill>
              <a:srgbClr val="00B8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62" name="Oval 50"/>
            <p:cNvSpPr>
              <a:spLocks noChangeArrowheads="1"/>
            </p:cNvSpPr>
            <p:nvPr/>
          </p:nvSpPr>
          <p:spPr bwMode="auto">
            <a:xfrm>
              <a:off x="3271" y="1325"/>
              <a:ext cx="288" cy="33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" name="Group 52"/>
          <p:cNvGrpSpPr>
            <a:grpSpLocks/>
          </p:cNvGrpSpPr>
          <p:nvPr/>
        </p:nvGrpSpPr>
        <p:grpSpPr bwMode="auto">
          <a:xfrm rot="-25975507">
            <a:off x="2705706" y="3221644"/>
            <a:ext cx="1036909" cy="483840"/>
            <a:chOff x="3031" y="1325"/>
            <a:chExt cx="720" cy="336"/>
          </a:xfrm>
        </p:grpSpPr>
        <p:sp>
          <p:nvSpPr>
            <p:cNvPr id="13365" name="Oval 53"/>
            <p:cNvSpPr>
              <a:spLocks noChangeArrowheads="1"/>
            </p:cNvSpPr>
            <p:nvPr/>
          </p:nvSpPr>
          <p:spPr bwMode="auto">
            <a:xfrm>
              <a:off x="3031" y="1325"/>
              <a:ext cx="720" cy="288"/>
            </a:xfrm>
            <a:prstGeom prst="ellipse">
              <a:avLst/>
            </a:prstGeom>
            <a:solidFill>
              <a:srgbClr val="00B8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66" name="Oval 54"/>
            <p:cNvSpPr>
              <a:spLocks noChangeArrowheads="1"/>
            </p:cNvSpPr>
            <p:nvPr/>
          </p:nvSpPr>
          <p:spPr bwMode="auto">
            <a:xfrm>
              <a:off x="3271" y="1325"/>
              <a:ext cx="288" cy="33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" name="Group 55"/>
          <p:cNvGrpSpPr>
            <a:grpSpLocks/>
          </p:cNvGrpSpPr>
          <p:nvPr/>
        </p:nvGrpSpPr>
        <p:grpSpPr bwMode="auto">
          <a:xfrm rot="13369013">
            <a:off x="3258720" y="4811546"/>
            <a:ext cx="1036800" cy="483891"/>
            <a:chOff x="3031" y="1325"/>
            <a:chExt cx="720" cy="336"/>
          </a:xfrm>
        </p:grpSpPr>
        <p:sp>
          <p:nvSpPr>
            <p:cNvPr id="13368" name="Oval 56"/>
            <p:cNvSpPr>
              <a:spLocks noChangeArrowheads="1"/>
            </p:cNvSpPr>
            <p:nvPr/>
          </p:nvSpPr>
          <p:spPr bwMode="auto">
            <a:xfrm>
              <a:off x="3031" y="1325"/>
              <a:ext cx="720" cy="288"/>
            </a:xfrm>
            <a:prstGeom prst="ellipse">
              <a:avLst/>
            </a:prstGeom>
            <a:solidFill>
              <a:srgbClr val="00B8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69" name="Oval 57"/>
            <p:cNvSpPr>
              <a:spLocks noChangeArrowheads="1"/>
            </p:cNvSpPr>
            <p:nvPr/>
          </p:nvSpPr>
          <p:spPr bwMode="auto">
            <a:xfrm>
              <a:off x="3271" y="1325"/>
              <a:ext cx="288" cy="33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" name="Group 58"/>
          <p:cNvGrpSpPr>
            <a:grpSpLocks/>
          </p:cNvGrpSpPr>
          <p:nvPr/>
        </p:nvGrpSpPr>
        <p:grpSpPr bwMode="auto">
          <a:xfrm rot="-13562033">
            <a:off x="5677866" y="4673316"/>
            <a:ext cx="1036909" cy="483840"/>
            <a:chOff x="3031" y="1325"/>
            <a:chExt cx="720" cy="336"/>
          </a:xfrm>
        </p:grpSpPr>
        <p:sp>
          <p:nvSpPr>
            <p:cNvPr id="13371" name="Oval 59"/>
            <p:cNvSpPr>
              <a:spLocks noChangeArrowheads="1"/>
            </p:cNvSpPr>
            <p:nvPr/>
          </p:nvSpPr>
          <p:spPr bwMode="auto">
            <a:xfrm>
              <a:off x="3031" y="1325"/>
              <a:ext cx="720" cy="288"/>
            </a:xfrm>
            <a:prstGeom prst="ellipse">
              <a:avLst/>
            </a:prstGeom>
            <a:solidFill>
              <a:srgbClr val="00B8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72" name="Oval 60"/>
            <p:cNvSpPr>
              <a:spLocks noChangeArrowheads="1"/>
            </p:cNvSpPr>
            <p:nvPr/>
          </p:nvSpPr>
          <p:spPr bwMode="auto">
            <a:xfrm>
              <a:off x="3271" y="1325"/>
              <a:ext cx="288" cy="33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" name="Group 61"/>
          <p:cNvGrpSpPr>
            <a:grpSpLocks/>
          </p:cNvGrpSpPr>
          <p:nvPr/>
        </p:nvGrpSpPr>
        <p:grpSpPr bwMode="auto">
          <a:xfrm rot="4089296">
            <a:off x="5954346" y="3014262"/>
            <a:ext cx="1036909" cy="483840"/>
            <a:chOff x="3031" y="1325"/>
            <a:chExt cx="720" cy="336"/>
          </a:xfrm>
        </p:grpSpPr>
        <p:sp>
          <p:nvSpPr>
            <p:cNvPr id="13374" name="Oval 62"/>
            <p:cNvSpPr>
              <a:spLocks noChangeArrowheads="1"/>
            </p:cNvSpPr>
            <p:nvPr/>
          </p:nvSpPr>
          <p:spPr bwMode="auto">
            <a:xfrm>
              <a:off x="3031" y="1325"/>
              <a:ext cx="720" cy="288"/>
            </a:xfrm>
            <a:prstGeom prst="ellipse">
              <a:avLst/>
            </a:prstGeom>
            <a:solidFill>
              <a:srgbClr val="00B8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75" name="Oval 63"/>
            <p:cNvSpPr>
              <a:spLocks noChangeArrowheads="1"/>
            </p:cNvSpPr>
            <p:nvPr/>
          </p:nvSpPr>
          <p:spPr bwMode="auto">
            <a:xfrm>
              <a:off x="3271" y="1325"/>
              <a:ext cx="288" cy="33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3376" name="Text Box 64"/>
          <p:cNvSpPr txBox="1">
            <a:spLocks noChangeArrowheads="1"/>
          </p:cNvSpPr>
          <p:nvPr/>
        </p:nvSpPr>
        <p:spPr bwMode="auto">
          <a:xfrm>
            <a:off x="977761" y="5088055"/>
            <a:ext cx="2104204" cy="7760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45000"/>
              <a:tabLst>
                <a:tab pos="656650" algn="l"/>
                <a:tab pos="1313299" algn="l"/>
              </a:tabLst>
            </a:pPr>
            <a:r>
              <a:rPr lang="en-GB" dirty="0" smtClean="0">
                <a:solidFill>
                  <a:schemeClr val="tx1"/>
                </a:solidFill>
                <a:latin typeface="Arial" charset="0"/>
              </a:rPr>
              <a:t>Philosophers will </a:t>
            </a:r>
            <a:r>
              <a:rPr lang="en-GB" dirty="0">
                <a:solidFill>
                  <a:schemeClr val="tx1"/>
                </a:solidFill>
                <a:latin typeface="Arial" charset="0"/>
              </a:rPr>
              <a:t>not</a:t>
            </a:r>
          </a:p>
          <a:p>
            <a:pPr>
              <a:lnSpc>
                <a:spcPct val="93000"/>
              </a:lnSpc>
              <a:buClr>
                <a:srgbClr val="000000"/>
              </a:buClr>
              <a:buSzPct val="45000"/>
              <a:tabLst>
                <a:tab pos="656650" algn="l"/>
                <a:tab pos="1313299" algn="l"/>
              </a:tabLst>
            </a:pPr>
            <a:r>
              <a:rPr lang="en-GB" dirty="0">
                <a:solidFill>
                  <a:schemeClr val="tx1"/>
                </a:solidFill>
                <a:latin typeface="Arial" charset="0"/>
              </a:rPr>
              <a:t>negotiate with</a:t>
            </a:r>
          </a:p>
          <a:p>
            <a:pPr>
              <a:lnSpc>
                <a:spcPct val="93000"/>
              </a:lnSpc>
              <a:buClr>
                <a:srgbClr val="000000"/>
              </a:buClr>
              <a:buSzPct val="45000"/>
              <a:tabLst>
                <a:tab pos="656650" algn="l"/>
                <a:tab pos="1313299" algn="l"/>
              </a:tabLst>
            </a:pPr>
            <a:r>
              <a:rPr lang="en-GB" dirty="0">
                <a:solidFill>
                  <a:schemeClr val="tx1"/>
                </a:solidFill>
                <a:latin typeface="Arial" charset="0"/>
              </a:rPr>
              <a:t>one-another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" charset="0"/>
                <a:ea typeface="ＭＳ Ｐゴシック" pitchFamily="1" charset="-128"/>
              </a:rPr>
              <a:t>Implementing Deadlock Detection</a:t>
            </a:r>
          </a:p>
        </p:txBody>
      </p:sp>
      <p:sp>
        <p:nvSpPr>
          <p:cNvPr id="583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latin typeface="Times New Roman" pitchFamily="1" charset="0"/>
                <a:ea typeface="ＭＳ Ｐゴシック" pitchFamily="1" charset="-128"/>
              </a:rPr>
              <a:t>Need to identify all resources that can be locked</a:t>
            </a:r>
          </a:p>
          <a:p>
            <a:r>
              <a:rPr lang="en-US" smtClean="0">
                <a:latin typeface="Times New Roman" pitchFamily="1" charset="0"/>
                <a:ea typeface="ＭＳ Ｐゴシック" pitchFamily="1" charset="-128"/>
              </a:rPr>
              <a:t>Need to maintain wait-for graph or equivalent structure</a:t>
            </a:r>
          </a:p>
          <a:p>
            <a:r>
              <a:rPr lang="en-US" smtClean="0">
                <a:latin typeface="Times New Roman" pitchFamily="1" charset="0"/>
                <a:ea typeface="ＭＳ Ｐゴシック" pitchFamily="1" charset="-128"/>
              </a:rPr>
              <a:t>When lock requested, structure is updated and checked for deadlock</a:t>
            </a:r>
          </a:p>
          <a:p>
            <a:pPr lvl="1"/>
            <a:r>
              <a:rPr lang="en-US" smtClean="0">
                <a:latin typeface="Times New Roman" pitchFamily="1" charset="0"/>
                <a:ea typeface="ＭＳ Ｐゴシック" pitchFamily="1" charset="-128"/>
              </a:rPr>
              <a:t>In which case, might it not be better just to reject the lock request?</a:t>
            </a:r>
          </a:p>
          <a:p>
            <a:pPr lvl="1"/>
            <a:r>
              <a:rPr lang="en-US" smtClean="0">
                <a:latin typeface="Times New Roman" pitchFamily="1" charset="0"/>
                <a:ea typeface="ＭＳ Ｐゴシック" pitchFamily="1" charset="-128"/>
              </a:rPr>
              <a:t>And not let the requester block?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>
          <a:xfrm>
            <a:off x="457200" y="887413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Times New Roman" pitchFamily="1" charset="0"/>
                <a:ea typeface="ＭＳ Ｐゴシック" pitchFamily="1" charset="-128"/>
              </a:rPr>
              <a:t>Dealing With General Synchronization Bugs</a:t>
            </a:r>
            <a:br>
              <a:rPr lang="en-US" dirty="0" smtClean="0">
                <a:latin typeface="Times New Roman" pitchFamily="1" charset="0"/>
                <a:ea typeface="ＭＳ Ｐゴシック" pitchFamily="1" charset="-128"/>
              </a:rPr>
            </a:br>
            <a:endParaRPr lang="en-US" dirty="0" smtClean="0">
              <a:latin typeface="Times New Roman" pitchFamily="1" charset="0"/>
              <a:ea typeface="ＭＳ Ｐゴシック" pitchFamily="1" charset="-128"/>
            </a:endParaRPr>
          </a:p>
        </p:txBody>
      </p:sp>
      <p:sp>
        <p:nvSpPr>
          <p:cNvPr id="59395" name="Content Placeholder 2"/>
          <p:cNvSpPr>
            <a:spLocks noGrp="1"/>
          </p:cNvSpPr>
          <p:nvPr>
            <p:ph idx="1"/>
          </p:nvPr>
        </p:nvSpPr>
        <p:spPr>
          <a:xfrm>
            <a:off x="457200" y="1846263"/>
            <a:ext cx="8229600" cy="4525962"/>
          </a:xfrm>
        </p:spPr>
        <p:txBody>
          <a:bodyPr/>
          <a:lstStyle/>
          <a:p>
            <a:r>
              <a:rPr lang="en-GB" sz="2800" dirty="0" smtClean="0">
                <a:latin typeface="Times New Roman" pitchFamily="1" charset="0"/>
                <a:ea typeface="ＭＳ Ｐゴシック" pitchFamily="1" charset="-128"/>
              </a:rPr>
              <a:t>Deadlock detection seldom makes sense</a:t>
            </a:r>
          </a:p>
          <a:p>
            <a:pPr lvl="1"/>
            <a:r>
              <a:rPr lang="en-GB" sz="2400" dirty="0" smtClean="0">
                <a:latin typeface="Times New Roman" pitchFamily="1" charset="0"/>
                <a:ea typeface="ＭＳ Ｐゴシック" pitchFamily="1" charset="-128"/>
              </a:rPr>
              <a:t>It is extremely complex to implement</a:t>
            </a:r>
          </a:p>
          <a:p>
            <a:pPr lvl="1"/>
            <a:r>
              <a:rPr lang="en-GB" sz="2400" dirty="0" smtClean="0">
                <a:latin typeface="Times New Roman" pitchFamily="1" charset="0"/>
                <a:ea typeface="ＭＳ Ｐゴシック" pitchFamily="1" charset="-128"/>
              </a:rPr>
              <a:t>Only detects true deadlocks for a known resource</a:t>
            </a:r>
          </a:p>
          <a:p>
            <a:pPr lvl="1"/>
            <a:r>
              <a:rPr lang="en-GB" sz="2400" dirty="0" smtClean="0">
                <a:latin typeface="Times New Roman" pitchFamily="1" charset="0"/>
                <a:ea typeface="ＭＳ Ｐゴシック" pitchFamily="1" charset="-128"/>
              </a:rPr>
              <a:t>Not always clear cut what you should do if you detect one</a:t>
            </a:r>
          </a:p>
          <a:p>
            <a:r>
              <a:rPr lang="en-GB" sz="2800" dirty="0" smtClean="0">
                <a:latin typeface="Times New Roman" pitchFamily="1" charset="0"/>
                <a:ea typeface="ＭＳ Ｐゴシック" pitchFamily="1" charset="-128"/>
              </a:rPr>
              <a:t>Service/application </a:t>
            </a:r>
            <a:r>
              <a:rPr lang="en-GB" sz="2800" i="1" dirty="0" smtClean="0">
                <a:latin typeface="Times New Roman" pitchFamily="1" charset="0"/>
                <a:ea typeface="ＭＳ Ｐゴシック" pitchFamily="1" charset="-128"/>
              </a:rPr>
              <a:t>health monitoring</a:t>
            </a:r>
            <a:r>
              <a:rPr lang="en-GB" sz="2800" dirty="0" smtClean="0">
                <a:latin typeface="Times New Roman" pitchFamily="1" charset="0"/>
                <a:ea typeface="ＭＳ Ｐゴシック" pitchFamily="1" charset="-128"/>
              </a:rPr>
              <a:t> is better</a:t>
            </a:r>
          </a:p>
          <a:p>
            <a:pPr lvl="1"/>
            <a:r>
              <a:rPr lang="en-GB" sz="2400" dirty="0" smtClean="0">
                <a:latin typeface="Times New Roman" pitchFamily="1" charset="0"/>
                <a:ea typeface="ＭＳ Ｐゴシック" pitchFamily="1" charset="-128"/>
              </a:rPr>
              <a:t>Monitor application progress/submit test transactions</a:t>
            </a:r>
          </a:p>
          <a:p>
            <a:pPr lvl="1"/>
            <a:r>
              <a:rPr lang="en-GB" sz="2400" dirty="0" smtClean="0">
                <a:latin typeface="Times New Roman" pitchFamily="1" charset="0"/>
                <a:ea typeface="ＭＳ Ｐゴシック" pitchFamily="1" charset="-128"/>
              </a:rPr>
              <a:t>If response takes too long, declare service “hung”</a:t>
            </a:r>
          </a:p>
          <a:p>
            <a:r>
              <a:rPr lang="en-GB" sz="2800" dirty="0" smtClean="0">
                <a:latin typeface="Times New Roman" pitchFamily="1" charset="0"/>
                <a:ea typeface="ＭＳ Ｐゴシック" pitchFamily="1" charset="-128"/>
              </a:rPr>
              <a:t>Health monitoring is easy to implement</a:t>
            </a:r>
          </a:p>
          <a:p>
            <a:r>
              <a:rPr lang="en-GB" sz="2800" dirty="0" smtClean="0">
                <a:latin typeface="Times New Roman" pitchFamily="1" charset="0"/>
                <a:ea typeface="ＭＳ Ｐゴシック" pitchFamily="1" charset="-128"/>
              </a:rPr>
              <a:t>It can detect a wide range of problems</a:t>
            </a:r>
          </a:p>
          <a:p>
            <a:pPr lvl="1"/>
            <a:r>
              <a:rPr lang="en-GB" sz="2400" dirty="0" smtClean="0">
                <a:latin typeface="Times New Roman" pitchFamily="1" charset="0"/>
                <a:ea typeface="ＭＳ Ｐゴシック" pitchFamily="1" charset="-128"/>
              </a:rPr>
              <a:t>Deadlocks, live-locks, infinite loops &amp; waits, crashes</a:t>
            </a:r>
          </a:p>
          <a:p>
            <a:endParaRPr lang="en-US" sz="2800" dirty="0" smtClean="0">
              <a:latin typeface="Times New Roman" pitchFamily="1" charset="0"/>
              <a:ea typeface="ＭＳ Ｐゴシック" pitchFamily="1" charset="-128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797050" y="517524"/>
            <a:ext cx="5505450" cy="1349375"/>
          </a:xfrm>
          <a:prstGeom prst="roundRect">
            <a:avLst/>
          </a:prstGeom>
          <a:noFill/>
          <a:ln w="9525" cap="flat" cmpd="sng" algn="ctr">
            <a:solidFill>
              <a:srgbClr val="0D0D0D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/>
          <p:cNvSpPr>
            <a:spLocks noGrp="1"/>
          </p:cNvSpPr>
          <p:nvPr>
            <p:ph type="title"/>
          </p:nvPr>
        </p:nvSpPr>
        <p:spPr>
          <a:xfrm>
            <a:off x="457200" y="406400"/>
            <a:ext cx="8229600" cy="1143000"/>
          </a:xfrm>
        </p:spPr>
        <p:txBody>
          <a:bodyPr/>
          <a:lstStyle/>
          <a:p>
            <a:r>
              <a:rPr lang="en-US" smtClean="0">
                <a:latin typeface="Times New Roman" pitchFamily="1" charset="0"/>
                <a:ea typeface="ＭＳ Ｐゴシック" pitchFamily="1" charset="-128"/>
              </a:rPr>
              <a:t>Related Problems Health Monitoring Can Handle</a:t>
            </a:r>
          </a:p>
        </p:txBody>
      </p:sp>
      <p:sp>
        <p:nvSpPr>
          <p:cNvPr id="60419" name="Content Placeholder 2"/>
          <p:cNvSpPr>
            <a:spLocks noGrp="1"/>
          </p:cNvSpPr>
          <p:nvPr>
            <p:ph idx="1"/>
          </p:nvPr>
        </p:nvSpPr>
        <p:spPr>
          <a:xfrm>
            <a:off x="457200" y="1790700"/>
            <a:ext cx="8229600" cy="4525963"/>
          </a:xfrm>
        </p:spPr>
        <p:txBody>
          <a:bodyPr/>
          <a:lstStyle/>
          <a:p>
            <a:r>
              <a:rPr lang="en-GB" sz="2400" dirty="0" smtClean="0">
                <a:latin typeface="Times New Roman" pitchFamily="1" charset="0"/>
                <a:ea typeface="ＭＳ Ｐゴシック" pitchFamily="1" charset="-128"/>
              </a:rPr>
              <a:t>Live-lock</a:t>
            </a:r>
          </a:p>
          <a:p>
            <a:pPr lvl="1"/>
            <a:r>
              <a:rPr lang="en-GB" sz="2000" dirty="0" smtClean="0">
                <a:latin typeface="Times New Roman" pitchFamily="1" charset="0"/>
                <a:ea typeface="ＭＳ Ｐゴシック" pitchFamily="1" charset="-128"/>
              </a:rPr>
              <a:t>Process is running, but won't free R1 until it gets message</a:t>
            </a:r>
          </a:p>
          <a:p>
            <a:pPr lvl="1"/>
            <a:r>
              <a:rPr lang="en-GB" sz="2000" dirty="0" smtClean="0">
                <a:latin typeface="Times New Roman" pitchFamily="1" charset="0"/>
                <a:ea typeface="ＭＳ Ｐゴシック" pitchFamily="1" charset="-128"/>
              </a:rPr>
              <a:t>Process that will send the message is blocked for R1</a:t>
            </a:r>
          </a:p>
          <a:p>
            <a:r>
              <a:rPr lang="en-GB" sz="2400" dirty="0" smtClean="0">
                <a:latin typeface="Times New Roman" pitchFamily="1" charset="0"/>
                <a:ea typeface="ＭＳ Ｐゴシック" pitchFamily="1" charset="-128"/>
              </a:rPr>
              <a:t>Sleeping Beauty, waiting for “Prince Charming”</a:t>
            </a:r>
          </a:p>
          <a:p>
            <a:pPr lvl="1"/>
            <a:r>
              <a:rPr lang="en-GB" sz="2000" dirty="0" smtClean="0">
                <a:latin typeface="Times New Roman" pitchFamily="1" charset="0"/>
                <a:ea typeface="ＭＳ Ｐゴシック" pitchFamily="1" charset="-128"/>
              </a:rPr>
              <a:t>A process is blocked, awaiting some completion that will never happen</a:t>
            </a:r>
          </a:p>
          <a:p>
            <a:r>
              <a:rPr lang="en-GB" sz="2400" dirty="0" smtClean="0">
                <a:latin typeface="Times New Roman" pitchFamily="1" charset="0"/>
                <a:ea typeface="ＭＳ Ｐゴシック" pitchFamily="1" charset="-128"/>
              </a:rPr>
              <a:t>Priority inversion hangs</a:t>
            </a:r>
          </a:p>
          <a:p>
            <a:pPr lvl="1"/>
            <a:r>
              <a:rPr lang="en-GB" sz="2000" dirty="0" smtClean="0">
                <a:latin typeface="Times New Roman" pitchFamily="1" charset="0"/>
                <a:ea typeface="ＭＳ Ｐゴシック" pitchFamily="1" charset="-128"/>
              </a:rPr>
              <a:t>Which we talked about before</a:t>
            </a:r>
            <a:endParaRPr lang="en-GB" sz="2400" dirty="0" smtClean="0">
              <a:latin typeface="Times New Roman" pitchFamily="1" charset="0"/>
              <a:ea typeface="ＭＳ Ｐゴシック" pitchFamily="1" charset="-128"/>
            </a:endParaRPr>
          </a:p>
          <a:p>
            <a:r>
              <a:rPr lang="en-GB" sz="2400" dirty="0" smtClean="0">
                <a:latin typeface="Times New Roman" pitchFamily="1" charset="0"/>
                <a:ea typeface="ＭＳ Ｐゴシック" pitchFamily="1" charset="-128"/>
              </a:rPr>
              <a:t>None of these is a true deadlock</a:t>
            </a:r>
          </a:p>
          <a:p>
            <a:pPr lvl="1"/>
            <a:r>
              <a:rPr lang="en-GB" sz="2000" dirty="0" smtClean="0">
                <a:latin typeface="Times New Roman" pitchFamily="1" charset="0"/>
                <a:ea typeface="ＭＳ Ｐゴシック" pitchFamily="1" charset="-128"/>
              </a:rPr>
              <a:t>Wouldn't be found by deadlock detection algorithm</a:t>
            </a:r>
          </a:p>
          <a:p>
            <a:pPr lvl="1"/>
            <a:r>
              <a:rPr lang="en-GB" sz="2000" dirty="0" smtClean="0">
                <a:latin typeface="Times New Roman" pitchFamily="1" charset="0"/>
                <a:ea typeface="ＭＳ Ｐゴシック" pitchFamily="1" charset="-128"/>
              </a:rPr>
              <a:t>All leave the system just as hung as a deadlock</a:t>
            </a:r>
          </a:p>
          <a:p>
            <a:r>
              <a:rPr lang="en-GB" sz="2400" dirty="0" smtClean="0">
                <a:latin typeface="Times New Roman" pitchFamily="1" charset="0"/>
                <a:ea typeface="ＭＳ Ｐゴシック" pitchFamily="1" charset="-128"/>
              </a:rPr>
              <a:t>Health monitoring handles them</a:t>
            </a:r>
          </a:p>
          <a:p>
            <a:endParaRPr lang="en-US" sz="2400" dirty="0" smtClean="0">
              <a:latin typeface="Times New Roman" pitchFamily="1" charset="0"/>
              <a:ea typeface="ＭＳ Ｐゴシック" pitchFamily="1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" charset="0"/>
                <a:ea typeface="ＭＳ Ｐゴシック" pitchFamily="1" charset="-128"/>
              </a:rPr>
              <a:t>How To Monitor Process Health</a:t>
            </a:r>
          </a:p>
        </p:txBody>
      </p:sp>
      <p:sp>
        <p:nvSpPr>
          <p:cNvPr id="61443" name="Content Placeholder 2"/>
          <p:cNvSpPr>
            <a:spLocks noGrp="1"/>
          </p:cNvSpPr>
          <p:nvPr>
            <p:ph idx="1"/>
          </p:nvPr>
        </p:nvSpPr>
        <p:spPr>
          <a:xfrm>
            <a:off x="457200" y="1498600"/>
            <a:ext cx="8229600" cy="4525963"/>
          </a:xfrm>
        </p:spPr>
        <p:txBody>
          <a:bodyPr/>
          <a:lstStyle/>
          <a:p>
            <a:r>
              <a:rPr lang="en-GB" smtClean="0">
                <a:latin typeface="Times New Roman" pitchFamily="1" charset="0"/>
                <a:ea typeface="ＭＳ Ｐゴシック" pitchFamily="1" charset="-128"/>
              </a:rPr>
              <a:t>Look for obvious failures</a:t>
            </a:r>
          </a:p>
          <a:p>
            <a:pPr lvl="1"/>
            <a:r>
              <a:rPr lang="en-GB" smtClean="0">
                <a:latin typeface="Times New Roman" pitchFamily="1" charset="0"/>
                <a:ea typeface="ＭＳ Ｐゴシック" pitchFamily="1" charset="-128"/>
              </a:rPr>
              <a:t>Process exits or core dumps</a:t>
            </a:r>
          </a:p>
          <a:p>
            <a:r>
              <a:rPr lang="en-GB" smtClean="0">
                <a:latin typeface="Times New Roman" pitchFamily="1" charset="0"/>
                <a:ea typeface="ＭＳ Ｐゴシック" pitchFamily="1" charset="-128"/>
              </a:rPr>
              <a:t>Passive observation to detect hangs</a:t>
            </a:r>
          </a:p>
          <a:p>
            <a:pPr lvl="1"/>
            <a:r>
              <a:rPr lang="en-GB" smtClean="0">
                <a:latin typeface="Times New Roman" pitchFamily="1" charset="0"/>
                <a:ea typeface="ＭＳ Ｐゴシック" pitchFamily="1" charset="-128"/>
              </a:rPr>
              <a:t>Is process consuming CPU time, or is it blocked?</a:t>
            </a:r>
          </a:p>
          <a:p>
            <a:pPr lvl="1"/>
            <a:r>
              <a:rPr lang="en-GB" smtClean="0">
                <a:latin typeface="Times New Roman" pitchFamily="1" charset="0"/>
                <a:ea typeface="ＭＳ Ｐゴシック" pitchFamily="1" charset="-128"/>
              </a:rPr>
              <a:t>Is process doing network and/or disk I/O?</a:t>
            </a:r>
          </a:p>
          <a:p>
            <a:r>
              <a:rPr lang="en-GB" smtClean="0">
                <a:latin typeface="Times New Roman" pitchFamily="1" charset="0"/>
                <a:ea typeface="ＭＳ Ｐゴシック" pitchFamily="1" charset="-128"/>
              </a:rPr>
              <a:t>External health monitoring</a:t>
            </a:r>
          </a:p>
          <a:p>
            <a:pPr lvl="1"/>
            <a:r>
              <a:rPr lang="en-GB" smtClean="0">
                <a:latin typeface="Times New Roman" pitchFamily="1" charset="0"/>
                <a:ea typeface="ＭＳ Ｐゴシック" pitchFamily="1" charset="-128"/>
              </a:rPr>
              <a:t>“Pings”, null requests, standard test requests</a:t>
            </a:r>
          </a:p>
          <a:p>
            <a:r>
              <a:rPr lang="en-GB" smtClean="0">
                <a:latin typeface="Times New Roman" pitchFamily="1" charset="0"/>
                <a:ea typeface="ＭＳ Ｐゴシック" pitchFamily="1" charset="-128"/>
              </a:rPr>
              <a:t>Internal instrumentation</a:t>
            </a:r>
          </a:p>
          <a:p>
            <a:pPr lvl="1"/>
            <a:r>
              <a:rPr lang="en-GB" smtClean="0">
                <a:latin typeface="Times New Roman" pitchFamily="1" charset="0"/>
                <a:ea typeface="ＭＳ Ｐゴシック" pitchFamily="1" charset="-128"/>
              </a:rPr>
              <a:t>White box audits, exercisers, and monitoring</a:t>
            </a:r>
          </a:p>
          <a:p>
            <a:endParaRPr lang="en-US" smtClean="0">
              <a:latin typeface="Times New Roman" pitchFamily="1" charset="0"/>
              <a:ea typeface="ＭＳ Ｐゴシック" pitchFamily="1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/>
          <p:cNvSpPr>
            <a:spLocks noGrp="1"/>
          </p:cNvSpPr>
          <p:nvPr>
            <p:ph type="title"/>
          </p:nvPr>
        </p:nvSpPr>
        <p:spPr>
          <a:xfrm>
            <a:off x="457200" y="393700"/>
            <a:ext cx="8229600" cy="1143000"/>
          </a:xfrm>
        </p:spPr>
        <p:txBody>
          <a:bodyPr/>
          <a:lstStyle/>
          <a:p>
            <a:r>
              <a:rPr lang="en-US" smtClean="0">
                <a:latin typeface="Times New Roman" pitchFamily="1" charset="0"/>
                <a:ea typeface="ＭＳ Ｐゴシック" pitchFamily="1" charset="-128"/>
              </a:rPr>
              <a:t>What To Do With “Unhealthy” Processes?</a:t>
            </a:r>
          </a:p>
        </p:txBody>
      </p:sp>
      <p:sp>
        <p:nvSpPr>
          <p:cNvPr id="624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smtClean="0">
                <a:latin typeface="Times New Roman" pitchFamily="1" charset="0"/>
                <a:ea typeface="ＭＳ Ｐゴシック" pitchFamily="1" charset="-128"/>
              </a:rPr>
              <a:t>Kill and restart “all of the affected software”</a:t>
            </a:r>
          </a:p>
          <a:p>
            <a:r>
              <a:rPr lang="en-GB" sz="2400" smtClean="0">
                <a:latin typeface="Times New Roman" pitchFamily="1" charset="0"/>
                <a:ea typeface="ＭＳ Ｐゴシック" pitchFamily="1" charset="-128"/>
              </a:rPr>
              <a:t>How many and which processes to kill?</a:t>
            </a:r>
          </a:p>
          <a:p>
            <a:pPr lvl="1"/>
            <a:r>
              <a:rPr lang="en-GB" sz="2400" smtClean="0">
                <a:latin typeface="Times New Roman" pitchFamily="1" charset="0"/>
                <a:ea typeface="ＭＳ Ｐゴシック" pitchFamily="1" charset="-128"/>
              </a:rPr>
              <a:t>As many as necessary, but as few as possible</a:t>
            </a:r>
          </a:p>
          <a:p>
            <a:pPr lvl="1"/>
            <a:r>
              <a:rPr lang="en-GB" sz="2400" smtClean="0">
                <a:latin typeface="Times New Roman" pitchFamily="1" charset="0"/>
                <a:ea typeface="ＭＳ Ｐゴシック" pitchFamily="1" charset="-128"/>
              </a:rPr>
              <a:t>The hung processes may not be the ones that are broken</a:t>
            </a:r>
          </a:p>
          <a:p>
            <a:r>
              <a:rPr lang="en-GB" sz="2400" smtClean="0">
                <a:latin typeface="Times New Roman" pitchFamily="1" charset="0"/>
                <a:ea typeface="ＭＳ Ｐゴシック" pitchFamily="1" charset="-128"/>
              </a:rPr>
              <a:t>How will kills and restarts affect current clients?</a:t>
            </a:r>
          </a:p>
          <a:p>
            <a:pPr lvl="1"/>
            <a:r>
              <a:rPr lang="en-GB" sz="2400" smtClean="0">
                <a:latin typeface="Times New Roman" pitchFamily="1" charset="0"/>
                <a:ea typeface="ＭＳ Ｐゴシック" pitchFamily="1" charset="-128"/>
              </a:rPr>
              <a:t>That depends on the service APIs and/or protocols</a:t>
            </a:r>
          </a:p>
          <a:p>
            <a:pPr lvl="1"/>
            <a:r>
              <a:rPr lang="en-GB" sz="2400" smtClean="0">
                <a:latin typeface="Times New Roman" pitchFamily="1" charset="0"/>
                <a:ea typeface="ＭＳ Ｐゴシック" pitchFamily="1" charset="-128"/>
              </a:rPr>
              <a:t>Apps must be designed for cold/warm/partial restarts</a:t>
            </a:r>
          </a:p>
          <a:p>
            <a:r>
              <a:rPr lang="en-GB" sz="2400" smtClean="0">
                <a:latin typeface="Times New Roman" pitchFamily="1" charset="0"/>
                <a:ea typeface="ＭＳ Ｐゴシック" pitchFamily="1" charset="-128"/>
              </a:rPr>
              <a:t>Highly available systems define restart groups</a:t>
            </a:r>
          </a:p>
          <a:p>
            <a:pPr lvl="1"/>
            <a:r>
              <a:rPr lang="en-GB" sz="2400" smtClean="0">
                <a:latin typeface="Times New Roman" pitchFamily="1" charset="0"/>
                <a:ea typeface="ＭＳ Ｐゴシック" pitchFamily="1" charset="-128"/>
              </a:rPr>
              <a:t>Groups of processes to be started/killed as a group</a:t>
            </a:r>
          </a:p>
          <a:p>
            <a:pPr lvl="1"/>
            <a:r>
              <a:rPr lang="en-GB" sz="2400" smtClean="0">
                <a:latin typeface="Times New Roman" pitchFamily="1" charset="0"/>
                <a:ea typeface="ＭＳ Ｐゴシック" pitchFamily="1" charset="-128"/>
              </a:rPr>
              <a:t>Define inter-group dependencies (restart B after A)</a:t>
            </a:r>
          </a:p>
          <a:p>
            <a:endParaRPr lang="en-US" sz="2400" smtClean="0">
              <a:latin typeface="Times New Roman" pitchFamily="1" charset="0"/>
              <a:ea typeface="ＭＳ Ｐゴシック" pitchFamily="1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" charset="0"/>
                <a:ea typeface="ＭＳ Ｐゴシック" pitchFamily="1" charset="-128"/>
              </a:rPr>
              <a:t>Failure Recovery Methodology</a:t>
            </a:r>
          </a:p>
        </p:txBody>
      </p:sp>
      <p:sp>
        <p:nvSpPr>
          <p:cNvPr id="634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smtClean="0">
                <a:latin typeface="Times New Roman" pitchFamily="1" charset="0"/>
                <a:ea typeface="ＭＳ Ｐゴシック" pitchFamily="1" charset="-128"/>
              </a:rPr>
              <a:t>Retry if possible ... but not forever</a:t>
            </a:r>
          </a:p>
          <a:p>
            <a:pPr lvl="1"/>
            <a:r>
              <a:rPr lang="en-GB" sz="2400" smtClean="0">
                <a:latin typeface="Times New Roman" pitchFamily="1" charset="0"/>
                <a:ea typeface="ＭＳ Ｐゴシック" pitchFamily="1" charset="-128"/>
              </a:rPr>
              <a:t>Client should not be kept waiting indefinitely</a:t>
            </a:r>
          </a:p>
          <a:p>
            <a:pPr lvl="1"/>
            <a:r>
              <a:rPr lang="en-GB" sz="2400" smtClean="0">
                <a:latin typeface="Times New Roman" pitchFamily="1" charset="0"/>
                <a:ea typeface="ＭＳ Ｐゴシック" pitchFamily="1" charset="-128"/>
              </a:rPr>
              <a:t>Resources are being held while waiting to retry</a:t>
            </a:r>
          </a:p>
          <a:p>
            <a:r>
              <a:rPr lang="en-GB" sz="2800" smtClean="0">
                <a:latin typeface="Times New Roman" pitchFamily="1" charset="0"/>
                <a:ea typeface="ＭＳ Ｐゴシック" pitchFamily="1" charset="-128"/>
              </a:rPr>
              <a:t>Roll-back failed operations and return an error</a:t>
            </a:r>
          </a:p>
          <a:p>
            <a:r>
              <a:rPr lang="en-GB" sz="2800" smtClean="0">
                <a:latin typeface="Times New Roman" pitchFamily="1" charset="0"/>
                <a:ea typeface="ＭＳ Ｐゴシック" pitchFamily="1" charset="-128"/>
              </a:rPr>
              <a:t>Continue with reduced capacity or functionality</a:t>
            </a:r>
          </a:p>
          <a:p>
            <a:pPr lvl="1"/>
            <a:r>
              <a:rPr lang="en-GB" sz="2400" smtClean="0">
                <a:latin typeface="Times New Roman" pitchFamily="1" charset="0"/>
                <a:ea typeface="ＭＳ Ｐゴシック" pitchFamily="1" charset="-128"/>
              </a:rPr>
              <a:t>Accept requests you can handle, reject those you can't</a:t>
            </a:r>
          </a:p>
          <a:p>
            <a:r>
              <a:rPr lang="en-GB" sz="2800" smtClean="0">
                <a:latin typeface="Times New Roman" pitchFamily="1" charset="0"/>
                <a:ea typeface="ＭＳ Ｐゴシック" pitchFamily="1" charset="-128"/>
              </a:rPr>
              <a:t>Automatic restarts (cold, warm, partial)</a:t>
            </a:r>
          </a:p>
          <a:p>
            <a:r>
              <a:rPr lang="en-GB" sz="2800" smtClean="0">
                <a:latin typeface="Times New Roman" pitchFamily="1" charset="0"/>
                <a:ea typeface="ＭＳ Ｐゴシック" pitchFamily="1" charset="-128"/>
              </a:rPr>
              <a:t>Escalation mechanisms for failed recoveries</a:t>
            </a:r>
          </a:p>
          <a:p>
            <a:pPr lvl="1"/>
            <a:r>
              <a:rPr lang="en-GB" sz="2400" smtClean="0">
                <a:latin typeface="Times New Roman" pitchFamily="1" charset="0"/>
                <a:ea typeface="ＭＳ Ｐゴシック" pitchFamily="1" charset="-128"/>
              </a:rPr>
              <a:t>Restart more groups, reboot more machines</a:t>
            </a:r>
            <a:endParaRPr lang="en-US" sz="2400" smtClean="0">
              <a:latin typeface="Times New Roman" pitchFamily="1" charset="0"/>
              <a:ea typeface="ＭＳ Ｐゴシック" pitchFamily="1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Synchronization Easier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Locks, semaphores, </a:t>
            </a:r>
            <a:r>
              <a:rPr lang="en-US" dirty="0" err="1" smtClean="0"/>
              <a:t>mutexes</a:t>
            </a:r>
            <a:r>
              <a:rPr lang="en-US" dirty="0" smtClean="0"/>
              <a:t> are hard to use correctly</a:t>
            </a:r>
          </a:p>
          <a:p>
            <a:pPr lvl="1"/>
            <a:r>
              <a:rPr lang="en-US" dirty="0" smtClean="0"/>
              <a:t>Might not be used when needed</a:t>
            </a:r>
          </a:p>
          <a:p>
            <a:pPr lvl="1"/>
            <a:r>
              <a:rPr lang="en-US" dirty="0" smtClean="0"/>
              <a:t>Might be used incorrectly</a:t>
            </a:r>
          </a:p>
          <a:p>
            <a:pPr lvl="1"/>
            <a:r>
              <a:rPr lang="en-US" dirty="0" smtClean="0"/>
              <a:t>Might lead to deadlock, </a:t>
            </a:r>
            <a:r>
              <a:rPr lang="en-US" dirty="0" err="1" smtClean="0"/>
              <a:t>livelock</a:t>
            </a:r>
            <a:r>
              <a:rPr lang="en-US" dirty="0" smtClean="0"/>
              <a:t>, etc.</a:t>
            </a:r>
          </a:p>
          <a:p>
            <a:r>
              <a:rPr lang="en-US" dirty="0" smtClean="0"/>
              <a:t>We need to make synchronization easier for programmers</a:t>
            </a:r>
          </a:p>
          <a:p>
            <a:pPr lvl="1"/>
            <a:r>
              <a:rPr lang="en-US" dirty="0" smtClean="0"/>
              <a:t>But how?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identify shared resources</a:t>
            </a:r>
          </a:p>
          <a:p>
            <a:pPr lvl="1"/>
            <a:r>
              <a:rPr lang="en-US" dirty="0" smtClean="0"/>
              <a:t>Objects whose methods may require serialization</a:t>
            </a:r>
          </a:p>
          <a:p>
            <a:r>
              <a:rPr lang="en-US" dirty="0" smtClean="0"/>
              <a:t>We write code to operate on those objects</a:t>
            </a:r>
          </a:p>
          <a:p>
            <a:pPr lvl="1"/>
            <a:r>
              <a:rPr lang="en-US" dirty="0" smtClean="0"/>
              <a:t>Just write the code</a:t>
            </a:r>
          </a:p>
          <a:p>
            <a:pPr lvl="1"/>
            <a:r>
              <a:rPr lang="en-US" dirty="0" smtClean="0"/>
              <a:t>Assume all critical sections will be serialized</a:t>
            </a:r>
          </a:p>
          <a:p>
            <a:r>
              <a:rPr lang="en-US" dirty="0" smtClean="0"/>
              <a:t>Complier generates the serialization</a:t>
            </a:r>
          </a:p>
          <a:p>
            <a:pPr lvl="1"/>
            <a:r>
              <a:rPr lang="en-US" dirty="0" smtClean="0"/>
              <a:t>Automatically generated locks and releases</a:t>
            </a:r>
          </a:p>
          <a:p>
            <a:pPr lvl="1"/>
            <a:r>
              <a:rPr lang="en-US" dirty="0" smtClean="0"/>
              <a:t>Using appropriate mechanisms</a:t>
            </a:r>
          </a:p>
          <a:p>
            <a:pPr lvl="1"/>
            <a:r>
              <a:rPr lang="en-US" dirty="0" smtClean="0"/>
              <a:t>Correct code in all required places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Monitors – Protected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Each monitor </a:t>
            </a:r>
            <a:r>
              <a:rPr lang="en-GB" u="sng" dirty="0" smtClean="0"/>
              <a:t>class</a:t>
            </a:r>
            <a:r>
              <a:rPr lang="en-GB" dirty="0" smtClean="0"/>
              <a:t> has a semaphore</a:t>
            </a:r>
          </a:p>
          <a:p>
            <a:pPr lvl="1"/>
            <a:r>
              <a:rPr lang="en-GB" dirty="0" smtClean="0"/>
              <a:t>Automatically acquired on method invocation</a:t>
            </a:r>
          </a:p>
          <a:p>
            <a:pPr lvl="1"/>
            <a:r>
              <a:rPr lang="en-GB" dirty="0" smtClean="0"/>
              <a:t>Automatically released on method return</a:t>
            </a:r>
          </a:p>
          <a:p>
            <a:pPr lvl="1"/>
            <a:r>
              <a:rPr lang="en-GB" dirty="0" smtClean="0"/>
              <a:t>Automatically released/acquired around CV waits</a:t>
            </a:r>
          </a:p>
          <a:p>
            <a:r>
              <a:rPr lang="en-GB" dirty="0" smtClean="0"/>
              <a:t>Good encapsulation</a:t>
            </a:r>
          </a:p>
          <a:p>
            <a:pPr lvl="1"/>
            <a:r>
              <a:rPr lang="en-GB" dirty="0" smtClean="0"/>
              <a:t>Developers need not identify critical sections</a:t>
            </a:r>
          </a:p>
          <a:p>
            <a:pPr lvl="1"/>
            <a:r>
              <a:rPr lang="en-GB" dirty="0" smtClean="0"/>
              <a:t>Clients need not be concerned with locking</a:t>
            </a:r>
          </a:p>
          <a:p>
            <a:pPr lvl="1"/>
            <a:r>
              <a:rPr lang="en-GB" dirty="0" smtClean="0"/>
              <a:t>Protection is completely automatic</a:t>
            </a:r>
          </a:p>
          <a:p>
            <a:r>
              <a:rPr lang="en-GB" dirty="0" smtClean="0"/>
              <a:t>High confidence of adequate protection</a:t>
            </a:r>
          </a:p>
          <a:p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073150" y="503238"/>
            <a:ext cx="6978650" cy="739775"/>
          </a:xfrm>
          <a:prstGeom prst="roundRect">
            <a:avLst/>
          </a:prstGeom>
          <a:noFill/>
          <a:ln w="9525" cap="flat" cmpd="sng" algn="ctr">
            <a:solidFill>
              <a:srgbClr val="0D0D0D"/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355680" y="1614760"/>
            <a:ext cx="8432640" cy="45157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945" tIns="41473" rIns="82945" bIns="41473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monitor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CheckBook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{</a:t>
            </a:r>
          </a:p>
          <a:p>
            <a:pPr>
              <a:spcBef>
                <a:spcPct val="50000"/>
              </a:spcBef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	// class is locked when </a:t>
            </a:r>
            <a:r>
              <a:rPr lang="en-US" u="sng" dirty="0" smtClean="0">
                <a:latin typeface="Courier" charset="0"/>
                <a:ea typeface="Courier" charset="0"/>
                <a:cs typeface="Courier" charset="0"/>
              </a:rPr>
              <a:t>any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method is invoked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>
              <a:spcBef>
                <a:spcPct val="50000"/>
              </a:spcBef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private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balance;</a:t>
            </a:r>
          </a:p>
          <a:p>
            <a:pPr>
              <a:spcBef>
                <a:spcPct val="50000"/>
              </a:spcBef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	public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balance() {</a:t>
            </a:r>
          </a:p>
          <a:p>
            <a:pPr>
              <a:spcBef>
                <a:spcPct val="50000"/>
              </a:spcBef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		return(balance);</a:t>
            </a:r>
          </a:p>
          <a:p>
            <a:pPr>
              <a:spcBef>
                <a:spcPct val="50000"/>
              </a:spcBef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	}</a:t>
            </a:r>
          </a:p>
          <a:p>
            <a:pPr>
              <a:spcBef>
                <a:spcPct val="50000"/>
              </a:spcBef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	public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debit(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amount) {</a:t>
            </a:r>
          </a:p>
          <a:p>
            <a:pPr>
              <a:spcBef>
                <a:spcPct val="50000"/>
              </a:spcBef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		balance -= amount;</a:t>
            </a:r>
          </a:p>
          <a:p>
            <a:pPr>
              <a:spcBef>
                <a:spcPct val="50000"/>
              </a:spcBef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		return( balance)</a:t>
            </a:r>
          </a:p>
          <a:p>
            <a:pPr>
              <a:spcBef>
                <a:spcPct val="50000"/>
              </a:spcBef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	}</a:t>
            </a:r>
          </a:p>
          <a:p>
            <a:pPr>
              <a:spcBef>
                <a:spcPct val="50000"/>
              </a:spcBef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>
          <a:xfrm>
            <a:off x="221761" y="79209"/>
            <a:ext cx="8690400" cy="1146360"/>
          </a:xfrm>
          <a:ln/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  <a:tab pos="8536446" algn="l"/>
              </a:tabLst>
            </a:pPr>
            <a:r>
              <a:rPr lang="en-GB" dirty="0">
                <a:solidFill>
                  <a:schemeClr val="tx1"/>
                </a:solidFill>
              </a:rPr>
              <a:t>Monitors:</a:t>
            </a:r>
            <a:r>
              <a:rPr lang="en-GB" dirty="0" smtClean="0">
                <a:solidFill>
                  <a:schemeClr val="tx1"/>
                </a:solidFill>
              </a:rPr>
              <a:t> Use</a:t>
            </a:r>
            <a:endParaRPr lang="en-GB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Dining Philosophers and Deadlock</a:t>
            </a:r>
            <a:endParaRPr lang="en-GB" dirty="0"/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This problem is the </a:t>
            </a:r>
            <a:r>
              <a:rPr lang="en-GB" dirty="0"/>
              <a:t>classical illustration of deadlocking</a:t>
            </a:r>
            <a:endParaRPr lang="en-GB" dirty="0" smtClean="0"/>
          </a:p>
          <a:p>
            <a:r>
              <a:rPr lang="en-GB" dirty="0"/>
              <a:t>I</a:t>
            </a:r>
            <a:r>
              <a:rPr lang="en-GB" dirty="0" smtClean="0"/>
              <a:t>t </a:t>
            </a:r>
            <a:r>
              <a:rPr lang="en-GB" dirty="0"/>
              <a:t>was created to illustrate deadlock problems</a:t>
            </a:r>
            <a:endParaRPr lang="en-GB" dirty="0" smtClean="0"/>
          </a:p>
          <a:p>
            <a:r>
              <a:rPr lang="en-GB" dirty="0" smtClean="0"/>
              <a:t>It </a:t>
            </a:r>
            <a:r>
              <a:rPr lang="en-GB" dirty="0"/>
              <a:t>is a very artificial problem</a:t>
            </a:r>
            <a:endParaRPr lang="en-GB" dirty="0" smtClean="0"/>
          </a:p>
          <a:p>
            <a:pPr lvl="1"/>
            <a:r>
              <a:rPr lang="en-GB" dirty="0"/>
              <a:t>I</a:t>
            </a:r>
            <a:r>
              <a:rPr lang="en-GB" dirty="0" smtClean="0"/>
              <a:t>t </a:t>
            </a:r>
            <a:r>
              <a:rPr lang="en-GB" dirty="0"/>
              <a:t>was carefully designed to cause deadlocks</a:t>
            </a:r>
            <a:endParaRPr lang="en-GB" dirty="0" smtClean="0"/>
          </a:p>
          <a:p>
            <a:pPr lvl="1"/>
            <a:r>
              <a:rPr lang="en-GB" dirty="0"/>
              <a:t>C</a:t>
            </a:r>
            <a:r>
              <a:rPr lang="en-GB" dirty="0" smtClean="0"/>
              <a:t>hanging </a:t>
            </a:r>
            <a:r>
              <a:rPr lang="en-GB" dirty="0"/>
              <a:t>the </a:t>
            </a:r>
            <a:r>
              <a:rPr lang="en-GB" dirty="0" smtClean="0"/>
              <a:t>rules eliminate </a:t>
            </a:r>
            <a:r>
              <a:rPr lang="en-GB" dirty="0"/>
              <a:t>deadlocks</a:t>
            </a:r>
            <a:endParaRPr lang="en-GB" dirty="0" smtClean="0"/>
          </a:p>
          <a:p>
            <a:pPr lvl="1"/>
            <a:r>
              <a:rPr lang="en-GB" dirty="0"/>
              <a:t>B</a:t>
            </a:r>
            <a:r>
              <a:rPr lang="en-GB" dirty="0" smtClean="0"/>
              <a:t>ut </a:t>
            </a:r>
            <a:r>
              <a:rPr lang="en-GB" dirty="0"/>
              <a:t>then it couldn't be used to illustrate </a:t>
            </a:r>
            <a:r>
              <a:rPr lang="en-GB" dirty="0" smtClean="0"/>
              <a:t>deadlocks</a:t>
            </a:r>
          </a:p>
          <a:p>
            <a:pPr lvl="1"/>
            <a:r>
              <a:rPr lang="en-GB" dirty="0" smtClean="0"/>
              <a:t>Actually, one point of it is to see how changing the rules solves the problem</a:t>
            </a:r>
            <a:endParaRPr lang="en-GB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Monitors:</a:t>
            </a:r>
            <a:r>
              <a:rPr lang="en-GB" dirty="0" smtClean="0"/>
              <a:t> Simplicity </a:t>
            </a:r>
            <a:r>
              <a:rPr lang="en-GB" dirty="0"/>
              <a:t>vs.</a:t>
            </a:r>
            <a:r>
              <a:rPr lang="en-GB" dirty="0" smtClean="0"/>
              <a:t> Performance</a:t>
            </a:r>
            <a:endParaRPr lang="en-GB" dirty="0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</a:t>
            </a:r>
            <a:r>
              <a:rPr lang="en-GB" dirty="0" smtClean="0"/>
              <a:t>onitor </a:t>
            </a:r>
            <a:r>
              <a:rPr lang="en-GB" dirty="0"/>
              <a:t>locking is </a:t>
            </a:r>
            <a:r>
              <a:rPr lang="en-GB" u="sng" dirty="0"/>
              <a:t>very conservative</a:t>
            </a:r>
            <a:endParaRPr lang="en-GB" u="sng" dirty="0" smtClean="0"/>
          </a:p>
          <a:p>
            <a:pPr lvl="1"/>
            <a:r>
              <a:rPr lang="en-GB" dirty="0"/>
              <a:t>L</a:t>
            </a:r>
            <a:r>
              <a:rPr lang="en-GB" dirty="0" smtClean="0"/>
              <a:t>ock </a:t>
            </a:r>
            <a:r>
              <a:rPr lang="en-GB" dirty="0"/>
              <a:t>the entire class (not merely a specific object)</a:t>
            </a:r>
            <a:endParaRPr lang="en-GB" dirty="0" smtClean="0"/>
          </a:p>
          <a:p>
            <a:pPr lvl="1"/>
            <a:r>
              <a:rPr lang="en-GB" dirty="0"/>
              <a:t>L</a:t>
            </a:r>
            <a:r>
              <a:rPr lang="en-GB" dirty="0" smtClean="0"/>
              <a:t>ock </a:t>
            </a:r>
            <a:r>
              <a:rPr lang="en-GB" dirty="0"/>
              <a:t>for entire duration of any method invocations</a:t>
            </a:r>
            <a:endParaRPr lang="en-GB" dirty="0" smtClean="0"/>
          </a:p>
          <a:p>
            <a:r>
              <a:rPr lang="en-GB" dirty="0"/>
              <a:t>T</a:t>
            </a:r>
            <a:r>
              <a:rPr lang="en-GB" dirty="0" smtClean="0"/>
              <a:t>his </a:t>
            </a:r>
            <a:r>
              <a:rPr lang="en-GB" dirty="0"/>
              <a:t>can create performance problems</a:t>
            </a:r>
            <a:endParaRPr lang="en-GB" dirty="0" smtClean="0"/>
          </a:p>
          <a:p>
            <a:pPr lvl="1"/>
            <a:r>
              <a:rPr lang="en-GB" dirty="0"/>
              <a:t>T</a:t>
            </a:r>
            <a:r>
              <a:rPr lang="en-GB" dirty="0" smtClean="0"/>
              <a:t>hey </a:t>
            </a:r>
            <a:r>
              <a:rPr lang="en-GB" dirty="0"/>
              <a:t>eliminate conflicts by eliminating parallelism</a:t>
            </a:r>
            <a:endParaRPr lang="en-GB" dirty="0" smtClean="0"/>
          </a:p>
          <a:p>
            <a:pPr lvl="1"/>
            <a:r>
              <a:rPr lang="en-GB" dirty="0" smtClean="0"/>
              <a:t>If </a:t>
            </a:r>
            <a:r>
              <a:rPr lang="en-GB" dirty="0"/>
              <a:t>a thread blocks in a monitor a convoy can form</a:t>
            </a:r>
            <a:endParaRPr lang="en-GB" dirty="0" smtClean="0"/>
          </a:p>
          <a:p>
            <a:r>
              <a:rPr lang="en-GB" dirty="0" smtClean="0"/>
              <a:t>TANSTAAFL</a:t>
            </a:r>
          </a:p>
          <a:p>
            <a:pPr lvl="1"/>
            <a:r>
              <a:rPr lang="en-GB" dirty="0"/>
              <a:t>F</a:t>
            </a:r>
            <a:r>
              <a:rPr lang="en-GB" dirty="0" smtClean="0"/>
              <a:t>ine</a:t>
            </a:r>
            <a:r>
              <a:rPr lang="en-GB" dirty="0"/>
              <a:t>-grained locking is difficult and error prone</a:t>
            </a:r>
            <a:endParaRPr lang="en-GB" dirty="0" smtClean="0"/>
          </a:p>
          <a:p>
            <a:pPr lvl="1"/>
            <a:r>
              <a:rPr lang="en-GB" dirty="0"/>
              <a:t>C</a:t>
            </a:r>
            <a:r>
              <a:rPr lang="en-GB" dirty="0" smtClean="0"/>
              <a:t>oarse</a:t>
            </a:r>
            <a:r>
              <a:rPr lang="en-GB" dirty="0"/>
              <a:t>-grained locking creates bottle-necks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Evaluating Monitors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Correctness</a:t>
            </a:r>
          </a:p>
          <a:p>
            <a:pPr lvl="1"/>
            <a:r>
              <a:rPr lang="en-US" dirty="0" smtClean="0"/>
              <a:t>Complete mutual exclusion is assured</a:t>
            </a:r>
          </a:p>
          <a:p>
            <a:r>
              <a:rPr lang="en-US" dirty="0" smtClean="0"/>
              <a:t>Fairness</a:t>
            </a:r>
          </a:p>
          <a:p>
            <a:pPr lvl="1"/>
            <a:r>
              <a:rPr lang="en-US" dirty="0" smtClean="0"/>
              <a:t>Semaphore queue prevents starvation</a:t>
            </a:r>
          </a:p>
          <a:p>
            <a:r>
              <a:rPr lang="en-US" dirty="0" smtClean="0"/>
              <a:t>Progress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Inter-class dependencies can cause deadlocks</a:t>
            </a:r>
          </a:p>
          <a:p>
            <a:r>
              <a:rPr lang="en-US" dirty="0" smtClean="0"/>
              <a:t>Performance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Coarse grained locking is not scalable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Java Synchronized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</a:t>
            </a:r>
            <a:r>
              <a:rPr lang="en-US" u="sng" dirty="0" smtClean="0"/>
              <a:t>object</a:t>
            </a:r>
            <a:r>
              <a:rPr lang="en-US" dirty="0" smtClean="0"/>
              <a:t> has an associated </a:t>
            </a:r>
            <a:r>
              <a:rPr lang="en-US" dirty="0" err="1" smtClean="0"/>
              <a:t>mutex</a:t>
            </a:r>
            <a:endParaRPr lang="en-US" dirty="0" smtClean="0"/>
          </a:p>
          <a:p>
            <a:pPr lvl="1"/>
            <a:r>
              <a:rPr lang="en-US" dirty="0" smtClean="0"/>
              <a:t>Acquired before calling a synchronized method</a:t>
            </a:r>
          </a:p>
          <a:p>
            <a:pPr lvl="1"/>
            <a:r>
              <a:rPr lang="en-US" dirty="0" smtClean="0"/>
              <a:t>Nested calls (by same thread) do not reacquire</a:t>
            </a:r>
          </a:p>
          <a:p>
            <a:pPr lvl="1"/>
            <a:r>
              <a:rPr lang="en-US" dirty="0" smtClean="0"/>
              <a:t>Automatically released upon final return</a:t>
            </a:r>
          </a:p>
          <a:p>
            <a:r>
              <a:rPr lang="en-US" dirty="0" smtClean="0"/>
              <a:t>Static synchronized methods lock class </a:t>
            </a:r>
            <a:r>
              <a:rPr lang="en-US" dirty="0" err="1" smtClean="0"/>
              <a:t>mutex</a:t>
            </a:r>
            <a:endParaRPr lang="en-US" dirty="0" smtClean="0"/>
          </a:p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Finer lock granularity, reduced deadlock risk</a:t>
            </a:r>
          </a:p>
          <a:p>
            <a:r>
              <a:rPr lang="en-US" dirty="0" smtClean="0"/>
              <a:t>Costs</a:t>
            </a:r>
          </a:p>
          <a:p>
            <a:pPr lvl="1"/>
            <a:r>
              <a:rPr lang="en-US" dirty="0" smtClean="0"/>
              <a:t>Developer must identify serialized methods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250950" y="503238"/>
            <a:ext cx="6673850" cy="739775"/>
          </a:xfrm>
          <a:prstGeom prst="roundRect">
            <a:avLst/>
          </a:prstGeom>
          <a:noFill/>
          <a:ln w="9525" cap="flat" cmpd="sng" algn="ctr">
            <a:solidFill>
              <a:srgbClr val="0D0D0D"/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355680" y="1614760"/>
            <a:ext cx="8432640" cy="45157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945" tIns="41473" rIns="82945" bIns="41473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>
                <a:latin typeface="Arial" charset="0"/>
              </a:rPr>
              <a:t>class </a:t>
            </a:r>
            <a:r>
              <a:rPr lang="en-US" dirty="0" err="1" smtClean="0">
                <a:latin typeface="Arial" charset="0"/>
              </a:rPr>
              <a:t>CheckBook</a:t>
            </a:r>
            <a:r>
              <a:rPr lang="en-US" dirty="0" smtClean="0">
                <a:latin typeface="Arial" charset="0"/>
              </a:rPr>
              <a:t> {</a:t>
            </a:r>
            <a:endParaRPr lang="en-US" dirty="0">
              <a:latin typeface="Arial" charset="0"/>
            </a:endParaRPr>
          </a:p>
          <a:p>
            <a:pPr>
              <a:spcBef>
                <a:spcPct val="50000"/>
              </a:spcBef>
            </a:pPr>
            <a:r>
              <a:rPr lang="en-US" dirty="0">
                <a:latin typeface="Arial" charset="0"/>
              </a:rPr>
              <a:t>	</a:t>
            </a:r>
            <a:r>
              <a:rPr lang="en-US" dirty="0" smtClean="0">
                <a:latin typeface="Arial" charset="0"/>
              </a:rPr>
              <a:t>private </a:t>
            </a:r>
            <a:r>
              <a:rPr lang="en-US" dirty="0" err="1" smtClean="0">
                <a:latin typeface="Arial" charset="0"/>
              </a:rPr>
              <a:t>int</a:t>
            </a:r>
            <a:r>
              <a:rPr lang="en-US" dirty="0" smtClean="0">
                <a:latin typeface="Arial" charset="0"/>
              </a:rPr>
              <a:t> balance;</a:t>
            </a:r>
          </a:p>
          <a:p>
            <a:pPr>
              <a:spcBef>
                <a:spcPct val="50000"/>
              </a:spcBef>
            </a:pPr>
            <a:r>
              <a:rPr lang="en-US" dirty="0" smtClean="0">
                <a:latin typeface="Arial" charset="0"/>
              </a:rPr>
              <a:t>	public </a:t>
            </a:r>
            <a:r>
              <a:rPr lang="en-US" dirty="0" err="1" smtClean="0">
                <a:latin typeface="Arial" charset="0"/>
              </a:rPr>
              <a:t>int</a:t>
            </a:r>
            <a:r>
              <a:rPr lang="en-US" dirty="0" smtClean="0">
                <a:latin typeface="Arial" charset="0"/>
              </a:rPr>
              <a:t> balance() {</a:t>
            </a:r>
          </a:p>
          <a:p>
            <a:pPr>
              <a:spcBef>
                <a:spcPct val="50000"/>
              </a:spcBef>
            </a:pPr>
            <a:r>
              <a:rPr lang="en-US" dirty="0" smtClean="0">
                <a:latin typeface="Arial" charset="0"/>
              </a:rPr>
              <a:t>		return(balance);</a:t>
            </a:r>
          </a:p>
          <a:p>
            <a:pPr>
              <a:spcBef>
                <a:spcPct val="50000"/>
              </a:spcBef>
            </a:pPr>
            <a:r>
              <a:rPr lang="en-US" dirty="0" smtClean="0">
                <a:latin typeface="Arial" charset="0"/>
              </a:rPr>
              <a:t>	}</a:t>
            </a:r>
          </a:p>
          <a:p>
            <a:pPr>
              <a:spcBef>
                <a:spcPct val="50000"/>
              </a:spcBef>
            </a:pPr>
            <a:r>
              <a:rPr lang="en-US" dirty="0" smtClean="0">
                <a:latin typeface="Arial" charset="0"/>
              </a:rPr>
              <a:t>	// object is locked when this method is invoked</a:t>
            </a:r>
          </a:p>
          <a:p>
            <a:pPr>
              <a:spcBef>
                <a:spcPct val="50000"/>
              </a:spcBef>
            </a:pPr>
            <a:r>
              <a:rPr lang="en-US" dirty="0" smtClean="0">
                <a:latin typeface="Arial" charset="0"/>
              </a:rPr>
              <a:t>	public synchronized </a:t>
            </a:r>
            <a:r>
              <a:rPr lang="en-US" dirty="0" err="1" smtClean="0">
                <a:latin typeface="Arial" charset="0"/>
              </a:rPr>
              <a:t>int</a:t>
            </a:r>
            <a:r>
              <a:rPr lang="en-US" dirty="0" smtClean="0">
                <a:latin typeface="Arial" charset="0"/>
              </a:rPr>
              <a:t> debit(</a:t>
            </a:r>
            <a:r>
              <a:rPr lang="en-US" dirty="0" err="1" smtClean="0">
                <a:latin typeface="Arial" charset="0"/>
              </a:rPr>
              <a:t>int</a:t>
            </a:r>
            <a:r>
              <a:rPr lang="en-US" dirty="0" smtClean="0">
                <a:latin typeface="Arial" charset="0"/>
              </a:rPr>
              <a:t> amount) {</a:t>
            </a:r>
          </a:p>
          <a:p>
            <a:pPr>
              <a:spcBef>
                <a:spcPct val="50000"/>
              </a:spcBef>
            </a:pPr>
            <a:r>
              <a:rPr lang="en-US" dirty="0" smtClean="0">
                <a:latin typeface="Arial" charset="0"/>
              </a:rPr>
              <a:t>		balance -= amount;</a:t>
            </a:r>
          </a:p>
          <a:p>
            <a:pPr>
              <a:spcBef>
                <a:spcPct val="50000"/>
              </a:spcBef>
            </a:pPr>
            <a:r>
              <a:rPr lang="en-US" dirty="0" smtClean="0">
                <a:latin typeface="Arial" charset="0"/>
              </a:rPr>
              <a:t>		return( balance)</a:t>
            </a:r>
          </a:p>
          <a:p>
            <a:pPr>
              <a:spcBef>
                <a:spcPct val="50000"/>
              </a:spcBef>
            </a:pPr>
            <a:r>
              <a:rPr lang="en-US" dirty="0" smtClean="0">
                <a:latin typeface="Arial" charset="0"/>
              </a:rPr>
              <a:t>	}</a:t>
            </a:r>
          </a:p>
          <a:p>
            <a:pPr>
              <a:spcBef>
                <a:spcPct val="50000"/>
              </a:spcBef>
            </a:pPr>
            <a:r>
              <a:rPr lang="en-US" dirty="0" smtClean="0">
                <a:latin typeface="Arial" charset="0"/>
              </a:rPr>
              <a:t>}</a:t>
            </a:r>
          </a:p>
        </p:txBody>
      </p:sp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>
          <a:xfrm>
            <a:off x="221761" y="472909"/>
            <a:ext cx="8690400" cy="1146360"/>
          </a:xfrm>
          <a:ln/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  <a:tab pos="8536446" algn="l"/>
              </a:tabLst>
            </a:pPr>
            <a:r>
              <a:rPr lang="en-GB" dirty="0" smtClean="0">
                <a:solidFill>
                  <a:schemeClr val="tx1"/>
                </a:solidFill>
              </a:rPr>
              <a:t>Using Java Synchronized 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smtClean="0">
                <a:solidFill>
                  <a:schemeClr val="tx1"/>
                </a:solidFill>
              </a:rPr>
              <a:t>Methods</a:t>
            </a:r>
            <a:endParaRPr lang="en-GB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89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Evaluating Java Synchronized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Correctness</a:t>
            </a:r>
          </a:p>
          <a:p>
            <a:pPr lvl="1"/>
            <a:r>
              <a:rPr lang="en-US" dirty="0" smtClean="0">
                <a:solidFill>
                  <a:srgbClr val="FFC000"/>
                </a:solidFill>
              </a:rPr>
              <a:t>Correct if developer chose the right methods</a:t>
            </a:r>
          </a:p>
          <a:p>
            <a:r>
              <a:rPr lang="en-US" dirty="0" smtClean="0"/>
              <a:t>Fairness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Priority thread scheduling (potential starvation)</a:t>
            </a:r>
          </a:p>
          <a:p>
            <a:r>
              <a:rPr lang="en-US" dirty="0" smtClean="0"/>
              <a:t>Progress</a:t>
            </a:r>
          </a:p>
          <a:p>
            <a:pPr lvl="1"/>
            <a:r>
              <a:rPr lang="en-US" dirty="0" smtClean="0">
                <a:solidFill>
                  <a:srgbClr val="FFC000"/>
                </a:solidFill>
              </a:rPr>
              <a:t>Safe from single thread deadlocks</a:t>
            </a:r>
          </a:p>
          <a:p>
            <a:r>
              <a:rPr lang="en-US" dirty="0" smtClean="0"/>
              <a:t>Performance</a:t>
            </a:r>
          </a:p>
          <a:p>
            <a:pPr lvl="1"/>
            <a:r>
              <a:rPr lang="en-US" dirty="0" smtClean="0"/>
              <a:t>Fine grained (per object) locking</a:t>
            </a:r>
          </a:p>
          <a:p>
            <a:pPr lvl="1"/>
            <a:r>
              <a:rPr lang="en-US" dirty="0" smtClean="0"/>
              <a:t>Selecting which methods to synchronize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" charset="0"/>
                <a:ea typeface="ＭＳ Ｐゴシック" pitchFamily="1" charset="-128"/>
              </a:rPr>
              <a:t>Why Are Deadlocks Important?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457200" y="1535113"/>
            <a:ext cx="8229600" cy="4525962"/>
          </a:xfrm>
        </p:spPr>
        <p:txBody>
          <a:bodyPr/>
          <a:lstStyle/>
          <a:p>
            <a:r>
              <a:rPr lang="en-GB" sz="2800" smtClean="0">
                <a:latin typeface="Times New Roman" pitchFamily="1" charset="0"/>
                <a:ea typeface="ＭＳ Ｐゴシック" pitchFamily="1" charset="-128"/>
              </a:rPr>
              <a:t>A major peril in cooperating parallel processes</a:t>
            </a:r>
          </a:p>
          <a:p>
            <a:pPr lvl="1"/>
            <a:r>
              <a:rPr lang="en-GB" sz="2400" smtClean="0">
                <a:latin typeface="Times New Roman" pitchFamily="1" charset="0"/>
                <a:ea typeface="ＭＳ Ｐゴシック" pitchFamily="1" charset="-128"/>
              </a:rPr>
              <a:t>They are relatively common in complex applications</a:t>
            </a:r>
          </a:p>
          <a:p>
            <a:pPr lvl="1"/>
            <a:r>
              <a:rPr lang="en-GB" sz="2400" smtClean="0">
                <a:latin typeface="Times New Roman" pitchFamily="1" charset="0"/>
                <a:ea typeface="ＭＳ Ｐゴシック" pitchFamily="1" charset="-128"/>
              </a:rPr>
              <a:t>They result in catastrophic system failures</a:t>
            </a:r>
          </a:p>
          <a:p>
            <a:r>
              <a:rPr lang="en-GB" sz="2800" smtClean="0">
                <a:latin typeface="Times New Roman" pitchFamily="1" charset="0"/>
                <a:ea typeface="ＭＳ Ｐゴシック" pitchFamily="1" charset="-128"/>
              </a:rPr>
              <a:t>Finding them through debugging is very difficult</a:t>
            </a:r>
          </a:p>
          <a:p>
            <a:pPr lvl="1"/>
            <a:r>
              <a:rPr lang="en-GB" sz="2400" smtClean="0">
                <a:latin typeface="Times New Roman" pitchFamily="1" charset="0"/>
                <a:ea typeface="ＭＳ Ｐゴシック" pitchFamily="1" charset="-128"/>
              </a:rPr>
              <a:t>They happen intermittently and are hard to diagnose</a:t>
            </a:r>
          </a:p>
          <a:p>
            <a:pPr lvl="1"/>
            <a:r>
              <a:rPr lang="en-GB" sz="2400" smtClean="0">
                <a:latin typeface="Times New Roman" pitchFamily="1" charset="0"/>
                <a:ea typeface="ＭＳ Ｐゴシック" pitchFamily="1" charset="-128"/>
              </a:rPr>
              <a:t>They are much easier to prevent at design time</a:t>
            </a:r>
          </a:p>
          <a:p>
            <a:r>
              <a:rPr lang="en-GB" sz="2800" smtClean="0">
                <a:latin typeface="Times New Roman" pitchFamily="1" charset="0"/>
                <a:ea typeface="ＭＳ Ｐゴシック" pitchFamily="1" charset="-128"/>
              </a:rPr>
              <a:t>Once you understand them, you can avoid them</a:t>
            </a:r>
          </a:p>
          <a:p>
            <a:pPr lvl="1"/>
            <a:r>
              <a:rPr lang="en-GB" sz="2400" smtClean="0">
                <a:latin typeface="Times New Roman" pitchFamily="1" charset="0"/>
                <a:ea typeface="ＭＳ Ｐゴシック" pitchFamily="1" charset="-128"/>
              </a:rPr>
              <a:t>Most deadlocks result from careless/ignorant design</a:t>
            </a:r>
          </a:p>
          <a:p>
            <a:pPr lvl="1"/>
            <a:r>
              <a:rPr lang="en-GB" sz="2400" smtClean="0">
                <a:latin typeface="Times New Roman" pitchFamily="1" charset="0"/>
                <a:ea typeface="ＭＳ Ｐゴシック" pitchFamily="1" charset="-128"/>
              </a:rPr>
              <a:t>An ounce of prevention is worth a pound of cure</a:t>
            </a:r>
          </a:p>
          <a:p>
            <a:endParaRPr lang="en-US" sz="2800" smtClean="0">
              <a:latin typeface="Times New Roman" pitchFamily="1" charset="0"/>
              <a:ea typeface="ＭＳ Ｐゴシック" pitchFamily="1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Deadlocks May Not Be Obvious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Process resource needs are ever-changing</a:t>
            </a:r>
          </a:p>
          <a:p>
            <a:pPr lvl="1"/>
            <a:r>
              <a:rPr lang="en-US" dirty="0" smtClean="0"/>
              <a:t>Depending on what data they are operating on</a:t>
            </a:r>
          </a:p>
          <a:p>
            <a:pPr lvl="1"/>
            <a:r>
              <a:rPr lang="en-US" dirty="0" smtClean="0"/>
              <a:t>Depending on where in computation they are</a:t>
            </a:r>
          </a:p>
          <a:p>
            <a:pPr lvl="1"/>
            <a:r>
              <a:rPr lang="en-US" dirty="0" smtClean="0"/>
              <a:t>Depending on what errors have happened</a:t>
            </a:r>
          </a:p>
          <a:p>
            <a:r>
              <a:rPr lang="en-US" dirty="0" smtClean="0"/>
              <a:t>Modern software depends on many services</a:t>
            </a:r>
          </a:p>
          <a:p>
            <a:pPr lvl="1"/>
            <a:r>
              <a:rPr lang="en-US" dirty="0" smtClean="0"/>
              <a:t>Most of which are ignorant of one-another</a:t>
            </a:r>
          </a:p>
          <a:p>
            <a:pPr lvl="1"/>
            <a:r>
              <a:rPr lang="en-US" dirty="0" smtClean="0"/>
              <a:t>Each of which requires numerous resources</a:t>
            </a:r>
          </a:p>
          <a:p>
            <a:r>
              <a:rPr lang="en-US" dirty="0" smtClean="0"/>
              <a:t>Services encapsulate much complexity</a:t>
            </a:r>
          </a:p>
          <a:p>
            <a:pPr lvl="1"/>
            <a:r>
              <a:rPr lang="en-US" dirty="0" smtClean="0"/>
              <a:t>We do not know what resources they require</a:t>
            </a:r>
          </a:p>
          <a:p>
            <a:pPr lvl="1"/>
            <a:r>
              <a:rPr lang="en-US" dirty="0" smtClean="0"/>
              <a:t>We do not know when/how they are serialized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444500" y="393700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Times New Roman" pitchFamily="1" charset="0"/>
                <a:ea typeface="ＭＳ Ｐゴシック" pitchFamily="1" charset="-128"/>
              </a:rPr>
              <a:t>Deadlocks and Different </a:t>
            </a:r>
            <a:br>
              <a:rPr lang="en-US" dirty="0" smtClean="0">
                <a:latin typeface="Times New Roman" pitchFamily="1" charset="0"/>
                <a:ea typeface="ＭＳ Ｐゴシック" pitchFamily="1" charset="-128"/>
              </a:rPr>
            </a:br>
            <a:r>
              <a:rPr lang="en-US" dirty="0" smtClean="0">
                <a:latin typeface="Times New Roman" pitchFamily="1" charset="0"/>
                <a:ea typeface="ＭＳ Ｐゴシック" pitchFamily="1" charset="-128"/>
              </a:rPr>
              <a:t>Resource Types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 smtClean="0">
                <a:latin typeface="Times New Roman" pitchFamily="1" charset="0"/>
                <a:ea typeface="ＭＳ Ｐゴシック" pitchFamily="1" charset="-128"/>
              </a:rPr>
              <a:t>Commodity Resources (pool)</a:t>
            </a:r>
          </a:p>
          <a:p>
            <a:pPr lvl="1"/>
            <a:r>
              <a:rPr lang="en-GB" sz="2400" dirty="0" smtClean="0">
                <a:latin typeface="Times New Roman" pitchFamily="1" charset="0"/>
                <a:ea typeface="ＭＳ Ｐゴシック" pitchFamily="1" charset="-128"/>
              </a:rPr>
              <a:t>Clients need an amount of it (e.g. memory)</a:t>
            </a:r>
          </a:p>
          <a:p>
            <a:pPr lvl="1"/>
            <a:r>
              <a:rPr lang="en-GB" sz="2400" dirty="0" smtClean="0">
                <a:latin typeface="Times New Roman" pitchFamily="1" charset="0"/>
                <a:ea typeface="ＭＳ Ｐゴシック" pitchFamily="1" charset="-128"/>
              </a:rPr>
              <a:t>Deadlocks result from over-commitment</a:t>
            </a:r>
          </a:p>
          <a:p>
            <a:pPr lvl="1"/>
            <a:r>
              <a:rPr lang="en-GB" sz="2400" dirty="0" smtClean="0">
                <a:latin typeface="Times New Roman" pitchFamily="1" charset="0"/>
                <a:ea typeface="ＭＳ Ｐゴシック" pitchFamily="1" charset="-128"/>
              </a:rPr>
              <a:t>Avoidance can be done in resource manager</a:t>
            </a:r>
          </a:p>
          <a:p>
            <a:r>
              <a:rPr lang="en-GB" sz="2800" dirty="0" smtClean="0">
                <a:latin typeface="Times New Roman" pitchFamily="1" charset="0"/>
                <a:ea typeface="ＭＳ Ｐゴシック" pitchFamily="1" charset="-128"/>
              </a:rPr>
              <a:t>General Resources</a:t>
            </a:r>
          </a:p>
          <a:p>
            <a:pPr lvl="1"/>
            <a:r>
              <a:rPr lang="en-GB" sz="2400" dirty="0" smtClean="0">
                <a:latin typeface="Times New Roman" pitchFamily="1" charset="0"/>
                <a:ea typeface="ＭＳ Ｐゴシック" pitchFamily="1" charset="-128"/>
              </a:rPr>
              <a:t>Clients need a specific instance of something</a:t>
            </a:r>
          </a:p>
          <a:p>
            <a:pPr lvl="2"/>
            <a:r>
              <a:rPr lang="en-GB" sz="2000" dirty="0" smtClean="0">
                <a:latin typeface="Times New Roman" pitchFamily="1" charset="0"/>
                <a:ea typeface="ＭＳ Ｐゴシック" pitchFamily="1" charset="-128"/>
              </a:rPr>
              <a:t>A particular file or semaphore</a:t>
            </a:r>
          </a:p>
          <a:p>
            <a:pPr lvl="2"/>
            <a:r>
              <a:rPr lang="en-GB" sz="2000" dirty="0" smtClean="0">
                <a:latin typeface="Times New Roman" pitchFamily="1" charset="0"/>
                <a:ea typeface="ＭＳ Ｐゴシック" pitchFamily="1" charset="-128"/>
              </a:rPr>
              <a:t>A particular message or request completion</a:t>
            </a:r>
          </a:p>
          <a:p>
            <a:pPr lvl="1"/>
            <a:r>
              <a:rPr lang="en-GB" sz="2400" dirty="0" smtClean="0">
                <a:latin typeface="Times New Roman" pitchFamily="1" charset="0"/>
                <a:ea typeface="ＭＳ Ｐゴシック" pitchFamily="1" charset="-128"/>
              </a:rPr>
              <a:t>Deadlocks result from specific dependency relationships</a:t>
            </a:r>
          </a:p>
          <a:p>
            <a:pPr lvl="1"/>
            <a:r>
              <a:rPr lang="en-GB" sz="2400" dirty="0" smtClean="0">
                <a:latin typeface="Times New Roman" pitchFamily="1" charset="0"/>
                <a:ea typeface="ＭＳ Ｐゴシック" pitchFamily="1" charset="-128"/>
              </a:rPr>
              <a:t>Prevention is usually done at </a:t>
            </a:r>
            <a:r>
              <a:rPr lang="en-GB" sz="2400" u="sng" dirty="0" smtClean="0">
                <a:latin typeface="Times New Roman" pitchFamily="1" charset="0"/>
                <a:ea typeface="ＭＳ Ｐゴシック" pitchFamily="1" charset="-128"/>
              </a:rPr>
              <a:t>design time</a:t>
            </a:r>
          </a:p>
          <a:p>
            <a:endParaRPr lang="en-US" sz="2800" dirty="0" smtClean="0">
              <a:latin typeface="Times New Roman" pitchFamily="1" charset="0"/>
              <a:ea typeface="ＭＳ Ｐゴシック" pitchFamily="1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457200" y="473075"/>
            <a:ext cx="8229600" cy="1143000"/>
          </a:xfrm>
        </p:spPr>
        <p:txBody>
          <a:bodyPr/>
          <a:lstStyle/>
          <a:p>
            <a:r>
              <a:rPr lang="en-US" smtClean="0">
                <a:latin typeface="Times New Roman" pitchFamily="1" charset="0"/>
                <a:ea typeface="ＭＳ Ｐゴシック" pitchFamily="1" charset="-128"/>
              </a:rPr>
              <a:t>Four Basic Conditions </a:t>
            </a:r>
            <a:br>
              <a:rPr lang="en-US" smtClean="0">
                <a:latin typeface="Times New Roman" pitchFamily="1" charset="0"/>
                <a:ea typeface="ＭＳ Ｐゴシック" pitchFamily="1" charset="-128"/>
              </a:rPr>
            </a:br>
            <a:r>
              <a:rPr lang="en-US" smtClean="0">
                <a:latin typeface="Times New Roman" pitchFamily="1" charset="0"/>
                <a:ea typeface="ＭＳ Ｐゴシック" pitchFamily="1" charset="-128"/>
              </a:rPr>
              <a:t>For Deadlocks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31963"/>
            <a:ext cx="8229600" cy="4525962"/>
          </a:xfrm>
        </p:spPr>
        <p:txBody>
          <a:bodyPr/>
          <a:lstStyle/>
          <a:p>
            <a:pPr>
              <a:buFont typeface="Arial" charset="0"/>
              <a:buChar char="•"/>
              <a:defRPr/>
            </a:pPr>
            <a:r>
              <a:rPr lang="en-US" dirty="0" smtClean="0"/>
              <a:t>For a deadlock to occur, these conditions must hold: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dirty="0" smtClean="0"/>
              <a:t>Mutual exclusion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dirty="0" smtClean="0"/>
              <a:t>Incremental allocation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dirty="0" smtClean="0"/>
              <a:t>No pre-emption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dirty="0" smtClean="0"/>
              <a:t>Circular waiting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874838" y="449263"/>
            <a:ext cx="5229225" cy="1309687"/>
          </a:xfrm>
          <a:prstGeom prst="roundRect">
            <a:avLst/>
          </a:prstGeom>
          <a:noFill/>
          <a:ln w="9525" cap="flat" cmpd="sng" algn="ctr">
            <a:solidFill>
              <a:srgbClr val="0D0D0D"/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57642</TotalTime>
  <Words>2987</Words>
  <Application>Microsoft Macintosh PowerPoint</Application>
  <PresentationFormat>On-screen Show (4:3)</PresentationFormat>
  <Paragraphs>482</Paragraphs>
  <Slides>54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2" baseType="lpstr">
      <vt:lpstr>Calibri</vt:lpstr>
      <vt:lpstr>Courier</vt:lpstr>
      <vt:lpstr>Courier New</vt:lpstr>
      <vt:lpstr>ＭＳ Ｐゴシック</vt:lpstr>
      <vt:lpstr>StarSymbol</vt:lpstr>
      <vt:lpstr>Times New Roman</vt:lpstr>
      <vt:lpstr>Arial</vt:lpstr>
      <vt:lpstr>Default Theme</vt:lpstr>
      <vt:lpstr>Operating System Principles: Deadlocks – Problems and Solutions CS 111 Operating Systems  Peter Reiher </vt:lpstr>
      <vt:lpstr>Outline</vt:lpstr>
      <vt:lpstr>Deadlock</vt:lpstr>
      <vt:lpstr>The Dining Philosophers Problem</vt:lpstr>
      <vt:lpstr>Dining Philosophers and Deadlock</vt:lpstr>
      <vt:lpstr>Why Are Deadlocks Important?</vt:lpstr>
      <vt:lpstr>Deadlocks May Not Be Obvious</vt:lpstr>
      <vt:lpstr>Deadlocks and Different  Resource Types</vt:lpstr>
      <vt:lpstr>Four Basic Conditions  For Deadlocks</vt:lpstr>
      <vt:lpstr>Deadlock Conditions: 1.  Mutual Exclusion</vt:lpstr>
      <vt:lpstr>Deadlock Condition 2:  Incremental Allocation</vt:lpstr>
      <vt:lpstr>Deadlock Condition 3:  No  Lock Pre-emption</vt:lpstr>
      <vt:lpstr>Deadlock Condition 4: Circular Waiting</vt:lpstr>
      <vt:lpstr>A Wait-For Graph</vt:lpstr>
      <vt:lpstr>Deadlock Avoidance</vt:lpstr>
      <vt:lpstr>Avoiding Deadlock Using Reservations</vt:lpstr>
      <vt:lpstr>Overbooking Vs. Under Utilization </vt:lpstr>
      <vt:lpstr>Handling Reservation Problems</vt:lpstr>
      <vt:lpstr>Commodity Resource  Management in Real Systems</vt:lpstr>
      <vt:lpstr>Dealing With Reservation Failures</vt:lpstr>
      <vt:lpstr>Isn’t Rejecting App Requests Bad?</vt:lpstr>
      <vt:lpstr>System Services and Reservations</vt:lpstr>
      <vt:lpstr>Deadlock Prevention</vt:lpstr>
      <vt:lpstr>Four Basic Conditions  For Deadlocks</vt:lpstr>
      <vt:lpstr>1. Mutual Exclusion</vt:lpstr>
      <vt:lpstr>2. Incremental Allocation  </vt:lpstr>
      <vt:lpstr>Releasing Locks Before Blocking</vt:lpstr>
      <vt:lpstr>3. No Pre-emption  </vt:lpstr>
      <vt:lpstr>When Can The OS “Seize” a Resource?</vt:lpstr>
      <vt:lpstr>4.  Circular Dependencies</vt:lpstr>
      <vt:lpstr>Lock Dances</vt:lpstr>
      <vt:lpstr>An Example of Breaking Deadlocks</vt:lpstr>
      <vt:lpstr>Using Attack Approach 1 To Prevent Deadlock</vt:lpstr>
      <vt:lpstr>Using Attack Approach 2 To Prevent Deadlock</vt:lpstr>
      <vt:lpstr>Using Attack Approach 3 To Prevent Deadlock</vt:lpstr>
      <vt:lpstr>Using Attack Approach 4 To Prevent Deadlock</vt:lpstr>
      <vt:lpstr>Which Approach Should You Use?</vt:lpstr>
      <vt:lpstr>One More Deadlock “Solution”</vt:lpstr>
      <vt:lpstr>Deadlock Detection and Recovery</vt:lpstr>
      <vt:lpstr>Implementing Deadlock Detection</vt:lpstr>
      <vt:lpstr>Dealing With General Synchronization Bugs </vt:lpstr>
      <vt:lpstr>Related Problems Health Monitoring Can Handle</vt:lpstr>
      <vt:lpstr>How To Monitor Process Health</vt:lpstr>
      <vt:lpstr>What To Do With “Unhealthy” Processes?</vt:lpstr>
      <vt:lpstr>Failure Recovery Methodology</vt:lpstr>
      <vt:lpstr>Making Synchronization Easier</vt:lpstr>
      <vt:lpstr>One Approach</vt:lpstr>
      <vt:lpstr>Monitors – Protected Classes</vt:lpstr>
      <vt:lpstr>Monitors: Use</vt:lpstr>
      <vt:lpstr>Monitors: Simplicity vs. Performance</vt:lpstr>
      <vt:lpstr>Evaluating Monitors</vt:lpstr>
      <vt:lpstr>Java Synchronized Methods</vt:lpstr>
      <vt:lpstr>Using Java Synchronized  Methods</vt:lpstr>
      <vt:lpstr>Evaluating Java Synchronized Methods</vt:lpstr>
    </vt:vector>
  </TitlesOfParts>
  <Company>UCLA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CS 111 On-Line MS Program Operating Systems  Peter Reiher </dc:title>
  <dc:creator>Peter Reiher</dc:creator>
  <cp:lastModifiedBy>Eric Oh</cp:lastModifiedBy>
  <cp:revision>112</cp:revision>
  <cp:lastPrinted>2014-01-03T23:50:58Z</cp:lastPrinted>
  <dcterms:created xsi:type="dcterms:W3CDTF">2016-10-21T20:09:11Z</dcterms:created>
  <dcterms:modified xsi:type="dcterms:W3CDTF">2016-11-03T15:19:08Z</dcterms:modified>
</cp:coreProperties>
</file>