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0" r:id="rId4"/>
    <p:sldId id="261" r:id="rId5"/>
    <p:sldId id="312" r:id="rId6"/>
    <p:sldId id="278" r:id="rId7"/>
    <p:sldId id="262" r:id="rId8"/>
    <p:sldId id="301" r:id="rId9"/>
    <p:sldId id="303" r:id="rId10"/>
    <p:sldId id="302" r:id="rId11"/>
    <p:sldId id="287" r:id="rId12"/>
    <p:sldId id="263" r:id="rId13"/>
    <p:sldId id="264" r:id="rId14"/>
    <p:sldId id="265" r:id="rId15"/>
    <p:sldId id="266" r:id="rId16"/>
    <p:sldId id="267" r:id="rId17"/>
    <p:sldId id="275" r:id="rId18"/>
    <p:sldId id="271" r:id="rId19"/>
    <p:sldId id="268" r:id="rId20"/>
    <p:sldId id="269" r:id="rId21"/>
    <p:sldId id="276" r:id="rId22"/>
    <p:sldId id="270" r:id="rId23"/>
    <p:sldId id="277" r:id="rId24"/>
    <p:sldId id="313" r:id="rId25"/>
    <p:sldId id="272" r:id="rId26"/>
    <p:sldId id="273" r:id="rId27"/>
    <p:sldId id="274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9" r:id="rId42"/>
    <p:sldId id="295" r:id="rId43"/>
    <p:sldId id="297" r:id="rId44"/>
    <p:sldId id="298" r:id="rId45"/>
    <p:sldId id="300" r:id="rId46"/>
    <p:sldId id="28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1204"/>
  </p:normalViewPr>
  <p:slideViewPr>
    <p:cSldViewPr snapToGrid="0" snapToObjects="1">
      <p:cViewPr>
        <p:scale>
          <a:sx n="100" d="100"/>
          <a:sy n="100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iher:thinkpad:classes:cs239,%20spring%2007:conquest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iher:thinkpad:classes:cs239,%20spring%2007:conquest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xfs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2202.1181124</c:v>
                </c:pt>
                <c:pt idx="1">
                  <c:v>376.6323048</c:v>
                </c:pt>
                <c:pt idx="2">
                  <c:v>266.0701486</c:v>
                </c:pt>
                <c:pt idx="3">
                  <c:v>226.18871</c:v>
                </c:pt>
                <c:pt idx="4">
                  <c:v>197.2710354</c:v>
                </c:pt>
                <c:pt idx="5">
                  <c:v>176.901428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reiserfs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1694.3443044</c:v>
                </c:pt>
                <c:pt idx="1">
                  <c:v>959.4825</c:v>
                </c:pt>
                <c:pt idx="2">
                  <c:v>635.9225575999998</c:v>
                </c:pt>
                <c:pt idx="3">
                  <c:v>543.6211589999998</c:v>
                </c:pt>
                <c:pt idx="4">
                  <c:v>382.1625952</c:v>
                </c:pt>
                <c:pt idx="5">
                  <c:v>275.0434494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ext2fs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5861.4243192</c:v>
                </c:pt>
                <c:pt idx="1">
                  <c:v>3926.6793122</c:v>
                </c:pt>
                <c:pt idx="2">
                  <c:v>2064.1020876</c:v>
                </c:pt>
                <c:pt idx="3">
                  <c:v>1399.540865</c:v>
                </c:pt>
                <c:pt idx="4">
                  <c:v>1024.971065</c:v>
                </c:pt>
                <c:pt idx="5">
                  <c:v>947.5374776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ramfs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7299.0545052</c:v>
                </c:pt>
                <c:pt idx="1">
                  <c:v>4778.3389096</c:v>
                </c:pt>
                <c:pt idx="2">
                  <c:v>3819.2548878</c:v>
                </c:pt>
                <c:pt idx="3">
                  <c:v>3478.725989</c:v>
                </c:pt>
                <c:pt idx="4">
                  <c:v>3354.8659812</c:v>
                </c:pt>
                <c:pt idx="5">
                  <c:v>3356.4811466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cfs</c:v>
                </c:pt>
              </c:strCache>
            </c:strRef>
          </c:tx>
          <c:spPr>
            <a:solidFill>
              <a:schemeClr val="accent5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7778.0505942</c:v>
                </c:pt>
                <c:pt idx="1">
                  <c:v>4913.8959338</c:v>
                </c:pt>
                <c:pt idx="2">
                  <c:v>3930.8625776</c:v>
                </c:pt>
                <c:pt idx="3">
                  <c:v>3559.9130638</c:v>
                </c:pt>
                <c:pt idx="4">
                  <c:v>3420.0047398</c:v>
                </c:pt>
                <c:pt idx="5">
                  <c:v>3412.8342004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829600"/>
        <c:axId val="-2123826608"/>
      </c:barChart>
      <c:catAx>
        <c:axId val="-212382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3826608"/>
        <c:crosses val="autoZero"/>
        <c:auto val="1"/>
        <c:lblAlgn val="ctr"/>
        <c:lblOffset val="100"/>
        <c:noMultiLvlLbl val="0"/>
      </c:catAx>
      <c:valAx>
        <c:axId val="-212382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38296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xfs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2202.1181124</c:v>
                </c:pt>
                <c:pt idx="1">
                  <c:v>376.6323048</c:v>
                </c:pt>
                <c:pt idx="2">
                  <c:v>266.0701486</c:v>
                </c:pt>
                <c:pt idx="3">
                  <c:v>226.18871</c:v>
                </c:pt>
                <c:pt idx="4">
                  <c:v>197.2710354</c:v>
                </c:pt>
                <c:pt idx="5">
                  <c:v>176.901428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reiserfs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1694.3443044</c:v>
                </c:pt>
                <c:pt idx="1">
                  <c:v>959.4825</c:v>
                </c:pt>
                <c:pt idx="2">
                  <c:v>635.9225575999998</c:v>
                </c:pt>
                <c:pt idx="3">
                  <c:v>543.6211589999998</c:v>
                </c:pt>
                <c:pt idx="4">
                  <c:v>382.1625952</c:v>
                </c:pt>
                <c:pt idx="5">
                  <c:v>275.0434494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ext2fs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5861.4243192</c:v>
                </c:pt>
                <c:pt idx="1">
                  <c:v>3926.6793122</c:v>
                </c:pt>
                <c:pt idx="2">
                  <c:v>2064.1020876</c:v>
                </c:pt>
                <c:pt idx="3">
                  <c:v>1399.540865</c:v>
                </c:pt>
                <c:pt idx="4">
                  <c:v>1024.971065</c:v>
                </c:pt>
                <c:pt idx="5">
                  <c:v>947.5374776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ramfs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7299.0545052</c:v>
                </c:pt>
                <c:pt idx="1">
                  <c:v>4778.3389096</c:v>
                </c:pt>
                <c:pt idx="2">
                  <c:v>3819.2548878</c:v>
                </c:pt>
                <c:pt idx="3">
                  <c:v>3478.725989</c:v>
                </c:pt>
                <c:pt idx="4">
                  <c:v>3354.8659812</c:v>
                </c:pt>
                <c:pt idx="5">
                  <c:v>3356.4811466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cfs</c:v>
                </c:pt>
              </c:strCache>
            </c:strRef>
          </c:tx>
          <c:spPr>
            <a:solidFill>
              <a:schemeClr val="accent5"/>
            </a:solidFill>
            <a:effectLst/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7778.0505942</c:v>
                </c:pt>
                <c:pt idx="1">
                  <c:v>4913.8959338</c:v>
                </c:pt>
                <c:pt idx="2">
                  <c:v>3930.8625776</c:v>
                </c:pt>
                <c:pt idx="3">
                  <c:v>3559.9130638</c:v>
                </c:pt>
                <c:pt idx="4">
                  <c:v>3420.0047398</c:v>
                </c:pt>
                <c:pt idx="5">
                  <c:v>3412.8342004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347200"/>
        <c:axId val="-2121344208"/>
      </c:barChart>
      <c:catAx>
        <c:axId val="-212134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1344208"/>
        <c:crosses val="autoZero"/>
        <c:auto val="1"/>
        <c:lblAlgn val="ctr"/>
        <c:lblOffset val="100"/>
        <c:noMultiLvlLbl val="0"/>
      </c:catAx>
      <c:valAx>
        <c:axId val="-2121344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13472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Key question:</a:t>
            </a:r>
            <a:r>
              <a:rPr lang="en-US" baseline="0" dirty="0" smtClean="0"/>
              <a:t> will it perform well?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pPr marL="171450" indent="-171450">
              <a:buFontTx/>
              <a:buChar char="-"/>
            </a:pPr>
            <a:r>
              <a:rPr lang="en-US" dirty="0" smtClean="0"/>
              <a:t>Identify your goals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2453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Performance Measurement and Analysis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for Performance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 performance </a:t>
            </a:r>
            <a:r>
              <a:rPr lang="en-US" smtClean="0"/>
              <a:t>requirements early</a:t>
            </a:r>
          </a:p>
          <a:p>
            <a:r>
              <a:rPr lang="en-US" dirty="0" smtClean="0"/>
              <a:t>Anticipate bottlenecks</a:t>
            </a:r>
          </a:p>
          <a:p>
            <a:pPr lvl="1"/>
            <a:r>
              <a:rPr lang="en-US" dirty="0" smtClean="0"/>
              <a:t>Frequent operations </a:t>
            </a:r>
            <a:r>
              <a:rPr lang="en-US" sz="2400" dirty="0" smtClean="0"/>
              <a:t>(interrupts, copies, updates)</a:t>
            </a:r>
          </a:p>
          <a:p>
            <a:pPr lvl="1"/>
            <a:r>
              <a:rPr lang="en-US" dirty="0" smtClean="0"/>
              <a:t>Limiting resources (</a:t>
            </a:r>
            <a:r>
              <a:rPr lang="en-US" sz="2400" dirty="0" smtClean="0"/>
              <a:t>network/disk bandwidth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Traffic concentration points (</a:t>
            </a:r>
            <a:r>
              <a:rPr lang="en-US" sz="2400" dirty="0" smtClean="0"/>
              <a:t>resource locks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Design to minimize problems</a:t>
            </a:r>
          </a:p>
          <a:p>
            <a:pPr lvl="1"/>
            <a:r>
              <a:rPr lang="en-US" dirty="0" smtClean="0"/>
              <a:t>Eliminate, reduce use, add resources</a:t>
            </a:r>
          </a:p>
          <a:p>
            <a:r>
              <a:rPr lang="en-US" dirty="0" smtClean="0"/>
              <a:t>Include performance measurement in design</a:t>
            </a:r>
          </a:p>
          <a:p>
            <a:pPr lvl="1"/>
            <a:r>
              <a:rPr lang="en-US" dirty="0" smtClean="0"/>
              <a:t>What will be measured, and how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Issues in 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Performance measurement terminology</a:t>
            </a:r>
          </a:p>
          <a:p>
            <a:r>
              <a:rPr lang="en-US" dirty="0" smtClean="0"/>
              <a:t>Types of performance problems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3301" y="440822"/>
            <a:ext cx="5469200" cy="1235578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Some Important Measurement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Indices of tendency and dispersion</a:t>
            </a:r>
          </a:p>
          <a:p>
            <a:r>
              <a:rPr lang="en-US" dirty="0" smtClean="0"/>
              <a:t>Factors and levels</a:t>
            </a:r>
          </a:p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6200" y="428122"/>
            <a:ext cx="7170999" cy="12355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 smtClean="0"/>
              <a:t>A metric is a measurable quantity</a:t>
            </a:r>
          </a:p>
          <a:p>
            <a:pPr lvl="1"/>
            <a:r>
              <a:rPr lang="en-US" dirty="0" smtClean="0"/>
              <a:t>Measurable: we can observe it in situations of interest</a:t>
            </a:r>
          </a:p>
          <a:p>
            <a:pPr lvl="1"/>
            <a:r>
              <a:rPr lang="en-US" dirty="0" smtClean="0"/>
              <a:t>Quantifiable:  </a:t>
            </a:r>
            <a:r>
              <a:rPr lang="en-GB" dirty="0" smtClean="0"/>
              <a:t>time/rate, size/capacity, effectiveness/reliability …</a:t>
            </a:r>
            <a:endParaRPr lang="en-US" dirty="0" smtClean="0"/>
          </a:p>
          <a:p>
            <a:r>
              <a:rPr lang="en-US" dirty="0" smtClean="0"/>
              <a:t>A metric’s value should describe an important phenomenon in a system</a:t>
            </a:r>
          </a:p>
          <a:p>
            <a:pPr lvl="1"/>
            <a:r>
              <a:rPr lang="en-US" dirty="0" smtClean="0"/>
              <a:t>Relevant to the questions we are addressing</a:t>
            </a:r>
          </a:p>
          <a:p>
            <a:r>
              <a:rPr lang="en-US" dirty="0" smtClean="0"/>
              <a:t>Much of performance evaluation is about properly evaluating metrics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System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Duration/ response time</a:t>
            </a:r>
          </a:p>
          <a:p>
            <a:pPr lvl="1"/>
            <a:r>
              <a:rPr lang="en-US" dirty="0" smtClean="0"/>
              <a:t>How long did the program run?</a:t>
            </a:r>
          </a:p>
          <a:p>
            <a:r>
              <a:rPr lang="en-US" dirty="0" smtClean="0"/>
              <a:t>Processing rate</a:t>
            </a:r>
          </a:p>
          <a:p>
            <a:pPr lvl="1"/>
            <a:r>
              <a:rPr lang="en-US" dirty="0" smtClean="0"/>
              <a:t>How many web requests handled per second?</a:t>
            </a:r>
          </a:p>
          <a:p>
            <a:r>
              <a:rPr lang="en-US" dirty="0" smtClean="0"/>
              <a:t>Resource consumption</a:t>
            </a:r>
          </a:p>
          <a:p>
            <a:pPr lvl="1"/>
            <a:r>
              <a:rPr lang="en-US" dirty="0" smtClean="0"/>
              <a:t>How much disk is currently used?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How many messages were delivered without error?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Your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question in any performance study</a:t>
            </a:r>
          </a:p>
          <a:p>
            <a:r>
              <a:rPr lang="en-US" dirty="0" smtClean="0"/>
              <a:t>Pick metrics based on:</a:t>
            </a:r>
          </a:p>
          <a:p>
            <a:pPr lvl="1"/>
            <a:r>
              <a:rPr lang="en-US" dirty="0" smtClean="0"/>
              <a:t>Completeness: will my metrics cover everything I need to know?</a:t>
            </a:r>
          </a:p>
          <a:p>
            <a:pPr lvl="1"/>
            <a:r>
              <a:rPr lang="en-US" dirty="0" smtClean="0"/>
              <a:t>(Non-)redundancy: does each metric provide information not provided by others?</a:t>
            </a:r>
          </a:p>
          <a:p>
            <a:pPr lvl="1"/>
            <a:r>
              <a:rPr lang="en-US" dirty="0" smtClean="0"/>
              <a:t>Variability: will this metric to show meaningful variation?</a:t>
            </a:r>
          </a:p>
          <a:p>
            <a:pPr lvl="1"/>
            <a:r>
              <a:rPr lang="en-US" dirty="0" smtClean="0"/>
              <a:t>Feasibility: can I accurately measure this metric?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in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a system is often complex</a:t>
            </a:r>
          </a:p>
          <a:p>
            <a:r>
              <a:rPr lang="en-US" dirty="0" smtClean="0"/>
              <a:t>Perhaps not fully explainable</a:t>
            </a:r>
          </a:p>
          <a:p>
            <a:r>
              <a:rPr lang="en-US" dirty="0" smtClean="0"/>
              <a:t>One result is variability in many metric readings</a:t>
            </a:r>
          </a:p>
          <a:p>
            <a:pPr lvl="1"/>
            <a:r>
              <a:rPr lang="en-US" dirty="0" smtClean="0"/>
              <a:t>You measure it twice/thrice/more and get different results every time</a:t>
            </a:r>
          </a:p>
          <a:p>
            <a:r>
              <a:rPr lang="en-US" dirty="0" smtClean="0"/>
              <a:t>Good performance measurement takes this into account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pings from UCLA to MIT in one night</a:t>
            </a:r>
          </a:p>
          <a:p>
            <a:r>
              <a:rPr lang="en-US" dirty="0" smtClean="0"/>
              <a:t>Each took a different amount of time (expressed in </a:t>
            </a:r>
            <a:r>
              <a:rPr lang="en-US" dirty="0" err="1" smtClean="0"/>
              <a:t>msec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understand what this says about how long a packet takes to get from LA to Boston and back?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1900" y="3441700"/>
            <a:ext cx="645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149.1	28.1	28.1	28.5	28.6	28.2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28.4	187.8	74.3	46.1	155.8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Does Variation Come From?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Inconsistent test conditions</a:t>
            </a:r>
          </a:p>
          <a:p>
            <a:pPr lvl="1"/>
            <a:r>
              <a:rPr lang="en-GB" dirty="0" smtClean="0"/>
              <a:t>Varying platforms, operations, injection rates</a:t>
            </a:r>
          </a:p>
          <a:p>
            <a:pPr lvl="1"/>
            <a:r>
              <a:rPr lang="en-GB" dirty="0" smtClean="0"/>
              <a:t>Background activity on test platform</a:t>
            </a:r>
          </a:p>
          <a:p>
            <a:pPr lvl="1"/>
            <a:r>
              <a:rPr lang="en-GB" dirty="0" smtClean="0"/>
              <a:t>Start-up, accumulation, cache effects</a:t>
            </a:r>
          </a:p>
          <a:p>
            <a:r>
              <a:rPr lang="en-GB" dirty="0" smtClean="0"/>
              <a:t>Flawed measurement choices/techniques</a:t>
            </a:r>
          </a:p>
          <a:p>
            <a:pPr lvl="1"/>
            <a:r>
              <a:rPr lang="en-GB" dirty="0" smtClean="0"/>
              <a:t>Measurement </a:t>
            </a:r>
            <a:r>
              <a:rPr lang="en-GB" dirty="0" err="1" smtClean="0"/>
              <a:t>artifact</a:t>
            </a:r>
            <a:r>
              <a:rPr lang="en-GB" dirty="0" smtClean="0"/>
              <a:t>, sampling errors</a:t>
            </a:r>
          </a:p>
          <a:p>
            <a:pPr lvl="1"/>
            <a:r>
              <a:rPr lang="en-GB" dirty="0" smtClean="0"/>
              <a:t>Measuring indirect/aggregate effects</a:t>
            </a:r>
          </a:p>
          <a:p>
            <a:r>
              <a:rPr lang="en-GB" dirty="0" smtClean="0"/>
              <a:t>Non-deterministic factors</a:t>
            </a:r>
          </a:p>
          <a:p>
            <a:pPr lvl="1"/>
            <a:r>
              <a:rPr lang="en-GB" dirty="0" smtClean="0"/>
              <a:t>Queuing of processes, network and disk I/O</a:t>
            </a:r>
          </a:p>
          <a:p>
            <a:pPr lvl="1"/>
            <a:r>
              <a:rPr lang="en-GB" dirty="0" smtClean="0"/>
              <a:t>Where (on disk) files are allocated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Tendency and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variability in metric readings, how do we understand what they tell us?</a:t>
            </a:r>
          </a:p>
          <a:p>
            <a:r>
              <a:rPr lang="en-US" dirty="0" smtClean="0"/>
              <a:t>Tendency </a:t>
            </a:r>
          </a:p>
          <a:p>
            <a:pPr lvl="1"/>
            <a:r>
              <a:rPr lang="en-US" dirty="0" smtClean="0"/>
              <a:t>What is common or characteristic of all readings?</a:t>
            </a:r>
          </a:p>
          <a:p>
            <a:r>
              <a:rPr lang="en-US" dirty="0" smtClean="0"/>
              <a:t>Dispersion </a:t>
            </a:r>
          </a:p>
          <a:p>
            <a:pPr lvl="1"/>
            <a:r>
              <a:rPr lang="en-US" dirty="0" smtClean="0"/>
              <a:t>How much do the various measurements of the metric vary?</a:t>
            </a:r>
          </a:p>
          <a:p>
            <a:r>
              <a:rPr lang="en-US" dirty="0" smtClean="0"/>
              <a:t>Good performance experiments capture and report both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 performance measurement</a:t>
            </a:r>
          </a:p>
          <a:p>
            <a:r>
              <a:rPr lang="en-US" dirty="0" smtClean="0"/>
              <a:t>Issues in performance measurement</a:t>
            </a:r>
          </a:p>
          <a:p>
            <a:r>
              <a:rPr lang="en-US" dirty="0" smtClean="0"/>
              <a:t>A performance measurement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 of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compactly say that sheds light on all of the values observed?</a:t>
            </a:r>
          </a:p>
          <a:p>
            <a:r>
              <a:rPr lang="en-US" dirty="0" smtClean="0"/>
              <a:t>Some example indices of tendency:</a:t>
            </a:r>
          </a:p>
          <a:p>
            <a:pPr lvl="1"/>
            <a:r>
              <a:rPr lang="en-GB" dirty="0" smtClean="0"/>
              <a:t>Mean ... the average of all samples</a:t>
            </a:r>
          </a:p>
          <a:p>
            <a:pPr lvl="1"/>
            <a:r>
              <a:rPr lang="en-GB" dirty="0" smtClean="0"/>
              <a:t>Median ... the value of the middle sample</a:t>
            </a:r>
          </a:p>
          <a:p>
            <a:pPr lvl="1"/>
            <a:r>
              <a:rPr lang="en-GB" dirty="0" smtClean="0"/>
              <a:t>Mode ... the most commonly occurring value</a:t>
            </a:r>
          </a:p>
          <a:p>
            <a:r>
              <a:rPr lang="en-GB" dirty="0" smtClean="0"/>
              <a:t>Each of these tells us something different, so which we use depends on our goals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to Our Example 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Mean:  71.2</a:t>
            </a:r>
          </a:p>
          <a:p>
            <a:r>
              <a:rPr lang="en-US" dirty="0" smtClean="0"/>
              <a:t>Median: 28.6</a:t>
            </a:r>
          </a:p>
          <a:p>
            <a:r>
              <a:rPr lang="en-US" dirty="0" smtClean="0"/>
              <a:t>Mode:	28.1</a:t>
            </a:r>
          </a:p>
          <a:p>
            <a:r>
              <a:rPr lang="en-US" dirty="0" smtClean="0"/>
              <a:t>Which of these best expresses the delay we saw?</a:t>
            </a:r>
          </a:p>
          <a:p>
            <a:pPr lvl="1"/>
            <a:r>
              <a:rPr lang="en-US" dirty="0" smtClean="0"/>
              <a:t>Depends on what you care about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100" y="1976438"/>
            <a:ext cx="566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149.1	28.1	28.1	28.5	28.6 	28.2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28.4	187.8	74.3	46.1	155.8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 of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Compact descriptions of how much variation we observed in our measurements</a:t>
            </a:r>
          </a:p>
          <a:p>
            <a:pPr lvl="1"/>
            <a:r>
              <a:rPr lang="en-US" sz="2400" dirty="0" smtClean="0"/>
              <a:t>Among the values of particular metrics under supposedly identical conditions</a:t>
            </a:r>
          </a:p>
          <a:p>
            <a:r>
              <a:rPr lang="en-US" sz="2800" dirty="0" smtClean="0"/>
              <a:t>Some examples:</a:t>
            </a:r>
          </a:p>
          <a:p>
            <a:pPr lvl="1"/>
            <a:r>
              <a:rPr lang="en-US" sz="2400" dirty="0" smtClean="0"/>
              <a:t>Range – the high and low values observed</a:t>
            </a:r>
          </a:p>
          <a:p>
            <a:pPr lvl="1"/>
            <a:r>
              <a:rPr lang="en-US" sz="2400" dirty="0" smtClean="0"/>
              <a:t>Standard deviation – statistical measure of common deviations from a mean</a:t>
            </a:r>
          </a:p>
          <a:p>
            <a:pPr lvl="1"/>
            <a:r>
              <a:rPr lang="en-US" sz="2400" dirty="0" smtClean="0"/>
              <a:t>Coefficient of variance – ratio of standard deviation to mean</a:t>
            </a:r>
          </a:p>
          <a:p>
            <a:r>
              <a:rPr lang="en-US" sz="2800" dirty="0" smtClean="0"/>
              <a:t>Again, choose the index that describes what’s important for the goal under examination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to Our Ping 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Range: 28.1,188</a:t>
            </a:r>
          </a:p>
          <a:p>
            <a:r>
              <a:rPr lang="en-US" dirty="0" smtClean="0"/>
              <a:t>Standard deviation: 62.0</a:t>
            </a:r>
          </a:p>
          <a:p>
            <a:r>
              <a:rPr lang="en-US" dirty="0" smtClean="0"/>
              <a:t>Coefficient of variation: .87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525103"/>
            <a:ext cx="566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149.1	28.1	28.1	28.5	28.6 	28.2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28.4	187.8	74.3	46.1	155.8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requires repetition of the same experiment</a:t>
            </a:r>
          </a:p>
          <a:p>
            <a:r>
              <a:rPr lang="en-US" dirty="0" smtClean="0"/>
              <a:t>Ideally, sufficient repetitions to capture all likely outcomes</a:t>
            </a:r>
          </a:p>
          <a:p>
            <a:pPr lvl="1"/>
            <a:r>
              <a:rPr lang="en-US" dirty="0" smtClean="0"/>
              <a:t>How do you know how many repetitions that is?</a:t>
            </a:r>
          </a:p>
          <a:p>
            <a:pPr lvl="1"/>
            <a:r>
              <a:rPr lang="en-US" dirty="0" smtClean="0"/>
              <a:t>You don’t</a:t>
            </a:r>
          </a:p>
          <a:p>
            <a:r>
              <a:rPr lang="en-US" dirty="0" smtClean="0"/>
              <a:t>Design your performance measurements bearing this in mind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Measurements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 under controlled conditions</a:t>
            </a:r>
          </a:p>
          <a:p>
            <a:pPr lvl="1"/>
            <a:r>
              <a:rPr lang="en-US" dirty="0" smtClean="0"/>
              <a:t>On a specified platform</a:t>
            </a:r>
          </a:p>
          <a:p>
            <a:pPr lvl="1"/>
            <a:r>
              <a:rPr lang="en-US" dirty="0" smtClean="0"/>
              <a:t>Under a controlled and calibrated load</a:t>
            </a:r>
          </a:p>
          <a:p>
            <a:pPr lvl="1"/>
            <a:r>
              <a:rPr lang="en-US" dirty="0" smtClean="0"/>
              <a:t>Removing as many extraneous external influences as possible</a:t>
            </a:r>
          </a:p>
          <a:p>
            <a:r>
              <a:rPr lang="en-US" dirty="0" smtClean="0"/>
              <a:t>Measure the right things</a:t>
            </a:r>
          </a:p>
          <a:p>
            <a:pPr lvl="1"/>
            <a:r>
              <a:rPr lang="en-US" dirty="0" smtClean="0"/>
              <a:t>Direct measurements of key characteristics</a:t>
            </a:r>
          </a:p>
          <a:p>
            <a:r>
              <a:rPr lang="en-US" dirty="0" smtClean="0"/>
              <a:t>Ensure quality of results</a:t>
            </a:r>
          </a:p>
          <a:p>
            <a:pPr lvl="1"/>
            <a:r>
              <a:rPr lang="en-US" dirty="0" smtClean="0"/>
              <a:t>Competing measurements we can cross-compare</a:t>
            </a:r>
          </a:p>
          <a:p>
            <a:pPr lvl="1"/>
            <a:r>
              <a:rPr lang="en-US" dirty="0" smtClean="0"/>
              <a:t>Measure/correct for artifacts</a:t>
            </a:r>
          </a:p>
          <a:p>
            <a:pPr lvl="1"/>
            <a:r>
              <a:rPr lang="en-US" dirty="0" smtClean="0"/>
              <a:t>Quantify repeatability/variability of results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and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only want to measure one thing</a:t>
            </a:r>
          </a:p>
          <a:p>
            <a:r>
              <a:rPr lang="en-US" dirty="0" smtClean="0"/>
              <a:t>More commonly, we are interested in several alternatives</a:t>
            </a:r>
          </a:p>
          <a:p>
            <a:pPr lvl="1"/>
            <a:r>
              <a:rPr lang="en-US" dirty="0" smtClean="0"/>
              <a:t>What if I doubled the memory?</a:t>
            </a:r>
          </a:p>
          <a:p>
            <a:pPr lvl="1"/>
            <a:r>
              <a:rPr lang="en-US" dirty="0" smtClean="0"/>
              <a:t>What if work came in twice as fast?</a:t>
            </a:r>
          </a:p>
          <a:p>
            <a:pPr lvl="1"/>
            <a:r>
              <a:rPr lang="en-US" dirty="0" smtClean="0"/>
              <a:t>What if I used a different file system?</a:t>
            </a:r>
          </a:p>
          <a:p>
            <a:r>
              <a:rPr lang="en-US" dirty="0" smtClean="0"/>
              <a:t>Such controlled variations for comparative purposes are called </a:t>
            </a:r>
            <a:r>
              <a:rPr lang="en-US" i="1" dirty="0" smtClean="0"/>
              <a:t>factors</a:t>
            </a:r>
            <a:endParaRPr lang="en-US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factors related to your experiment goals</a:t>
            </a:r>
          </a:p>
          <a:p>
            <a:r>
              <a:rPr lang="en-US" dirty="0" smtClean="0"/>
              <a:t>If you care about web server scaling, factors probably related to amount of work offered</a:t>
            </a:r>
          </a:p>
          <a:p>
            <a:r>
              <a:rPr lang="en-US" dirty="0" smtClean="0"/>
              <a:t>If you want to know which file system works best for you, factor is likely to be different file systems</a:t>
            </a:r>
          </a:p>
          <a:p>
            <a:r>
              <a:rPr lang="en-US" dirty="0" smtClean="0"/>
              <a:t>If you’re deciding how to partition a disk, factor is likely to be different </a:t>
            </a:r>
            <a:r>
              <a:rPr lang="en-US" dirty="0" err="1" smtClean="0"/>
              <a:t>partitionings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vary (by definition)</a:t>
            </a:r>
          </a:p>
          <a:p>
            <a:r>
              <a:rPr lang="en-US" dirty="0" smtClean="0"/>
              <a:t>Levels describe which values you test for each factor</a:t>
            </a:r>
          </a:p>
          <a:p>
            <a:r>
              <a:rPr lang="en-US" dirty="0" smtClean="0"/>
              <a:t>Levels can thus be numerical</a:t>
            </a:r>
          </a:p>
          <a:p>
            <a:pPr lvl="1"/>
            <a:r>
              <a:rPr lang="en-US" dirty="0" smtClean="0"/>
              <a:t>Number of web requests applied per second</a:t>
            </a:r>
          </a:p>
          <a:p>
            <a:pPr lvl="1"/>
            <a:r>
              <a:rPr lang="en-US" dirty="0" smtClean="0"/>
              <a:t>Amount of memory devoted to I/O buffers</a:t>
            </a:r>
          </a:p>
          <a:p>
            <a:r>
              <a:rPr lang="en-US" dirty="0" smtClean="0"/>
              <a:t>Or they can be categorical</a:t>
            </a:r>
          </a:p>
          <a:p>
            <a:pPr lvl="1"/>
            <a:r>
              <a:rPr lang="en-US" dirty="0" err="1" smtClean="0"/>
              <a:t>Btrfs</a:t>
            </a:r>
            <a:r>
              <a:rPr lang="en-US" dirty="0" smtClean="0"/>
              <a:t> vs. Ext3 vs. XFS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Factors and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Your experiment should look at all vital factors</a:t>
            </a:r>
          </a:p>
          <a:p>
            <a:r>
              <a:rPr lang="en-US" dirty="0" smtClean="0"/>
              <a:t>Each factor should be examined at important levels</a:t>
            </a:r>
          </a:p>
          <a:p>
            <a:r>
              <a:rPr lang="en-US" dirty="0" smtClean="0"/>
              <a:t>But  . . .</a:t>
            </a:r>
          </a:p>
          <a:p>
            <a:r>
              <a:rPr lang="en-US" dirty="0" smtClean="0"/>
              <a:t>The effort involved in the experiment is related to (number of factors) X (number of levels)</a:t>
            </a:r>
          </a:p>
          <a:p>
            <a:r>
              <a:rPr lang="en-US" dirty="0" smtClean="0"/>
              <a:t>If you’re not careful, this can cause your effort to explode</a:t>
            </a:r>
          </a:p>
          <a:p>
            <a:pPr lvl="1"/>
            <a:r>
              <a:rPr lang="en-US" dirty="0" smtClean="0"/>
              <a:t>Especially if you repeat runs to capture variation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Performance is almost always a key issue in software </a:t>
            </a:r>
          </a:p>
          <a:p>
            <a:r>
              <a:rPr lang="en-US" sz="2800" dirty="0" smtClean="0"/>
              <a:t>Especially in system software like operating systems</a:t>
            </a:r>
          </a:p>
          <a:p>
            <a:r>
              <a:rPr lang="en-US" sz="2800" dirty="0" smtClean="0"/>
              <a:t>Everyone wants the best possible performance</a:t>
            </a:r>
          </a:p>
          <a:p>
            <a:pPr lvl="1"/>
            <a:r>
              <a:rPr lang="en-US" sz="2400" dirty="0" smtClean="0"/>
              <a:t>But achieving it is not always easy</a:t>
            </a:r>
          </a:p>
          <a:p>
            <a:pPr lvl="1"/>
            <a:r>
              <a:rPr lang="en-US" sz="2400" dirty="0" smtClean="0"/>
              <a:t>And sometimes involves trading off other desirable qualities</a:t>
            </a:r>
          </a:p>
          <a:p>
            <a:r>
              <a:rPr lang="en-US" sz="2800" dirty="0" smtClean="0"/>
              <a:t>How can we know what performance we’ve achieved?</a:t>
            </a:r>
          </a:p>
          <a:p>
            <a:pPr lvl="1"/>
            <a:r>
              <a:rPr lang="en-US" sz="2400" dirty="0" smtClean="0"/>
              <a:t>Especially given that we must do some work to learn that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439600" y="542422"/>
            <a:ext cx="63073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/>
              <a:t>Most measurement programs require the use of a </a:t>
            </a:r>
            <a:r>
              <a:rPr lang="en-US" i="1" dirty="0" smtClean="0"/>
              <a:t>workload</a:t>
            </a:r>
          </a:p>
          <a:p>
            <a:r>
              <a:rPr lang="en-US" dirty="0" smtClean="0"/>
              <a:t>Some kind of work applied to the system you are testing</a:t>
            </a:r>
          </a:p>
          <a:p>
            <a:pPr lvl="1"/>
            <a:r>
              <a:rPr lang="en-US" dirty="0" smtClean="0"/>
              <a:t>Preferably similar to the work you care about</a:t>
            </a:r>
          </a:p>
          <a:p>
            <a:r>
              <a:rPr lang="en-US" dirty="0" smtClean="0"/>
              <a:t>Can be of several different forms</a:t>
            </a:r>
          </a:p>
          <a:p>
            <a:pPr lvl="1"/>
            <a:r>
              <a:rPr lang="en-US" dirty="0" smtClean="0"/>
              <a:t>Simulated workloads</a:t>
            </a:r>
          </a:p>
          <a:p>
            <a:pPr lvl="1"/>
            <a:r>
              <a:rPr lang="en-US" dirty="0" smtClean="0"/>
              <a:t>Replayed trace</a:t>
            </a:r>
          </a:p>
          <a:p>
            <a:pPr lvl="1"/>
            <a:r>
              <a:rPr lang="en-US" dirty="0" smtClean="0"/>
              <a:t>Live workload</a:t>
            </a:r>
          </a:p>
          <a:p>
            <a:pPr lvl="1"/>
            <a:r>
              <a:rPr lang="en-US" dirty="0" smtClean="0"/>
              <a:t>Standard benchmarks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Work Loads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Artificial load generation</a:t>
            </a:r>
          </a:p>
          <a:p>
            <a:pPr lvl="1"/>
            <a:r>
              <a:rPr lang="en-GB" dirty="0" smtClean="0"/>
              <a:t>On-demand generation of a specified load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Controllable operation rates, parameters, mixes</a:t>
            </a:r>
          </a:p>
          <a:p>
            <a:pPr lvl="1"/>
            <a:r>
              <a:rPr lang="en-GB" dirty="0" smtClean="0"/>
              <a:t>Scalable to produce arbitrarily large loads</a:t>
            </a:r>
          </a:p>
          <a:p>
            <a:pPr lvl="1"/>
            <a:r>
              <a:rPr lang="en-GB" dirty="0" smtClean="0"/>
              <a:t>Can collect excellent performance data</a:t>
            </a:r>
            <a:endParaRPr lang="en-GB" dirty="0"/>
          </a:p>
          <a:p>
            <a:r>
              <a:rPr lang="en-GB" dirty="0" smtClean="0"/>
              <a:t>Weaknesses</a:t>
            </a:r>
          </a:p>
          <a:p>
            <a:pPr lvl="1"/>
            <a:r>
              <a:rPr lang="en-GB" dirty="0" smtClean="0"/>
              <a:t>Random traffic is not a usage scenario</a:t>
            </a:r>
          </a:p>
          <a:p>
            <a:pPr lvl="1"/>
            <a:r>
              <a:rPr lang="en-GB" dirty="0" smtClean="0"/>
              <a:t>Simulation may not create all realistic situations</a:t>
            </a:r>
          </a:p>
          <a:p>
            <a:pPr lvl="1"/>
            <a:r>
              <a:rPr lang="en-GB" dirty="0" smtClean="0"/>
              <a:t>Wrong parameter choices yield unrealistic loads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Replayed Workloads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Captured operations from real systems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Represent real usage scenarios</a:t>
            </a:r>
          </a:p>
          <a:p>
            <a:pPr lvl="1"/>
            <a:r>
              <a:rPr lang="en-GB" dirty="0" smtClean="0"/>
              <a:t>Can be analyzed and replayed over and over</a:t>
            </a:r>
          </a:p>
          <a:p>
            <a:r>
              <a:rPr lang="en-GB" dirty="0" smtClean="0"/>
              <a:t>Weakness</a:t>
            </a:r>
          </a:p>
          <a:p>
            <a:pPr lvl="1"/>
            <a:r>
              <a:rPr lang="en-GB" dirty="0" smtClean="0"/>
              <a:t>Often hard to obtain</a:t>
            </a:r>
          </a:p>
          <a:p>
            <a:pPr lvl="1"/>
            <a:r>
              <a:rPr lang="en-GB" dirty="0" smtClean="0"/>
              <a:t>Not necessarily scalable</a:t>
            </a:r>
          </a:p>
          <a:p>
            <a:pPr lvl="2"/>
            <a:r>
              <a:rPr lang="en-GB" dirty="0" smtClean="0"/>
              <a:t>Multiple instances not equivalent to more users</a:t>
            </a:r>
          </a:p>
          <a:p>
            <a:pPr lvl="1"/>
            <a:r>
              <a:rPr lang="en-GB" dirty="0" smtClean="0"/>
              <a:t>Represent a limited set of possible </a:t>
            </a:r>
            <a:r>
              <a:rPr lang="en-GB" dirty="0" err="1" smtClean="0"/>
              <a:t>behaviors</a:t>
            </a:r>
            <a:endParaRPr lang="en-GB" dirty="0" smtClean="0"/>
          </a:p>
          <a:p>
            <a:pPr lvl="1"/>
            <a:r>
              <a:rPr lang="en-GB" dirty="0" smtClean="0"/>
              <a:t>Limited ability to exercise little-used features</a:t>
            </a:r>
          </a:p>
          <a:p>
            <a:pPr lvl="1"/>
            <a:r>
              <a:rPr lang="en-GB" dirty="0" smtClean="0"/>
              <a:t>They are kept around forever, and become stale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Under Live Loads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Instrumented systems serving clients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Real combinations of real scenarios</a:t>
            </a:r>
          </a:p>
          <a:p>
            <a:pPr lvl="1"/>
            <a:r>
              <a:rPr lang="en-GB" dirty="0" smtClean="0"/>
              <a:t>Measured against realistic background loads</a:t>
            </a:r>
          </a:p>
          <a:p>
            <a:pPr lvl="1"/>
            <a:r>
              <a:rPr lang="en-GB" dirty="0" smtClean="0"/>
              <a:t>Enables collection of data on real usage</a:t>
            </a:r>
          </a:p>
          <a:p>
            <a:r>
              <a:rPr lang="en-GB" dirty="0" smtClean="0"/>
              <a:t>Weakness</a:t>
            </a:r>
          </a:p>
          <a:p>
            <a:pPr lvl="1"/>
            <a:r>
              <a:rPr lang="en-GB" dirty="0" smtClean="0"/>
              <a:t>Demands good performance and reliability</a:t>
            </a:r>
          </a:p>
          <a:p>
            <a:pPr lvl="1"/>
            <a:r>
              <a:rPr lang="en-GB" dirty="0" smtClean="0"/>
              <a:t>Potentially limited testing opportunities</a:t>
            </a:r>
          </a:p>
          <a:p>
            <a:pPr lvl="1"/>
            <a:r>
              <a:rPr lang="en-GB" dirty="0" smtClean="0"/>
              <a:t>Load cannot be repeated or scaled on demand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Benchmarks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Carefully crafted/reviewed simulators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Heavily reviewed by developers and customers</a:t>
            </a:r>
          </a:p>
          <a:p>
            <a:pPr lvl="1"/>
            <a:r>
              <a:rPr lang="en-GB" dirty="0" smtClean="0"/>
              <a:t>Believed to be representative of real usage</a:t>
            </a:r>
          </a:p>
          <a:p>
            <a:pPr lvl="1"/>
            <a:r>
              <a:rPr lang="en-GB" dirty="0" smtClean="0"/>
              <a:t>Standardized and widely available</a:t>
            </a:r>
          </a:p>
          <a:p>
            <a:pPr lvl="1"/>
            <a:r>
              <a:rPr lang="en-GB" dirty="0" smtClean="0"/>
              <a:t>Well maintained (bugs, currency, improvements)</a:t>
            </a:r>
          </a:p>
          <a:p>
            <a:pPr lvl="1"/>
            <a:r>
              <a:rPr lang="en-GB" dirty="0" smtClean="0"/>
              <a:t>Allows comparison of competing products</a:t>
            </a:r>
          </a:p>
          <a:p>
            <a:r>
              <a:rPr lang="en-GB" dirty="0" smtClean="0"/>
              <a:t>Weakness</a:t>
            </a:r>
          </a:p>
          <a:p>
            <a:pPr lvl="1"/>
            <a:r>
              <a:rPr lang="en-GB" dirty="0" smtClean="0"/>
              <a:t>Inertia, used where they are not applicable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Performance Problems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Non-scalable solutions</a:t>
            </a:r>
          </a:p>
          <a:p>
            <a:pPr lvl="1"/>
            <a:r>
              <a:rPr lang="en-GB" dirty="0" smtClean="0"/>
              <a:t>Cost per operation becomes prohibitive at scale</a:t>
            </a:r>
          </a:p>
          <a:p>
            <a:pPr lvl="1"/>
            <a:r>
              <a:rPr lang="en-GB" dirty="0" smtClean="0"/>
              <a:t>Worse-than-linear overheads and algorithms</a:t>
            </a:r>
          </a:p>
          <a:p>
            <a:pPr lvl="1"/>
            <a:r>
              <a:rPr lang="en-GB" dirty="0" smtClean="0"/>
              <a:t>Queuing delays associated with high utilization</a:t>
            </a:r>
          </a:p>
          <a:p>
            <a:r>
              <a:rPr lang="en-GB" dirty="0" smtClean="0"/>
              <a:t>Bottlenecks</a:t>
            </a:r>
          </a:p>
          <a:p>
            <a:pPr lvl="1"/>
            <a:r>
              <a:rPr lang="en-GB" dirty="0" smtClean="0"/>
              <a:t>One component that limits system throughput</a:t>
            </a:r>
          </a:p>
          <a:p>
            <a:r>
              <a:rPr lang="en-GB" dirty="0" smtClean="0"/>
              <a:t>Accumulated costs</a:t>
            </a:r>
          </a:p>
          <a:p>
            <a:pPr lvl="1"/>
            <a:r>
              <a:rPr lang="en-GB" dirty="0" smtClean="0"/>
              <a:t>Layers of calls, data copies, message exchanges</a:t>
            </a:r>
          </a:p>
          <a:p>
            <a:pPr lvl="1"/>
            <a:r>
              <a:rPr lang="en-GB" dirty="0" smtClean="0"/>
              <a:t>Redundant or unnecessary 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6200" y="555122"/>
            <a:ext cx="7437700" cy="6767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Dealing With Performance Problems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lot like finding and fixing a bug</a:t>
            </a:r>
          </a:p>
          <a:p>
            <a:pPr lvl="1"/>
            <a:r>
              <a:rPr lang="en-US" dirty="0" smtClean="0"/>
              <a:t>Formulate a hypothesis</a:t>
            </a:r>
          </a:p>
          <a:p>
            <a:pPr lvl="1"/>
            <a:r>
              <a:rPr lang="en-US" dirty="0" smtClean="0"/>
              <a:t>Gather data to verify your hypothesis</a:t>
            </a:r>
          </a:p>
          <a:p>
            <a:pPr lvl="1"/>
            <a:r>
              <a:rPr lang="en-US" dirty="0" smtClean="0"/>
              <a:t>Be sure you understand underlying problem</a:t>
            </a:r>
          </a:p>
          <a:p>
            <a:pPr lvl="1"/>
            <a:r>
              <a:rPr lang="en-US" dirty="0" smtClean="0"/>
              <a:t>Review proposed solutions</a:t>
            </a:r>
          </a:p>
          <a:p>
            <a:pPr lvl="2"/>
            <a:r>
              <a:rPr lang="en-US" dirty="0" smtClean="0"/>
              <a:t>For effectiveness</a:t>
            </a:r>
          </a:p>
          <a:p>
            <a:pPr lvl="2"/>
            <a:r>
              <a:rPr lang="en-US" dirty="0" smtClean="0"/>
              <a:t>For potential side effects</a:t>
            </a:r>
          </a:p>
          <a:p>
            <a:pPr lvl="1"/>
            <a:r>
              <a:rPr lang="en-US" dirty="0" smtClean="0"/>
              <a:t>Make simple changes, one at a time</a:t>
            </a:r>
          </a:p>
          <a:p>
            <a:pPr lvl="1"/>
            <a:r>
              <a:rPr lang="en-US" dirty="0" smtClean="0"/>
              <a:t>Re-measure to confirm effectiveness of each</a:t>
            </a:r>
          </a:p>
          <a:p>
            <a:r>
              <a:rPr lang="en-US" dirty="0" smtClean="0"/>
              <a:t>Only harder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Measurement Mistakes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time but not utilization</a:t>
            </a:r>
          </a:p>
          <a:p>
            <a:pPr lvl="1"/>
            <a:r>
              <a:rPr lang="en-GB" dirty="0" smtClean="0"/>
              <a:t>Everything is fast on a lightly loaded system</a:t>
            </a:r>
          </a:p>
          <a:p>
            <a:r>
              <a:rPr lang="en-GB" dirty="0" smtClean="0"/>
              <a:t>Capturing averages rather than distributions</a:t>
            </a:r>
          </a:p>
          <a:p>
            <a:pPr lvl="1"/>
            <a:r>
              <a:rPr lang="en-GB" dirty="0" smtClean="0"/>
              <a:t>Outliers are usually interesting</a:t>
            </a:r>
          </a:p>
          <a:p>
            <a:r>
              <a:rPr lang="en-GB" dirty="0" smtClean="0"/>
              <a:t>Ignoring start-up, accumulation, cache effects</a:t>
            </a:r>
          </a:p>
          <a:p>
            <a:pPr lvl="1"/>
            <a:r>
              <a:rPr lang="en-GB" dirty="0" smtClean="0"/>
              <a:t>Not measuring what we thought</a:t>
            </a:r>
          </a:p>
          <a:p>
            <a:r>
              <a:rPr lang="en-GB" dirty="0" smtClean="0"/>
              <a:t>Ignoring instrumentation </a:t>
            </a:r>
            <a:r>
              <a:rPr lang="en-GB" dirty="0" err="1" smtClean="0"/>
              <a:t>artifacts</a:t>
            </a:r>
            <a:endParaRPr lang="en-GB" dirty="0" smtClean="0"/>
          </a:p>
          <a:p>
            <a:pPr lvl="1"/>
            <a:r>
              <a:rPr lang="en-GB" dirty="0" smtClean="0"/>
              <a:t>They may greatly distort both times and loads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Averages Don’t Tell the Story</a:t>
            </a:r>
            <a:endParaRPr lang="en-US" dirty="0"/>
          </a:p>
        </p:txBody>
      </p:sp>
      <p:pic>
        <p:nvPicPr>
          <p:cNvPr id="6" name="Content Placeholder 5" descr="Disklatenc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5181796" cy="2413853"/>
          </a:xfrm>
        </p:spPr>
      </p:pic>
      <p:pic>
        <p:nvPicPr>
          <p:cNvPr id="7" name="Picture 6" descr="Disklatenc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37369"/>
            <a:ext cx="5562600" cy="25634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Cache, Accumulation Start-up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Cached results may accelerate some runs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Random requests that are unlikely to be in cache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Overwhelm cache with new data between tests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Disable or bypass cache entirely</a:t>
            </a:r>
          </a:p>
          <a:p>
            <a:r>
              <a:rPr lang="en-US" dirty="0" smtClean="0"/>
              <a:t>Start-up costs distort total cost of computation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Do all start-up ops prior to starting actual test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Long test runs to amortize start-up effects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Measure and subtract start-up costs</a:t>
            </a:r>
          </a:p>
          <a:p>
            <a:r>
              <a:rPr lang="en-US" dirty="0" smtClean="0"/>
              <a:t>System performance may degrade with age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Reestablish base condition for each test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 Goals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 smtClean="0"/>
              <a:t>Quantify the system performance</a:t>
            </a:r>
          </a:p>
          <a:p>
            <a:pPr lvl="1"/>
            <a:r>
              <a:rPr lang="en-GB" dirty="0" smtClean="0"/>
              <a:t>For competitive positioning</a:t>
            </a:r>
          </a:p>
          <a:p>
            <a:pPr lvl="1"/>
            <a:r>
              <a:rPr lang="en-GB" dirty="0" smtClean="0"/>
              <a:t>To assess the efficacy of previous work</a:t>
            </a:r>
          </a:p>
          <a:p>
            <a:pPr lvl="1"/>
            <a:r>
              <a:rPr lang="en-GB" dirty="0" smtClean="0"/>
              <a:t>To identify future opportunities for improvement</a:t>
            </a:r>
          </a:p>
          <a:p>
            <a:r>
              <a:rPr lang="en-GB" dirty="0" smtClean="0"/>
              <a:t>Understand the system performance</a:t>
            </a:r>
          </a:p>
          <a:p>
            <a:pPr lvl="1"/>
            <a:r>
              <a:rPr lang="en-GB" dirty="0" smtClean="0"/>
              <a:t>What factors are limiting our current performance</a:t>
            </a:r>
          </a:p>
          <a:p>
            <a:pPr lvl="1"/>
            <a:r>
              <a:rPr lang="en-GB" dirty="0" smtClean="0"/>
              <a:t>What choices make us subject to these limitations</a:t>
            </a:r>
          </a:p>
          <a:p>
            <a:r>
              <a:rPr lang="en-GB" dirty="0" smtClean="0"/>
              <a:t>Predict system performance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Costs of instrumentation code</a:t>
            </a:r>
          </a:p>
          <a:p>
            <a:pPr lvl="1"/>
            <a:r>
              <a:rPr lang="en-US" dirty="0" smtClean="0"/>
              <a:t>Additional calls, instructions, cache misses</a:t>
            </a:r>
          </a:p>
          <a:p>
            <a:pPr lvl="1"/>
            <a:r>
              <a:rPr lang="en-US" dirty="0" smtClean="0"/>
              <a:t>Additional memory consumption and paging</a:t>
            </a:r>
          </a:p>
          <a:p>
            <a:r>
              <a:rPr lang="en-US" dirty="0" smtClean="0"/>
              <a:t>Costs of logging results</a:t>
            </a:r>
          </a:p>
          <a:p>
            <a:pPr lvl="1"/>
            <a:r>
              <a:rPr lang="en-US" dirty="0" smtClean="0"/>
              <a:t>May dwarf the costs of instrumentation</a:t>
            </a:r>
          </a:p>
          <a:p>
            <a:pPr lvl="1"/>
            <a:r>
              <a:rPr lang="en-US" dirty="0" smtClean="0"/>
              <a:t>Increased disk load/latency may slow everything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Minimize frequency and costs of measuring</a:t>
            </a:r>
          </a:p>
          <a:p>
            <a:pPr lvl="1"/>
            <a:r>
              <a:rPr lang="en-US" dirty="0" smtClean="0"/>
              <a:t>Don’t measure everything always</a:t>
            </a:r>
          </a:p>
          <a:p>
            <a:pPr lvl="1"/>
            <a:r>
              <a:rPr lang="en-US" dirty="0" smtClean="0"/>
              <a:t>Counters/accumulators instead of individual records</a:t>
            </a:r>
          </a:p>
          <a:p>
            <a:pPr lvl="1"/>
            <a:r>
              <a:rPr lang="en-US" dirty="0" smtClean="0"/>
              <a:t>In-memory circular buffer, reduce before writing to files</a:t>
            </a:r>
          </a:p>
          <a:p>
            <a:pPr lvl="1"/>
            <a:r>
              <a:rPr lang="en-US" dirty="0" smtClean="0"/>
              <a:t>Probabilistic methods that don’t execute on each occurrence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profiling</a:t>
            </a:r>
          </a:p>
          <a:p>
            <a:r>
              <a:rPr lang="en-US" dirty="0" smtClean="0"/>
              <a:t>Event logs</a:t>
            </a:r>
          </a:p>
          <a:p>
            <a:r>
              <a:rPr lang="en-US" dirty="0" smtClean="0"/>
              <a:t>End-to-end testing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00000" y="555122"/>
            <a:ext cx="4897700" cy="6767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Profiling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229600" cy="4525963"/>
          </a:xfrm>
        </p:spPr>
        <p:txBody>
          <a:bodyPr/>
          <a:lstStyle/>
          <a:p>
            <a:r>
              <a:rPr lang="en-US" dirty="0" smtClean="0"/>
              <a:t>Automated measurement tools</a:t>
            </a:r>
          </a:p>
          <a:p>
            <a:pPr lvl="1"/>
            <a:r>
              <a:rPr lang="en-US" dirty="0" smtClean="0"/>
              <a:t>Compiler options for routine call counting</a:t>
            </a:r>
          </a:p>
          <a:p>
            <a:pPr lvl="2"/>
            <a:r>
              <a:rPr lang="en-US" dirty="0" smtClean="0"/>
              <a:t>One counter per routine, incremented on entry</a:t>
            </a:r>
          </a:p>
          <a:p>
            <a:pPr lvl="1"/>
            <a:r>
              <a:rPr lang="en-US" dirty="0" smtClean="0"/>
              <a:t>Statistical execution sampling</a:t>
            </a:r>
          </a:p>
          <a:p>
            <a:pPr lvl="2"/>
            <a:r>
              <a:rPr lang="en-US" dirty="0" smtClean="0"/>
              <a:t>Timer interrupts execution at regular intervals</a:t>
            </a:r>
          </a:p>
          <a:p>
            <a:pPr lvl="2"/>
            <a:r>
              <a:rPr lang="en-US" dirty="0" smtClean="0"/>
              <a:t>Increment a counter in table based on PC value</a:t>
            </a:r>
          </a:p>
          <a:p>
            <a:pPr lvl="2"/>
            <a:r>
              <a:rPr lang="en-US" dirty="0" smtClean="0"/>
              <a:t>May have configurable time/space granularity</a:t>
            </a:r>
          </a:p>
          <a:p>
            <a:pPr lvl="1"/>
            <a:r>
              <a:rPr lang="en-US" dirty="0" smtClean="0"/>
              <a:t>Tools to extract data and prepare reports</a:t>
            </a:r>
          </a:p>
          <a:p>
            <a:pPr lvl="2"/>
            <a:r>
              <a:rPr lang="en-US" dirty="0" smtClean="0"/>
              <a:t>Number of calls, time per call, percentage of time</a:t>
            </a:r>
          </a:p>
          <a:p>
            <a:r>
              <a:rPr lang="en-US" dirty="0" smtClean="0"/>
              <a:t>Very useful in identifying the bottlenecks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Stamped Event Logs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instrumentation technique</a:t>
            </a:r>
          </a:p>
          <a:p>
            <a:r>
              <a:rPr lang="en-US" dirty="0" smtClean="0"/>
              <a:t>Create a log buffer and routine</a:t>
            </a:r>
          </a:p>
          <a:p>
            <a:pPr lvl="1"/>
            <a:r>
              <a:rPr lang="en-US" dirty="0" smtClean="0"/>
              <a:t>Call log routine for all interesting events</a:t>
            </a:r>
          </a:p>
          <a:p>
            <a:pPr lvl="1"/>
            <a:r>
              <a:rPr lang="en-US" dirty="0" smtClean="0"/>
              <a:t>Routine stores time and event in a buffer</a:t>
            </a:r>
          </a:p>
          <a:p>
            <a:pPr lvl="2"/>
            <a:r>
              <a:rPr lang="en-US" dirty="0" smtClean="0"/>
              <a:t>Requires a cheap, very high resolution timer</a:t>
            </a:r>
          </a:p>
          <a:p>
            <a:r>
              <a:rPr lang="en-US" dirty="0" smtClean="0"/>
              <a:t>Extract buffer, archive, mine the data</a:t>
            </a:r>
          </a:p>
          <a:p>
            <a:pPr lvl="1"/>
            <a:r>
              <a:rPr lang="en-US" dirty="0" smtClean="0"/>
              <a:t>Time required for particular operations</a:t>
            </a:r>
          </a:p>
          <a:p>
            <a:pPr lvl="1"/>
            <a:r>
              <a:rPr lang="en-US" dirty="0" smtClean="0"/>
              <a:t>Frequency of operations</a:t>
            </a:r>
          </a:p>
          <a:p>
            <a:pPr lvl="1"/>
            <a:r>
              <a:rPr lang="en-US" dirty="0" smtClean="0"/>
              <a:t>Combinations of operations</a:t>
            </a:r>
          </a:p>
          <a:p>
            <a:pPr lvl="1"/>
            <a:r>
              <a:rPr lang="en-US" dirty="0" smtClean="0"/>
              <a:t>Also useful for post-mortem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33E06D-0EB7-4CDB-AE35-F4ACF47091CC}" type="datetime1">
              <a:rPr lang="en-US"/>
              <a:pPr/>
              <a:t>11/8/16</a:t>
            </a:fld>
            <a:endParaRPr lang="en-US">
              <a:latin typeface="Times New Roman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Stamping</a:t>
            </a: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762000" y="1997075"/>
            <a:ext cx="76200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date	time		event		sub-type</a:t>
            </a:r>
          </a:p>
          <a:p>
            <a:r>
              <a:rPr lang="en-US" dirty="0"/>
              <a:t>----------	------------		------------		-------------</a:t>
            </a:r>
          </a:p>
          <a:p>
            <a:r>
              <a:rPr lang="en-US" dirty="0"/>
              <a:t>05/11/06	09:02:31.207408	</a:t>
            </a:r>
            <a:r>
              <a:rPr lang="en-US" dirty="0" err="1"/>
              <a:t>packet_rcv</a:t>
            </a:r>
            <a:r>
              <a:rPr lang="en-US" dirty="0"/>
              <a:t>	</a:t>
            </a:r>
            <a:r>
              <a:rPr lang="en-US" dirty="0" smtClean="0"/>
              <a:t>0x20749329</a:t>
            </a:r>
            <a:endParaRPr lang="en-US" dirty="0"/>
          </a:p>
          <a:p>
            <a:r>
              <a:rPr lang="en-US" dirty="0"/>
              <a:t>05/11/06	09:02:31.209301	</a:t>
            </a:r>
            <a:r>
              <a:rPr lang="en-US" dirty="0" err="1"/>
              <a:t>packet_route</a:t>
            </a:r>
            <a:r>
              <a:rPr lang="en-US" dirty="0"/>
              <a:t>	0x20749329</a:t>
            </a:r>
          </a:p>
          <a:p>
            <a:r>
              <a:rPr lang="en-US" dirty="0"/>
              <a:t>05/11/06	09:02:31.305208	wakeup		0x4D8C2042</a:t>
            </a:r>
          </a:p>
          <a:p>
            <a:r>
              <a:rPr lang="en-US" dirty="0"/>
              <a:t>05/11/06	09:02:31.401106	</a:t>
            </a:r>
            <a:r>
              <a:rPr lang="en-US" dirty="0" err="1"/>
              <a:t>read_packet</a:t>
            </a:r>
            <a:r>
              <a:rPr lang="en-US" dirty="0"/>
              <a:t>	0x033C2DA0</a:t>
            </a:r>
          </a:p>
          <a:p>
            <a:r>
              <a:rPr lang="en-US" dirty="0"/>
              <a:t>05/11/06	09:02:31.401223	</a:t>
            </a:r>
            <a:r>
              <a:rPr lang="en-US" dirty="0" err="1"/>
              <a:t>read_packet</a:t>
            </a:r>
            <a:r>
              <a:rPr lang="en-US" dirty="0"/>
              <a:t>	0x033C2DA0</a:t>
            </a:r>
          </a:p>
          <a:p>
            <a:r>
              <a:rPr lang="en-US" dirty="0"/>
              <a:t>05/11/06	09:02:31.402110	sleep		0x4D8C2042</a:t>
            </a:r>
          </a:p>
          <a:p>
            <a:r>
              <a:rPr lang="en-US" dirty="0"/>
              <a:t>05/11/06	09:02:31.614209	interrupt		0x00000003</a:t>
            </a:r>
          </a:p>
          <a:p>
            <a:r>
              <a:rPr lang="en-US" dirty="0"/>
              <a:t>05/11/06	09:02:31.614209	dispatch		0x1B0324C0</a:t>
            </a:r>
          </a:p>
          <a:p>
            <a:r>
              <a:rPr lang="en-US" dirty="0"/>
              <a:t>05/11/06	09:02:31.614210	</a:t>
            </a:r>
            <a:r>
              <a:rPr lang="en-US" dirty="0" err="1"/>
              <a:t>intr_return</a:t>
            </a:r>
            <a:r>
              <a:rPr lang="en-US" dirty="0"/>
              <a:t>	</a:t>
            </a:r>
            <a:r>
              <a:rPr lang="en-US" dirty="0" smtClean="0"/>
              <a:t>0x00000003</a:t>
            </a:r>
            <a:endParaRPr lang="en-US" dirty="0"/>
          </a:p>
          <a:p>
            <a:r>
              <a:rPr lang="en-US" dirty="0"/>
              <a:t>05/11/06	09:02:31.652303	</a:t>
            </a:r>
            <a:r>
              <a:rPr lang="en-US" dirty="0" err="1"/>
              <a:t>check_queue</a:t>
            </a:r>
            <a:r>
              <a:rPr lang="en-US" dirty="0"/>
              <a:t>	0x2D3F2040</a:t>
            </a:r>
          </a:p>
          <a:p>
            <a:r>
              <a:rPr lang="en-US" dirty="0"/>
              <a:t>05/11/06	09:02:31.652306	</a:t>
            </a:r>
            <a:r>
              <a:rPr lang="en-US" dirty="0" err="1"/>
              <a:t>packet_rcv</a:t>
            </a:r>
            <a:r>
              <a:rPr lang="en-US" dirty="0"/>
              <a:t>	</a:t>
            </a:r>
            <a:r>
              <a:rPr lang="en-US" dirty="0" smtClean="0"/>
              <a:t>0x20749329</a:t>
            </a:r>
            <a:endParaRPr lang="en-US" dirty="0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261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Dump of simple trace log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End-to-End Testing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Client-side throughput/latency measurements</a:t>
            </a:r>
          </a:p>
          <a:p>
            <a:pPr lvl="1"/>
            <a:r>
              <a:rPr lang="en-GB" dirty="0" smtClean="0"/>
              <a:t>Elapsed time for X operations of type Y</a:t>
            </a:r>
          </a:p>
          <a:p>
            <a:pPr lvl="1"/>
            <a:r>
              <a:rPr lang="en-GB" dirty="0" smtClean="0"/>
              <a:t>Instrumented clients to collect detailed timings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Easy tests to run, easy data to analyze</a:t>
            </a:r>
          </a:p>
          <a:p>
            <a:pPr lvl="1"/>
            <a:r>
              <a:rPr lang="en-GB" dirty="0" smtClean="0"/>
              <a:t>Results reflect client experienced performance</a:t>
            </a:r>
          </a:p>
          <a:p>
            <a:r>
              <a:rPr lang="en-GB" dirty="0" smtClean="0"/>
              <a:t>Weaknesses</a:t>
            </a:r>
          </a:p>
          <a:p>
            <a:pPr lvl="1"/>
            <a:r>
              <a:rPr lang="en-GB" dirty="0" smtClean="0"/>
              <a:t>No information about why it took that long</a:t>
            </a:r>
          </a:p>
          <a:p>
            <a:pPr lvl="1"/>
            <a:r>
              <a:rPr lang="en-GB" dirty="0" smtClean="0"/>
              <a:t>No information about resources consumed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1143000"/>
          </a:xfrm>
        </p:spPr>
        <p:txBody>
          <a:bodyPr/>
          <a:lstStyle/>
          <a:p>
            <a:r>
              <a:rPr lang="en-US" dirty="0" smtClean="0"/>
              <a:t>A Performance Measurement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37"/>
            <a:ext cx="8229600" cy="4525963"/>
          </a:xfrm>
        </p:spPr>
        <p:txBody>
          <a:bodyPr/>
          <a:lstStyle/>
          <a:p>
            <a:r>
              <a:rPr lang="en-US" dirty="0" smtClean="0"/>
              <a:t>The Conquest file system</a:t>
            </a:r>
          </a:p>
          <a:p>
            <a:pPr lvl="1"/>
            <a:r>
              <a:rPr lang="en-US" dirty="0" smtClean="0"/>
              <a:t>A research system built by one of my students</a:t>
            </a:r>
          </a:p>
          <a:p>
            <a:r>
              <a:rPr lang="en-US" dirty="0" smtClean="0"/>
              <a:t>Using persistent RAM to store many files</a:t>
            </a:r>
          </a:p>
          <a:p>
            <a:pPr lvl="1"/>
            <a:r>
              <a:rPr lang="en-US" dirty="0" smtClean="0"/>
              <a:t>Which allowed him to get rid of a lot of OS code related to disk drives</a:t>
            </a:r>
          </a:p>
          <a:p>
            <a:r>
              <a:rPr lang="en-US" dirty="0" smtClean="0"/>
              <a:t>Stored some files on disk</a:t>
            </a:r>
          </a:p>
          <a:p>
            <a:pPr lvl="1"/>
            <a:r>
              <a:rPr lang="en-US" dirty="0" smtClean="0"/>
              <a:t>Which we won’t worry about here</a:t>
            </a:r>
          </a:p>
          <a:p>
            <a:r>
              <a:rPr lang="en-US" dirty="0" smtClean="0"/>
              <a:t>Expectation was better performance than disk-based file systems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58600" y="401637"/>
            <a:ext cx="6815400" cy="133349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Measure Conquest?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were the metrics?</a:t>
            </a:r>
          </a:p>
          <a:p>
            <a:r>
              <a:rPr lang="en-US" dirty="0" smtClean="0"/>
              <a:t>What were the factors?</a:t>
            </a:r>
          </a:p>
          <a:p>
            <a:r>
              <a:rPr lang="en-US" dirty="0" smtClean="0"/>
              <a:t>What was the workload?</a:t>
            </a:r>
          </a:p>
          <a:p>
            <a:r>
              <a:rPr lang="en-US" dirty="0" smtClean="0"/>
              <a:t>What were the results?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claim was better </a:t>
            </a:r>
            <a:r>
              <a:rPr lang="en-US" dirty="0" smtClean="0"/>
              <a:t>speed so metrics </a:t>
            </a:r>
            <a:r>
              <a:rPr lang="en-US" dirty="0" smtClean="0"/>
              <a:t>should be speed-related</a:t>
            </a:r>
          </a:p>
          <a:p>
            <a:r>
              <a:rPr lang="en-US" dirty="0" smtClean="0"/>
              <a:t>Speeding up overall file system operations was the goal</a:t>
            </a:r>
          </a:p>
          <a:p>
            <a:pPr lvl="1"/>
            <a:r>
              <a:rPr lang="en-US" dirty="0" smtClean="0"/>
              <a:t>Not speeding up an isolated </a:t>
            </a:r>
            <a:r>
              <a:rPr lang="en-US" dirty="0" smtClean="0"/>
              <a:t>operation; both r/w</a:t>
            </a:r>
            <a:endParaRPr lang="en-US" dirty="0" smtClean="0"/>
          </a:p>
          <a:p>
            <a:r>
              <a:rPr lang="en-US" dirty="0" smtClean="0"/>
              <a:t>So we needed metrics capturing that</a:t>
            </a:r>
          </a:p>
          <a:p>
            <a:r>
              <a:rPr lang="en-US" dirty="0" smtClean="0"/>
              <a:t>We used several “operations per second” metrics</a:t>
            </a:r>
          </a:p>
          <a:p>
            <a:pPr lvl="1"/>
            <a:r>
              <a:rPr lang="en-US" dirty="0" smtClean="0"/>
              <a:t>Reads, writes, creates, also bandwidth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claiming better performance than other file systems</a:t>
            </a:r>
          </a:p>
          <a:p>
            <a:r>
              <a:rPr lang="en-US" dirty="0" smtClean="0"/>
              <a:t>So one factor was which file system we tested</a:t>
            </a:r>
          </a:p>
          <a:p>
            <a:r>
              <a:rPr lang="en-US" dirty="0" smtClean="0"/>
              <a:t>We also wanted to show scaling effects</a:t>
            </a:r>
          </a:p>
          <a:p>
            <a:pPr lvl="1"/>
            <a:r>
              <a:rPr lang="en-US" dirty="0" smtClean="0"/>
              <a:t>It didn’t perform well just for tiny systems</a:t>
            </a:r>
          </a:p>
          <a:p>
            <a:r>
              <a:rPr lang="en-US" dirty="0" smtClean="0"/>
              <a:t>So another factor chosen was number of files in the file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Overarching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applies to any performance analysis you ever do: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z="4000" b="1" dirty="0" smtClean="0"/>
              <a:t>We seek wisdom, not numbers!</a:t>
            </a:r>
            <a:endParaRPr lang="en-GB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GB" sz="3200" dirty="0" smtClean="0"/>
              <a:t>The point is never to produce a spreadsheet full of data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z="3200" dirty="0" smtClean="0"/>
              <a:t>The point is to understand critical performance 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 are traditionally tested against standard benchmarks</a:t>
            </a:r>
          </a:p>
          <a:p>
            <a:r>
              <a:rPr lang="en-US" dirty="0" smtClean="0"/>
              <a:t>We tested against several of those</a:t>
            </a:r>
          </a:p>
          <a:p>
            <a:r>
              <a:rPr lang="en-US" dirty="0" smtClean="0"/>
              <a:t>One benchmark we used is called Postmark</a:t>
            </a:r>
          </a:p>
          <a:p>
            <a:r>
              <a:rPr lang="en-US" dirty="0" smtClean="0"/>
              <a:t>Postmark performs various “transactions” related to file operations</a:t>
            </a:r>
          </a:p>
          <a:p>
            <a:r>
              <a:rPr lang="en-US" dirty="0" smtClean="0"/>
              <a:t>The metric we’ll show is Postmark transactions per second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r>
              <a:rPr lang="en-US" dirty="0" smtClean="0"/>
              <a:t>One Set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600200" y="1181100"/>
          <a:ext cx="680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0800" y="6172200"/>
            <a:ext cx="182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files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400" y="292100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Transactions per second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Showed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181100"/>
          <a:ext cx="680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0800" y="6172200"/>
            <a:ext cx="182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files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400" y="292100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Transactions per second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3757" y="1385372"/>
            <a:ext cx="54490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Conquest (</a:t>
            </a:r>
            <a:r>
              <a:rPr lang="en-US" sz="2400" i="1" dirty="0" err="1" smtClean="0">
                <a:latin typeface="Times New Roman"/>
                <a:cs typeface="Times New Roman"/>
              </a:rPr>
              <a:t>cfs</a:t>
            </a:r>
            <a:r>
              <a:rPr lang="en-US" sz="2400" i="1" dirty="0" smtClean="0">
                <a:latin typeface="Times New Roman"/>
                <a:cs typeface="Times New Roman"/>
              </a:rPr>
              <a:t>) was even faster than </a:t>
            </a:r>
            <a:r>
              <a:rPr lang="en-US" sz="2400" i="1" dirty="0" err="1" smtClean="0">
                <a:latin typeface="Times New Roman"/>
                <a:cs typeface="Times New Roman"/>
              </a:rPr>
              <a:t>ramfs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3293758" y="1847036"/>
            <a:ext cx="859143" cy="324663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81300" y="1600200"/>
            <a:ext cx="487057" cy="1028700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46600" y="2352645"/>
            <a:ext cx="331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And several other things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Couple of Words on Presentation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/>
              <a:t>Always consider these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To whom am I speaking?</a:t>
            </a:r>
          </a:p>
          <a:p>
            <a:pPr marL="914400" lvl="1" indent="-514350"/>
            <a:r>
              <a:rPr lang="en-GB" dirty="0" smtClean="0"/>
              <a:t>What they know and not know?</a:t>
            </a:r>
          </a:p>
          <a:p>
            <a:pPr marL="914400" lvl="1" indent="-514350"/>
            <a:r>
              <a:rPr lang="en-GB" dirty="0" smtClean="0"/>
              <a:t>What are they prepared to absorb, and what not?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Why are they listening to me?</a:t>
            </a:r>
          </a:p>
          <a:p>
            <a:pPr marL="914400" lvl="1" indent="-514350"/>
            <a:r>
              <a:rPr lang="en-GB" dirty="0" smtClean="0"/>
              <a:t>How might this help them achieve their goals?</a:t>
            </a:r>
          </a:p>
          <a:p>
            <a:pPr marL="914400" lvl="1" indent="-514350"/>
            <a:r>
              <a:rPr lang="en-GB" dirty="0" smtClean="0"/>
              <a:t>How might this address their concerns?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do I want them to leave with?</a:t>
            </a:r>
          </a:p>
          <a:p>
            <a:pPr marL="914400" lvl="1" indent="-514350"/>
            <a:r>
              <a:rPr lang="en-GB" dirty="0" smtClean="0"/>
              <a:t>What conclusions do I want them to draw?</a:t>
            </a:r>
          </a:p>
          <a:p>
            <a:pPr marL="914400" lvl="1" indent="-514350"/>
            <a:r>
              <a:rPr lang="en-GB" dirty="0" smtClean="0"/>
              <a:t>What actions do I want them to take?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Presentation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Highlight the key results</a:t>
            </a:r>
          </a:p>
          <a:p>
            <a:pPr lvl="1"/>
            <a:r>
              <a:rPr lang="en-GB" dirty="0" smtClean="0"/>
              <a:t>Answers to the basic questions</a:t>
            </a:r>
          </a:p>
          <a:p>
            <a:pPr lvl="1"/>
            <a:r>
              <a:rPr lang="en-GB" dirty="0" smtClean="0"/>
              <a:t>Identified problems, risks and opportunities</a:t>
            </a:r>
          </a:p>
          <a:p>
            <a:r>
              <a:rPr lang="en-GB" dirty="0" smtClean="0"/>
              <a:t>Why should they believe these results</a:t>
            </a:r>
          </a:p>
          <a:p>
            <a:pPr lvl="1"/>
            <a:r>
              <a:rPr lang="en-GB" dirty="0" smtClean="0"/>
              <a:t>Methodology employed, relation to other results</a:t>
            </a:r>
          </a:p>
          <a:p>
            <a:pPr lvl="1"/>
            <a:r>
              <a:rPr lang="en-GB" dirty="0" smtClean="0"/>
              <a:t>Back-up details</a:t>
            </a:r>
          </a:p>
          <a:p>
            <a:r>
              <a:rPr lang="en-GB" dirty="0" smtClean="0"/>
              <a:t>Not just numbers, but explanations</a:t>
            </a:r>
          </a:p>
          <a:p>
            <a:pPr lvl="1"/>
            <a:r>
              <a:rPr lang="en-GB" dirty="0" smtClean="0"/>
              <a:t>How do we now better understand the system</a:t>
            </a:r>
          </a:p>
          <a:p>
            <a:pPr lvl="1"/>
            <a:r>
              <a:rPr lang="en-GB" dirty="0" smtClean="0"/>
              <a:t>How does this affect our plans and intentions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Why Are You Measuring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 smtClean="0"/>
              <a:t>Sometimes to understand your system’s behavior</a:t>
            </a:r>
          </a:p>
          <a:p>
            <a:r>
              <a:rPr lang="en-US" dirty="0" smtClean="0"/>
              <a:t>Sometimes to compare to other systems</a:t>
            </a:r>
          </a:p>
          <a:p>
            <a:r>
              <a:rPr lang="en-US" dirty="0" smtClean="0"/>
              <a:t>Sometimes to investigate alternatives</a:t>
            </a:r>
          </a:p>
          <a:p>
            <a:pPr lvl="1"/>
            <a:r>
              <a:rPr lang="en-US" dirty="0" smtClean="0"/>
              <a:t>In how you can configure or manage your system</a:t>
            </a:r>
          </a:p>
          <a:p>
            <a:r>
              <a:rPr lang="en-US" dirty="0" smtClean="0"/>
              <a:t>Sometimes to determine how your system will (or won’t) scale up</a:t>
            </a:r>
          </a:p>
          <a:p>
            <a:r>
              <a:rPr lang="en-US" dirty="0" smtClean="0"/>
              <a:t>Sometimes to find the cause of performance problems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GB" dirty="0" smtClean="0"/>
              <a:t>Why Is It Hard?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05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Components operate in a complex system</a:t>
            </a:r>
          </a:p>
          <a:p>
            <a:pPr lvl="1"/>
            <a:r>
              <a:rPr lang="en-GB" dirty="0" smtClean="0"/>
              <a:t>Many steps/components in every process</a:t>
            </a:r>
          </a:p>
          <a:p>
            <a:pPr lvl="1"/>
            <a:r>
              <a:rPr lang="en-GB" dirty="0" smtClean="0"/>
              <a:t>Ongoing competition for all resources</a:t>
            </a:r>
          </a:p>
          <a:p>
            <a:pPr lvl="1"/>
            <a:r>
              <a:rPr lang="en-GB" dirty="0" smtClean="0"/>
              <a:t>Difficulty of making clear/simple assertions</a:t>
            </a:r>
          </a:p>
          <a:p>
            <a:pPr lvl="1"/>
            <a:r>
              <a:rPr lang="en-GB" dirty="0" smtClean="0"/>
              <a:t>Systems may be too large to replicate in laboratory</a:t>
            </a:r>
          </a:p>
          <a:p>
            <a:pPr lvl="1"/>
            <a:r>
              <a:rPr lang="en-GB" dirty="0" smtClean="0"/>
              <a:t>Or have other non-</a:t>
            </a:r>
            <a:r>
              <a:rPr lang="en-GB" dirty="0" err="1" smtClean="0"/>
              <a:t>reproduceable</a:t>
            </a:r>
            <a:r>
              <a:rPr lang="en-GB" dirty="0" smtClean="0"/>
              <a:t> properties</a:t>
            </a:r>
          </a:p>
          <a:p>
            <a:r>
              <a:rPr lang="en-GB" dirty="0" smtClean="0"/>
              <a:t>Lack of clear/rigorous requirements</a:t>
            </a:r>
          </a:p>
          <a:p>
            <a:pPr lvl="1"/>
            <a:r>
              <a:rPr lang="en-GB" dirty="0" smtClean="0"/>
              <a:t>Performance is highly dependent on specifics</a:t>
            </a:r>
          </a:p>
          <a:p>
            <a:pPr lvl="2"/>
            <a:r>
              <a:rPr lang="en-GB" dirty="0" smtClean="0"/>
              <a:t>What we measure, how we measure it</a:t>
            </a:r>
          </a:p>
          <a:p>
            <a:pPr lvl="1"/>
            <a:r>
              <a:rPr lang="en-GB" dirty="0" smtClean="0"/>
              <a:t>Ask the wrong question, get the wrong answer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you characterize latency and throughput?</a:t>
            </a:r>
          </a:p>
          <a:p>
            <a:pPr lvl="1"/>
            <a:r>
              <a:rPr lang="en-GB" dirty="0" smtClean="0"/>
              <a:t>Of the system?</a:t>
            </a:r>
          </a:p>
          <a:p>
            <a:pPr lvl="1"/>
            <a:r>
              <a:rPr lang="en-GB" dirty="0" smtClean="0"/>
              <a:t>Of each major component?</a:t>
            </a:r>
          </a:p>
          <a:p>
            <a:r>
              <a:rPr lang="en-GB" dirty="0" smtClean="0"/>
              <a:t>Can you account for all the end-to-end time?</a:t>
            </a:r>
          </a:p>
          <a:p>
            <a:pPr lvl="1"/>
            <a:r>
              <a:rPr lang="en-GB" dirty="0" smtClean="0"/>
              <a:t>Processing, transmission, queuing delays</a:t>
            </a:r>
          </a:p>
          <a:p>
            <a:r>
              <a:rPr lang="en-GB" dirty="0" smtClean="0"/>
              <a:t>Can you explain how these vary with load?</a:t>
            </a:r>
          </a:p>
          <a:p>
            <a:r>
              <a:rPr lang="en-GB" dirty="0" smtClean="0"/>
              <a:t>Are there any significant unexplained results?</a:t>
            </a:r>
          </a:p>
          <a:p>
            <a:r>
              <a:rPr lang="en-GB" u="sng" dirty="0" smtClean="0"/>
              <a:t>Can you predict the performance of a system?</a:t>
            </a:r>
          </a:p>
          <a:p>
            <a:pPr lvl="1"/>
            <a:r>
              <a:rPr lang="en-GB" dirty="0" smtClean="0"/>
              <a:t>As a function of its configuration/parameters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Design For 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systems will need to have their performance measured</a:t>
            </a:r>
          </a:p>
          <a:p>
            <a:r>
              <a:rPr lang="en-US" dirty="0" smtClean="0"/>
              <a:t>Becoming a successful system will generally require that you improve its performance</a:t>
            </a:r>
          </a:p>
          <a:p>
            <a:pPr lvl="1"/>
            <a:r>
              <a:rPr lang="en-US" dirty="0" smtClean="0"/>
              <a:t>Which implies measuring it</a:t>
            </a:r>
          </a:p>
          <a:p>
            <a:r>
              <a:rPr lang="en-US" dirty="0" smtClean="0"/>
              <a:t>It’s best to assume your system will need to be measured</a:t>
            </a:r>
          </a:p>
          <a:p>
            <a:r>
              <a:rPr lang="en-US" dirty="0" smtClean="0"/>
              <a:t>So put some forethought into making it easy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59221</TotalTime>
  <Words>2439</Words>
  <Application>Microsoft Macintosh PowerPoint</Application>
  <PresentationFormat>On-screen Show (4:3)</PresentationFormat>
  <Paragraphs>434</Paragraphs>
  <Slides>54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 New</vt:lpstr>
      <vt:lpstr>ＭＳ Ｐゴシック</vt:lpstr>
      <vt:lpstr>Times New Roman</vt:lpstr>
      <vt:lpstr>Wingdings</vt:lpstr>
      <vt:lpstr>Default Theme</vt:lpstr>
      <vt:lpstr>Operating System Principles: Performance Measurement and Analysis  CS 111 Operating Systems  Peter Reiher </vt:lpstr>
      <vt:lpstr>Outline</vt:lpstr>
      <vt:lpstr>Performance Measurement</vt:lpstr>
      <vt:lpstr>Performance Analysis Goals</vt:lpstr>
      <vt:lpstr>An Overarching Goal</vt:lpstr>
      <vt:lpstr>Why Are You Measuring Performance?</vt:lpstr>
      <vt:lpstr>Why Is It Hard?</vt:lpstr>
      <vt:lpstr>Performance Analysis</vt:lpstr>
      <vt:lpstr>Design For Performance Measurement</vt:lpstr>
      <vt:lpstr>How To Design for Performance</vt:lpstr>
      <vt:lpstr>Issues in Performance Measurement</vt:lpstr>
      <vt:lpstr>Some Important Measurement Terminology</vt:lpstr>
      <vt:lpstr>Metrics</vt:lpstr>
      <vt:lpstr>Common Types of System Metrics</vt:lpstr>
      <vt:lpstr>Choosing Your Metrics</vt:lpstr>
      <vt:lpstr>Variability in Metrics</vt:lpstr>
      <vt:lpstr>An Example</vt:lpstr>
      <vt:lpstr>Where Does Variation Come From?</vt:lpstr>
      <vt:lpstr>Tendency and Dispersion</vt:lpstr>
      <vt:lpstr>Indices of Tendency</vt:lpstr>
      <vt:lpstr>Applied to Our Example Ping Data</vt:lpstr>
      <vt:lpstr>Indices of Dispersion</vt:lpstr>
      <vt:lpstr>Applied to Our Ping Data Example</vt:lpstr>
      <vt:lpstr>Capturing Variation</vt:lpstr>
      <vt:lpstr>Meaningful Measurements</vt:lpstr>
      <vt:lpstr>Factors and Levels</vt:lpstr>
      <vt:lpstr>Factors in Experiments</vt:lpstr>
      <vt:lpstr>Levels</vt:lpstr>
      <vt:lpstr>Choosing Factors and Levels</vt:lpstr>
      <vt:lpstr>Measurement Workloads</vt:lpstr>
      <vt:lpstr>Simulated Work Loads</vt:lpstr>
      <vt:lpstr>Replayed Workloads</vt:lpstr>
      <vt:lpstr>Testing Under Live Loads</vt:lpstr>
      <vt:lpstr>Standard Benchmarks</vt:lpstr>
      <vt:lpstr>Types of Performance Problems</vt:lpstr>
      <vt:lpstr>Dealing With Performance Problems</vt:lpstr>
      <vt:lpstr>Common Measurement Mistakes</vt:lpstr>
      <vt:lpstr>Averages Don’t Tell the Story</vt:lpstr>
      <vt:lpstr>Cache, Accumulation Start-up Effects</vt:lpstr>
      <vt:lpstr>Measurement Artifacts</vt:lpstr>
      <vt:lpstr>Measurement Tools</vt:lpstr>
      <vt:lpstr>Execution Profiling</vt:lpstr>
      <vt:lpstr>Time Stamped Event Logs</vt:lpstr>
      <vt:lpstr>Time Stamping</vt:lpstr>
      <vt:lpstr>End-to-End Testing</vt:lpstr>
      <vt:lpstr>A Performance Measurement Example</vt:lpstr>
      <vt:lpstr>How Did We Measure Conquest?</vt:lpstr>
      <vt:lpstr>Choosing the Metrics</vt:lpstr>
      <vt:lpstr>Choosing the Factors</vt:lpstr>
      <vt:lpstr>Choosing the Workload</vt:lpstr>
      <vt:lpstr>One Set of Results</vt:lpstr>
      <vt:lpstr>Which Showed What?</vt:lpstr>
      <vt:lpstr>A Couple of Words on Presentation</vt:lpstr>
      <vt:lpstr>Performance Presentation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Oh</cp:lastModifiedBy>
  <cp:revision>116</cp:revision>
  <cp:lastPrinted>2014-01-03T23:50:58Z</cp:lastPrinted>
  <dcterms:created xsi:type="dcterms:W3CDTF">2016-10-28T20:36:01Z</dcterms:created>
  <dcterms:modified xsi:type="dcterms:W3CDTF">2016-11-08T16:26:04Z</dcterms:modified>
</cp:coreProperties>
</file>