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0" r:id="rId16"/>
    <p:sldId id="281" r:id="rId17"/>
    <p:sldId id="28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9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1590" autoAdjust="0"/>
  </p:normalViewPr>
  <p:slideViewPr>
    <p:cSldViewPr snapToGrid="0" snapToObjects="1">
      <p:cViewPr>
        <p:scale>
          <a:sx n="100" d="100"/>
          <a:sy n="100" d="100"/>
        </p:scale>
        <p:origin x="15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Devices, Device Drivers, and I/O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Can Driver Abstractions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Help With?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knowledge of how to use the device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standard operations into operations on device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device states into standard object behavior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Hide irrelevant behavior from users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Correctly coordinate device and application behavior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knowledge of optimization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Efficiently perform standard operations on a device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fault handling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Understanding how to handle recoverable faults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Prevent device faults from becoming OS faults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Do Device Drivers Fit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Into a Modern OS?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There may be a lot of them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They are each pretty independent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You may need to add new ones later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a pluggable model is typical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OS provides capabilities to plug in particular drivers in well defined ways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Then plug in the ones a given machine needs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Making it easy to change or augment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Layering Device Drivers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interactions with the bus, down at the bottom, are pretty standard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you address devices on the bus, coordination of signaling and data transfers, etc.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too dependent on the device itself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interactions with the applications, up at the top, are also pretty standard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Typically using some file-oriented approach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 between are some very device specific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Pictorial 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950" y="2632075"/>
            <a:ext cx="7850188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5950" y="1230313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User space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587625"/>
            <a:ext cx="124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Kernel </a:t>
            </a:r>
          </a:p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3138"/>
            <a:ext cx="7850188" cy="158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3250" y="4803775"/>
            <a:ext cx="17541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Hardware</a:t>
            </a: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USB bus controller</a:t>
            </a: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PCI bus controller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880100" y="5476875"/>
            <a:ext cx="2209800" cy="592138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6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059" y="5768950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7864" y="5775294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343" y="5768950"/>
              <a:ext cx="585216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5245100"/>
            <a:ext cx="63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USB 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68888" y="5300663"/>
            <a:ext cx="54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PCI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6040438"/>
            <a:ext cx="5318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5997575"/>
            <a:ext cx="385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150" y="5962650"/>
            <a:ext cx="458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5088" y="5475288"/>
            <a:ext cx="2208212" cy="604837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705" y="5775049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798" y="57671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3709" y="5787760"/>
              <a:ext cx="58470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7501" y="57814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5907088"/>
            <a:ext cx="6302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956300"/>
            <a:ext cx="555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2241550" y="276542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8125" y="275907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113" y="2752725"/>
            <a:ext cx="304800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438" y="27463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62713" y="275272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1988" y="27590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32275" y="2897188"/>
            <a:ext cx="954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Drivers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288" y="3251200"/>
            <a:ext cx="534987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363" y="3244850"/>
            <a:ext cx="574675" cy="635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29831" y="3521869"/>
            <a:ext cx="509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231" y="3542507"/>
            <a:ext cx="509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20119" y="2389982"/>
            <a:ext cx="928687" cy="4889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74725" y="1879600"/>
            <a:ext cx="88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System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388" y="3800475"/>
            <a:ext cx="928688" cy="15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3150" y="3592513"/>
            <a:ext cx="83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588" y="4721225"/>
            <a:ext cx="1758950" cy="793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 Vs. Core OS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 code </a:t>
            </a:r>
            <a:r>
              <a:rPr lang="en-US" u="sng" smtClean="0">
                <a:latin typeface="Times New Roman" pitchFamily="4" charset="0"/>
                <a:ea typeface="ＭＳ Ｐゴシック" pitchFamily="4" charset="-128"/>
              </a:rPr>
              <a:t>is</a:t>
            </a: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in the OS, but . . .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belongs in core OS vs. a device driver?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Common functionality belongs in the OS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Caching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code not tied to a specific device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Network protocols above physical/link layers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Specialized functionality belongs in the drivers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Things that differ in different pieces of hardware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Things that only pertain to the particular piece of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Devices and Interrupts</a:t>
            </a:r>
            <a:endParaRPr lang="en-GB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Devices are primarily interrupt-driven</a:t>
            </a:r>
          </a:p>
          <a:p>
            <a:pPr lvl="1"/>
            <a:r>
              <a:rPr lang="en-GB" dirty="0" smtClean="0"/>
              <a:t>Drivers aren’t schedulable processes</a:t>
            </a:r>
          </a:p>
          <a:p>
            <a:r>
              <a:rPr lang="en-GB" dirty="0" smtClean="0"/>
              <a:t>They work at different speed than the CPU</a:t>
            </a:r>
          </a:p>
          <a:p>
            <a:pPr lvl="1"/>
            <a:r>
              <a:rPr lang="en-GB" dirty="0" smtClean="0"/>
              <a:t>Typically slower</a:t>
            </a:r>
          </a:p>
          <a:p>
            <a:r>
              <a:rPr lang="en-GB" dirty="0" smtClean="0"/>
              <a:t>They can do their own work while CPU does something else</a:t>
            </a:r>
          </a:p>
          <a:p>
            <a:r>
              <a:rPr lang="en-GB" dirty="0" smtClean="0"/>
              <a:t>They use interrupts to get the CPU’s attention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Devices are not connected directly to the CPU</a:t>
            </a:r>
          </a:p>
          <a:p>
            <a:r>
              <a:rPr lang="en-US" sz="2800" dirty="0" smtClean="0"/>
              <a:t>Both CPU and devices are connected to a bus</a:t>
            </a:r>
          </a:p>
          <a:p>
            <a:r>
              <a:rPr lang="en-US" sz="2800" dirty="0" smtClean="0"/>
              <a:t>Sometimes the same bus, sometimes a different bus</a:t>
            </a:r>
          </a:p>
          <a:p>
            <a:r>
              <a:rPr lang="en-US" sz="2800" dirty="0" smtClean="0"/>
              <a:t>Devices communicate with CPU across the bus</a:t>
            </a:r>
          </a:p>
          <a:p>
            <a:r>
              <a:rPr lang="en-US" sz="2800" dirty="0" smtClean="0"/>
              <a:t>Bus used both to send/receive interrupts and to transfer data and commands</a:t>
            </a:r>
          </a:p>
          <a:p>
            <a:pPr lvl="1"/>
            <a:r>
              <a:rPr lang="en-GB" sz="2400" dirty="0" smtClean="0"/>
              <a:t>Devices signal controller when they are done/ready</a:t>
            </a:r>
          </a:p>
          <a:p>
            <a:pPr lvl="1"/>
            <a:r>
              <a:rPr lang="en-GB" sz="2400" dirty="0" smtClean="0"/>
              <a:t>When device finishes, controller puts interrupt on bus</a:t>
            </a:r>
          </a:p>
          <a:p>
            <a:pPr lvl="1"/>
            <a:r>
              <a:rPr lang="en-GB" sz="2400" dirty="0" smtClean="0"/>
              <a:t>Bus then transfers interrupt to the CPU</a:t>
            </a:r>
          </a:p>
          <a:p>
            <a:pPr lvl="1"/>
            <a:r>
              <a:rPr lang="en-GB" sz="2400" dirty="0" smtClean="0"/>
              <a:t>Perhaps leading to movement of data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Interrupts look very much like traps</a:t>
            </a:r>
          </a:p>
          <a:p>
            <a:pPr lvl="1"/>
            <a:r>
              <a:rPr lang="en-GB" dirty="0" smtClean="0"/>
              <a:t>Traps come from CPU</a:t>
            </a:r>
          </a:p>
          <a:p>
            <a:pPr lvl="1"/>
            <a:r>
              <a:rPr lang="en-GB" dirty="0" smtClean="0"/>
              <a:t>Interrupts are caused externally to CPU</a:t>
            </a:r>
          </a:p>
          <a:p>
            <a:r>
              <a:rPr lang="en-GB" dirty="0" smtClean="0"/>
              <a:t>Unlike traps, interrupts can be enabled/disabled by special CPU instructions</a:t>
            </a:r>
          </a:p>
          <a:p>
            <a:pPr lvl="1"/>
            <a:r>
              <a:rPr lang="en-GB" dirty="0" smtClean="0"/>
              <a:t>Device can be told when they may generate interrupts</a:t>
            </a:r>
          </a:p>
          <a:p>
            <a:pPr lvl="1"/>
            <a:r>
              <a:rPr lang="en-GB" dirty="0" smtClean="0"/>
              <a:t>Interrupt may be held </a:t>
            </a:r>
            <a:r>
              <a:rPr lang="en-GB" i="1" dirty="0" smtClean="0"/>
              <a:t>pending</a:t>
            </a:r>
            <a:r>
              <a:rPr lang="en-GB" dirty="0" smtClean="0"/>
              <a:t> until software is ready for 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Changing I/O Landscape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quote a recent Nobel Prize winner, “the times they are </a:t>
            </a:r>
            <a:r>
              <a:rPr lang="en-GB" dirty="0" err="1" smtClean="0"/>
              <a:t>a’changing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Storage paradigms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swapping, paging, file systems, data bases</a:t>
            </a:r>
          </a:p>
          <a:p>
            <a:pPr lvl="1"/>
            <a:r>
              <a:rPr lang="en-GB" dirty="0" smtClean="0">
                <a:latin typeface="Bauhaus 93"/>
                <a:cs typeface="Bauhaus 93"/>
              </a:rPr>
              <a:t>New</a:t>
            </a:r>
            <a:r>
              <a:rPr lang="en-GB" dirty="0" smtClean="0"/>
              <a:t>: NAS, distributed object/key-value stores</a:t>
            </a:r>
          </a:p>
          <a:p>
            <a:r>
              <a:rPr lang="en-GB" dirty="0" smtClean="0"/>
              <a:t>I/O traffic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most I/O was disk I/O</a:t>
            </a:r>
          </a:p>
          <a:p>
            <a:pPr lvl="1"/>
            <a:r>
              <a:rPr lang="en-GB" dirty="0" smtClean="0">
                <a:latin typeface="Bauhaus 93"/>
                <a:cs typeface="Bauhaus 93"/>
              </a:rPr>
              <a:t>New</a:t>
            </a:r>
            <a:r>
              <a:rPr lang="en-GB" dirty="0" smtClean="0"/>
              <a:t>: network and video dominate many systems</a:t>
            </a:r>
          </a:p>
          <a:p>
            <a:r>
              <a:rPr lang="en-GB" dirty="0" smtClean="0"/>
              <a:t>Performance goals: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maximize throughput, IOPS</a:t>
            </a:r>
          </a:p>
          <a:p>
            <a:pPr lvl="1"/>
            <a:r>
              <a:rPr lang="en-GB" dirty="0" smtClean="0">
                <a:latin typeface="Bauhaus 93"/>
                <a:ea typeface="Osaka−等幅"/>
                <a:cs typeface="Bauhaus 93"/>
              </a:rPr>
              <a:t>New</a:t>
            </a:r>
            <a:r>
              <a:rPr lang="en-GB" dirty="0" smtClean="0"/>
              <a:t>: low latency, scalability, reliability, availability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importance of good device utilization</a:t>
            </a:r>
          </a:p>
          <a:p>
            <a:r>
              <a:rPr lang="en-US" dirty="0" smtClean="0"/>
              <a:t>How to achieve good utilization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07623" y="593222"/>
            <a:ext cx="4991678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and device drivers</a:t>
            </a:r>
          </a:p>
          <a:p>
            <a:r>
              <a:rPr lang="en-US" dirty="0" smtClean="0"/>
              <a:t>I/O performance issues</a:t>
            </a:r>
          </a:p>
          <a:p>
            <a:r>
              <a:rPr lang="en-US" dirty="0" smtClean="0"/>
              <a:t>Device driver abstractions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</a:t>
            </a:r>
            <a:r>
              <a:rPr lang="en-GB" dirty="0"/>
              <a:t>D</a:t>
            </a:r>
            <a:r>
              <a:rPr lang="en-GB" dirty="0" smtClean="0"/>
              <a:t>evice Utilization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</a:t>
            </a:r>
            <a:r>
              <a:rPr lang="en-GB" dirty="0" smtClean="0"/>
              <a:t>ey </a:t>
            </a:r>
            <a:r>
              <a:rPr lang="en-GB" dirty="0"/>
              <a:t>system devices limit system performance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ile </a:t>
            </a:r>
            <a:r>
              <a:rPr lang="en-GB" dirty="0"/>
              <a:t>system I/O, swapping, network communication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device sits idle, its throughput drops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may result in lower system throughput</a:t>
            </a:r>
            <a:endParaRPr lang="en-GB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onger </a:t>
            </a:r>
            <a:r>
              <a:rPr lang="en-GB" dirty="0"/>
              <a:t>service queues, slower response times</a:t>
            </a:r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elays </a:t>
            </a:r>
            <a:r>
              <a:rPr lang="en-GB" dirty="0"/>
              <a:t>can disrupt real-time data flows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esulting </a:t>
            </a:r>
            <a:r>
              <a:rPr lang="en-GB" dirty="0"/>
              <a:t>in unacceptable performance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ossible </a:t>
            </a:r>
            <a:r>
              <a:rPr lang="en-GB" dirty="0"/>
              <a:t>loss of irreplaceable data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very important to keep key devices busy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tart </a:t>
            </a:r>
            <a:r>
              <a:rPr lang="en-GB" dirty="0"/>
              <a:t>request </a:t>
            </a:r>
            <a:r>
              <a:rPr lang="en-GB" i="1" dirty="0"/>
              <a:t>n+1</a:t>
            </a:r>
            <a:r>
              <a:rPr lang="en-GB" dirty="0"/>
              <a:t> immediately when </a:t>
            </a:r>
            <a:r>
              <a:rPr lang="en-GB" i="1" dirty="0" err="1"/>
              <a:t>n</a:t>
            </a:r>
            <a:r>
              <a:rPr lang="en-GB" dirty="0"/>
              <a:t> finishes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I/O </a:t>
            </a:r>
            <a:r>
              <a:rPr lang="en-US" dirty="0"/>
              <a:t>D</a:t>
            </a:r>
            <a:r>
              <a:rPr lang="en-US" dirty="0" smtClean="0"/>
              <a:t>evice </a:t>
            </a:r>
            <a:r>
              <a:rPr lang="en-US" dirty="0"/>
              <a:t>Utilization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93273" y="1479177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93273" y="2056280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BUSY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543012" y="1546412"/>
            <a:ext cx="821170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3922" y="1546412"/>
            <a:ext cx="1069397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364182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680239" y="2098302"/>
            <a:ext cx="1039091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18909" y="1546412"/>
            <a:ext cx="207818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46363" y="1546412"/>
            <a:ext cx="1108364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I/O device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46364" y="2634784"/>
            <a:ext cx="1246909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process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543012" y="2703419"/>
            <a:ext cx="821170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364182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493818" y="2699217"/>
            <a:ext cx="106939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788727" y="2703419"/>
            <a:ext cx="484909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316182" y="3160059"/>
            <a:ext cx="6788727" cy="326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waits to run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computation in preparation for I/O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device performs requested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completion interrupt awakens blocked process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runs again, finishes read system call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more computation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5957454" y="2703419"/>
            <a:ext cx="623455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580909" y="2703419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8727" y="1546412"/>
            <a:ext cx="484909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026727" y="1546412"/>
            <a:ext cx="554182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6580909" y="154641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710545" y="2699217"/>
            <a:ext cx="1039091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749636" y="2699217"/>
            <a:ext cx="20781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263534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7263534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7609898" y="2092699"/>
            <a:ext cx="484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7609899" y="2697816"/>
            <a:ext cx="476250" cy="2773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5" grpId="0" animBg="1"/>
      <p:bldP spid="138256" grpId="0" animBg="1"/>
      <p:bldP spid="138257" grpId="0" animBg="1"/>
      <p:bldP spid="138258" grpId="0" animBg="1"/>
      <p:bldP spid="138260" grpId="0" animBg="1"/>
      <p:bldP spid="138261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Do Better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usual way:</a:t>
            </a:r>
          </a:p>
          <a:p>
            <a:pPr lvl="1"/>
            <a:r>
              <a:rPr lang="en-GB" dirty="0" smtClean="0"/>
              <a:t>Exploit parallelism</a:t>
            </a:r>
          </a:p>
          <a:p>
            <a:r>
              <a:rPr lang="en-GB" dirty="0" smtClean="0"/>
              <a:t>Devices operate independently of the CPU</a:t>
            </a:r>
          </a:p>
          <a:p>
            <a:r>
              <a:rPr lang="en-GB" dirty="0" smtClean="0"/>
              <a:t>So a device and the CPU can operate in parallel</a:t>
            </a:r>
          </a:p>
          <a:p>
            <a:r>
              <a:rPr lang="en-GB" dirty="0" smtClean="0"/>
              <a:t>But often devices need to access RAM</a:t>
            </a:r>
          </a:p>
          <a:p>
            <a:pPr lvl="1"/>
            <a:r>
              <a:rPr lang="en-GB" dirty="0" smtClean="0"/>
              <a:t>As does the CPU</a:t>
            </a:r>
          </a:p>
          <a:p>
            <a:r>
              <a:rPr lang="en-GB" dirty="0" smtClean="0"/>
              <a:t>How to handle that?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98123" y="593222"/>
            <a:ext cx="4572577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 smtClean="0"/>
              <a:t>What’s Really Happening on the CPU?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CPUs try to avoid going to RAM</a:t>
            </a:r>
          </a:p>
          <a:p>
            <a:pPr lvl="1"/>
            <a:r>
              <a:rPr lang="en-US" dirty="0" smtClean="0"/>
              <a:t>Working with registers</a:t>
            </a:r>
          </a:p>
          <a:p>
            <a:pPr lvl="1"/>
            <a:r>
              <a:rPr lang="en-US" dirty="0" smtClean="0"/>
              <a:t>Caching on the CPU chip itself</a:t>
            </a:r>
          </a:p>
          <a:p>
            <a:r>
              <a:rPr lang="en-US" dirty="0" smtClean="0"/>
              <a:t>If things go well, the CPU doesn’t use the memory bus that much</a:t>
            </a:r>
          </a:p>
          <a:p>
            <a:pPr lvl="1"/>
            <a:r>
              <a:rPr lang="en-US" dirty="0" smtClean="0"/>
              <a:t>If not, life will be slow, anyway</a:t>
            </a:r>
          </a:p>
          <a:p>
            <a:r>
              <a:rPr lang="en-US" dirty="0" smtClean="0"/>
              <a:t>So one way to parallelize activities is to let a device use the bus instead of the CPU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Allows any two devices attached to the memory bus to move data directly</a:t>
            </a:r>
          </a:p>
          <a:p>
            <a:pPr lvl="1"/>
            <a:r>
              <a:rPr lang="en-US" dirty="0" smtClean="0"/>
              <a:t>Without passing it through the CPU first</a:t>
            </a:r>
          </a:p>
          <a:p>
            <a:r>
              <a:rPr lang="en-US" dirty="0" smtClean="0"/>
              <a:t>Bus can only be used for one thing at a time</a:t>
            </a:r>
          </a:p>
          <a:p>
            <a:r>
              <a:rPr lang="en-US" dirty="0" smtClean="0"/>
              <a:t>So if it’s doing DMA, it’s not servicing CPU requests</a:t>
            </a:r>
          </a:p>
          <a:p>
            <a:r>
              <a:rPr lang="en-US" dirty="0" smtClean="0"/>
              <a:t>But often the CPU doesn’t need it, anyway</a:t>
            </a:r>
          </a:p>
          <a:p>
            <a:r>
              <a:rPr lang="en-US" dirty="0" smtClean="0"/>
              <a:t>With DMA, data moves from device to memory at bus/device/memory speed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Keeping Key Devices Busy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</a:t>
            </a:r>
            <a:r>
              <a:rPr lang="en-GB" dirty="0" smtClean="0"/>
              <a:t>llow </a:t>
            </a:r>
            <a:r>
              <a:rPr lang="en-GB" dirty="0"/>
              <a:t>multiple </a:t>
            </a:r>
            <a:r>
              <a:rPr lang="en-GB" dirty="0" smtClean="0"/>
              <a:t>requests to be </a:t>
            </a:r>
            <a:r>
              <a:rPr lang="en-GB" dirty="0"/>
              <a:t>pending at a time</a:t>
            </a:r>
            <a:endParaRPr lang="en-GB" dirty="0" smtClean="0"/>
          </a:p>
          <a:p>
            <a:pPr lvl="1"/>
            <a:r>
              <a:rPr lang="en-GB" dirty="0"/>
              <a:t>Q</a:t>
            </a:r>
            <a:r>
              <a:rPr lang="en-GB" dirty="0" smtClean="0"/>
              <a:t>ueue </a:t>
            </a:r>
            <a:r>
              <a:rPr lang="en-GB" dirty="0"/>
              <a:t>them, just like processes in the ready queue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equesters </a:t>
            </a:r>
            <a:r>
              <a:rPr lang="en-GB" dirty="0"/>
              <a:t>block to await eventual completions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DMA to perform the actual data transfers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transferred, with no delay, at device speed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inimal </a:t>
            </a:r>
            <a:r>
              <a:rPr lang="en-GB" dirty="0"/>
              <a:t>overhead imposed on CPU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the currently active request completes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controller generates a completion </a:t>
            </a:r>
            <a:r>
              <a:rPr lang="en-GB" dirty="0" smtClean="0"/>
              <a:t>interrupt</a:t>
            </a:r>
          </a:p>
          <a:p>
            <a:pPr lvl="1"/>
            <a:r>
              <a:rPr lang="en-GB" dirty="0" smtClean="0"/>
              <a:t>OS accepts interrupt and calls appropriate handler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handler posts completion to requester</a:t>
            </a:r>
            <a:endParaRPr lang="en-GB" dirty="0" smtClean="0"/>
          </a:p>
          <a:p>
            <a:pPr lvl="1"/>
            <a:r>
              <a:rPr lang="en-GB" u="sng" dirty="0"/>
              <a:t>I</a:t>
            </a:r>
            <a:r>
              <a:rPr lang="en-GB" u="sng" dirty="0" smtClean="0"/>
              <a:t>nterrupt </a:t>
            </a:r>
            <a:r>
              <a:rPr lang="en-GB" u="sng" dirty="0"/>
              <a:t>handler selects and initiates next transfer</a:t>
            </a:r>
            <a:r>
              <a:rPr lang="en-GB" dirty="0"/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Interrupt Driven Chain Scheduled I/O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xx_read</a:t>
            </a:r>
            <a:r>
              <a:rPr lang="en-GB" sz="1600" dirty="0">
                <a:cs typeface="Arial" charset="0"/>
              </a:rPr>
              <a:t>/write()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allocate a new request descriptor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fill in type, address, count, location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insert request into service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if (device is idle)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disable_device_interrupt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enable_device_interrupt</a:t>
            </a:r>
            <a:r>
              <a:rPr lang="en-GB" sz="1600" dirty="0">
                <a:cs typeface="Arial" charset="0"/>
              </a:rPr>
              <a:t>();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await completion of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extract completion info for caller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next request from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address, count, disk address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load request parameters into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start the DMA operation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mark device busy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Font typeface="Times New Roman" pitchFamily="18" charset="0"/>
              <a:buChar char="•"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4182" y="1882588"/>
            <a:ext cx="4572000" cy="2487706"/>
          </a:xfrm>
        </p:spPr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 err="1">
                <a:cs typeface="Arial" charset="0"/>
              </a:rPr>
              <a:t>xx_intr</a:t>
            </a:r>
            <a:r>
              <a:rPr lang="en-GB" sz="18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extract completion info from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update completion info in current </a:t>
            </a:r>
            <a:r>
              <a:rPr lang="en-GB" sz="1800" dirty="0" err="1">
                <a:cs typeface="Arial" charset="0"/>
              </a:rPr>
              <a:t>req</a:t>
            </a:r>
            <a:endParaRPr lang="en-GB" sz="18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wakeup current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if (more requests in queue)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</a:t>
            </a:r>
            <a:r>
              <a:rPr lang="en-GB" sz="1800" dirty="0" err="1">
                <a:cs typeface="Arial" charset="0"/>
              </a:rPr>
              <a:t>xx_start</a:t>
            </a:r>
            <a:r>
              <a:rPr lang="en-GB" sz="1800" dirty="0">
                <a:cs typeface="Arial" charset="0"/>
              </a:rPr>
              <a:t>()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else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mark device idle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800" dirty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Multi-Tasking &amp; Interrupt Driven I/O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39932" y="1143000"/>
            <a:ext cx="969818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device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8312727" y="6387353"/>
            <a:ext cx="207818" cy="20170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32364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869171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55023" y="1680882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008909" y="1748118"/>
            <a:ext cx="40553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2424546" y="1748118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636" y="3227294"/>
            <a:ext cx="4433455" cy="391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dirty="0"/>
              <a:t> </a:t>
            </a:r>
            <a:r>
              <a:rPr lang="en-US" sz="1600" dirty="0"/>
              <a:t>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355023" y="2151529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2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2632364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5056909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05" name="Text Box 53"/>
          <p:cNvSpPr txBox="1">
            <a:spLocks noChangeArrowheads="1"/>
          </p:cNvSpPr>
          <p:nvPr/>
        </p:nvSpPr>
        <p:spPr bwMode="auto">
          <a:xfrm>
            <a:off x="355023" y="2622176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3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3532909" y="2689412"/>
            <a:ext cx="336262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4017818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4017818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5264728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5403273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5403273" y="1210235"/>
            <a:ext cx="1108364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6303818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6511637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50182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6650182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4831773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464136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1C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3307773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31" name="Rectangle 79"/>
          <p:cNvSpPr>
            <a:spLocks noChangeArrowheads="1"/>
          </p:cNvSpPr>
          <p:nvPr/>
        </p:nvSpPr>
        <p:spPr bwMode="auto">
          <a:xfrm>
            <a:off x="6078682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32" name="Text Box 80"/>
          <p:cNvSpPr txBox="1">
            <a:spLocks noChangeArrowheads="1"/>
          </p:cNvSpPr>
          <p:nvPr/>
        </p:nvSpPr>
        <p:spPr bwMode="auto">
          <a:xfrm>
            <a:off x="4710545" y="3227294"/>
            <a:ext cx="4433455" cy="30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</a:pPr>
            <a:r>
              <a:rPr lang="en-US" sz="1600" dirty="0"/>
              <a:t>7.   Awaken P</a:t>
            </a:r>
            <a:r>
              <a:rPr lang="en-US" sz="1600" baseline="-25000" dirty="0"/>
              <a:t>2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8.   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9.   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10. 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11. 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1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1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  <p:bldP spid="151565" grpId="0" animBg="1"/>
      <p:bldP spid="151566" grpId="0" animBg="1"/>
      <p:bldP spid="151595" grpId="0" animBg="1"/>
      <p:bldP spid="151598" grpId="0" animBg="1"/>
      <p:bldP spid="151606" grpId="0" animBg="1"/>
      <p:bldP spid="151616" grpId="0" animBg="1"/>
      <p:bldP spid="151617" grpId="0" animBg="1"/>
      <p:bldP spid="151619" grpId="0" animBg="1"/>
      <p:bldP spid="151620" grpId="0" animBg="1"/>
      <p:bldP spid="151622" grpId="0" animBg="1"/>
      <p:bldP spid="151623" grpId="0" animBg="1"/>
      <p:bldP spid="151624" grpId="0" animBg="1"/>
      <p:bldP spid="151625" grpId="0" animBg="1"/>
      <p:bldP spid="151627" grpId="0" animBg="1"/>
      <p:bldP spid="151628" grpId="0" animBg="1"/>
      <p:bldP spid="151629" grpId="0" animBg="1"/>
      <p:bldP spid="151630" grpId="0" animBg="1"/>
      <p:bldP spid="151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Transfers are Better</a:t>
            </a:r>
            <a:endParaRPr lang="en-US" dirty="0"/>
          </a:p>
        </p:txBody>
      </p:sp>
      <p:pic>
        <p:nvPicPr>
          <p:cNvPr id="6" name="Content Placeholder 5" descr="pcie_b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" y="1905238"/>
            <a:ext cx="8533924" cy="426696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(Bigger Transfers are Better)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Disks have high seek/rotation overheads</a:t>
            </a:r>
          </a:p>
          <a:p>
            <a:pPr lvl="1"/>
            <a:r>
              <a:rPr lang="en-GB" dirty="0" smtClean="0"/>
              <a:t>Larger transfers amortize down the cost/byte</a:t>
            </a:r>
          </a:p>
          <a:p>
            <a:r>
              <a:rPr lang="en-GB" dirty="0" smtClean="0"/>
              <a:t>All transfers have per-operation overhead</a:t>
            </a:r>
          </a:p>
          <a:p>
            <a:pPr lvl="1"/>
            <a:r>
              <a:rPr lang="en-GB" dirty="0" smtClean="0"/>
              <a:t>Instructions to set up operation</a:t>
            </a:r>
          </a:p>
          <a:p>
            <a:pPr lvl="1"/>
            <a:r>
              <a:rPr lang="en-GB" dirty="0" smtClean="0"/>
              <a:t>Device time to start new operation</a:t>
            </a:r>
          </a:p>
          <a:p>
            <a:pPr lvl="1"/>
            <a:r>
              <a:rPr lang="en-GB" dirty="0" smtClean="0"/>
              <a:t>Time and cycles to service completion interrupt</a:t>
            </a:r>
          </a:p>
          <a:p>
            <a:r>
              <a:rPr lang="en-GB" dirty="0" smtClean="0"/>
              <a:t>Larger transfers have lower overhead/byte</a:t>
            </a:r>
          </a:p>
          <a:p>
            <a:pPr lvl="1"/>
            <a:r>
              <a:rPr lang="en-GB" dirty="0" smtClean="0"/>
              <a:t>This is not limited to software implementations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So You’ve Got Your Computer . . .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538" y="2781300"/>
          <a:ext cx="774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781300"/>
                        <a:ext cx="774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0538" y="1600200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1588" y="4395788"/>
            <a:ext cx="18954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3981450"/>
            <a:ext cx="679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8638" y="3125788"/>
            <a:ext cx="7223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8638" y="4395788"/>
            <a:ext cx="8985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72188" y="4673600"/>
            <a:ext cx="571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97625" y="3352800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76550" y="3008313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4808538"/>
            <a:ext cx="646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34038" y="2701925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33713" y="5322888"/>
            <a:ext cx="977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03800" y="5210175"/>
            <a:ext cx="114141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188200" y="4411663"/>
            <a:ext cx="1093788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114675" y="2024063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488" y="1423988"/>
            <a:ext cx="2405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It’s got memory, a bus, a CPU or two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6925" y="1501775"/>
            <a:ext cx="2405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there’s usually a lot more to it than that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1229731">
            <a:off x="1500188" y="3175000"/>
            <a:ext cx="61198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mic Sans MS" pitchFamily="4" charset="0"/>
                <a:ea typeface="Comic Sans MS" pitchFamily="4" charset="0"/>
                <a:cs typeface="Comic Sans MS" pitchFamily="4" charset="0"/>
              </a:rPr>
              <a:t>And who knows what else?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1722" y="656722"/>
            <a:ext cx="7912677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and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I/O requests cause data to come into the memory or to be copied to a device</a:t>
            </a:r>
          </a:p>
          <a:p>
            <a:r>
              <a:rPr lang="en-US" dirty="0" smtClean="0"/>
              <a:t>That data requires a place in memory</a:t>
            </a:r>
          </a:p>
          <a:p>
            <a:pPr lvl="1"/>
            <a:r>
              <a:rPr lang="en-US" dirty="0" smtClean="0"/>
              <a:t>Commonly called a buffer</a:t>
            </a:r>
          </a:p>
          <a:p>
            <a:r>
              <a:rPr lang="en-US" dirty="0" smtClean="0"/>
              <a:t>Data in buffers is ready to send to a device</a:t>
            </a:r>
          </a:p>
          <a:p>
            <a:r>
              <a:rPr lang="en-US" dirty="0" smtClean="0"/>
              <a:t>An existing empty buffer is ready to receive data from a device</a:t>
            </a:r>
          </a:p>
          <a:p>
            <a:r>
              <a:rPr lang="en-US" dirty="0" smtClean="0"/>
              <a:t>OS needs to make sure buffers are available when devices are ready to use them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 Buffering Issues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Fewer/larger transfers are more efficient</a:t>
            </a:r>
          </a:p>
          <a:p>
            <a:pPr lvl="1"/>
            <a:r>
              <a:rPr lang="en-GB" dirty="0" smtClean="0"/>
              <a:t>They may not be convenient for applications</a:t>
            </a:r>
          </a:p>
          <a:p>
            <a:pPr lvl="1"/>
            <a:r>
              <a:rPr lang="en-GB" dirty="0" smtClean="0"/>
              <a:t>Natural record sizes tend to be relatively small</a:t>
            </a:r>
          </a:p>
          <a:p>
            <a:r>
              <a:rPr lang="en-GB" dirty="0" smtClean="0"/>
              <a:t>Operating system can consolidate I/O requests</a:t>
            </a:r>
          </a:p>
          <a:p>
            <a:pPr lvl="1"/>
            <a:r>
              <a:rPr lang="en-GB" dirty="0" smtClean="0"/>
              <a:t>Maintain a cache of recently used disk blocks</a:t>
            </a:r>
          </a:p>
          <a:p>
            <a:pPr lvl="1"/>
            <a:r>
              <a:rPr lang="en-GB" dirty="0" smtClean="0"/>
              <a:t>Accumulate small writes, flush out as blocks fill</a:t>
            </a:r>
          </a:p>
          <a:p>
            <a:pPr lvl="1"/>
            <a:r>
              <a:rPr lang="en-GB" dirty="0" smtClean="0"/>
              <a:t>Read whole blocks, deliver data as requested</a:t>
            </a:r>
          </a:p>
          <a:p>
            <a:r>
              <a:rPr lang="en-GB" dirty="0" smtClean="0"/>
              <a:t>Enables read-ahead</a:t>
            </a:r>
          </a:p>
          <a:p>
            <a:pPr lvl="1"/>
            <a:r>
              <a:rPr lang="en-GB" dirty="0" smtClean="0"/>
              <a:t>OS reads/caches blocks not yet requested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Request Queues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Having many I/O operations queued is good</a:t>
            </a:r>
          </a:p>
          <a:p>
            <a:pPr lvl="1"/>
            <a:r>
              <a:rPr lang="en-GB" dirty="0" smtClean="0"/>
              <a:t>Maintains high device utilization (little idle time)</a:t>
            </a:r>
          </a:p>
          <a:p>
            <a:pPr lvl="1"/>
            <a:r>
              <a:rPr lang="en-GB" dirty="0" smtClean="0"/>
              <a:t>Reduces mean seek distance/rotational delay</a:t>
            </a:r>
          </a:p>
          <a:p>
            <a:pPr lvl="1"/>
            <a:r>
              <a:rPr lang="en-GB" dirty="0" smtClean="0"/>
              <a:t>May be possible to combine adjacent requests</a:t>
            </a:r>
          </a:p>
          <a:p>
            <a:pPr lvl="1"/>
            <a:r>
              <a:rPr lang="en-GB" dirty="0" smtClean="0"/>
              <a:t>Can sometimes avoid performing a write at all</a:t>
            </a:r>
          </a:p>
          <a:p>
            <a:r>
              <a:rPr lang="en-GB" dirty="0" smtClean="0"/>
              <a:t>Ways to achieve deep queues:</a:t>
            </a:r>
          </a:p>
          <a:p>
            <a:pPr lvl="1"/>
            <a:r>
              <a:rPr lang="en-GB" dirty="0" smtClean="0"/>
              <a:t>Many processes making requests</a:t>
            </a:r>
          </a:p>
          <a:p>
            <a:pPr lvl="1"/>
            <a:r>
              <a:rPr lang="en-GB" dirty="0" smtClean="0"/>
              <a:t>Individual processes making parallel requests</a:t>
            </a:r>
          </a:p>
          <a:p>
            <a:pPr lvl="1"/>
            <a:r>
              <a:rPr lang="en-GB" dirty="0" smtClean="0"/>
              <a:t>Read-ahead for expected data requests</a:t>
            </a:r>
          </a:p>
          <a:p>
            <a:pPr lvl="1"/>
            <a:r>
              <a:rPr lang="en-GB" dirty="0" smtClean="0"/>
              <a:t>Write-back cache flushing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Double-Buffered Output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4393" name="AutoShape 9"/>
          <p:cNvCxnSpPr>
            <a:cxnSpLocks noChangeShapeType="1"/>
            <a:stCxn id="144391" idx="2"/>
            <a:endCxn id="144388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5" name="AutoShape 11"/>
          <p:cNvCxnSpPr>
            <a:cxnSpLocks noChangeShapeType="1"/>
            <a:stCxn id="144391" idx="2"/>
            <a:endCxn id="14439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88" idx="2"/>
            <a:endCxn id="144392" idx="0"/>
          </p:cNvCxnSpPr>
          <p:nvPr/>
        </p:nvCxnSpPr>
        <p:spPr bwMode="auto">
          <a:xfrm rot="16200000" flipH="1">
            <a:off x="3493179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7" name="AutoShape 13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/>
      <p:bldP spid="144400" grpId="1" animBg="1"/>
      <p:bldP spid="144399" grpId="0" animBg="1"/>
      <p:bldP spid="144399" grpId="1" animBg="1"/>
      <p:bldP spid="14439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 smtClean="0"/>
              <a:t>Performing Double-Buffered Output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Have multiple </a:t>
            </a:r>
            <a:r>
              <a:rPr lang="en-GB" dirty="0"/>
              <a:t>buffers queued up, ready to write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write completion interrupt starts</a:t>
            </a:r>
            <a:r>
              <a:rPr lang="en-GB" dirty="0" smtClean="0"/>
              <a:t> the next </a:t>
            </a:r>
            <a:r>
              <a:rPr lang="en-GB" dirty="0"/>
              <a:t>write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and device I/O proceed in parallel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queues successive writes 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on’t </a:t>
            </a:r>
            <a:r>
              <a:rPr lang="en-GB" dirty="0"/>
              <a:t>bother waiting for previous operation to finish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picks up next buffer as soon as it is ready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we're CPU-bound (more CPU than output)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speeds up because it </a:t>
            </a:r>
            <a:r>
              <a:rPr lang="en-GB" dirty="0" smtClean="0"/>
              <a:t>doesn’t </a:t>
            </a:r>
            <a:r>
              <a:rPr lang="en-GB" dirty="0"/>
              <a:t>wait for I/O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we're I/O-bound (more output than CPU)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is kept busy, which improves throughput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eventually we may have to block the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292133"/>
            <a:r>
              <a:rPr lang="en-US" dirty="0"/>
              <a:t>Double-Buffered Input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9513" name="AutoShape 9"/>
          <p:cNvCxnSpPr>
            <a:cxnSpLocks noChangeShapeType="1"/>
            <a:stCxn id="149511" idx="2"/>
            <a:endCxn id="149509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5" name="AutoShape 11"/>
          <p:cNvCxnSpPr>
            <a:cxnSpLocks noChangeShapeType="1"/>
          </p:cNvCxnSpPr>
          <p:nvPr/>
        </p:nvCxnSpPr>
        <p:spPr bwMode="auto">
          <a:xfrm rot="16200000" flipH="1">
            <a:off x="3458543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6" name="AutoShape 12"/>
          <p:cNvCxnSpPr>
            <a:cxnSpLocks noChangeShapeType="1"/>
            <a:stCxn id="149510" idx="2"/>
            <a:endCxn id="14951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 animBg="1"/>
      <p:bldP spid="149507" grpId="1" animBg="1"/>
      <p:bldP spid="14950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Performing Double </a:t>
            </a:r>
            <a:r>
              <a:rPr lang="en-GB" dirty="0"/>
              <a:t>B</a:t>
            </a:r>
            <a:r>
              <a:rPr lang="en-GB" dirty="0" smtClean="0"/>
              <a:t>uffered Input</a:t>
            </a:r>
            <a:endParaRPr lang="en-GB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</a:t>
            </a:r>
            <a:r>
              <a:rPr lang="en-GB" dirty="0" smtClean="0"/>
              <a:t>ave </a:t>
            </a:r>
            <a:r>
              <a:rPr lang="en-GB" dirty="0"/>
              <a:t>multiple reads queued up, ready to go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 </a:t>
            </a:r>
            <a:r>
              <a:rPr lang="en-GB" dirty="0"/>
              <a:t>completion interrupt starts read into next buffer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illed </a:t>
            </a:r>
            <a:r>
              <a:rPr lang="en-GB" dirty="0"/>
              <a:t>buffers wait until application asks for them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doesn't have to wait for data to be read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can we do chain-scheduled reads?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app will probably block until its read completes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we won’t get multiple reads from one application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queue reads from multiple processes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do predictive read-ahead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Scatter/Gather I/O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</a:t>
            </a:r>
            <a:r>
              <a:rPr lang="en-GB" dirty="0" smtClean="0"/>
              <a:t>any device controllers </a:t>
            </a:r>
            <a:r>
              <a:rPr lang="en-GB" dirty="0"/>
              <a:t>support DMA transfers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ntire </a:t>
            </a:r>
            <a:r>
              <a:rPr lang="en-GB" dirty="0"/>
              <a:t>transfer must be contiguous in physical memory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ser </a:t>
            </a:r>
            <a:r>
              <a:rPr lang="en-GB" dirty="0"/>
              <a:t>buffers are in paged virtual memory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 buffers </a:t>
            </a:r>
            <a:r>
              <a:rPr lang="en-GB" dirty="0"/>
              <a:t>may be spread all over physical memory</a:t>
            </a:r>
            <a:endParaRPr lang="en-GB" dirty="0" smtClean="0"/>
          </a:p>
          <a:p>
            <a:pPr lvl="1"/>
            <a:r>
              <a:rPr lang="en-GB" i="1" dirty="0"/>
              <a:t>S</a:t>
            </a:r>
            <a:r>
              <a:rPr lang="en-GB" i="1" dirty="0" smtClean="0"/>
              <a:t>catter</a:t>
            </a:r>
            <a:r>
              <a:rPr lang="en-GB" dirty="0"/>
              <a:t>: read from device to multiple pages</a:t>
            </a:r>
            <a:endParaRPr lang="en-GB" dirty="0" smtClean="0"/>
          </a:p>
          <a:p>
            <a:pPr lvl="1"/>
            <a:r>
              <a:rPr lang="en-GB" i="1" dirty="0"/>
              <a:t>G</a:t>
            </a:r>
            <a:r>
              <a:rPr lang="en-GB" i="1" dirty="0" smtClean="0"/>
              <a:t>ather</a:t>
            </a:r>
            <a:r>
              <a:rPr lang="en-GB" dirty="0"/>
              <a:t>: writing from multiple pages to device</a:t>
            </a:r>
            <a:endParaRPr lang="en-GB" dirty="0" smtClean="0"/>
          </a:p>
          <a:p>
            <a:r>
              <a:rPr lang="en-GB" dirty="0" smtClean="0"/>
              <a:t>Three </a:t>
            </a:r>
            <a:r>
              <a:rPr lang="en-GB" dirty="0"/>
              <a:t>basic approaches apply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GB" dirty="0" smtClean="0"/>
              <a:t>opy </a:t>
            </a:r>
            <a:r>
              <a:rPr lang="en-GB" dirty="0"/>
              <a:t>all user data into contiguous physical buffer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plit </a:t>
            </a:r>
            <a:r>
              <a:rPr lang="en-GB" dirty="0"/>
              <a:t>logical </a:t>
            </a:r>
            <a:r>
              <a:rPr lang="en-GB" dirty="0" smtClean="0"/>
              <a:t>request </a:t>
            </a:r>
            <a:r>
              <a:rPr lang="en-GB" dirty="0"/>
              <a:t>into chain-scheduled page requests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I/O MMU may automatically handle scatter/gather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495300"/>
            <a:ext cx="8432640" cy="87129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 smtClean="0"/>
              <a:t>“Gather</a:t>
            </a:r>
            <a:r>
              <a:rPr lang="en-GB" i="1" dirty="0"/>
              <a:t>”</a:t>
            </a:r>
            <a:r>
              <a:rPr lang="en-GB" dirty="0" smtClean="0"/>
              <a:t> Writes </a:t>
            </a:r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/>
              <a:t>P</a:t>
            </a:r>
            <a:r>
              <a:rPr lang="en-GB" dirty="0" smtClean="0"/>
              <a:t>aged </a:t>
            </a:r>
            <a:r>
              <a:rPr lang="en-GB" dirty="0"/>
              <a:t>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192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2" name="Rectangle 40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2" name="Rectangle 50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4" name="Rectangle 52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8" name="Rectangle 56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9" name="Rectangle 57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1" name="Rectangle 59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3" name="Rectangle 61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7" name="Rectangle 65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9" name="Rectangle 67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0" name="Rectangle 68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2" name="Rectangle 70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6" name="Rectangle 74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8" name="Rectangle 76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279" name="AutoShape 87"/>
          <p:cNvCxnSpPr>
            <a:cxnSpLocks noChangeShapeType="1"/>
            <a:stCxn id="136196" idx="2"/>
            <a:endCxn id="136215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0" name="AutoShape 88"/>
          <p:cNvCxnSpPr>
            <a:cxnSpLocks noChangeShapeType="1"/>
            <a:stCxn id="136197" idx="2"/>
            <a:endCxn id="136224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1" name="AutoShape 89"/>
          <p:cNvCxnSpPr>
            <a:cxnSpLocks noChangeShapeType="1"/>
            <a:stCxn id="136198" idx="2"/>
            <a:endCxn id="136260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2" name="AutoShape 90"/>
          <p:cNvCxnSpPr>
            <a:cxnSpLocks noChangeShapeType="1"/>
            <a:stCxn id="136199" idx="2"/>
            <a:endCxn id="136229" idx="0"/>
          </p:cNvCxnSpPr>
          <p:nvPr/>
        </p:nvCxnSpPr>
        <p:spPr bwMode="auto">
          <a:xfrm flipH="1">
            <a:off x="29131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3" name="AutoShape 91"/>
          <p:cNvCxnSpPr>
            <a:cxnSpLocks noChangeShapeType="1"/>
            <a:stCxn id="136200" idx="2"/>
            <a:endCxn id="136233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4" name="AutoShape 92"/>
          <p:cNvCxnSpPr>
            <a:cxnSpLocks noChangeShapeType="1"/>
            <a:stCxn id="136201" idx="2"/>
            <a:endCxn id="136243" idx="0"/>
          </p:cNvCxnSpPr>
          <p:nvPr/>
        </p:nvCxnSpPr>
        <p:spPr bwMode="auto">
          <a:xfrm>
            <a:off x="6023521" y="2699777"/>
            <a:ext cx="20880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4897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588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6306" name="Rectangle 114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7" name="Rectangle 115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8" name="Rectangle 116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9" name="Rectangle 117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0" name="Rectangle 118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1" name="Rectangle 119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312" name="AutoShape 120"/>
          <p:cNvCxnSpPr>
            <a:cxnSpLocks noChangeShapeType="1"/>
            <a:stCxn id="136307" idx="2"/>
            <a:endCxn id="136309" idx="1"/>
          </p:cNvCxnSpPr>
          <p:nvPr/>
        </p:nvCxnSpPr>
        <p:spPr bwMode="auto">
          <a:xfrm rot="16200000" flipH="1">
            <a:off x="3396922" y="4875916"/>
            <a:ext cx="725836" cy="13478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3" name="AutoShape 121"/>
          <p:cNvCxnSpPr>
            <a:cxnSpLocks noChangeShapeType="1"/>
            <a:stCxn id="136308" idx="2"/>
            <a:endCxn id="136310" idx="0"/>
          </p:cNvCxnSpPr>
          <p:nvPr/>
        </p:nvCxnSpPr>
        <p:spPr bwMode="auto">
          <a:xfrm rot="54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4" name="AutoShape 122"/>
          <p:cNvCxnSpPr>
            <a:cxnSpLocks noChangeShapeType="1"/>
            <a:stCxn id="136306" idx="2"/>
            <a:endCxn id="136311" idx="3"/>
          </p:cNvCxnSpPr>
          <p:nvPr/>
        </p:nvCxnSpPr>
        <p:spPr bwMode="auto">
          <a:xfrm rot="5400000">
            <a:off x="4882951" y="4737626"/>
            <a:ext cx="1693618" cy="6566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15" name="Line 123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316" name="Line 124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8" grpId="0"/>
      <p:bldP spid="136296" grpId="0" animBg="1"/>
      <p:bldP spid="136306" grpId="0" animBg="1"/>
      <p:bldP spid="136307" grpId="0" animBg="1"/>
      <p:bldP spid="136308" grpId="0" animBg="1"/>
      <p:bldP spid="136309" grpId="0" animBg="1"/>
      <p:bldP spid="136310" grpId="0" animBg="1"/>
      <p:bldP spid="136311" grpId="0" animBg="1"/>
      <p:bldP spid="136315" grpId="0" animBg="1"/>
      <p:bldP spid="1363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546100"/>
            <a:ext cx="8432640" cy="87129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 smtClean="0"/>
              <a:t>“Scatter</a:t>
            </a:r>
            <a:r>
              <a:rPr lang="en-GB" i="1" dirty="0"/>
              <a:t>”</a:t>
            </a:r>
            <a:r>
              <a:rPr lang="en-GB" dirty="0" smtClean="0"/>
              <a:t> Reads </a:t>
            </a:r>
            <a:r>
              <a:rPr lang="en-GB" dirty="0"/>
              <a:t>I</a:t>
            </a:r>
            <a:r>
              <a:rPr lang="en-GB" dirty="0" smtClean="0"/>
              <a:t>nto </a:t>
            </a:r>
            <a:r>
              <a:rPr lang="en-GB" dirty="0"/>
              <a:t>P</a:t>
            </a:r>
            <a:r>
              <a:rPr lang="en-GB" dirty="0" smtClean="0"/>
              <a:t>aged </a:t>
            </a:r>
            <a:r>
              <a:rPr lang="en-GB" dirty="0"/>
              <a:t>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65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299" name="AutoShape 59"/>
          <p:cNvCxnSpPr>
            <a:cxnSpLocks noChangeShapeType="1"/>
            <a:stCxn id="138244" idx="2"/>
            <a:endCxn id="138259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0" name="AutoShape 60"/>
          <p:cNvCxnSpPr>
            <a:cxnSpLocks noChangeShapeType="1"/>
            <a:stCxn id="138245" idx="2"/>
            <a:endCxn id="138268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1" name="AutoShape 61"/>
          <p:cNvCxnSpPr>
            <a:cxnSpLocks noChangeShapeType="1"/>
            <a:stCxn id="138246" idx="2"/>
            <a:endCxn id="138294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2" name="AutoShape 62"/>
          <p:cNvCxnSpPr>
            <a:cxnSpLocks noChangeShapeType="1"/>
            <a:stCxn id="138320" idx="2"/>
            <a:endCxn id="138309" idx="0"/>
          </p:cNvCxnSpPr>
          <p:nvPr/>
        </p:nvCxnSpPr>
        <p:spPr bwMode="auto">
          <a:xfrm flipH="1">
            <a:off x="30859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3" name="AutoShape 63"/>
          <p:cNvCxnSpPr>
            <a:cxnSpLocks noChangeShapeType="1"/>
            <a:stCxn id="138248" idx="2"/>
            <a:endCxn id="138277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4" name="AutoShape 64"/>
          <p:cNvCxnSpPr>
            <a:cxnSpLocks noChangeShapeType="1"/>
            <a:stCxn id="138322" idx="2"/>
            <a:endCxn id="138308" idx="0"/>
          </p:cNvCxnSpPr>
          <p:nvPr/>
        </p:nvCxnSpPr>
        <p:spPr bwMode="auto">
          <a:xfrm>
            <a:off x="5862240" y="2699777"/>
            <a:ext cx="19584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8305" name="Text Box 65"/>
          <p:cNvSpPr txBox="1">
            <a:spLocks noChangeArrowheads="1"/>
          </p:cNvSpPr>
          <p:nvPr/>
        </p:nvSpPr>
        <p:spPr bwMode="auto">
          <a:xfrm>
            <a:off x="4770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8306" name="Text Box 66"/>
          <p:cNvSpPr txBox="1">
            <a:spLocks noChangeArrowheads="1"/>
          </p:cNvSpPr>
          <p:nvPr/>
        </p:nvSpPr>
        <p:spPr bwMode="auto">
          <a:xfrm>
            <a:off x="5461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314" name="AutoShape 74"/>
          <p:cNvCxnSpPr>
            <a:cxnSpLocks noChangeShapeType="1"/>
            <a:stCxn id="138311" idx="1"/>
            <a:endCxn id="138309" idx="2"/>
          </p:cNvCxnSpPr>
          <p:nvPr/>
        </p:nvCxnSpPr>
        <p:spPr bwMode="auto">
          <a:xfrm rot="10800000">
            <a:off x="3085920" y="5186918"/>
            <a:ext cx="1347840" cy="72583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5" name="AutoShape 75"/>
          <p:cNvCxnSpPr>
            <a:cxnSpLocks noChangeShapeType="1"/>
            <a:stCxn id="138312" idx="0"/>
            <a:endCxn id="138310" idx="2"/>
          </p:cNvCxnSpPr>
          <p:nvPr/>
        </p:nvCxnSpPr>
        <p:spPr bwMode="auto">
          <a:xfrm rot="162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6" name="AutoShape 76"/>
          <p:cNvCxnSpPr>
            <a:cxnSpLocks noChangeShapeType="1"/>
            <a:stCxn id="138313" idx="3"/>
            <a:endCxn id="138308" idx="2"/>
          </p:cNvCxnSpPr>
          <p:nvPr/>
        </p:nvCxnSpPr>
        <p:spPr bwMode="auto">
          <a:xfrm flipV="1">
            <a:off x="5401440" y="4219137"/>
            <a:ext cx="656640" cy="16936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17" name="Line 77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18" name="Line 78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98672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2" name="Rectangle 82"/>
          <p:cNvSpPr>
            <a:spLocks noChangeArrowheads="1"/>
          </p:cNvSpPr>
          <p:nvPr/>
        </p:nvSpPr>
        <p:spPr bwMode="auto">
          <a:xfrm>
            <a:off x="575856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8" grpId="0" animBg="1"/>
      <p:bldP spid="138309" grpId="0" animBg="1"/>
      <p:bldP spid="138310" grpId="0" animBg="1"/>
      <p:bldP spid="138311" grpId="0" animBg="1"/>
      <p:bldP spid="138312" grpId="0" animBg="1"/>
      <p:bldP spid="138313" grpId="0" animBg="1"/>
      <p:bldP spid="138320" grpId="0" animBg="1"/>
      <p:bldP spid="138321" grpId="0" animBg="1"/>
      <p:bldP spid="1383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Welcome to the Wonderful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World of Peripheral Devices!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Our computers typically have lots of devices attached to them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Each device needs to have some code associated with it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To perform whatever operations it does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To integrate it with the rest of the system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 modern commodity OSes, the code that handles these devices dwarfs the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GB" dirty="0" smtClean="0"/>
              <a:t>Memory </a:t>
            </a:r>
            <a:r>
              <a:rPr lang="en-GB" dirty="0"/>
              <a:t>M</a:t>
            </a:r>
            <a:r>
              <a:rPr lang="en-GB" dirty="0" smtClean="0"/>
              <a:t>apped </a:t>
            </a:r>
            <a:r>
              <a:rPr lang="en-GB" dirty="0"/>
              <a:t>I/O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79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DMA may not be the best way to do I/O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esigned </a:t>
            </a:r>
            <a:r>
              <a:rPr lang="en-GB" sz="2400" dirty="0"/>
              <a:t>for large contiguous transfers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ome </a:t>
            </a:r>
            <a:r>
              <a:rPr lang="en-GB" sz="2400" dirty="0"/>
              <a:t>devices have many small sparse transfers</a:t>
            </a:r>
            <a:endParaRPr lang="en-GB" sz="2400" dirty="0" smtClean="0"/>
          </a:p>
          <a:p>
            <a:pPr lvl="2"/>
            <a:r>
              <a:rPr lang="en-GB" sz="1800" dirty="0"/>
              <a:t>E</a:t>
            </a:r>
            <a:r>
              <a:rPr lang="en-GB" sz="1800" dirty="0" smtClean="0"/>
              <a:t>.g., </a:t>
            </a:r>
            <a:r>
              <a:rPr lang="en-GB" sz="1800" dirty="0"/>
              <a:t>consider a video game display </a:t>
            </a:r>
            <a:r>
              <a:rPr lang="en-GB" sz="1800" dirty="0" smtClean="0"/>
              <a:t>adaptor</a:t>
            </a:r>
          </a:p>
          <a:p>
            <a:r>
              <a:rPr lang="en-GB" sz="2400" dirty="0" smtClean="0"/>
              <a:t>Instead, treat registers/memory in device as part of the regular memory space</a:t>
            </a:r>
          </a:p>
          <a:p>
            <a:pPr lvl="1"/>
            <a:r>
              <a:rPr lang="en-GB" sz="2400" dirty="0" smtClean="0"/>
              <a:t>Accessed by reading/writing those locations</a:t>
            </a:r>
          </a:p>
          <a:p>
            <a:r>
              <a:rPr lang="en-GB" sz="2400" dirty="0" smtClean="0"/>
              <a:t>For example, a bit</a:t>
            </a:r>
            <a:r>
              <a:rPr lang="en-GB" sz="2400" dirty="0"/>
              <a:t>-mapped display adaptor</a:t>
            </a:r>
          </a:p>
          <a:p>
            <a:pPr lvl="1"/>
            <a:r>
              <a:rPr lang="en-GB" sz="2400" dirty="0"/>
              <a:t>1Mpixel display controller, on the CPU memory bus</a:t>
            </a:r>
            <a:endParaRPr lang="en-GB" sz="2400" dirty="0" smtClean="0"/>
          </a:p>
          <a:p>
            <a:pPr lvl="1"/>
            <a:r>
              <a:rPr lang="en-GB" sz="2400" dirty="0"/>
              <a:t>E</a:t>
            </a:r>
            <a:r>
              <a:rPr lang="en-GB" sz="2400" dirty="0" smtClean="0"/>
              <a:t>ach </a:t>
            </a:r>
            <a:r>
              <a:rPr lang="en-GB" sz="2400" dirty="0"/>
              <a:t>word of </a:t>
            </a:r>
            <a:r>
              <a:rPr lang="en-GB" sz="2400" dirty="0" smtClean="0"/>
              <a:t>memory </a:t>
            </a:r>
            <a:r>
              <a:rPr lang="en-GB" sz="2400" dirty="0"/>
              <a:t>corresponds to one pixel</a:t>
            </a:r>
            <a:endParaRPr lang="en-GB" sz="24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pplication </a:t>
            </a:r>
            <a:r>
              <a:rPr lang="en-GB" sz="2400" dirty="0"/>
              <a:t>uses ordinary stores to update display</a:t>
            </a:r>
            <a:endParaRPr lang="en-GB" sz="2400" dirty="0" smtClean="0"/>
          </a:p>
          <a:p>
            <a:r>
              <a:rPr lang="en-GB" sz="2400" dirty="0"/>
              <a:t>L</a:t>
            </a:r>
            <a:r>
              <a:rPr lang="en-GB" sz="2400" dirty="0" smtClean="0"/>
              <a:t>ow </a:t>
            </a:r>
            <a:r>
              <a:rPr lang="en-GB" sz="2400" dirty="0"/>
              <a:t>overhead per update, no interrupts to service</a:t>
            </a:r>
            <a:endParaRPr lang="en-GB" sz="2400" dirty="0" smtClean="0"/>
          </a:p>
          <a:p>
            <a:r>
              <a:rPr lang="en-GB" sz="2400" dirty="0"/>
              <a:t>R</a:t>
            </a:r>
            <a:r>
              <a:rPr lang="en-GB" sz="2400" dirty="0" smtClean="0"/>
              <a:t>elatively </a:t>
            </a:r>
            <a:r>
              <a:rPr lang="en-GB" sz="2400" dirty="0"/>
              <a:t>easy to program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Trade-off:</a:t>
            </a:r>
            <a:r>
              <a:rPr lang="en-GB" dirty="0" smtClean="0"/>
              <a:t> Memory Mapping </a:t>
            </a:r>
            <a:r>
              <a:rPr lang="en-GB" dirty="0"/>
              <a:t>vs. DMA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DMA performs large transfers efficiently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etter </a:t>
            </a:r>
            <a:r>
              <a:rPr lang="en-GB" dirty="0"/>
              <a:t>utilization of both the devices and the CPU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doesn't have to wait for CPU to do transfers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there is considerable per transfer overhead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etting </a:t>
            </a:r>
            <a:r>
              <a:rPr lang="en-GB" dirty="0"/>
              <a:t>up the operation, processing completion interrupt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I/O has no </a:t>
            </a:r>
            <a:r>
              <a:rPr lang="en-GB" dirty="0" smtClean="0"/>
              <a:t>per-op </a:t>
            </a:r>
            <a:r>
              <a:rPr lang="en-GB" dirty="0"/>
              <a:t>overhead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every byte is transferred by a CPU instruction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 smtClean="0"/>
              <a:t>No </a:t>
            </a:r>
            <a:r>
              <a:rPr lang="en-GB" dirty="0"/>
              <a:t>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dirty="0"/>
              <a:t>DMA better for occasional large transfers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better frequent small transfers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devices more difficult to share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GB" dirty="0" smtClean="0"/>
              <a:t>Generalizing Abstractions for Device Drivers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525963"/>
          </a:xfrm>
        </p:spPr>
        <p:txBody>
          <a:bodyPr/>
          <a:lstStyle/>
          <a:p>
            <a:r>
              <a:rPr lang="en-GB" sz="2800" dirty="0" smtClean="0"/>
              <a:t>Every device type is unique</a:t>
            </a:r>
          </a:p>
          <a:p>
            <a:pPr lvl="1"/>
            <a:r>
              <a:rPr lang="en-GB" sz="2400" dirty="0" smtClean="0"/>
              <a:t>To some extent, at least in hardware details</a:t>
            </a:r>
          </a:p>
          <a:p>
            <a:r>
              <a:rPr lang="en-GB" sz="2800" dirty="0" smtClean="0"/>
              <a:t>Implying each requires its own unique device driver</a:t>
            </a:r>
          </a:p>
          <a:p>
            <a:r>
              <a:rPr lang="en-GB" sz="2800" dirty="0" smtClean="0"/>
              <a:t>But there are many commonalities</a:t>
            </a:r>
          </a:p>
          <a:p>
            <a:r>
              <a:rPr lang="en-GB" sz="2800" dirty="0" smtClean="0"/>
              <a:t>Particularly among classes of devices</a:t>
            </a:r>
          </a:p>
          <a:p>
            <a:pPr lvl="1"/>
            <a:r>
              <a:rPr lang="en-GB" sz="2400" dirty="0" smtClean="0"/>
              <a:t>All disk drives, all network cards, all graphics cards, etc.</a:t>
            </a:r>
          </a:p>
          <a:p>
            <a:r>
              <a:rPr lang="en-GB" sz="2800" dirty="0" smtClean="0"/>
              <a:t>Can we simplify the OS by leveraging these commonalities?</a:t>
            </a:r>
          </a:p>
          <a:p>
            <a:r>
              <a:rPr lang="en-GB" sz="2800" dirty="0" smtClean="0"/>
              <a:t>By defining simplifying abstractions?</a:t>
            </a:r>
            <a:endParaRPr lang="en-GB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091622" y="439738"/>
            <a:ext cx="6896677" cy="116046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OS defines idealized device classes</a:t>
            </a:r>
          </a:p>
          <a:p>
            <a:pPr lvl="1"/>
            <a:r>
              <a:rPr lang="en-GB" dirty="0" smtClean="0"/>
              <a:t>Disk, display, printer, tape, network, serial ports </a:t>
            </a:r>
          </a:p>
          <a:p>
            <a:r>
              <a:rPr lang="en-GB" dirty="0" smtClean="0"/>
              <a:t>Classes define expected interfaces/behavior</a:t>
            </a:r>
          </a:p>
          <a:p>
            <a:pPr lvl="1"/>
            <a:r>
              <a:rPr lang="en-GB" dirty="0" smtClean="0"/>
              <a:t>All drivers in class support standard methods</a:t>
            </a:r>
          </a:p>
          <a:p>
            <a:r>
              <a:rPr lang="en-GB" dirty="0" smtClean="0"/>
              <a:t>Device drivers implement standard behavior</a:t>
            </a:r>
          </a:p>
          <a:p>
            <a:pPr lvl="1"/>
            <a:r>
              <a:rPr lang="en-GB" dirty="0" smtClean="0"/>
              <a:t>Make diverse devices fit into a common </a:t>
            </a:r>
            <a:r>
              <a:rPr lang="en-GB" dirty="0" err="1" smtClean="0"/>
              <a:t>mold</a:t>
            </a:r>
            <a:endParaRPr lang="en-GB" dirty="0" smtClean="0"/>
          </a:p>
          <a:p>
            <a:pPr lvl="1"/>
            <a:r>
              <a:rPr lang="en-GB" dirty="0" smtClean="0"/>
              <a:t>Protect applications from device eccentricities</a:t>
            </a:r>
          </a:p>
          <a:p>
            <a:r>
              <a:rPr lang="en-GB" dirty="0" smtClean="0"/>
              <a:t>Interfaces (as usual) are key to providing abstractions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 Driver Interface (DDI)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tandard </a:t>
            </a:r>
            <a:r>
              <a:rPr lang="en-GB" dirty="0"/>
              <a:t>(top-end) device driver entry-points</a:t>
            </a:r>
            <a:endParaRPr lang="en-GB" dirty="0" smtClean="0"/>
          </a:p>
          <a:p>
            <a:pPr lvl="1"/>
            <a:r>
              <a:rPr lang="en-GB" dirty="0" smtClean="0"/>
              <a:t>“Top-end” – from the OS to the driver</a:t>
            </a:r>
          </a:p>
          <a:p>
            <a:pPr lvl="1"/>
            <a:r>
              <a:rPr lang="en-GB" dirty="0" smtClean="0"/>
              <a:t>Basis </a:t>
            </a:r>
            <a:r>
              <a:rPr lang="en-GB" dirty="0"/>
              <a:t>for </a:t>
            </a:r>
            <a:r>
              <a:rPr lang="en-GB" dirty="0" smtClean="0"/>
              <a:t>device-independent </a:t>
            </a:r>
            <a:r>
              <a:rPr lang="en-GB" dirty="0"/>
              <a:t>applications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nables </a:t>
            </a:r>
            <a:r>
              <a:rPr lang="en-GB" dirty="0"/>
              <a:t>system to exploit new devices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critical interface contract for 3rd party developers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ome entry points correspond </a:t>
            </a:r>
            <a:r>
              <a:rPr lang="en-GB" dirty="0"/>
              <a:t>directly to system calls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.g., </a:t>
            </a:r>
            <a:r>
              <a:rPr lang="en-GB" dirty="0"/>
              <a:t>open, close, read, write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ome </a:t>
            </a:r>
            <a:r>
              <a:rPr lang="en-GB" dirty="0"/>
              <a:t>are associated </a:t>
            </a:r>
            <a:r>
              <a:rPr lang="en-GB" dirty="0" smtClean="0"/>
              <a:t>with OS </a:t>
            </a:r>
            <a:r>
              <a:rPr lang="en-GB" dirty="0"/>
              <a:t>frameworks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isk </a:t>
            </a:r>
            <a:r>
              <a:rPr lang="en-GB" dirty="0"/>
              <a:t>drivers are meant to be called by block I/O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etwork </a:t>
            </a:r>
            <a:r>
              <a:rPr lang="en-GB" dirty="0"/>
              <a:t>drivers are meant to be called by protocols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DDIs and sub-DDIs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4572000" y="2353235"/>
            <a:ext cx="1939636" cy="121023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Basic I/O</a:t>
            </a:r>
          </a:p>
          <a:p>
            <a:pPr algn="ctr"/>
            <a:r>
              <a:rPr lang="en-US" sz="1600" dirty="0"/>
              <a:t>read, write,</a:t>
            </a:r>
          </a:p>
          <a:p>
            <a:pPr algn="ctr"/>
            <a:r>
              <a:rPr lang="en-US" sz="1600" dirty="0"/>
              <a:t>seek, </a:t>
            </a:r>
            <a:r>
              <a:rPr lang="en-US" sz="1600" dirty="0" err="1"/>
              <a:t>ioctl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select</a:t>
            </a: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16727" y="2353235"/>
            <a:ext cx="1939636" cy="12102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Life Cycle</a:t>
            </a:r>
          </a:p>
          <a:p>
            <a:pPr algn="ctr"/>
            <a:r>
              <a:rPr lang="en-US" sz="1600" dirty="0"/>
              <a:t>initialize, cleanup</a:t>
            </a:r>
          </a:p>
          <a:p>
            <a:pPr algn="ctr"/>
            <a:r>
              <a:rPr lang="en-US" sz="1600" dirty="0"/>
              <a:t>open, release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121477" y="1949824"/>
            <a:ext cx="4572000" cy="201565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532909" y="2070287"/>
            <a:ext cx="1870364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DDI</a:t>
            </a: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6927273" y="2151529"/>
            <a:ext cx="1108364" cy="161364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Disk</a:t>
            </a:r>
          </a:p>
          <a:p>
            <a:pPr algn="ctr"/>
            <a:r>
              <a:rPr lang="en-US" sz="1600" dirty="0"/>
              <a:t>request</a:t>
            </a:r>
          </a:p>
          <a:p>
            <a:pPr algn="ctr"/>
            <a:r>
              <a:rPr lang="en-US" sz="1600" dirty="0"/>
              <a:t>revalidate</a:t>
            </a:r>
          </a:p>
          <a:p>
            <a:pPr algn="ctr"/>
            <a:r>
              <a:rPr lang="en-US" sz="1600" dirty="0" err="1"/>
              <a:t>fsync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762000" y="2151529"/>
            <a:ext cx="1246909" cy="161364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Network</a:t>
            </a:r>
          </a:p>
          <a:p>
            <a:pPr algn="ctr"/>
            <a:r>
              <a:rPr lang="en-US" sz="1600" dirty="0"/>
              <a:t>receive, </a:t>
            </a:r>
          </a:p>
          <a:p>
            <a:pPr algn="ctr"/>
            <a:r>
              <a:rPr lang="en-US" sz="1600" dirty="0"/>
              <a:t>transmit</a:t>
            </a:r>
          </a:p>
          <a:p>
            <a:pPr algn="ctr"/>
            <a:r>
              <a:rPr lang="en-US" sz="1600" dirty="0"/>
              <a:t>set MAC</a:t>
            </a:r>
          </a:p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3532909" y="4235824"/>
            <a:ext cx="2008909" cy="1210235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Serial</a:t>
            </a:r>
          </a:p>
          <a:p>
            <a:pPr algn="ctr"/>
            <a:r>
              <a:rPr lang="en-US" sz="1600" dirty="0"/>
              <a:t>receive character</a:t>
            </a:r>
          </a:p>
          <a:p>
            <a:pPr algn="ctr"/>
            <a:r>
              <a:rPr lang="en-US" sz="1600" dirty="0"/>
              <a:t>start write</a:t>
            </a:r>
          </a:p>
          <a:p>
            <a:pPr algn="ctr"/>
            <a:r>
              <a:rPr lang="en-US" sz="1600" dirty="0"/>
              <a:t>line </a:t>
            </a:r>
            <a:r>
              <a:rPr lang="en-US" sz="1600" dirty="0" err="1"/>
              <a:t>parms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008909" y="1748117"/>
            <a:ext cx="6165273" cy="2420471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66FF66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2078182" y="1815353"/>
            <a:ext cx="4641273" cy="3697941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623455" y="1949824"/>
            <a:ext cx="3810000" cy="2151529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2" grpId="0" animBg="1"/>
      <p:bldP spid="134152" grpId="1" animBg="1"/>
      <p:bldP spid="134153" grpId="0" animBg="1"/>
      <p:bldP spid="134154" grpId="0" animBg="1"/>
      <p:bldP spid="134154" grpId="1" animBg="1"/>
      <p:bldP spid="134156" grpId="0" animBg="1"/>
      <p:bldP spid="134156" grpId="1" animBg="1"/>
      <p:bldP spid="134157" grpId="0" animBg="1"/>
      <p:bldP spid="134157" grpId="1" animBg="1"/>
      <p:bldP spid="1341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AutoShape 39"/>
          <p:cNvSpPr>
            <a:spLocks noChangeArrowheads="1"/>
          </p:cNvSpPr>
          <p:nvPr/>
        </p:nvSpPr>
        <p:spPr bwMode="auto">
          <a:xfrm>
            <a:off x="831273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762000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93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87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3048000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2978727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4433455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4364182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7135091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7065818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574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68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Driver Classes &amp; Clients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2727" y="1815353"/>
            <a:ext cx="2078182" cy="739588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file &amp; directory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026727" y="1815353"/>
            <a:ext cx="2078182" cy="739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networking &amp; IPC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117273" y="1815353"/>
            <a:ext cx="2424545" cy="7395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direct device</a:t>
            </a:r>
          </a:p>
          <a:p>
            <a:pPr algn="ctr"/>
            <a:r>
              <a:rPr lang="en-US"/>
              <a:t>access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92727" y="1210235"/>
            <a:ext cx="7412182" cy="403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system calls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 rot="5400000">
            <a:off x="1751874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UNIX FS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 rot="5400000">
            <a:off x="1059147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DOS FS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 rot="5400000">
            <a:off x="366420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 FS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92727" y="4168588"/>
            <a:ext cx="3532909" cy="47064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block I/O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 rot="5400000">
            <a:off x="6436442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TCP/IP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 rot="5400000">
            <a:off x="7129170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X.25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 rot="5400000">
            <a:off x="5743715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PPP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8727" y="4303059"/>
            <a:ext cx="1316182" cy="470647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data Link </a:t>
            </a:r>
          </a:p>
          <a:p>
            <a:pPr algn="ctr"/>
            <a:r>
              <a:rPr lang="en-US" sz="1600" dirty="0"/>
              <a:t>provider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 rot="5400000">
            <a:off x="4037874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 class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 rot="5400000">
            <a:off x="4661329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 class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 rot="5400000">
            <a:off x="3345147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 class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 rot="5400000">
            <a:off x="2721692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 class</a:t>
            </a:r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692727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180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290945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4294909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561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99654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NIC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623455" y="5109882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701636" y="4759699"/>
            <a:ext cx="33250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device driver interfaces (*-ddi)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132139" name="AutoShape 43"/>
          <p:cNvCxnSpPr>
            <a:cxnSpLocks noChangeShapeType="1"/>
            <a:stCxn id="132113" idx="2"/>
            <a:endCxn id="132126" idx="0"/>
          </p:cNvCxnSpPr>
          <p:nvPr/>
        </p:nvCxnSpPr>
        <p:spPr bwMode="auto">
          <a:xfrm>
            <a:off x="7446818" y="4773706"/>
            <a:ext cx="0" cy="605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12" idx="3"/>
            <a:endCxn id="132128" idx="0"/>
          </p:cNvCxnSpPr>
          <p:nvPr/>
        </p:nvCxnSpPr>
        <p:spPr bwMode="auto">
          <a:xfrm flipH="1">
            <a:off x="6061364" y="3965483"/>
            <a:ext cx="321830" cy="1413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15" idx="3"/>
            <a:endCxn id="132122" idx="0"/>
          </p:cNvCxnSpPr>
          <p:nvPr/>
        </p:nvCxnSpPr>
        <p:spPr bwMode="auto">
          <a:xfrm>
            <a:off x="5300807" y="3965482"/>
            <a:ext cx="69128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14" idx="3"/>
            <a:endCxn id="132121" idx="0"/>
          </p:cNvCxnSpPr>
          <p:nvPr/>
        </p:nvCxnSpPr>
        <p:spPr bwMode="auto">
          <a:xfrm flipH="1">
            <a:off x="4675909" y="3965482"/>
            <a:ext cx="144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7065818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7758545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969818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662545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355273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33943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39658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1108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216727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3394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2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2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2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2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2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2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32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2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2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2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2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2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32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2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2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3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32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2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2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32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nimBg="1"/>
      <p:bldP spid="132136" grpId="0" animBg="1"/>
      <p:bldP spid="132133" grpId="0" animBg="1"/>
      <p:bldP spid="132133" grpId="1" animBg="1"/>
      <p:bldP spid="132134" grpId="0" animBg="1"/>
      <p:bldP spid="132134" grpId="1" animBg="1"/>
      <p:bldP spid="132131" grpId="0" animBg="1"/>
      <p:bldP spid="132131" grpId="1" animBg="1"/>
      <p:bldP spid="132132" grpId="0" animBg="1"/>
      <p:bldP spid="132132" grpId="1" animBg="1"/>
      <p:bldP spid="132129" grpId="0" animBg="1"/>
      <p:bldP spid="132130" grpId="0" animBg="1"/>
      <p:bldP spid="132125" grpId="0" animBg="1"/>
      <p:bldP spid="132126" grpId="0" animBg="1"/>
      <p:bldP spid="132127" grpId="0" animBg="1"/>
      <p:bldP spid="132128" grpId="0" animBg="1"/>
      <p:bldP spid="132102" grpId="0" animBg="1"/>
      <p:bldP spid="132103" grpId="0" animBg="1"/>
      <p:bldP spid="132104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18" grpId="0" animBg="1"/>
      <p:bldP spid="132119" grpId="0" animBg="1"/>
      <p:bldP spid="132119" grpId="1" animBg="1"/>
      <p:bldP spid="132120" grpId="0" animBg="1"/>
      <p:bldP spid="132120" grpId="1" animBg="1"/>
      <p:bldP spid="132121" grpId="0" animBg="1"/>
      <p:bldP spid="132122" grpId="0" animBg="1"/>
      <p:bldP spid="132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–</a:t>
            </a:r>
            <a:r>
              <a:rPr lang="en-GB" dirty="0" smtClean="0"/>
              <a:t> Simplifying </a:t>
            </a:r>
            <a:r>
              <a:rPr lang="en-GB" dirty="0"/>
              <a:t>A</a:t>
            </a:r>
            <a:r>
              <a:rPr lang="en-GB" dirty="0" smtClean="0"/>
              <a:t>bstractions</a:t>
            </a:r>
            <a:endParaRPr lang="en-GB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Encapsulate </a:t>
            </a:r>
            <a:r>
              <a:rPr lang="en-GB" dirty="0"/>
              <a:t>knowledge of how to use</a:t>
            </a:r>
            <a:r>
              <a:rPr lang="en-GB" dirty="0" smtClean="0"/>
              <a:t> a device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standard operations into operations </a:t>
            </a:r>
            <a:r>
              <a:rPr lang="en-GB" dirty="0" smtClean="0"/>
              <a:t>onto </a:t>
            </a:r>
            <a:r>
              <a:rPr lang="en-GB" dirty="0"/>
              <a:t>device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device states into standard object behavior</a:t>
            </a:r>
            <a:endParaRPr lang="en-GB" dirty="0" smtClean="0"/>
          </a:p>
          <a:p>
            <a:pPr lvl="1"/>
            <a:r>
              <a:rPr lang="en-GB" dirty="0"/>
              <a:t>H</a:t>
            </a:r>
            <a:r>
              <a:rPr lang="en-GB" dirty="0" smtClean="0"/>
              <a:t>ide </a:t>
            </a:r>
            <a:r>
              <a:rPr lang="en-GB" dirty="0"/>
              <a:t>irrelevant behavior from users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orrectly </a:t>
            </a:r>
            <a:r>
              <a:rPr lang="en-GB" dirty="0"/>
              <a:t>coordinate device and application behavior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ncapsulate </a:t>
            </a:r>
            <a:r>
              <a:rPr lang="en-GB" dirty="0"/>
              <a:t>knowledge of optimization</a:t>
            </a:r>
            <a:endParaRPr lang="en-GB" dirty="0" smtClean="0"/>
          </a:p>
          <a:p>
            <a:pPr lvl="1"/>
            <a:r>
              <a:rPr lang="en-GB" dirty="0" smtClean="0"/>
              <a:t>Efficiently </a:t>
            </a:r>
            <a:r>
              <a:rPr lang="en-GB" dirty="0"/>
              <a:t>perform standard operations on a device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ncapsulation </a:t>
            </a:r>
            <a:r>
              <a:rPr lang="en-GB" dirty="0"/>
              <a:t>of fault handling</a:t>
            </a:r>
            <a:endParaRPr lang="en-GB" dirty="0" smtClean="0"/>
          </a:p>
          <a:p>
            <a:pPr lvl="1"/>
            <a:r>
              <a:rPr lang="en-GB" dirty="0"/>
              <a:t>K</a:t>
            </a:r>
            <a:r>
              <a:rPr lang="en-GB" dirty="0" smtClean="0"/>
              <a:t>nowledge </a:t>
            </a:r>
            <a:r>
              <a:rPr lang="en-GB" dirty="0"/>
              <a:t>of how to handle recoverable faults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revent </a:t>
            </a:r>
            <a:r>
              <a:rPr lang="en-GB" dirty="0"/>
              <a:t>device faults from becoming OS faults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2493818" y="1344706"/>
            <a:ext cx="1039091" cy="336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Services for device drivers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54727" y="1344706"/>
            <a:ext cx="1039091" cy="33617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32909" y="1344706"/>
            <a:ext cx="1801091" cy="33617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sub-class DDI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54727" y="1680882"/>
            <a:ext cx="3879273" cy="127747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1801091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14745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93818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2840182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18654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3879273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225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0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987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731818" y="1344706"/>
            <a:ext cx="1454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common DDI</a:t>
            </a:r>
          </a:p>
        </p:txBody>
      </p:sp>
      <p:sp>
        <p:nvSpPr>
          <p:cNvPr id="136212" name="AutoShape 20"/>
          <p:cNvSpPr>
            <a:spLocks noChangeArrowheads="1"/>
          </p:cNvSpPr>
          <p:nvPr/>
        </p:nvSpPr>
        <p:spPr bwMode="auto">
          <a:xfrm>
            <a:off x="1246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memory</a:t>
            </a:r>
          </a:p>
          <a:p>
            <a:pPr algn="ctr"/>
            <a:r>
              <a:rPr lang="en-US" sz="1400" dirty="0"/>
              <a:t>allocation</a:t>
            </a:r>
          </a:p>
        </p:txBody>
      </p:sp>
      <p:sp>
        <p:nvSpPr>
          <p:cNvPr id="136213" name="AutoShape 21"/>
          <p:cNvSpPr>
            <a:spLocks noChangeArrowheads="1"/>
          </p:cNvSpPr>
          <p:nvPr/>
        </p:nvSpPr>
        <p:spPr bwMode="auto">
          <a:xfrm>
            <a:off x="1246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2770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error reporting</a:t>
            </a:r>
          </a:p>
        </p:txBody>
      </p:sp>
      <p:sp>
        <p:nvSpPr>
          <p:cNvPr id="136215" name="AutoShape 23"/>
          <p:cNvSpPr>
            <a:spLocks noChangeArrowheads="1"/>
          </p:cNvSpPr>
          <p:nvPr/>
        </p:nvSpPr>
        <p:spPr bwMode="auto">
          <a:xfrm>
            <a:off x="6650182" y="1781735"/>
            <a:ext cx="1316182" cy="107576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run-time</a:t>
            </a:r>
          </a:p>
          <a:p>
            <a:pPr algn="ctr"/>
            <a:r>
              <a:rPr lang="en-US" sz="1400" dirty="0"/>
              <a:t>loader</a:t>
            </a:r>
          </a:p>
        </p:txBody>
      </p:sp>
      <p:sp>
        <p:nvSpPr>
          <p:cNvPr id="136216" name="AutoShape 24"/>
          <p:cNvSpPr>
            <a:spLocks noChangeArrowheads="1"/>
          </p:cNvSpPr>
          <p:nvPr/>
        </p:nvSpPr>
        <p:spPr bwMode="auto">
          <a:xfrm>
            <a:off x="4294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I/O resource</a:t>
            </a:r>
          </a:p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294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DMA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2770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buffering</a:t>
            </a:r>
          </a:p>
        </p:txBody>
      </p:sp>
      <p:cxnSp>
        <p:nvCxnSpPr>
          <p:cNvPr id="136219" name="AutoShape 27"/>
          <p:cNvCxnSpPr>
            <a:cxnSpLocks noChangeShapeType="1"/>
            <a:stCxn id="136215" idx="1"/>
            <a:endCxn id="136198" idx="3"/>
          </p:cNvCxnSpPr>
          <p:nvPr/>
        </p:nvCxnSpPr>
        <p:spPr bwMode="auto">
          <a:xfrm flipH="1">
            <a:off x="5334000" y="2319618"/>
            <a:ext cx="13161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62000" y="3697941"/>
            <a:ext cx="5334000" cy="262357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1939637" y="3899648"/>
            <a:ext cx="2978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DKI – driver/kernel interface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1939636" y="2958353"/>
            <a:ext cx="0" cy="941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3325091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>
            <a:off x="2632364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3810000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225636" y="2958353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>
            <a:off x="4710545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9" name="AutoShape 37"/>
          <p:cNvSpPr>
            <a:spLocks noChangeArrowheads="1"/>
          </p:cNvSpPr>
          <p:nvPr/>
        </p:nvSpPr>
        <p:spPr bwMode="auto">
          <a:xfrm>
            <a:off x="2770909" y="5647765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6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6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6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6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6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6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6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6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6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6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 animBg="1"/>
      <p:bldP spid="136196" grpId="0" animBg="1"/>
      <p:bldP spid="136197" grpId="0" animBg="1"/>
      <p:bldP spid="136212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</a:t>
            </a:r>
            <a:r>
              <a:rPr lang="en-GB" dirty="0"/>
              <a:t>/Kernel </a:t>
            </a:r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Specifies bottom</a:t>
            </a:r>
            <a:r>
              <a:rPr lang="en-GB" dirty="0"/>
              <a:t>-</a:t>
            </a:r>
            <a:r>
              <a:rPr lang="en-GB" dirty="0" smtClean="0"/>
              <a:t>end </a:t>
            </a:r>
            <a:r>
              <a:rPr lang="en-GB" dirty="0"/>
              <a:t>services OS provides to </a:t>
            </a:r>
            <a:r>
              <a:rPr lang="en-GB" dirty="0" smtClean="0"/>
              <a:t>drivers</a:t>
            </a:r>
          </a:p>
          <a:p>
            <a:pPr lvl="1"/>
            <a:r>
              <a:rPr lang="en-GB" dirty="0" smtClean="0"/>
              <a:t>Things drivers can ask the kernel to do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nalogous </a:t>
            </a:r>
            <a:r>
              <a:rPr lang="en-GB" dirty="0"/>
              <a:t>to an ABI for device driver writers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very well-defined and stable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enable 3rd party driver writers to build drivers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old drivers continue to work on new OS versions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OS has its own DKI, but they are all similar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emory </a:t>
            </a:r>
            <a:r>
              <a:rPr lang="en-GB" dirty="0"/>
              <a:t>allocation, data transfer and buffering</a:t>
            </a:r>
          </a:p>
          <a:p>
            <a:pPr lvl="1"/>
            <a:r>
              <a:rPr lang="en-GB" dirty="0"/>
              <a:t>I/O resource (e.g. ports, interrupts) mgt, DMA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ynchronization</a:t>
            </a:r>
            <a:r>
              <a:rPr lang="en-GB" dirty="0"/>
              <a:t>, error reporting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ynamic </a:t>
            </a:r>
            <a:r>
              <a:rPr lang="en-GB" dirty="0"/>
              <a:t>module support, configuration, plumbing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Peripheral Device Code and the 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Why are peripheral devices the OS’ problem, anyway?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Why can’t they be handled in user-level code?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Maybe they sometimes can, but . . .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Some of them are critical for system correctness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E.g., the disk drive holding swap space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Some of them must be shared among multiple processes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E.g. screen; Which gets </a:t>
            </a:r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often rather </a:t>
            </a:r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complex</a:t>
            </a:r>
            <a:endParaRPr lang="en-US" sz="2400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Some of them are security-sensitive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Perhaps more appropriate to put the code in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Criticality of Stable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Drivers are largely independent from the OS</a:t>
            </a:r>
          </a:p>
          <a:p>
            <a:pPr lvl="1"/>
            <a:r>
              <a:rPr lang="en-US" dirty="0" smtClean="0"/>
              <a:t>They are built by different organizations</a:t>
            </a:r>
          </a:p>
          <a:p>
            <a:pPr lvl="1"/>
            <a:r>
              <a:rPr lang="en-US" dirty="0" smtClean="0"/>
              <a:t>They might not be co-packaged with the OS</a:t>
            </a:r>
          </a:p>
          <a:p>
            <a:r>
              <a:rPr lang="en-US" dirty="0" smtClean="0"/>
              <a:t>OS and drivers have interface dependencies</a:t>
            </a:r>
          </a:p>
          <a:p>
            <a:pPr lvl="1"/>
            <a:r>
              <a:rPr lang="en-US" dirty="0" smtClean="0"/>
              <a:t>OS depends on driver implementations of DDI</a:t>
            </a:r>
          </a:p>
          <a:p>
            <a:pPr lvl="1"/>
            <a:r>
              <a:rPr lang="en-US" dirty="0" smtClean="0"/>
              <a:t>Drivers depends on kernel DKI implementations</a:t>
            </a:r>
          </a:p>
          <a:p>
            <a:r>
              <a:rPr lang="en-US" dirty="0" smtClean="0"/>
              <a:t>These interfaces must be carefully managed</a:t>
            </a:r>
          </a:p>
          <a:p>
            <a:pPr lvl="1"/>
            <a:r>
              <a:rPr lang="en-US" dirty="0" smtClean="0"/>
              <a:t>Well defined and well tested</a:t>
            </a:r>
          </a:p>
          <a:p>
            <a:pPr lvl="1"/>
            <a:r>
              <a:rPr lang="en-US" dirty="0" smtClean="0"/>
              <a:t>Upwards-compatible evolution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Linux Device Driver Abstractions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An example of how an OS handles device drivers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Basically inherited from earlier Unix systems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class-based system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Several super-classes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Character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Some regard network devices as a third major class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Other divisions within each super-class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4213" y="503238"/>
            <a:ext cx="77692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Classes of Drivers?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Classes provide a good organization for abstraction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They provide a common framework to reduce amount of code required for each new device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framework ensure all devices in class provide certain minimal functionality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But a lot of driver functionality is very specific to the device	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Implying that class abstractions don’t cover everything</a:t>
            </a:r>
          </a:p>
          <a:p>
            <a:pPr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Character Device Superclass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read/write one byte at a time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“Character” means byte, not ASCII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May be either stream or record structured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May be sequential or random access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Support direct, synchronous reads and writes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Common examples: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Keyboards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Monitors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Most other devices</a:t>
            </a: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 Device Superclass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deal with a block of data at a time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Usually a fixed size block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Most common example is a disk drive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Reads or writes a single sized block (e.g., 4K bytes) of data at a time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Random access devices, accessible one block at a time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Support queued, asynchronous reads and writes</a:t>
            </a:r>
          </a:p>
          <a:p>
            <a:pPr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a Separate Superclass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for Block Devices?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2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Block devices span all forms of block-addressable random access storage 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Hard disks, CDs, flash, and even some tapes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Such devices require some very elaborate services 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Buffer allocation, LRU management of a buffer cache, data copying services for those buffers, scheduled I/O, asynchronous completion, etc.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Important system functionality (file systems and swapping/paging) implemented on top of block I/O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Block I/O services are designed to provide very high performance for critical functions</a:t>
            </a: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Network Device Superclass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send/receive data in packets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Originally treated as character devices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But sufficiently different from other character devices that some regard as distinct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Only used in the context of network protocols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Unlike other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Which leads to special characteristics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 examples are Ethernet cards, 802.11 cards, Bluetooth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device number specifies which device driver to use for it</a:t>
            </a:r>
          </a:p>
          <a:p>
            <a:r>
              <a:rPr lang="en-US" dirty="0" smtClean="0"/>
              <a:t>Might have several distinct devices using the same drivers</a:t>
            </a:r>
          </a:p>
          <a:p>
            <a:pPr lvl="1"/>
            <a:r>
              <a:rPr lang="en-US" dirty="0" smtClean="0"/>
              <a:t>E.g., multiple disk drives of the same type</a:t>
            </a:r>
          </a:p>
          <a:p>
            <a:pPr lvl="1"/>
            <a:r>
              <a:rPr lang="en-US" dirty="0" smtClean="0"/>
              <a:t>Or one disk drive divided into logically distinct pieces</a:t>
            </a:r>
          </a:p>
          <a:p>
            <a:r>
              <a:rPr lang="en-US" dirty="0" smtClean="0"/>
              <a:t>Minor device number distinguishes between those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Accessing Linux Device Drivers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Done through the file system</a:t>
            </a: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Special files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Files that are associated with a device instance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UNIX/LINUX uses &lt;block/character, major, minor&gt;</a:t>
            </a:r>
          </a:p>
          <a:p>
            <a:pPr lvl="2"/>
            <a:r>
              <a:rPr lang="en-GB" sz="2000" dirty="0" smtClean="0">
                <a:latin typeface="Times New Roman" pitchFamily="4" charset="0"/>
                <a:ea typeface="ＭＳ Ｐゴシック" pitchFamily="4" charset="-128"/>
              </a:rPr>
              <a:t>Major number corresponds to a particular device driver</a:t>
            </a:r>
          </a:p>
          <a:p>
            <a:pPr lvl="2"/>
            <a:r>
              <a:rPr lang="en-GB" sz="2000" dirty="0" smtClean="0">
                <a:latin typeface="Times New Roman" pitchFamily="4" charset="0"/>
                <a:ea typeface="ＭＳ Ｐゴシック" pitchFamily="4" charset="-128"/>
              </a:rPr>
              <a:t>Minor number identifies an instance under that driver</a:t>
            </a:r>
          </a:p>
          <a:p>
            <a:pPr lvl="2"/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2"/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2">
              <a:buFont typeface="Arial" pitchFamily="4" charset="-52"/>
              <a:buNone/>
            </a:pPr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Opening a special file opens the associated device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Open/close/read/write/etc. calls map to calls to appropriate entry-points of the selected driver</a:t>
            </a: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6050" y="4025900"/>
            <a:ext cx="581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0 Apr 11 18:03 disk0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1 Apr 11 18:03 disk0s1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2 Apr 11 18:03 disk0s2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3 Apr 15 16:19 disk2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4 Apr 15 16:19 disk2s1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5 Apr 15 16:19 disk2s2</a:t>
            </a:r>
          </a:p>
          <a:p>
            <a:endParaRPr lang="en-US" sz="1200">
              <a:latin typeface="Courier New" pitchFamily="4" charset="0"/>
              <a:ea typeface="Courier New" pitchFamily="4" charset="0"/>
              <a:cs typeface="Courier New" pitchFamily="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650" y="402590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775" y="3103563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block special device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988" y="3652838"/>
            <a:ext cx="474662" cy="373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538" y="4024313"/>
            <a:ext cx="365125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296988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Major number is 14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069" y="2712244"/>
            <a:ext cx="1746250" cy="7604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8550" y="401955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9600" y="1352550"/>
            <a:ext cx="915988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Minor number is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2088" y="2273300"/>
            <a:ext cx="1962150" cy="17462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Where the Device Driver Fits 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7948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At one end you have an application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Like a web browser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At the other end you have a very specific piece of hardware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Like an Intel Gigabit CT PCI-E Network Adapter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In between is the OS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When the application sends a packet, the OS needs to invoke the proper device driver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Which feeds detailed instructions to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Generally, the code for these devices is pretty specific to them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It’s basically code that </a:t>
            </a:r>
            <a:r>
              <a:rPr lang="en-US" i="1" dirty="0" smtClean="0">
                <a:latin typeface="Times New Roman" pitchFamily="4" charset="0"/>
                <a:ea typeface="ＭＳ Ｐゴシック" pitchFamily="4" charset="-128"/>
              </a:rPr>
              <a:t>drives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the device 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Makes the device perform the operations it’s designed for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So typically each system device is represented by its own piece of code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The </a:t>
            </a:r>
            <a:r>
              <a:rPr lang="en-US" i="1" dirty="0" smtClean="0">
                <a:latin typeface="Times New Roman" pitchFamily="4" charset="0"/>
                <a:ea typeface="ＭＳ Ｐゴシック" pitchFamily="4" charset="-128"/>
              </a:rPr>
              <a:t>device driver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 Linux 2.6 kernel came with over 3200 of them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3363" y="503238"/>
            <a:ext cx="3616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 Properties of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Highly specific to the particular device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System only needs drivers for devices it hosts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Inherently modular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Usually interacts with the rest of the system in limited, well defined ways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Their correctness is critical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Device behavior correctness and overall correctness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Generally written by programmers who understand the device well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But are not necessarily experts on systems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Abstractions and Device Drivers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OS defines idealized device classes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Disk, display, printer, tape, network, serial ports 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Classes define expected interfaces/behavior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All drivers in class support standard methods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Device drivers implement standard behavior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Make diverse devices fit into a common mold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Protect applications from device eccentricities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Abstractions regularize and simplify the chaos of the world of devices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63285</TotalTime>
  <Words>3326</Words>
  <Application>Microsoft Macintosh PowerPoint</Application>
  <PresentationFormat>On-screen Show (4:3)</PresentationFormat>
  <Paragraphs>606</Paragraphs>
  <Slides>58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Bauhaus 93</vt:lpstr>
      <vt:lpstr>Blackmoor LET</vt:lpstr>
      <vt:lpstr>Calibri</vt:lpstr>
      <vt:lpstr>Comic Sans MS</vt:lpstr>
      <vt:lpstr>Courier New</vt:lpstr>
      <vt:lpstr>ＭＳ Ｐゴシック</vt:lpstr>
      <vt:lpstr>Osaka−等幅</vt:lpstr>
      <vt:lpstr>Times New Roman</vt:lpstr>
      <vt:lpstr>Default Theme</vt:lpstr>
      <vt:lpstr>Clip</vt:lpstr>
      <vt:lpstr>Operating System Principles: Devices, Device Drivers, and I/O CS 111 Operating Systems  Peter Reiher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Device Drivers</vt:lpstr>
      <vt:lpstr>Typical Properties of  Device Drivers</vt:lpstr>
      <vt:lpstr>Abstractions and Device Drivers</vt:lpstr>
      <vt:lpstr>What Can Driver Abstractions  Help With?</vt:lpstr>
      <vt:lpstr>How Do Device Drivers Fit  Into a Modern OS?</vt:lpstr>
      <vt:lpstr>Layering Device Drivers</vt:lpstr>
      <vt:lpstr>A Pictorial View</vt:lpstr>
      <vt:lpstr>Device Drivers Vs. Core OS Code</vt:lpstr>
      <vt:lpstr>Devices and Interrupts</vt:lpstr>
      <vt:lpstr>Devices and Busses</vt:lpstr>
      <vt:lpstr>CPUs and Interrupts</vt:lpstr>
      <vt:lpstr>The Changing I/O Landscape</vt:lpstr>
      <vt:lpstr>Device Performance</vt:lpstr>
      <vt:lpstr>Good Device Utilization</vt:lpstr>
      <vt:lpstr>Poor I/O Device Utilization</vt:lpstr>
      <vt:lpstr>How To Do Better</vt:lpstr>
      <vt:lpstr>What’s Really Happening on the CPU?</vt:lpstr>
      <vt:lpstr>Direct Memory Access (DMA)</vt:lpstr>
      <vt:lpstr>Keeping Key Devices Busy</vt:lpstr>
      <vt:lpstr>Interrupt Driven Chain Scheduled I/O</vt:lpstr>
      <vt:lpstr>Multi-Tasking &amp; Interrupt Driven I/O</vt:lpstr>
      <vt:lpstr>Bigger Transfers are Better</vt:lpstr>
      <vt:lpstr>(Bigger Transfers are Better)</vt:lpstr>
      <vt:lpstr>I/O and Buffering</vt:lpstr>
      <vt:lpstr>OS Buffering Issues</vt:lpstr>
      <vt:lpstr>Deep Request Queues</vt:lpstr>
      <vt:lpstr>Double-Buffered Output</vt:lpstr>
      <vt:lpstr>Performing Double-Buffered Output</vt:lpstr>
      <vt:lpstr>Double-Buffered Input</vt:lpstr>
      <vt:lpstr>Performing Double Buffered Input</vt:lpstr>
      <vt:lpstr>Scatter/Gather I/O</vt:lpstr>
      <vt:lpstr>“Gather” Writes From Paged Memory</vt:lpstr>
      <vt:lpstr>“Scatter” Reads Into Paged Memory</vt:lpstr>
      <vt:lpstr>Memory Mapped I/O</vt:lpstr>
      <vt:lpstr>Trade-off: Memory Mapping vs. DMA</vt:lpstr>
      <vt:lpstr>Generalizing Abstractions for Device Drivers</vt:lpstr>
      <vt:lpstr>Providing the Abstractions</vt:lpstr>
      <vt:lpstr>Device Driver Interface (DDI)</vt:lpstr>
      <vt:lpstr>DDIs and sub-DDIs</vt:lpstr>
      <vt:lpstr>Standard Driver Classes &amp; Clients</vt:lpstr>
      <vt:lpstr>Drivers – Simplifying Abstractions</vt:lpstr>
      <vt:lpstr>Kernel Services for device drivers</vt:lpstr>
      <vt:lpstr>Driver/Kernel Interface</vt:lpstr>
      <vt:lpstr>Criticality of Stable Interfaces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Identifying Device Drivers</vt:lpstr>
      <vt:lpstr>Accessing Linux Device Drivers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129</cp:revision>
  <cp:lastPrinted>2016-10-28T21:41:42Z</cp:lastPrinted>
  <dcterms:created xsi:type="dcterms:W3CDTF">2016-10-31T19:38:35Z</dcterms:created>
  <dcterms:modified xsi:type="dcterms:W3CDTF">2016-11-08T20:18:03Z</dcterms:modified>
</cp:coreProperties>
</file>