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71" r:id="rId27"/>
    <p:sldId id="290" r:id="rId28"/>
    <p:sldId id="293" r:id="rId29"/>
    <p:sldId id="294" r:id="rId30"/>
    <p:sldId id="295" r:id="rId31"/>
    <p:sldId id="297" r:id="rId32"/>
    <p:sldId id="299" r:id="rId33"/>
    <p:sldId id="300" r:id="rId34"/>
    <p:sldId id="301" r:id="rId35"/>
    <p:sldId id="302" r:id="rId36"/>
    <p:sldId id="304" r:id="rId37"/>
    <p:sldId id="309" r:id="rId38"/>
    <p:sldId id="310" r:id="rId39"/>
    <p:sldId id="311" r:id="rId40"/>
    <p:sldId id="314" r:id="rId41"/>
    <p:sldId id="316" r:id="rId42"/>
    <p:sldId id="317" r:id="rId43"/>
    <p:sldId id="318" r:id="rId44"/>
    <p:sldId id="319" r:id="rId45"/>
    <p:sldId id="326" r:id="rId46"/>
    <p:sldId id="327" r:id="rId47"/>
    <p:sldId id="328" r:id="rId48"/>
    <p:sldId id="329" r:id="rId49"/>
    <p:sldId id="330" r:id="rId50"/>
    <p:sldId id="332" r:id="rId51"/>
    <p:sldId id="333" r:id="rId52"/>
    <p:sldId id="334" r:id="rId53"/>
    <p:sldId id="336" r:id="rId54"/>
    <p:sldId id="337" r:id="rId55"/>
    <p:sldId id="339" r:id="rId56"/>
    <p:sldId id="340" r:id="rId57"/>
    <p:sldId id="341" r:id="rId58"/>
    <p:sldId id="342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6651" autoAdjust="0"/>
  </p:normalViewPr>
  <p:slideViewPr>
    <p:cSldViewPr snapToGrid="0" snapToObjects="1">
      <p:cViewPr>
        <p:scale>
          <a:sx n="98" d="100"/>
          <a:sy n="98" d="100"/>
        </p:scale>
        <p:origin x="164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8EB3-F8CF-8142-8341-89978D765747}" type="slidenum">
              <a:rPr lang="en-US">
                <a:latin typeface="Courier New" pitchFamily="1" charset="0"/>
              </a:rPr>
              <a:pPr/>
              <a:t>23</a:t>
            </a:fld>
            <a:endParaRPr lang="en-US">
              <a:latin typeface="Courier New" pitchFamily="1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 to certain operations as it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</a:t>
            </a:r>
            <a:r>
              <a:rPr lang="en-US" baseline="0" dirty="0" smtClean="0"/>
              <a:t>t privilege, x and y access different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 </a:t>
            </a:r>
            <a:r>
              <a:rPr lang="en-US" dirty="0" err="1" smtClean="0"/>
              <a:t>naht</a:t>
            </a:r>
            <a:r>
              <a:rPr lang="en-US" dirty="0" smtClean="0"/>
              <a:t> on</a:t>
            </a:r>
            <a:r>
              <a:rPr lang="en-US" baseline="0" dirty="0" smtClean="0"/>
              <a:t> da list u </a:t>
            </a:r>
            <a:r>
              <a:rPr lang="en-US" baseline="0" dirty="0" err="1" smtClean="0"/>
              <a:t>cahnt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eet</a:t>
            </a:r>
            <a:r>
              <a:rPr lang="en-US" baseline="0" dirty="0" smtClean="0"/>
              <a:t>~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owns this process, looks up owner on ACL, mediation, yes/no to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of dashed line: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ACL is stored</a:t>
            </a:r>
            <a:r>
              <a:rPr lang="en-US" baseline="0" dirty="0" smtClean="0"/>
              <a:t> as metadata, must get off disk and to mem; capabilities could be faster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Linux, when file is opened we check the access list, when opened file descriptors returned are capabilities;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r>
              <a:rPr lang="en-US" baseline="0" dirty="0" smtClean="0"/>
              <a:t>: judge scenario in court of forged message $100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4698-A6DF-3545-A117-BD428A5E152D}" type="slidenum">
              <a:rPr lang="en-US">
                <a:latin typeface="Courier New" pitchFamily="1" charset="0"/>
              </a:rPr>
              <a:pPr/>
              <a:t>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962CB-D11E-9948-A487-190C84E62EDB}" type="slidenum">
              <a:rPr lang="en-US">
                <a:latin typeface="Courier New" pitchFamily="1" charset="0"/>
              </a:rPr>
              <a:pPr/>
              <a:t>4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DCDD-82B7-F94F-AA61-5D801CF22B2B}" type="slidenum">
              <a:rPr lang="en-US">
                <a:latin typeface="Courier New" pitchFamily="1" charset="0"/>
              </a:rPr>
              <a:pPr/>
              <a:t>6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A817-4C12-934E-9B9D-50BE93D1C99D}" type="slidenum">
              <a:rPr lang="en-US">
                <a:latin typeface="Courier New" pitchFamily="1" charset="0"/>
              </a:rPr>
              <a:pPr/>
              <a:t>8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3C667-DE6C-9A49-915F-60F76C0EA772}" type="slidenum">
              <a:rPr lang="en-US">
                <a:latin typeface="Courier New" pitchFamily="1" charset="0"/>
              </a:rPr>
              <a:pPr/>
              <a:t>12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880EA-5473-5446-B5BB-BB5F6D2FB3F4}" type="slidenum">
              <a:rPr lang="en-US">
                <a:latin typeface="Courier New" pitchFamily="1" charset="0"/>
              </a:rPr>
              <a:pPr/>
              <a:t>13</a:t>
            </a:fld>
            <a:endParaRPr lang="en-US" dirty="0">
              <a:latin typeface="Courier New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5BA75-28A6-3F46-A81C-AAAD250F1FB1}" type="slidenum">
              <a:rPr lang="en-US">
                <a:latin typeface="Courier New" pitchFamily="1" charset="0"/>
              </a:rPr>
              <a:pPr/>
              <a:t>17</a:t>
            </a:fld>
            <a:endParaRPr lang="en-US">
              <a:latin typeface="Courier New" pitchFamily="1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5DD71-8020-3A4F-B65A-0DAE8093ACE6}" type="slidenum">
              <a:rPr lang="en-US">
                <a:latin typeface="Courier New" pitchFamily="1" charset="0"/>
              </a:rPr>
              <a:pPr/>
              <a:t>18</a:t>
            </a:fld>
            <a:endParaRPr lang="en-US">
              <a:latin typeface="Courier New" pitchFamily="1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Security and Privacy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 smtClean="0"/>
              <a:t>In many security situations, we need to know who wants to do something</a:t>
            </a:r>
          </a:p>
          <a:p>
            <a:pPr lvl="1"/>
            <a:r>
              <a:rPr lang="en-US" dirty="0" smtClean="0"/>
              <a:t>We allow trusted parties to do it</a:t>
            </a:r>
          </a:p>
          <a:p>
            <a:pPr lvl="1"/>
            <a:r>
              <a:rPr lang="en-US" dirty="0" smtClean="0"/>
              <a:t>We don’t allow others to do it</a:t>
            </a:r>
          </a:p>
          <a:p>
            <a:r>
              <a:rPr lang="en-US" dirty="0" smtClean="0"/>
              <a:t>That means we need to know who’s asking</a:t>
            </a:r>
          </a:p>
          <a:p>
            <a:pPr lvl="1"/>
            <a:r>
              <a:rPr lang="en-US" dirty="0" smtClean="0"/>
              <a:t>Determining that is </a:t>
            </a:r>
            <a:r>
              <a:rPr lang="en-US" i="1" dirty="0" smtClean="0"/>
              <a:t>authentication</a:t>
            </a:r>
          </a:p>
          <a:p>
            <a:r>
              <a:rPr lang="en-US" dirty="0" smtClean="0"/>
              <a:t>Then we need to check if that party should be allowed to do it</a:t>
            </a:r>
          </a:p>
          <a:p>
            <a:pPr lvl="1"/>
            <a:r>
              <a:rPr lang="en-US" dirty="0" smtClean="0"/>
              <a:t>Determining that is </a:t>
            </a:r>
            <a:r>
              <a:rPr lang="en-US" i="1" dirty="0" smtClean="0"/>
              <a:t>authorization</a:t>
            </a:r>
          </a:p>
          <a:p>
            <a:pPr lvl="1"/>
            <a:r>
              <a:rPr lang="en-US" dirty="0" smtClean="0"/>
              <a:t>Authorization usually requires authentication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policies tend to allow some parties to do something, but not others</a:t>
            </a:r>
          </a:p>
          <a:p>
            <a:r>
              <a:rPr lang="en-US" dirty="0" smtClean="0"/>
              <a:t>Which implies we need to know who’s doing the asking</a:t>
            </a:r>
          </a:p>
          <a:p>
            <a:r>
              <a:rPr lang="en-US" dirty="0" smtClean="0"/>
              <a:t>For OS purposes, that’s a determination made by a computer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67000" y="495300"/>
            <a:ext cx="3733800" cy="7366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Real World Authentication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</a:t>
            </a:r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 recognition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 see your face and know who you are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credentials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show me your driver’s license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knowledge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 tell me something only you know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Identification by location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You’re behind the counter at the DMV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These all have cyber analogs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With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 Computer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Not as smart as a human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Steps to prove identity must be well defined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Can’t do certain things as well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face recognition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But lightning fast on computations and less prone to simple errors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Mathematical methods are </a:t>
            </a:r>
            <a:r>
              <a:rPr lang="en-US" sz="3200" dirty="0" smtClean="0"/>
              <a:t>acceptable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Often must authenticate non-human entities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processes or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in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usually rely primarily on a user ID</a:t>
            </a:r>
          </a:p>
          <a:p>
            <a:pPr lvl="1"/>
            <a:r>
              <a:rPr lang="en-US" dirty="0" smtClean="0"/>
              <a:t>Which uniquely identifies some user</a:t>
            </a:r>
          </a:p>
          <a:p>
            <a:pPr lvl="1"/>
            <a:r>
              <a:rPr lang="en-US" dirty="0" smtClean="0"/>
              <a:t>Processes run on his behalf, so they inherit his ID</a:t>
            </a:r>
          </a:p>
          <a:p>
            <a:pPr lvl="2"/>
            <a:r>
              <a:rPr lang="en-US" dirty="0" smtClean="0"/>
              <a:t>E.g., a forked process has the same user associated as the parent did</a:t>
            </a:r>
          </a:p>
          <a:p>
            <a:r>
              <a:rPr lang="en-US" dirty="0" smtClean="0"/>
              <a:t>Implies a model where any process belonging to a user has all his privileges</a:t>
            </a:r>
          </a:p>
          <a:p>
            <a:pPr lvl="1"/>
            <a:r>
              <a:rPr lang="en-US" dirty="0" smtClean="0"/>
              <a:t>Which has its drawbacks</a:t>
            </a:r>
          </a:p>
          <a:p>
            <a:pPr lvl="1"/>
            <a:r>
              <a:rPr lang="en-US" dirty="0" smtClean="0"/>
              <a:t>But that’s what we use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OS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inherit their user IDs</a:t>
            </a:r>
          </a:p>
          <a:p>
            <a:r>
              <a:rPr lang="en-US" dirty="0" smtClean="0"/>
              <a:t>But somewhere along the line we have to create a process belonging to a new user</a:t>
            </a:r>
          </a:p>
          <a:p>
            <a:pPr lvl="1"/>
            <a:r>
              <a:rPr lang="en-US" dirty="0" smtClean="0"/>
              <a:t>Typically on login to a system</a:t>
            </a:r>
          </a:p>
          <a:p>
            <a:r>
              <a:rPr lang="en-US" dirty="0" smtClean="0"/>
              <a:t>We can’t just inherit that identity</a:t>
            </a:r>
          </a:p>
          <a:p>
            <a:r>
              <a:rPr lang="en-US" dirty="0" smtClean="0"/>
              <a:t>How can we tell who this newly arrived user is?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Authenticate the user by what he </a:t>
            </a:r>
            <a:r>
              <a:rPr lang="en-US" u="sng" dirty="0" smtClean="0"/>
              <a:t>knows</a:t>
            </a:r>
          </a:p>
          <a:p>
            <a:pPr lvl="1"/>
            <a:r>
              <a:rPr lang="en-US" dirty="0" smtClean="0"/>
              <a:t>A secret word he supplies to the system on login</a:t>
            </a:r>
          </a:p>
          <a:p>
            <a:r>
              <a:rPr lang="en-US" dirty="0" smtClean="0"/>
              <a:t>System must be able to check that the password was correct</a:t>
            </a:r>
          </a:p>
          <a:p>
            <a:pPr lvl="1"/>
            <a:r>
              <a:rPr lang="en-US" dirty="0" smtClean="0"/>
              <a:t>Either by storing it</a:t>
            </a:r>
          </a:p>
          <a:p>
            <a:pPr lvl="1"/>
            <a:r>
              <a:rPr lang="en-US" dirty="0" smtClean="0"/>
              <a:t>Or storing a hash of it</a:t>
            </a:r>
          </a:p>
          <a:p>
            <a:pPr lvl="2"/>
            <a:r>
              <a:rPr lang="en-US" dirty="0" smtClean="0"/>
              <a:t>That’s a much better option</a:t>
            </a:r>
          </a:p>
          <a:p>
            <a:r>
              <a:rPr lang="en-US" dirty="0" smtClean="0"/>
              <a:t>If correct, tie user ID to a new command shell  or window management process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13100" y="495300"/>
            <a:ext cx="27178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Passwords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They have to be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unguessable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Yet easy for people to remember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networks connect remote devices to computers, susceptible to password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sniffers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Programs which read data from the network, extracting passwords when they see them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Unless quite long, brute force attacks often work on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Widely regarded as an outdated technology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But extremely widely used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Proper Use of Passwords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sufficiently long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contain non-alphabetic characters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unguessable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be changed often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never be written down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Passwords should never be shared</a:t>
            </a:r>
          </a:p>
          <a:p>
            <a:r>
              <a:rPr lang="en-US" sz="3200">
                <a:ea typeface="ＭＳ Ｐゴシック" pitchFamily="1" charset="-128"/>
                <a:cs typeface="ＭＳ Ｐゴシック" pitchFamily="1" charset="-128"/>
              </a:rPr>
              <a:t>Hard to achieve all this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Challenge/Response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by what questions you can answer 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Again, by what you </a:t>
            </a:r>
            <a:r>
              <a:rPr lang="en-US" u="sng" dirty="0" smtClean="0"/>
              <a:t>know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system asks the user to provide some information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If it’s provided correctly, the user is authenticated</a:t>
            </a:r>
          </a:p>
          <a:p>
            <a:r>
              <a:rPr lang="en-US" dirty="0" smtClean="0"/>
              <a:t>Safest if it’s a different question every time</a:t>
            </a:r>
          </a:p>
          <a:p>
            <a:pPr lvl="1"/>
            <a:r>
              <a:rPr lang="en-US" dirty="0" smtClean="0"/>
              <a:t>Not very practical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571500"/>
            <a:ext cx="69850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Authentication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Access control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Cryptography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Hardware-Based Challenge/Response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challenge is sent to a hardware device belonging to the appropriate user</a:t>
            </a:r>
          </a:p>
          <a:p>
            <a:pPr lvl="1"/>
            <a:r>
              <a:rPr lang="en-US" sz="2400" dirty="0" smtClean="0"/>
              <a:t>Authentication based on what you </a:t>
            </a:r>
            <a:r>
              <a:rPr lang="en-US" sz="2400" u="sng" dirty="0" smtClean="0"/>
              <a:t>have</a:t>
            </a:r>
          </a:p>
          <a:p>
            <a:r>
              <a:rPr lang="en-US" sz="2800" dirty="0" smtClean="0"/>
              <a:t>Sometimes mere possession of device is enough</a:t>
            </a:r>
          </a:p>
          <a:p>
            <a:pPr lvl="1"/>
            <a:r>
              <a:rPr lang="en-US" sz="2400" dirty="0" smtClean="0"/>
              <a:t>E.g., text challenges sent to a smart phone to be typed into web request</a:t>
            </a:r>
          </a:p>
          <a:p>
            <a:r>
              <a:rPr lang="en-US" sz="2800" dirty="0" smtClean="0"/>
              <a:t>Sometimes the device performs a secret function on the challenge</a:t>
            </a:r>
          </a:p>
          <a:p>
            <a:pPr lvl="1"/>
            <a:r>
              <a:rPr lang="en-US" sz="2400" dirty="0" smtClean="0"/>
              <a:t>E.g., smart cards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Challenge/Response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based on what you know, usually too few unique and secret challenge/response pairs</a:t>
            </a:r>
          </a:p>
          <a:p>
            <a:r>
              <a:rPr lang="en-US" dirty="0" smtClean="0"/>
              <a:t>If based on what you have, fails if you don’t have it</a:t>
            </a:r>
          </a:p>
          <a:p>
            <a:pPr lvl="1"/>
            <a:r>
              <a:rPr lang="en-US" dirty="0" smtClean="0"/>
              <a:t>And whoever does have it might pose as you</a:t>
            </a:r>
          </a:p>
          <a:p>
            <a:r>
              <a:rPr lang="en-US" dirty="0" smtClean="0"/>
              <a:t>Some forms susceptible to network sniffing</a:t>
            </a:r>
          </a:p>
          <a:p>
            <a:pPr lvl="1"/>
            <a:r>
              <a:rPr lang="en-US" dirty="0" smtClean="0"/>
              <a:t>Much like password sniffing</a:t>
            </a:r>
          </a:p>
          <a:p>
            <a:pPr lvl="1"/>
            <a:r>
              <a:rPr lang="en-US" dirty="0" smtClean="0"/>
              <a:t>Smart card versions usually not susceptible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based on what you </a:t>
            </a:r>
            <a:r>
              <a:rPr lang="en-US" u="sng" dirty="0" smtClean="0"/>
              <a:t>are</a:t>
            </a:r>
          </a:p>
          <a:p>
            <a:r>
              <a:rPr lang="en-US" dirty="0" smtClean="0"/>
              <a:t>Measure some physical attribute of the user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Things like fingerprints, voice patterns, retinal patterns, etc.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Convert it into a binary representation</a:t>
            </a:r>
            <a:endParaRPr lang="en-US" dirty="0" smtClean="0"/>
          </a:p>
          <a:p>
            <a:r>
              <a:rPr lang="en-US" dirty="0" smtClean="0"/>
              <a:t>Check the representation against a stored value for that attribute</a:t>
            </a:r>
          </a:p>
          <a:p>
            <a:r>
              <a:rPr lang="en-US" dirty="0" smtClean="0"/>
              <a:t>If it’s a close match, authenticate the user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24000" y="495300"/>
            <a:ext cx="6070600" cy="736600"/>
          </a:xfrm>
          <a:prstGeom prst="roundRect">
            <a:avLst>
              <a:gd name="adj" fmla="val 1249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Problems With Biometric Authentication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229600" cy="45259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Requires </a:t>
            </a:r>
            <a:r>
              <a:rPr lang="en-US" sz="3600" u="sng" dirty="0">
                <a:ea typeface="ＭＳ Ｐゴシック" pitchFamily="1" charset="-128"/>
                <a:cs typeface="ＭＳ Ｐゴシック" pitchFamily="1" charset="-128"/>
              </a:rPr>
              <a:t>very</a:t>
            </a: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 special hardware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With some minor exceptions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Many physical characteristics vary too much for practical use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ea typeface="ＭＳ Ｐゴシック" pitchFamily="1" charset="-128"/>
                <a:cs typeface="ＭＳ Ｐゴシック" pitchFamily="1" charset="-128"/>
              </a:rPr>
              <a:t>Generally not helpful for authenticating programs or roles</a:t>
            </a:r>
            <a:endParaRPr lang="en-US" sz="36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ea typeface="ＭＳ Ｐゴシック" pitchFamily="1" charset="-128"/>
                <a:cs typeface="ＭＳ Ｐゴシック" pitchFamily="1" charset="-128"/>
              </a:rPr>
              <a:t>Requires special care when done across a network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You identified Bill Smith as Peter Reiher</a:t>
            </a:r>
          </a:p>
          <a:p>
            <a:pPr lvl="1"/>
            <a:r>
              <a:rPr lang="en-US" dirty="0" smtClean="0"/>
              <a:t>Probably because your biometric system was too generous in making matches</a:t>
            </a:r>
          </a:p>
          <a:p>
            <a:pPr lvl="1"/>
            <a:r>
              <a:rPr lang="en-US" dirty="0" smtClean="0"/>
              <a:t>Bill Smith can pretend to be me</a:t>
            </a:r>
          </a:p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You didn’t identify Peter Reiher as Peter Reiher</a:t>
            </a:r>
          </a:p>
          <a:p>
            <a:pPr lvl="1"/>
            <a:r>
              <a:rPr lang="en-US" dirty="0" smtClean="0"/>
              <a:t>Probably because your biometric system was too stingy in making matches</a:t>
            </a:r>
          </a:p>
          <a:p>
            <a:pPr lvl="1"/>
            <a:r>
              <a:rPr lang="en-US" dirty="0" smtClean="0"/>
              <a:t>I can’t log in to my own account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Biometrics and Remote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biometric reading is just a bit pattern</a:t>
            </a:r>
          </a:p>
          <a:p>
            <a:r>
              <a:rPr lang="en-US" dirty="0" smtClean="0"/>
              <a:t>If attacker can obtain a copy, he can send the pattern over the network</a:t>
            </a:r>
          </a:p>
          <a:p>
            <a:pPr lvl="1"/>
            <a:r>
              <a:rPr lang="en-US" dirty="0" smtClean="0"/>
              <a:t>Without actually performing a biometric reading</a:t>
            </a:r>
          </a:p>
          <a:p>
            <a:r>
              <a:rPr lang="en-US" dirty="0" smtClean="0"/>
              <a:t>Requires high confidence in security of path between biometric reader and checking device</a:t>
            </a:r>
          </a:p>
          <a:p>
            <a:pPr lvl="1"/>
            <a:r>
              <a:rPr lang="en-US" dirty="0" smtClean="0"/>
              <a:t>Usually OK when both are on the same machine</a:t>
            </a:r>
          </a:p>
          <a:p>
            <a:pPr lvl="1"/>
            <a:r>
              <a:rPr lang="en-US" dirty="0" smtClean="0"/>
              <a:t>Problematic when the Internet is between them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Access Control in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525963"/>
          </a:xfrm>
        </p:spPr>
        <p:txBody>
          <a:bodyPr/>
          <a:lstStyle/>
          <a:p>
            <a:r>
              <a:rPr lang="en-US" dirty="0" smtClean="0"/>
              <a:t>The OS can control </a:t>
            </a:r>
            <a:r>
              <a:rPr lang="en-US" u="sng" dirty="0" smtClean="0"/>
              <a:t>which processes access which resources</a:t>
            </a:r>
          </a:p>
          <a:p>
            <a:r>
              <a:rPr lang="en-US" dirty="0" smtClean="0"/>
              <a:t>Giving it the chance to enforce security policies</a:t>
            </a:r>
          </a:p>
          <a:p>
            <a:r>
              <a:rPr lang="en-US" dirty="0" smtClean="0"/>
              <a:t>The mechanisms used to enforce policies on who can access what are called access control</a:t>
            </a:r>
          </a:p>
          <a:p>
            <a:r>
              <a:rPr lang="en-US" dirty="0" smtClean="0"/>
              <a:t>Fundamental to OS security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55700" y="469900"/>
            <a:ext cx="6591300" cy="12954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Complete mediation</a:t>
            </a:r>
          </a:p>
          <a:p>
            <a:r>
              <a:rPr lang="en-US" sz="3600" u="sng" dirty="0" smtClean="0">
                <a:cs typeface="ＭＳ Ｐゴシック" charset="-128"/>
              </a:rPr>
              <a:t>Least privilege</a:t>
            </a:r>
          </a:p>
          <a:p>
            <a:r>
              <a:rPr lang="en-US" sz="3600" dirty="0" smtClean="0">
                <a:cs typeface="ＭＳ Ｐゴシック" charset="-128"/>
              </a:rPr>
              <a:t>Useful in a networked environment</a:t>
            </a:r>
          </a:p>
          <a:p>
            <a:r>
              <a:rPr lang="en-US" sz="3600" dirty="0" smtClean="0">
                <a:cs typeface="ＭＳ Ｐゴシック" charset="-128"/>
              </a:rPr>
              <a:t>Scalability</a:t>
            </a:r>
          </a:p>
          <a:p>
            <a:r>
              <a:rPr lang="en-US" sz="3600" dirty="0" smtClean="0">
                <a:cs typeface="ＭＳ Ｐゴシック" charset="-128"/>
              </a:rPr>
              <a:t>Cost and usability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err="1" smtClean="0">
                <a:cs typeface="ＭＳ Ｐゴシック" charset="-128"/>
              </a:rPr>
              <a:t>ACLs</a:t>
            </a:r>
            <a:endParaRPr lang="en-US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For each protected object, maintain a single list</a:t>
            </a:r>
          </a:p>
          <a:p>
            <a:pPr lvl="1"/>
            <a:r>
              <a:rPr lang="en-US" dirty="0" smtClean="0">
                <a:cs typeface="ＭＳ Ｐゴシック" charset="-128"/>
              </a:rPr>
              <a:t>Managed by the OS, to prevent improper alteration</a:t>
            </a:r>
          </a:p>
          <a:p>
            <a:r>
              <a:rPr lang="en-US" dirty="0" smtClean="0">
                <a:cs typeface="ＭＳ Ｐゴシック" charset="-128"/>
              </a:rPr>
              <a:t>Each list entry specifies who can access the object</a:t>
            </a:r>
          </a:p>
          <a:p>
            <a:pPr lvl="1"/>
            <a:r>
              <a:rPr lang="en-US" sz="3200" dirty="0" smtClean="0"/>
              <a:t>And the allowable modes of access</a:t>
            </a:r>
          </a:p>
          <a:p>
            <a:r>
              <a:rPr lang="en-US" dirty="0" smtClean="0">
                <a:cs typeface="ＭＳ Ｐゴシック" charset="-128"/>
              </a:rPr>
              <a:t>When something requests access to a object, check the access control list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63750" y="543388"/>
            <a:ext cx="50165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28" y="2408165"/>
            <a:ext cx="1980058" cy="1426113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3880727" y="4066706"/>
            <a:ext cx="1801743" cy="1846259"/>
          </a:xfrm>
          <a:prstGeom prst="verticalScroll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69" y="2132478"/>
            <a:ext cx="889000" cy="1701800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3880728" y="4066706"/>
            <a:ext cx="1801743" cy="1846259"/>
            <a:chOff x="1545408" y="4066706"/>
            <a:chExt cx="1801743" cy="1846259"/>
          </a:xfrm>
        </p:grpSpPr>
        <p:sp>
          <p:nvSpPr>
            <p:cNvPr id="10" name="Vertical Scroll 9"/>
            <p:cNvSpPr/>
            <p:nvPr/>
          </p:nvSpPr>
          <p:spPr>
            <a:xfrm>
              <a:off x="1545408" y="4066706"/>
              <a:ext cx="1801743" cy="1846259"/>
            </a:xfrm>
            <a:prstGeom prst="verticalScroll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4687664"/>
              <a:ext cx="1248114" cy="36663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Apple Chancery"/>
                  <a:cs typeface="Apple Chancery"/>
                </a:rPr>
                <a:t>Joe Hipster</a:t>
              </a:r>
              <a:endParaRPr lang="en-US" dirty="0">
                <a:noFill/>
                <a:latin typeface="Apple Chancery"/>
                <a:cs typeface="Apple Chancery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68" y="1936667"/>
            <a:ext cx="2130039" cy="21300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60" y="2127750"/>
            <a:ext cx="889000" cy="17018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4543359" y="1204651"/>
            <a:ext cx="1898521" cy="927827"/>
          </a:xfrm>
          <a:prstGeom prst="wedgeEllipseCallou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Rockwell Extra Bold"/>
                <a:cs typeface="Rockwell Extra Bold"/>
              </a:rPr>
              <a:t>You’re Not On the List!</a:t>
            </a:r>
            <a:endParaRPr lang="en-US" dirty="0">
              <a:noFill/>
              <a:latin typeface="Rockwell Extra Bold"/>
              <a:cs typeface="Rockwell Extra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1612" y="4255562"/>
            <a:ext cx="1939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This is an access control list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4626E-6 6.15456E-7 L 0.46135 0.00185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provide the lowest layer of software visible to users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Operating systems are close to the hardware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Often have complete hardware access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operating system isn’t protected, the machine isn’t protected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Flaws in the OS generally compromise all security at higher levels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971800" y="558800"/>
            <a:ext cx="3194050" cy="673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ACL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4600" y="2076496"/>
            <a:ext cx="2209800" cy="1752600"/>
            <a:chOff x="1584" y="1440"/>
            <a:chExt cx="1392" cy="110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584" y="1440"/>
              <a:ext cx="1392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2400000">
              <a:off x="2144" y="1657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854575" y="3213146"/>
            <a:ext cx="1241425" cy="615950"/>
            <a:chOff x="3058" y="2156"/>
            <a:chExt cx="782" cy="3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264" y="225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-1980000">
              <a:off x="3058" y="2156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685800" y="177169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02350" y="2844846"/>
            <a:ext cx="1892300" cy="1282700"/>
            <a:chOff x="3844" y="1924"/>
            <a:chExt cx="1192" cy="808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844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99" y="2025"/>
              <a:ext cx="46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14800" y="3813221"/>
            <a:ext cx="4295775" cy="2225675"/>
            <a:chOff x="2592" y="2534"/>
            <a:chExt cx="2706" cy="140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6" y="2548"/>
              <a:ext cx="1096" cy="1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45" y="3033"/>
              <a:ext cx="1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ACL for file X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592" y="302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592" y="35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76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30" y="264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14" y="2534"/>
              <a:ext cx="51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read</a:t>
              </a:r>
            </a:p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30" y="312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6" y="320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630" y="3561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C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14" y="3638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none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88988" y="1549446"/>
            <a:ext cx="1739900" cy="1130300"/>
            <a:chOff x="497" y="1108"/>
            <a:chExt cx="1096" cy="712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28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68350" y="3225846"/>
            <a:ext cx="1739900" cy="1130300"/>
            <a:chOff x="484" y="2164"/>
            <a:chExt cx="1096" cy="712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28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68350" y="4902246"/>
            <a:ext cx="1739900" cy="1130300"/>
            <a:chOff x="484" y="3220"/>
            <a:chExt cx="1096" cy="712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6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4600" y="4833984"/>
            <a:ext cx="1600200" cy="595312"/>
            <a:chOff x="1584" y="3177"/>
            <a:chExt cx="1008" cy="375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584" y="35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76" y="3177"/>
              <a:ext cx="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read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514600" y="5657896"/>
            <a:ext cx="1600200" cy="519113"/>
            <a:chOff x="1584" y="3696"/>
            <a:chExt cx="1008" cy="327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1584" y="369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76" y="3696"/>
              <a:ext cx="7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denied</a:t>
              </a:r>
            </a:p>
          </p:txBody>
        </p: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52975" y="42100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648200" y="55816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An Example Use of </a:t>
            </a:r>
            <a:r>
              <a:rPr lang="en-US" dirty="0" err="1" smtClean="0"/>
              <a:t>ACLs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 ACL-based method for protecting files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cs typeface="ＭＳ Ｐゴシック" charset="-128"/>
              </a:rPr>
              <a:t>Developed in the 1970s</a:t>
            </a:r>
            <a:endParaRPr lang="en-US" dirty="0" smtClean="0"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Still in very wide use today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With relatively few modifications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Per-file </a:t>
            </a:r>
            <a:r>
              <a:rPr lang="en-US" dirty="0" err="1" smtClean="0"/>
              <a:t>ACLs</a:t>
            </a:r>
            <a:r>
              <a:rPr lang="en-US" dirty="0" smtClean="0"/>
              <a:t> (files are the objects)</a:t>
            </a: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Three subjects on list for each file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/>
              <a:t>Owner, group, other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And three modes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Read, write, execute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Sometimes these have special meanings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figure out who can access a resource</a:t>
            </a:r>
          </a:p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revoke or change access permissions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Hard to figure out what a subject can access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Changing access rights requires getting to the object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Each entity keeps a set of data items that specify his allowable accesses</a:t>
            </a:r>
          </a:p>
          <a:p>
            <a:r>
              <a:rPr lang="en-US" sz="3600" dirty="0" smtClean="0">
                <a:cs typeface="ＭＳ Ｐゴシック" charset="-128"/>
              </a:rPr>
              <a:t>Essentially, a set of tickets</a:t>
            </a:r>
          </a:p>
          <a:p>
            <a:r>
              <a:rPr lang="en-US" sz="3600" dirty="0" smtClean="0">
                <a:cs typeface="ＭＳ Ｐゴシック" charset="-128"/>
              </a:rPr>
              <a:t>To access an object, present the proper capability</a:t>
            </a:r>
          </a:p>
          <a:p>
            <a:r>
              <a:rPr lang="en-US" sz="3600" dirty="0" smtClean="0">
                <a:cs typeface="ＭＳ Ｐゴシック" charset="-128"/>
              </a:rPr>
              <a:t>Possession of the capability for an object implies that access is allowed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32632" y="543388"/>
            <a:ext cx="3081917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69" y="1758192"/>
            <a:ext cx="1699192" cy="3252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6237690" y="1937336"/>
            <a:ext cx="1861818" cy="3388807"/>
            <a:chOff x="4170354" y="1937336"/>
            <a:chExt cx="1861818" cy="3388807"/>
          </a:xfrm>
        </p:grpSpPr>
        <p:sp>
          <p:nvSpPr>
            <p:cNvPr id="11" name="Rectangle 10"/>
            <p:cNvSpPr/>
            <p:nvPr/>
          </p:nvSpPr>
          <p:spPr>
            <a:xfrm>
              <a:off x="4170354" y="1960976"/>
              <a:ext cx="186181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0354" y="196097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79870" y="1956248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9386" y="1951520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8902" y="1946792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8418" y="1942064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7934" y="193733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1027" y="3401318"/>
              <a:ext cx="301145" cy="32735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7762968" y="3641284"/>
            <a:ext cx="353518" cy="549950"/>
            <a:chOff x="7175102" y="2487866"/>
            <a:chExt cx="955808" cy="1767695"/>
          </a:xfrm>
        </p:grpSpPr>
        <p:grpSp>
          <p:nvGrpSpPr>
            <p:cNvPr id="6" name="Group 19"/>
            <p:cNvGrpSpPr/>
            <p:nvPr/>
          </p:nvGrpSpPr>
          <p:grpSpPr>
            <a:xfrm>
              <a:off x="7175102" y="2487866"/>
              <a:ext cx="955808" cy="1767695"/>
              <a:chOff x="7175102" y="2487866"/>
              <a:chExt cx="955808" cy="1767695"/>
            </a:xfrm>
          </p:grpSpPr>
          <p:sp>
            <p:nvSpPr>
              <p:cNvPr id="10" name="Block Arc 9"/>
              <p:cNvSpPr/>
              <p:nvPr/>
            </p:nvSpPr>
            <p:spPr>
              <a:xfrm>
                <a:off x="7253660" y="2487866"/>
                <a:ext cx="798692" cy="1440342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7175102" y="3208038"/>
                <a:ext cx="955808" cy="1047523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311" y="3469616"/>
              <a:ext cx="589535" cy="589535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25" y="3466545"/>
            <a:ext cx="556812" cy="432348"/>
          </a:xfrm>
          <a:prstGeom prst="rect">
            <a:avLst/>
          </a:prstGeom>
        </p:spPr>
      </p:pic>
      <p:grpSp>
        <p:nvGrpSpPr>
          <p:cNvPr id="9" name="Group 30"/>
          <p:cNvGrpSpPr/>
          <p:nvPr/>
        </p:nvGrpSpPr>
        <p:grpSpPr>
          <a:xfrm>
            <a:off x="7608722" y="3642739"/>
            <a:ext cx="507764" cy="549950"/>
            <a:chOff x="4199764" y="3467788"/>
            <a:chExt cx="507764" cy="549950"/>
          </a:xfrm>
        </p:grpSpPr>
        <p:grpSp>
          <p:nvGrpSpPr>
            <p:cNvPr id="18" name="Group 29"/>
            <p:cNvGrpSpPr/>
            <p:nvPr/>
          </p:nvGrpSpPr>
          <p:grpSpPr>
            <a:xfrm>
              <a:off x="4199764" y="3467788"/>
              <a:ext cx="507764" cy="549950"/>
              <a:chOff x="4199764" y="3467788"/>
              <a:chExt cx="507764" cy="549950"/>
            </a:xfrm>
          </p:grpSpPr>
          <p:sp>
            <p:nvSpPr>
              <p:cNvPr id="28" name="Block Arc 27"/>
              <p:cNvSpPr/>
              <p:nvPr/>
            </p:nvSpPr>
            <p:spPr>
              <a:xfrm flipH="1">
                <a:off x="4199764" y="3467788"/>
                <a:ext cx="295407" cy="448107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>
                <a:off x="4354010" y="3691842"/>
                <a:ext cx="353518" cy="325896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964" y="3773222"/>
              <a:ext cx="218047" cy="183411"/>
            </a:xfrm>
            <a:prstGeom prst="rect">
              <a:avLst/>
            </a:prstGeom>
          </p:spPr>
        </p:pic>
      </p:grpSp>
      <p:pic>
        <p:nvPicPr>
          <p:cNvPr id="3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9086" y="3238133"/>
            <a:ext cx="6667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" name="TextBox 32"/>
          <p:cNvSpPr txBox="1"/>
          <p:nvPr/>
        </p:nvSpPr>
        <p:spPr>
          <a:xfrm>
            <a:off x="9387862" y="51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78214" y="5525683"/>
            <a:ext cx="38994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The key is a capability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81 -0.00949 L 0.40386 0.062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0" y="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677E-6 1.13836E-6 L 0.48272 0.03632 " pathEditMode="relative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27125" y="2422525"/>
            <a:ext cx="1463675" cy="457200"/>
            <a:chOff x="710" y="1526"/>
            <a:chExt cx="922" cy="2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10" y="1526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 X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8350" y="3435350"/>
            <a:ext cx="1739900" cy="1130300"/>
            <a:chOff x="484" y="2164"/>
            <a:chExt cx="1096" cy="71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6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68350" y="5111750"/>
            <a:ext cx="1739900" cy="1130300"/>
            <a:chOff x="484" y="3220"/>
            <a:chExt cx="1096" cy="712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28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590800" y="1524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43175" y="4852988"/>
            <a:ext cx="1276350" cy="1631950"/>
            <a:chOff x="1602" y="3057"/>
            <a:chExt cx="804" cy="102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36" y="3421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02" y="305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C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527300" y="1500188"/>
            <a:ext cx="1292225" cy="1646237"/>
            <a:chOff x="1592" y="945"/>
            <a:chExt cx="814" cy="1037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36" y="1318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02" y="945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A</a:t>
              </a: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592" y="1511"/>
              <a:ext cx="664" cy="269"/>
              <a:chOff x="1592" y="1511"/>
              <a:chExt cx="664" cy="26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36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592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632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592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27300" y="3176588"/>
            <a:ext cx="1292225" cy="1655762"/>
            <a:chOff x="1592" y="2001"/>
            <a:chExt cx="814" cy="104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636" y="2380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02" y="2001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B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592" y="2711"/>
              <a:ext cx="664" cy="269"/>
              <a:chOff x="1592" y="2711"/>
              <a:chExt cx="664" cy="269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36" y="27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592" y="27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632" y="28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592" y="2807"/>
                <a:ext cx="31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711950" y="3054350"/>
            <a:ext cx="1892300" cy="1282700"/>
            <a:chOff x="4228" y="1924"/>
            <a:chExt cx="1192" cy="808"/>
          </a:xfrm>
        </p:grpSpPr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228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555" y="2025"/>
              <a:ext cx="5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 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88988" y="1758950"/>
            <a:ext cx="1739900" cy="1130300"/>
            <a:chOff x="497" y="1108"/>
            <a:chExt cx="1096" cy="712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6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92750" y="2139950"/>
            <a:ext cx="825500" cy="334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89525" y="5576888"/>
            <a:ext cx="1665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Capability</a:t>
            </a:r>
          </a:p>
          <a:p>
            <a:pPr algn="ctr"/>
            <a:r>
              <a:rPr lang="en-US">
                <a:latin typeface="Times New Roman" charset="0"/>
              </a:rPr>
              <a:t>Checking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81400" y="2398713"/>
            <a:ext cx="1905000" cy="954087"/>
            <a:chOff x="2256" y="1511"/>
            <a:chExt cx="1200" cy="601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2648" y="1511"/>
              <a:ext cx="664" cy="269"/>
              <a:chOff x="2648" y="1511"/>
              <a:chExt cx="664" cy="269"/>
            </a:xfrm>
          </p:grpSpPr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692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648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688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2648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2256" y="1632"/>
              <a:ext cx="120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 rot="1260000">
              <a:off x="2445" y="177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</a:t>
              </a:r>
            </a:p>
          </p:txBody>
        </p:sp>
      </p:grp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2309813" y="26098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371725" y="2381250"/>
            <a:ext cx="1295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62600" y="4308475"/>
            <a:ext cx="2682875" cy="1187450"/>
            <a:chOff x="3504" y="2714"/>
            <a:chExt cx="1690" cy="748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3504" y="2832"/>
              <a:ext cx="664" cy="262"/>
              <a:chOff x="4325" y="883"/>
              <a:chExt cx="664" cy="262"/>
            </a:xfrm>
          </p:grpSpPr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4369" y="912"/>
                <a:ext cx="616" cy="1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/>
            </p:nvSpPr>
            <p:spPr bwMode="auto">
              <a:xfrm>
                <a:off x="4325" y="883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365" y="10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4325" y="972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3984" y="2714"/>
              <a:ext cx="1210" cy="7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Times New Roman" charset="0"/>
                </a:rPr>
                <a:t>Check validity of capability</a:t>
              </a: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486400" y="2971800"/>
            <a:ext cx="9064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solidFill>
                  <a:srgbClr val="00CC00"/>
                </a:solidFill>
                <a:latin typeface="Times New Roman" charset="0"/>
              </a:rPr>
              <a:t>OK!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6324600" y="3352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9" grpId="0" autoUpdateAnimBg="0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dirty="0" smtClean="0"/>
              <a:t>Capabilities are essentially a data structure</a:t>
            </a:r>
          </a:p>
          <a:p>
            <a:pPr lvl="1"/>
            <a:r>
              <a:rPr lang="en-US" dirty="0" smtClean="0"/>
              <a:t>Ultimately, just a collection of bits</a:t>
            </a:r>
          </a:p>
          <a:p>
            <a:r>
              <a:rPr lang="en-US" dirty="0" smtClean="0"/>
              <a:t>Merely possessing the capability grants access</a:t>
            </a:r>
          </a:p>
          <a:p>
            <a:pPr lvl="1"/>
            <a:r>
              <a:rPr lang="en-US" dirty="0" smtClean="0"/>
              <a:t>So they must not be forgeable</a:t>
            </a:r>
          </a:p>
          <a:p>
            <a:r>
              <a:rPr lang="en-US" dirty="0" smtClean="0"/>
              <a:t>How do we ensure </a:t>
            </a:r>
            <a:r>
              <a:rPr lang="en-US" dirty="0" err="1" smtClean="0"/>
              <a:t>unforgeability</a:t>
            </a:r>
            <a:r>
              <a:rPr lang="en-US" dirty="0" smtClean="0"/>
              <a:t> for a collection of bits?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Don’t let the user/process have them</a:t>
            </a:r>
          </a:p>
          <a:p>
            <a:pPr lvl="1"/>
            <a:r>
              <a:rPr lang="en-US" dirty="0" smtClean="0"/>
              <a:t>Store them in the operating system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to determine what objects a subject can access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Potentially faster than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(in some circumstances)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model for </a:t>
            </a:r>
            <a:r>
              <a:rPr lang="en-US" dirty="0" smtClean="0">
                <a:cs typeface="ＭＳ Ｐゴシック" charset="-128"/>
              </a:rPr>
              <a:t>transfer/subset </a:t>
            </a:r>
            <a:r>
              <a:rPr lang="en-US" dirty="0" smtClean="0">
                <a:cs typeface="ＭＳ Ｐゴシック" charset="-128"/>
              </a:rPr>
              <a:t>of privileges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Hard to determine who can access an object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Requires extra mechanism to allow revocation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In network environment, need cryptographic methods to prevent forgery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Use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Operating systems often use both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and capabilities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Sometimes for the same resource</a:t>
            </a:r>
          </a:p>
          <a:p>
            <a:r>
              <a:rPr lang="en-US" dirty="0" smtClean="0">
                <a:cs typeface="ＭＳ Ｐゴシック" charset="-128"/>
              </a:rPr>
              <a:t>E.g., Unix/Linux uses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for file opens</a:t>
            </a:r>
          </a:p>
          <a:p>
            <a:r>
              <a:rPr lang="en-US" dirty="0" smtClean="0">
                <a:cs typeface="ＭＳ Ｐゴシック" charset="-128"/>
              </a:rPr>
              <a:t>That creates a file descriptor with a particular set of access rights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E.g., read-only</a:t>
            </a:r>
          </a:p>
          <a:p>
            <a:r>
              <a:rPr lang="en-US" dirty="0" smtClean="0">
                <a:cs typeface="ＭＳ Ｐゴシック" charset="-128"/>
              </a:rPr>
              <a:t>The descriptor is essentially a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Access in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Protected resources must be inaccessible</a:t>
            </a:r>
          </a:p>
          <a:p>
            <a:pPr lvl="1"/>
            <a:r>
              <a:rPr lang="en-GB" sz="2400" dirty="0" smtClean="0"/>
              <a:t>Hardware protection must be used to ensure this</a:t>
            </a:r>
          </a:p>
          <a:p>
            <a:pPr lvl="1"/>
            <a:r>
              <a:rPr lang="en-GB" sz="2400" dirty="0" smtClean="0"/>
              <a:t>So only the OS can make them accessible to a process</a:t>
            </a:r>
          </a:p>
          <a:p>
            <a:r>
              <a:rPr lang="en-GB" sz="2800" dirty="0" smtClean="0"/>
              <a:t>To get access, issue request to </a:t>
            </a:r>
            <a:r>
              <a:rPr lang="en-GB" sz="2800" dirty="0" smtClean="0"/>
              <a:t>OS (</a:t>
            </a:r>
            <a:r>
              <a:rPr lang="en-GB" sz="2800" dirty="0" err="1" smtClean="0"/>
              <a:t>syscall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pPr lvl="1"/>
            <a:r>
              <a:rPr lang="en-GB" sz="2400" dirty="0" smtClean="0"/>
              <a:t>OS consults access control policy data</a:t>
            </a:r>
          </a:p>
          <a:p>
            <a:r>
              <a:rPr lang="en-GB" sz="2800" dirty="0" smtClean="0"/>
              <a:t>Access may be granted directly</a:t>
            </a:r>
          </a:p>
          <a:p>
            <a:pPr lvl="1"/>
            <a:r>
              <a:rPr lang="en-GB" sz="2400" dirty="0" smtClean="0"/>
              <a:t>Resource manager maps resource into </a:t>
            </a:r>
            <a:r>
              <a:rPr lang="en-GB" sz="2400" dirty="0" smtClean="0"/>
              <a:t>process space</a:t>
            </a:r>
            <a:endParaRPr lang="en-GB" sz="2400" dirty="0" smtClean="0"/>
          </a:p>
          <a:p>
            <a:r>
              <a:rPr lang="en-GB" sz="2800" dirty="0" smtClean="0"/>
              <a:t>Access may be granted indirectly</a:t>
            </a:r>
          </a:p>
          <a:p>
            <a:pPr lvl="1"/>
            <a:r>
              <a:rPr lang="en-GB" sz="2400" dirty="0" smtClean="0"/>
              <a:t>Resource manager returns a “capability” to process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1" charset="-128"/>
                <a:cs typeface="ＭＳ Ｐゴシック" pitchFamily="1" charset="-128"/>
              </a:rPr>
              <a:t>Why Is OS Security So Important?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access to application memory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controls scheduling of the processor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The OS ensures that users receive the resources they ask for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If the OS isn’t doing these things securely, practically anything can go wrong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So almost all other security systems must assume a secure OS at the bottom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Much of computer security is about keeping secrets</a:t>
            </a:r>
          </a:p>
          <a:p>
            <a:r>
              <a:rPr lang="en-US" dirty="0" smtClean="0">
                <a:cs typeface="ＭＳ Ｐゴシック" charset="-128"/>
              </a:rPr>
              <a:t>One method of doing so is to make it hard for others to read the secrets</a:t>
            </a:r>
          </a:p>
          <a:p>
            <a:r>
              <a:rPr lang="en-US" dirty="0" smtClean="0">
                <a:cs typeface="ＭＳ Ｐゴシック" charset="-128"/>
              </a:rPr>
              <a:t>While (usually) making it simple for authorized parties to read them</a:t>
            </a:r>
          </a:p>
          <a:p>
            <a:r>
              <a:rPr lang="en-US" dirty="0" smtClean="0">
                <a:cs typeface="ＭＳ Ｐゴシック" charset="-128"/>
              </a:rPr>
              <a:t>That’s what cryptography is all about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Transforming bit patterns in controlled ways to obtain security advantages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75359" y="576636"/>
            <a:ext cx="3549242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Typically described in terms of sending a message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Though it’s used for many other purposes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sender is </a:t>
            </a:r>
            <a:r>
              <a:rPr lang="en-US" sz="2800" i="1" dirty="0" smtClean="0">
                <a:cs typeface="ＭＳ Ｐゴシック" charset="-128"/>
              </a:rPr>
              <a:t>S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receiver is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Encryption</a:t>
            </a:r>
            <a:r>
              <a:rPr lang="en-US" sz="2800" dirty="0" smtClean="0">
                <a:cs typeface="ＭＳ Ｐゴシック" charset="-128"/>
              </a:rPr>
              <a:t> is the process of making message unreadable/unalterable by</a:t>
            </a:r>
            <a:r>
              <a:rPr lang="en-US" sz="2800" i="1" dirty="0" smtClean="0">
                <a:cs typeface="ＭＳ Ｐゴシック" charset="-128"/>
              </a:rPr>
              <a:t> </a:t>
            </a:r>
            <a:r>
              <a:rPr lang="en-US" sz="2800" dirty="0" smtClean="0">
                <a:cs typeface="ＭＳ Ｐゴシック" charset="-128"/>
              </a:rPr>
              <a:t>anyone but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Decryption</a:t>
            </a:r>
            <a:r>
              <a:rPr lang="en-US" sz="2800" dirty="0" smtClean="0">
                <a:cs typeface="ＭＳ Ｐゴシック" charset="-128"/>
              </a:rPr>
              <a:t> is the process of making the encrypted message readable by </a:t>
            </a:r>
            <a:r>
              <a:rPr lang="en-US" sz="2800" i="1" dirty="0" smtClean="0">
                <a:cs typeface="ＭＳ Ｐゴシック" charset="-128"/>
              </a:rPr>
              <a:t>R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A system performing these transformations is a </a:t>
            </a:r>
            <a:r>
              <a:rPr lang="en-US" sz="2800" i="1" dirty="0" smtClean="0">
                <a:cs typeface="ＭＳ Ｐゴシック" charset="-128"/>
              </a:rPr>
              <a:t>cryptosystem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Rules for transformation sometimes called a </a:t>
            </a:r>
            <a:r>
              <a:rPr lang="en-US" i="1" dirty="0" smtClean="0"/>
              <a:t>cipher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and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695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69520"/>
            <a:ext cx="49530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Plaintext</a:t>
            </a:r>
            <a:r>
              <a:rPr lang="en-US" sz="3600">
                <a:latin typeface="Times New Roman" charset="0"/>
              </a:rPr>
              <a:t> is the original form of the message (often referred to as </a:t>
            </a:r>
            <a:r>
              <a:rPr lang="en-US" sz="3600" i="1">
                <a:latin typeface="Times New Roman" charset="0"/>
              </a:rPr>
              <a:t>P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62600" y="1861595"/>
            <a:ext cx="28956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Transfer $100 to my savings account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839620"/>
            <a:ext cx="495300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Ciphertext</a:t>
            </a:r>
            <a:r>
              <a:rPr lang="en-US" sz="3600">
                <a:latin typeface="Times New Roman" charset="0"/>
              </a:rPr>
              <a:t> is the encrypted form of the message (often referred to as </a:t>
            </a:r>
            <a:r>
              <a:rPr lang="en-US" sz="3600" i="1">
                <a:latin typeface="Times New Roman" charset="0"/>
              </a:rPr>
              <a:t>C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3918995"/>
            <a:ext cx="2895600" cy="20621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Sqzmredq #099 sn lx rzuhmfr zbbntms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Most cryptographic algorithms use a </a:t>
            </a:r>
            <a:r>
              <a:rPr lang="en-US" i="1" dirty="0" smtClean="0">
                <a:cs typeface="ＭＳ Ｐゴシック" charset="-128"/>
              </a:rPr>
              <a:t>key</a:t>
            </a:r>
            <a:r>
              <a:rPr lang="en-US" dirty="0" smtClean="0">
                <a:cs typeface="ＭＳ Ｐゴシック" charset="-128"/>
              </a:rPr>
              <a:t> to perform encryption and decryption</a:t>
            </a:r>
          </a:p>
          <a:p>
            <a:pPr lvl="1"/>
            <a:r>
              <a:rPr lang="en-US" dirty="0" smtClean="0"/>
              <a:t>Referred to as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>
                <a:cs typeface="ＭＳ Ｐゴシック" charset="-128"/>
              </a:rPr>
              <a:t>The key is a secret</a:t>
            </a:r>
          </a:p>
          <a:p>
            <a:r>
              <a:rPr lang="en-US" dirty="0" smtClean="0">
                <a:cs typeface="ＭＳ Ｐゴシック" charset="-128"/>
              </a:rPr>
              <a:t>Without the key, decryption is hard</a:t>
            </a:r>
          </a:p>
          <a:p>
            <a:r>
              <a:rPr lang="en-US" dirty="0" smtClean="0">
                <a:cs typeface="ＭＳ Ｐゴシック" charset="-128"/>
              </a:rPr>
              <a:t>With the key, decryption is easy</a:t>
            </a:r>
          </a:p>
          <a:p>
            <a:r>
              <a:rPr lang="en-US" dirty="0" smtClean="0">
                <a:cs typeface="ＭＳ Ｐゴシック" charset="-128"/>
              </a:rPr>
              <a:t>Reduces the secrecy problem from your (long) message to the (short) key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But there’s still a secret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The encryption algorithm is referred to as </a:t>
            </a:r>
            <a:r>
              <a:rPr lang="en-US" sz="3600" i="1" dirty="0" smtClean="0">
                <a:cs typeface="ＭＳ Ｐゴシック" charset="-128"/>
              </a:rPr>
              <a:t>E()</a:t>
            </a:r>
            <a:endParaRPr lang="en-US" sz="3600" dirty="0" smtClean="0">
              <a:cs typeface="ＭＳ Ｐゴシック" charset="-128"/>
            </a:endParaRPr>
          </a:p>
          <a:p>
            <a:r>
              <a:rPr lang="en-US" sz="3600" i="1" dirty="0" smtClean="0">
                <a:cs typeface="ＭＳ Ｐゴシック" charset="-128"/>
              </a:rPr>
              <a:t>C = E(K,P)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is referred to as </a:t>
            </a:r>
            <a:r>
              <a:rPr lang="en-US" sz="3600" i="1" dirty="0" smtClean="0">
                <a:cs typeface="ＭＳ Ｐゴシック" charset="-128"/>
              </a:rPr>
              <a:t>D()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also has a key</a:t>
            </a:r>
            <a:endParaRPr lang="en-US" sz="3600" i="1" dirty="0" smtClean="0">
              <a:cs typeface="ＭＳ Ｐゴシック" charset="-128"/>
            </a:endParaRPr>
          </a:p>
          <a:p>
            <a:r>
              <a:rPr lang="en-US" sz="3600" dirty="0" smtClean="0">
                <a:cs typeface="ＭＳ Ｐゴシック" charset="-128"/>
              </a:rPr>
              <a:t>The combination of the two algorithms are often called a </a:t>
            </a:r>
            <a:r>
              <a:rPr lang="en-US" sz="3600" i="1" dirty="0" smtClean="0">
                <a:cs typeface="ＭＳ Ｐゴシック" charset="-128"/>
              </a:rPr>
              <a:t>cryptosystem</a:t>
            </a:r>
            <a:r>
              <a:rPr lang="en-US" sz="4000" i="1" dirty="0" smtClean="0"/>
              <a:t>	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cs typeface="ＭＳ Ｐゴシック" charset="-128"/>
              </a:rPr>
              <a:t>C = E(K,P)</a:t>
            </a:r>
          </a:p>
          <a:p>
            <a:r>
              <a:rPr lang="en-US" i="1" dirty="0" smtClean="0">
                <a:cs typeface="ＭＳ Ｐゴシック" charset="-128"/>
              </a:rPr>
              <a:t>P = D(K,C)</a:t>
            </a:r>
          </a:p>
          <a:p>
            <a:r>
              <a:rPr lang="en-US" i="1" dirty="0" smtClean="0"/>
              <a:t>P = D(K, E(K,P))</a:t>
            </a:r>
            <a:endParaRPr lang="en-US" i="1" dirty="0" smtClean="0">
              <a:cs typeface="ＭＳ Ｐゴシック" charset="-128"/>
            </a:endParaRPr>
          </a:p>
          <a:p>
            <a:r>
              <a:rPr lang="en-US" i="1" dirty="0" smtClean="0">
                <a:cs typeface="ＭＳ Ｐゴシック" charset="-128"/>
              </a:rPr>
              <a:t>E()</a:t>
            </a:r>
            <a:r>
              <a:rPr lang="en-US" dirty="0" smtClean="0">
                <a:cs typeface="ＭＳ Ｐゴシック" charset="-128"/>
              </a:rPr>
              <a:t> and </a:t>
            </a:r>
            <a:r>
              <a:rPr lang="en-US" i="1" dirty="0" smtClean="0">
                <a:cs typeface="ＭＳ Ｐゴシック" charset="-128"/>
              </a:rPr>
              <a:t>D()</a:t>
            </a:r>
            <a:r>
              <a:rPr lang="en-US" dirty="0" smtClean="0">
                <a:cs typeface="ＭＳ Ｐゴシック" charset="-128"/>
              </a:rPr>
              <a:t> are not necessarily the same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8015" y="515961"/>
            <a:ext cx="6230487" cy="68795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Well-known (and trusted) ones perform much faster than asymmetric key systems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No centralized authority required</a:t>
            </a:r>
          </a:p>
          <a:p>
            <a:pPr lvl="1">
              <a:buFontTx/>
              <a:buChar char="•"/>
            </a:pPr>
            <a:r>
              <a:rPr lang="en-US" dirty="0" smtClean="0"/>
              <a:t>Though key servers help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Disadvantages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 lvl="1">
              <a:buFontTx/>
              <a:buChar char="•"/>
            </a:pPr>
            <a:r>
              <a:rPr lang="en-US" dirty="0" smtClean="0"/>
              <a:t>Makes signature more difficult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Non-repudiation hard without servers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Key distribution can be a problem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Scaling </a:t>
            </a:r>
          </a:p>
          <a:p>
            <a:pPr lvl="1"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Especially for Internet use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The Data Encryption Standard (DES)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old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Still fairly widely used, due to legacy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Weak by modern standards</a:t>
            </a:r>
          </a:p>
          <a:p>
            <a:r>
              <a:rPr lang="en-US" dirty="0" smtClean="0">
                <a:cs typeface="ＭＳ Ｐゴシック" charset="-128"/>
              </a:rPr>
              <a:t>The Advanced Encryption Standard (AES)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current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Probably the most widely used cipher</a:t>
            </a:r>
          </a:p>
          <a:p>
            <a:r>
              <a:rPr lang="en-US" dirty="0" smtClean="0">
                <a:cs typeface="ＭＳ Ｐゴシック" charset="-128"/>
              </a:rPr>
              <a:t>Blowfish</a:t>
            </a:r>
          </a:p>
          <a:p>
            <a:r>
              <a:rPr lang="en-US" dirty="0" smtClean="0">
                <a:cs typeface="ＭＳ Ｐゴシック" charset="-128"/>
              </a:rPr>
              <a:t>There are many,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Symmetric Ciphers and Brute Force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your symmetric cipher has no flaws, how can attackers crack it?</a:t>
            </a:r>
          </a:p>
          <a:p>
            <a:r>
              <a:rPr lang="en-US" sz="2800" i="1" dirty="0" smtClean="0"/>
              <a:t>Brute force</a:t>
            </a:r>
            <a:r>
              <a:rPr lang="en-US" sz="2800" dirty="0" smtClean="0"/>
              <a:t> – try every possible key until one works</a:t>
            </a:r>
          </a:p>
          <a:p>
            <a:r>
              <a:rPr lang="en-US" sz="2800" dirty="0" smtClean="0"/>
              <a:t>The cost of brute force attacks depends on key length</a:t>
            </a:r>
          </a:p>
          <a:p>
            <a:pPr lvl="1"/>
            <a:r>
              <a:rPr lang="en-US" sz="2400" dirty="0" smtClean="0"/>
              <a:t>For N possible keys, attack must try N/2 keys, on average, before finding the right one</a:t>
            </a:r>
          </a:p>
          <a:p>
            <a:r>
              <a:rPr lang="en-US" sz="2800" dirty="0" smtClean="0"/>
              <a:t>DES uses 56 bit keys</a:t>
            </a:r>
          </a:p>
          <a:p>
            <a:pPr lvl="1"/>
            <a:r>
              <a:rPr lang="en-US" sz="2400" dirty="0" smtClean="0"/>
              <a:t>Too short for modern brute force attacks</a:t>
            </a:r>
          </a:p>
          <a:p>
            <a:r>
              <a:rPr lang="en-US" sz="2800" dirty="0" smtClean="0"/>
              <a:t>AES uses 128 or 256 bit keys</a:t>
            </a:r>
          </a:p>
          <a:p>
            <a:pPr lvl="1"/>
            <a:r>
              <a:rPr lang="en-US" sz="2400" dirty="0" smtClean="0"/>
              <a:t>Long enough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Some Important Definitions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Security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Protection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Vulnerabilities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Exploits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Authentication and authorization</a:t>
            </a:r>
          </a:p>
        </p:txBody>
      </p:sp>
      <p:sp>
        <p:nvSpPr>
          <p:cNvPr id="86020" name="Rounded Rectangle 3"/>
          <p:cNvSpPr>
            <a:spLocks noChangeArrowheads="1"/>
          </p:cNvSpPr>
          <p:nvPr/>
        </p:nvSpPr>
        <p:spPr bwMode="auto">
          <a:xfrm>
            <a:off x="1219200" y="584200"/>
            <a:ext cx="6705600" cy="6858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r>
              <a:rPr lang="en-US" dirty="0" smtClean="0"/>
              <a:t>Asymmetric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Often called </a:t>
            </a:r>
            <a:r>
              <a:rPr lang="en-US" i="1" dirty="0" smtClean="0"/>
              <a:t>public key cryptography</a:t>
            </a:r>
          </a:p>
          <a:p>
            <a:pPr lvl="1"/>
            <a:r>
              <a:rPr lang="en-US" dirty="0" smtClean="0"/>
              <a:t>Or PK, for short</a:t>
            </a:r>
          </a:p>
          <a:p>
            <a:r>
              <a:rPr lang="en-US" dirty="0" smtClean="0">
                <a:cs typeface="ＭＳ Ｐゴシック" charset="-128"/>
              </a:rPr>
              <a:t>Encryption and decryption use different keys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 = E(K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,C)</a:t>
            </a:r>
          </a:p>
          <a:p>
            <a:pPr lvl="1"/>
            <a:r>
              <a:rPr lang="en-US" i="1" dirty="0" smtClean="0"/>
              <a:t>P = D(K</a:t>
            </a:r>
            <a:r>
              <a:rPr lang="en-US" i="1" baseline="-25000" dirty="0" smtClean="0"/>
              <a:t>D</a:t>
            </a:r>
            <a:r>
              <a:rPr lang="en-US" i="1" dirty="0" smtClean="0"/>
              <a:t> , E(K</a:t>
            </a:r>
            <a:r>
              <a:rPr lang="en-US" i="1" baseline="-25000" dirty="0" smtClean="0"/>
              <a:t>E</a:t>
            </a:r>
            <a:r>
              <a:rPr lang="en-US" i="1" dirty="0" smtClean="0"/>
              <a:t> ,P))</a:t>
            </a:r>
            <a:endParaRPr lang="en-US" i="1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Often works the other way, too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 = E(K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)</a:t>
            </a:r>
          </a:p>
          <a:p>
            <a:pPr lvl="1"/>
            <a:r>
              <a:rPr lang="en-US" i="1" dirty="0" smtClean="0"/>
              <a:t>P = D(K</a:t>
            </a:r>
            <a:r>
              <a:rPr lang="en-US" i="1" baseline="-25000" dirty="0" smtClean="0"/>
              <a:t>D</a:t>
            </a:r>
            <a:r>
              <a:rPr lang="en-US" i="1" dirty="0" smtClean="0"/>
              <a:t> , E(K</a:t>
            </a:r>
            <a:r>
              <a:rPr lang="en-US" i="1" baseline="-25000" dirty="0" smtClean="0"/>
              <a:t>E</a:t>
            </a:r>
            <a:r>
              <a:rPr lang="en-US" i="1" dirty="0" smtClean="0"/>
              <a:t> ,P))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5735" y="451931"/>
            <a:ext cx="6508278" cy="8434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Keys are created in pairs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One key is kept secret by the owner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The other is made public to the world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Hence the name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If you want to send an encrypted message to someone, encrypt with his public key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Only he has private key to decrypt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If I want to “sign” a message, encrypt it with my private key</a:t>
            </a:r>
          </a:p>
          <a:p>
            <a:r>
              <a:rPr lang="en-US" dirty="0" smtClean="0">
                <a:cs typeface="ＭＳ Ｐゴシック" charset="-128"/>
              </a:rPr>
              <a:t>Only I know private key, so no one else could create that message</a:t>
            </a:r>
          </a:p>
          <a:p>
            <a:r>
              <a:rPr lang="en-US" dirty="0" smtClean="0">
                <a:cs typeface="ＭＳ Ｐゴシック" charset="-128"/>
              </a:rPr>
              <a:t>Everyone knows my public key, so everyone can check my claim directly</a:t>
            </a:r>
          </a:p>
          <a:p>
            <a:r>
              <a:rPr lang="en-US" dirty="0" smtClean="0">
                <a:cs typeface="ＭＳ Ｐゴシック" charset="-128"/>
              </a:rPr>
              <a:t>Much better than with symmetric crypto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receiver could not have created the message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Only the sender could 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PK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of public key cryptography depends on using the right public key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I am fooled into using wrong one, that key’s owner reads my message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Need high assurance that a given key belongs to a particular person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Either a </a:t>
            </a:r>
            <a:r>
              <a:rPr lang="en-US" i="1" dirty="0" smtClean="0">
                <a:cs typeface="ＭＳ Ｐゴシック" charset="-128"/>
              </a:rPr>
              <a:t>key distribution infrastructure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Or use of </a:t>
            </a:r>
            <a:r>
              <a:rPr lang="en-US" i="1" dirty="0" smtClean="0">
                <a:cs typeface="ＭＳ Ｐゴシック" charset="-128"/>
              </a:rPr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Both are problematic, at high scale and in the 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PK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based on some problem in mathematics</a:t>
            </a:r>
          </a:p>
          <a:p>
            <a:pPr lvl="1"/>
            <a:r>
              <a:rPr lang="en-US" dirty="0" smtClean="0"/>
              <a:t>Like factoring extremely large numbers</a:t>
            </a:r>
          </a:p>
          <a:p>
            <a:r>
              <a:rPr lang="en-US" dirty="0" smtClean="0"/>
              <a:t>Security less dependent on brute force </a:t>
            </a:r>
          </a:p>
          <a:p>
            <a:r>
              <a:rPr lang="en-US" dirty="0" smtClean="0"/>
              <a:t>More on the complexity of the underlying problem</a:t>
            </a:r>
          </a:p>
          <a:p>
            <a:r>
              <a:rPr lang="en-US" dirty="0" smtClean="0"/>
              <a:t>Also implies choosing key pairs is complex and expensive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Public Key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RSA</a:t>
            </a:r>
          </a:p>
          <a:p>
            <a:pPr lvl="1"/>
            <a:r>
              <a:rPr lang="en-US" dirty="0" smtClean="0"/>
              <a:t>The most popular public key algorithm</a:t>
            </a:r>
          </a:p>
          <a:p>
            <a:pPr lvl="1"/>
            <a:r>
              <a:rPr lang="en-US" dirty="0" smtClean="0"/>
              <a:t>Used on pretty much everyone’s computer, nowadays</a:t>
            </a:r>
          </a:p>
          <a:p>
            <a:r>
              <a:rPr lang="en-US" sz="3600" dirty="0" smtClean="0"/>
              <a:t>Elliptic curve cryptography</a:t>
            </a:r>
          </a:p>
          <a:p>
            <a:pPr lvl="1"/>
            <a:r>
              <a:rPr lang="en-US" dirty="0" smtClean="0"/>
              <a:t>An alternative to RSA</a:t>
            </a:r>
          </a:p>
          <a:p>
            <a:pPr lvl="1"/>
            <a:r>
              <a:rPr lang="en-US" dirty="0" smtClean="0"/>
              <a:t>Tends to have better performance</a:t>
            </a:r>
          </a:p>
          <a:p>
            <a:pPr lvl="1"/>
            <a:r>
              <a:rPr lang="en-US" dirty="0" smtClean="0"/>
              <a:t>Not as widely used or studied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Based on solving the underlying problem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E.g., for RSA, factoring large numbers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2009, a 768 bit RSA key was successfully factored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Research on integer factorization suggests keys up to 2048 bits may be insecure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2013, Google went from 1024 to 2048 bit keys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Size will keep increasing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The longer the key, the more expensive the encryption and decryption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Combined Use of Symmetric and 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Very common to use both in a single session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Asymmetric cryptography essentially used to “bootstrap” symmetric crypto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RSA (or another PK algorithm) to authenticate and establish a </a:t>
            </a:r>
            <a:r>
              <a:rPr lang="en-US" sz="3600" i="1" dirty="0" smtClean="0">
                <a:cs typeface="ＭＳ Ｐゴシック" charset="-128"/>
              </a:rPr>
              <a:t>session key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DES or AES with session key for the rest of the transmission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100780"/>
            <a:ext cx="1487488" cy="2398713"/>
            <a:chOff x="624" y="1248"/>
            <a:chExt cx="937" cy="151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1248"/>
              <a:ext cx="937" cy="1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58" y="2352"/>
              <a:ext cx="7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Alice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7000" y="2176980"/>
            <a:ext cx="1600200" cy="2398713"/>
            <a:chOff x="3984" y="1296"/>
            <a:chExt cx="1008" cy="151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4" y="1296"/>
              <a:ext cx="1008" cy="9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9" y="2400"/>
              <a:ext cx="601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Bob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50925" y="4389955"/>
            <a:ext cx="6078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EA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43867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57938" y="4389955"/>
            <a:ext cx="5883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EB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16813" y="43867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34200" y="48439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aseline="-25000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76400" y="48439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52600" y="5682180"/>
            <a:ext cx="4958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Book Antiqua" charset="0"/>
              </a:rPr>
              <a:t>K</a:t>
            </a:r>
            <a:r>
              <a:rPr lang="en-US" sz="2000" i="1" baseline="-25000">
                <a:latin typeface="Book Antiqua" charset="0"/>
              </a:rPr>
              <a:t>S</a:t>
            </a:r>
            <a:endParaRPr lang="en-US" sz="2000" i="1">
              <a:latin typeface="Book Antiqua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895600" y="1643580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</a:rPr>
              <a:t>Alice wants to share</a:t>
            </a:r>
            <a:r>
              <a:rPr lang="en-US" sz="2000" dirty="0" smtClean="0">
                <a:latin typeface="Times New Roman" charset="0"/>
              </a:rPr>
              <a:t> K</a:t>
            </a:r>
            <a:r>
              <a:rPr lang="en-US" sz="2000" baseline="-25000" dirty="0" smtClean="0">
                <a:latin typeface="Times New Roman" charset="0"/>
              </a:rPr>
              <a:t>S</a:t>
            </a:r>
            <a:r>
              <a:rPr lang="en-US" sz="2000" dirty="0" smtClean="0">
                <a:latin typeface="Times New Roman" charset="0"/>
              </a:rPr>
              <a:t> only </a:t>
            </a:r>
            <a:r>
              <a:rPr lang="en-US" sz="2000" dirty="0">
                <a:latin typeface="Times New Roman" charset="0"/>
              </a:rPr>
              <a:t>with Bob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79725" y="2599255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Bob wants to be sure it’s Alice’s 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5377380"/>
            <a:ext cx="15950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C=E(K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57600" y="3545405"/>
            <a:ext cx="21494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Bob can decrypt it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90800" y="5837755"/>
            <a:ext cx="15331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M=E(C,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52800" y="4431230"/>
            <a:ext cx="29876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Alice could have created it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585075" y="5212280"/>
            <a:ext cx="4127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81800" y="5555180"/>
            <a:ext cx="15807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C=D(M,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77025" y="5973750"/>
            <a:ext cx="16045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=D(C,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Security and Protection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Security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policy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“no unauthorized user may access this file”</a:t>
            </a:r>
          </a:p>
          <a:p>
            <a:pPr>
              <a:lnSpc>
                <a:spcPct val="90000"/>
              </a:lnSpc>
            </a:pPr>
            <a:r>
              <a:rPr lang="en-US" sz="3200" i="1" dirty="0">
                <a:ea typeface="ＭＳ Ｐゴシック" pitchFamily="1" charset="-128"/>
                <a:cs typeface="ＭＳ Ｐゴシック" pitchFamily="1" charset="-128"/>
              </a:rPr>
              <a:t>Protection</a:t>
            </a: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 is a mechanism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E.g., “the system checks user identity against access permissions”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pitchFamily="1" charset="-128"/>
                <a:cs typeface="ＭＳ Ｐゴシック" pitchFamily="1" charset="-128"/>
              </a:rPr>
              <a:t>Protection mechanisms implement security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Vulnerabilities and Exploits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sz="2800" i="1" dirty="0" smtClean="0">
                <a:ea typeface="ＭＳ Ｐゴシック" pitchFamily="1" charset="-128"/>
                <a:cs typeface="ＭＳ Ｐゴシック" pitchFamily="1" charset="-128"/>
              </a:rPr>
              <a:t>vulnerability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is a weakness that can allow an attacker to cause problems</a:t>
            </a:r>
          </a:p>
          <a:p>
            <a:pPr lvl="1"/>
            <a:r>
              <a:rPr lang="en-US" sz="2800" dirty="0" smtClean="0"/>
              <a:t>Not all vulnerabilities can cause all problems</a:t>
            </a:r>
          </a:p>
          <a:p>
            <a:pPr lvl="1"/>
            <a:r>
              <a:rPr lang="en-US" sz="2800" dirty="0" smtClean="0"/>
              <a:t>Most vulnerabilities are never exploited</a:t>
            </a:r>
          </a:p>
          <a:p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An </a:t>
            </a:r>
            <a:r>
              <a:rPr lang="en-US" sz="2800" i="1" dirty="0" smtClean="0">
                <a:ea typeface="ＭＳ Ｐゴシック" pitchFamily="1" charset="-128"/>
                <a:cs typeface="ＭＳ Ｐゴシック" pitchFamily="1" charset="-128"/>
              </a:rPr>
              <a:t>exploit 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is an actual incident of taking advantage of a vulnerability</a:t>
            </a:r>
          </a:p>
          <a:p>
            <a:pPr lvl="1"/>
            <a:r>
              <a:rPr lang="en-US" sz="2800" dirty="0" smtClean="0"/>
              <a:t>Allowing attacker to do something bad on some particular machine</a:t>
            </a:r>
          </a:p>
          <a:p>
            <a:pPr lvl="1"/>
            <a:r>
              <a:rPr lang="en-US" sz="2800" dirty="0" smtClean="0"/>
              <a:t>Term also refers to the code or methodology used to take advantage of a vulnerability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Trust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An extremely important security concept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 certain things for those you trust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You don’t do them for those you don’t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Seems simple, but . .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.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 do you express trust?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Why do you trust something?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 can you be sure who you’re dealing with?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What if trust is situational?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What if trust changes?</a:t>
            </a:r>
          </a:p>
          <a:p>
            <a:pPr lvl="1"/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and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pretty much </a:t>
            </a:r>
            <a:r>
              <a:rPr lang="en-US" u="sng" dirty="0" smtClean="0"/>
              <a:t>have</a:t>
            </a:r>
            <a:r>
              <a:rPr lang="en-US" dirty="0" smtClean="0"/>
              <a:t> to trust your operating system</a:t>
            </a:r>
          </a:p>
          <a:p>
            <a:r>
              <a:rPr lang="en-US" dirty="0" smtClean="0"/>
              <a:t>It controls all the hardware, including the memory</a:t>
            </a:r>
          </a:p>
          <a:p>
            <a:r>
              <a:rPr lang="en-US" dirty="0" smtClean="0"/>
              <a:t>It controls how your processes are handled</a:t>
            </a:r>
          </a:p>
          <a:p>
            <a:r>
              <a:rPr lang="en-US" dirty="0" smtClean="0"/>
              <a:t>It controls all the I/O devices</a:t>
            </a:r>
          </a:p>
          <a:p>
            <a:r>
              <a:rPr lang="en-US" dirty="0" smtClean="0"/>
              <a:t>If your OS is out to get you, you’re gotten</a:t>
            </a:r>
          </a:p>
          <a:p>
            <a:r>
              <a:rPr lang="en-US" dirty="0" smtClean="0"/>
              <a:t>Which implies compromising an OS is a big deal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69424</TotalTime>
  <Words>2874</Words>
  <Application>Microsoft Macintosh PowerPoint</Application>
  <PresentationFormat>On-screen Show (4:3)</PresentationFormat>
  <Paragraphs>484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Apple Chancery</vt:lpstr>
      <vt:lpstr>Book Antiqua</vt:lpstr>
      <vt:lpstr>Calibri</vt:lpstr>
      <vt:lpstr>Courier New</vt:lpstr>
      <vt:lpstr>ＭＳ Ｐゴシック</vt:lpstr>
      <vt:lpstr>Rockwell Extra Bold</vt:lpstr>
      <vt:lpstr>Symbol</vt:lpstr>
      <vt:lpstr>Times New Roman</vt:lpstr>
      <vt:lpstr>Arial</vt:lpstr>
      <vt:lpstr>Default Theme</vt:lpstr>
      <vt:lpstr>Operating System Principles: Security and Privacy CS 111 Operating Systems  Peter Reiher </vt:lpstr>
      <vt:lpstr>Outline</vt:lpstr>
      <vt:lpstr>Introduction</vt:lpstr>
      <vt:lpstr>Why Is OS Security So Important?</vt:lpstr>
      <vt:lpstr>Some Important Definitions</vt:lpstr>
      <vt:lpstr>Security and Protection</vt:lpstr>
      <vt:lpstr>Vulnerabilities and Exploits</vt:lpstr>
      <vt:lpstr>Trust</vt:lpstr>
      <vt:lpstr>Trust and the Operating System</vt:lpstr>
      <vt:lpstr>Authentication and Authorization</vt:lpstr>
      <vt:lpstr>Authentication</vt:lpstr>
      <vt:lpstr>Real World Authentication</vt:lpstr>
      <vt:lpstr>Authentication With a Computer</vt:lpstr>
      <vt:lpstr>Identities in Operating Systems</vt:lpstr>
      <vt:lpstr>Bootstrapping OS Authentication</vt:lpstr>
      <vt:lpstr>Passwords</vt:lpstr>
      <vt:lpstr>Problems With Passwords</vt:lpstr>
      <vt:lpstr>Proper Use of Passwords</vt:lpstr>
      <vt:lpstr>Challenge/Response Systems</vt:lpstr>
      <vt:lpstr>Hardware-Based Challenge/Response</vt:lpstr>
      <vt:lpstr>Problems With Challenge/Response</vt:lpstr>
      <vt:lpstr>Biometric Authentication</vt:lpstr>
      <vt:lpstr>Problems With Biometric Authentication</vt:lpstr>
      <vt:lpstr>Errors in Biometric Authentication</vt:lpstr>
      <vt:lpstr>Biometrics and Remote Authentication</vt:lpstr>
      <vt:lpstr>Access Control in Operating Systems</vt:lpstr>
      <vt:lpstr>Goals for Access Control</vt:lpstr>
      <vt:lpstr>Access Control Lists</vt:lpstr>
      <vt:lpstr>An Analogy</vt:lpstr>
      <vt:lpstr>An ACL Protecting a File</vt:lpstr>
      <vt:lpstr>An Example Use of ACLs: the Unix File System</vt:lpstr>
      <vt:lpstr>Pros and Cons of ACLs</vt:lpstr>
      <vt:lpstr>Capabilities</vt:lpstr>
      <vt:lpstr>An Analogy</vt:lpstr>
      <vt:lpstr>Capabilities Protecting a File</vt:lpstr>
      <vt:lpstr>Properties of Capabilities</vt:lpstr>
      <vt:lpstr>Pros and Cons of Capabilities</vt:lpstr>
      <vt:lpstr>OS Use of Access Control</vt:lpstr>
      <vt:lpstr>Enforcing Access in an OS</vt:lpstr>
      <vt:lpstr>Cryptography</vt:lpstr>
      <vt:lpstr>Cryptography Terminology</vt:lpstr>
      <vt:lpstr>Plaintext and Ciphertext</vt:lpstr>
      <vt:lpstr>Cryptographic Keys</vt:lpstr>
      <vt:lpstr>More Terminology</vt:lpstr>
      <vt:lpstr>Symmetric Cryptosystems</vt:lpstr>
      <vt:lpstr>Advantages of Symmetric Cryptosystems</vt:lpstr>
      <vt:lpstr>Disadvantages of Symmetric Cryptosystems</vt:lpstr>
      <vt:lpstr>Some Popular Symmetric Ciphers</vt:lpstr>
      <vt:lpstr>Symmetric Ciphers and Brute Force Attacks</vt:lpstr>
      <vt:lpstr>Asymmetric Cryptosystems</vt:lpstr>
      <vt:lpstr>Using Public Key Cryptography</vt:lpstr>
      <vt:lpstr>Authentication With Public Keys</vt:lpstr>
      <vt:lpstr>Issues With PK Key Distribution</vt:lpstr>
      <vt:lpstr>The Nature of PK Algorithms</vt:lpstr>
      <vt:lpstr>Example Public Key Ciphers</vt:lpstr>
      <vt:lpstr>Security of PK Systems</vt:lpstr>
      <vt:lpstr>Combined Use of Symmetric and Asymmetric Cryptography</vt:lpstr>
      <vt:lpstr>For Example, 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159</cp:revision>
  <cp:lastPrinted>2016-11-07T19:59:29Z</cp:lastPrinted>
  <dcterms:created xsi:type="dcterms:W3CDTF">2016-11-10T05:18:22Z</dcterms:created>
  <dcterms:modified xsi:type="dcterms:W3CDTF">2016-11-22T17:30:16Z</dcterms:modified>
</cp:coreProperties>
</file>