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261" r:id="rId3"/>
    <p:sldId id="262" r:id="rId4"/>
    <p:sldId id="265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1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4" r:id="rId42"/>
    <p:sldId id="306" r:id="rId43"/>
    <p:sldId id="307" r:id="rId44"/>
    <p:sldId id="309" r:id="rId45"/>
    <p:sldId id="310" r:id="rId46"/>
    <p:sldId id="312" r:id="rId47"/>
    <p:sldId id="337" r:id="rId48"/>
    <p:sldId id="342" r:id="rId49"/>
    <p:sldId id="314" r:id="rId50"/>
    <p:sldId id="338" r:id="rId51"/>
    <p:sldId id="326" r:id="rId52"/>
    <p:sldId id="328" r:id="rId53"/>
    <p:sldId id="329" r:id="rId54"/>
    <p:sldId id="331" r:id="rId55"/>
    <p:sldId id="332" r:id="rId56"/>
    <p:sldId id="339" r:id="rId57"/>
    <p:sldId id="334" r:id="rId58"/>
    <p:sldId id="340" r:id="rId59"/>
    <p:sldId id="341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8279" autoAdjust="0"/>
  </p:normalViewPr>
  <p:slideViewPr>
    <p:cSldViewPr snapToGrid="0" snapToObjects="1">
      <p:cViewPr>
        <p:scale>
          <a:sx n="110" d="100"/>
          <a:sy n="110" d="100"/>
        </p:scale>
        <p:origin x="128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Locking in a distributed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pPr marL="171450" indent="-171450">
              <a:buFontTx/>
              <a:buChar char="-"/>
            </a:pPr>
            <a:r>
              <a:rPr lang="en-US" dirty="0" smtClean="0"/>
              <a:t>Procedure call that called may be on a different machine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Nice for interface</a:t>
            </a:r>
            <a:r>
              <a:rPr lang="en-US" baseline="0" dirty="0" smtClean="0"/>
              <a:t> specification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eXternal</a:t>
            </a:r>
            <a:r>
              <a:rPr lang="en-US" baseline="0" dirty="0" smtClean="0"/>
              <a:t> Data Representation may be different from format of machines, but is standardized format which is used and must </a:t>
            </a:r>
            <a:r>
              <a:rPr lang="en-US" baseline="0" smtClean="0"/>
              <a:t>be converted to and from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  <a:r>
              <a:rPr lang="en-US" baseline="0" dirty="0" smtClean="0"/>
              <a:t> via LAN or network,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want load balancing switch to be a single point of failure; may have a backup to take over in case of failure of first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Often more than just a simple round robin, contains information about servers to allow for better cache utilization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Requests: want</a:t>
            </a:r>
            <a:r>
              <a:rPr lang="en-US" baseline="0" dirty="0" smtClean="0"/>
              <a:t> them to be independent/idempotent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Content distribution sever: contains inventory, customer information.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Web servers individually do not save everything but rather talks to the content distribution server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Could be a bottleneck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Blade servers (5000 servers in one room), not meant for home</a:t>
            </a:r>
            <a:r>
              <a:rPr lang="en-US" baseline="0" dirty="0" smtClean="0"/>
              <a:t> use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Meant to load up in a rack in the smallest space possible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Disks dual ported – two comps can access it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Want all servers to be on the same</a:t>
            </a:r>
            <a:r>
              <a:rPr lang="en-US" baseline="0" dirty="0" smtClean="0"/>
              <a:t> version (global configuration)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Air conditioning for blade servers: management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Virtualization</a:t>
            </a:r>
            <a:r>
              <a:rPr lang="en-US" baseline="0" dirty="0" smtClean="0"/>
              <a:t> to provide transparency between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16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9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Distributed Systems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 smtClean="0"/>
              <a:t>Loosely Coupled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78"/>
            <a:ext cx="8229600" cy="4525963"/>
          </a:xfrm>
        </p:spPr>
        <p:txBody>
          <a:bodyPr/>
          <a:lstStyle/>
          <a:p>
            <a:r>
              <a:rPr lang="en-GB" dirty="0" smtClean="0"/>
              <a:t>Characterization:</a:t>
            </a:r>
          </a:p>
          <a:p>
            <a:pPr lvl="1"/>
            <a:r>
              <a:rPr lang="en-GB" dirty="0" smtClean="0"/>
              <a:t>A parallel group of independent computers </a:t>
            </a:r>
          </a:p>
          <a:p>
            <a:pPr lvl="1"/>
            <a:r>
              <a:rPr lang="en-GB" dirty="0" smtClean="0"/>
              <a:t>Serving similar but independent requests</a:t>
            </a:r>
          </a:p>
          <a:p>
            <a:pPr lvl="1"/>
            <a:r>
              <a:rPr lang="en-GB" dirty="0" smtClean="0"/>
              <a:t>Minimal coordination and cooperation required</a:t>
            </a:r>
          </a:p>
          <a:p>
            <a:r>
              <a:rPr lang="en-GB" dirty="0" smtClean="0"/>
              <a:t>Motivation:</a:t>
            </a:r>
          </a:p>
          <a:p>
            <a:pPr lvl="1"/>
            <a:r>
              <a:rPr lang="en-GB" dirty="0" smtClean="0"/>
              <a:t>Scalability and price performance</a:t>
            </a:r>
          </a:p>
          <a:p>
            <a:pPr lvl="1"/>
            <a:r>
              <a:rPr lang="en-GB" dirty="0" smtClean="0"/>
              <a:t>Availability – if protocol permits stateless servers</a:t>
            </a:r>
          </a:p>
          <a:p>
            <a:pPr lvl="1"/>
            <a:r>
              <a:rPr lang="en-GB" dirty="0" smtClean="0"/>
              <a:t>Ease of management, reconfigurable capacity</a:t>
            </a:r>
          </a:p>
          <a:p>
            <a:r>
              <a:rPr lang="en-GB" dirty="0" smtClean="0"/>
              <a:t>Examples:</a:t>
            </a:r>
          </a:p>
          <a:p>
            <a:pPr lvl="1"/>
            <a:r>
              <a:rPr lang="en-GB" dirty="0" smtClean="0"/>
              <a:t>Web servers, app servers, cloud computing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largely independent</a:t>
            </a:r>
          </a:p>
          <a:p>
            <a:r>
              <a:rPr lang="en-US" dirty="0" smtClean="0"/>
              <a:t>So you can add capacity just by adding a node “on the side”</a:t>
            </a:r>
          </a:p>
          <a:p>
            <a:r>
              <a:rPr lang="en-US" dirty="0" smtClean="0"/>
              <a:t>Scalability can be </a:t>
            </a:r>
            <a:r>
              <a:rPr lang="en-US" u="sng" dirty="0" smtClean="0"/>
              <a:t>limited by network</a:t>
            </a:r>
            <a:r>
              <a:rPr lang="en-US" dirty="0" smtClean="0"/>
              <a:t>, instead of hardware or algorithms</a:t>
            </a:r>
          </a:p>
          <a:p>
            <a:pPr lvl="1"/>
            <a:r>
              <a:rPr lang="en-US" dirty="0" smtClean="0"/>
              <a:t>Or, perhaps, by a load </a:t>
            </a:r>
            <a:r>
              <a:rPr lang="en-US" dirty="0" smtClean="0"/>
              <a:t>balancer (directs requests to machine)</a:t>
            </a:r>
            <a:endParaRPr lang="en-US" dirty="0" smtClean="0"/>
          </a:p>
          <a:p>
            <a:r>
              <a:rPr lang="en-US" b="1" dirty="0" smtClean="0"/>
              <a:t>Reliability is high</a:t>
            </a:r>
          </a:p>
          <a:p>
            <a:pPr lvl="1"/>
            <a:r>
              <a:rPr lang="en-US" dirty="0" smtClean="0"/>
              <a:t>Failure of one of N nodes just reduces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  <a:endParaRPr lang="en-US" sz="1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 defTabSz="1008063"/>
            <a:r>
              <a:rPr lang="en-US" sz="1600" dirty="0" smtClean="0">
                <a:latin typeface="Times New Roman"/>
                <a:cs typeface="Times New Roman"/>
              </a:rPr>
              <a:t>with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fail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If I need more web server capacity, 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Elements of Loosely Coupled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 smtClean="0"/>
              <a:t>Farm of independent servers</a:t>
            </a:r>
          </a:p>
          <a:p>
            <a:pPr lvl="1"/>
            <a:r>
              <a:rPr lang="en-GB" sz="2400" dirty="0" smtClean="0"/>
              <a:t>Servers run same software, serve different requests</a:t>
            </a:r>
          </a:p>
          <a:p>
            <a:pPr lvl="1"/>
            <a:r>
              <a:rPr lang="en-GB" sz="2400" dirty="0" smtClean="0"/>
              <a:t>May share a common back-end database</a:t>
            </a:r>
          </a:p>
          <a:p>
            <a:r>
              <a:rPr lang="en-GB" sz="2800" dirty="0" smtClean="0"/>
              <a:t>Front-end switch</a:t>
            </a:r>
          </a:p>
          <a:p>
            <a:pPr lvl="1"/>
            <a:r>
              <a:rPr lang="en-GB" sz="2400" dirty="0" smtClean="0"/>
              <a:t>Distributes incoming requests among available servers</a:t>
            </a:r>
          </a:p>
          <a:p>
            <a:pPr lvl="1"/>
            <a:r>
              <a:rPr lang="en-GB" sz="2400" dirty="0" smtClean="0"/>
              <a:t>Can do both load balancing and fail-over</a:t>
            </a:r>
          </a:p>
          <a:p>
            <a:r>
              <a:rPr lang="en-GB" sz="2800" dirty="0" smtClean="0"/>
              <a:t>Service protocol</a:t>
            </a:r>
          </a:p>
          <a:p>
            <a:pPr lvl="1"/>
            <a:r>
              <a:rPr lang="en-GB" sz="2400" dirty="0" smtClean="0"/>
              <a:t>Stateless servers and idempotent operations</a:t>
            </a:r>
          </a:p>
          <a:p>
            <a:pPr lvl="1"/>
            <a:r>
              <a:rPr lang="en-GB" sz="2400" dirty="0" smtClean="0"/>
              <a:t>Successive requests may be sent to different servers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Horizontally Scaled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 smtClean="0"/>
              <a:t>Individual servers are very inexpensive</a:t>
            </a:r>
          </a:p>
          <a:p>
            <a:pPr lvl="1"/>
            <a:r>
              <a:rPr lang="en-GB" sz="2400" dirty="0" smtClean="0"/>
              <a:t>Blade servers may be only $100-$200 each</a:t>
            </a:r>
          </a:p>
          <a:p>
            <a:r>
              <a:rPr lang="en-GB" sz="2800" dirty="0" smtClean="0"/>
              <a:t>Scalability is excellent</a:t>
            </a:r>
          </a:p>
          <a:p>
            <a:pPr lvl="1"/>
            <a:r>
              <a:rPr lang="en-GB" sz="2400" dirty="0" smtClean="0"/>
              <a:t>100 servers deliver approximately 100x performance</a:t>
            </a:r>
          </a:p>
          <a:p>
            <a:r>
              <a:rPr lang="en-GB" sz="2800" dirty="0" smtClean="0"/>
              <a:t>Service availability is excellent</a:t>
            </a:r>
          </a:p>
          <a:p>
            <a:pPr lvl="1"/>
            <a:r>
              <a:rPr lang="en-GB" sz="2400" dirty="0" smtClean="0"/>
              <a:t>Front-end automatically bypasses failed servers</a:t>
            </a:r>
          </a:p>
          <a:p>
            <a:pPr lvl="1"/>
            <a:r>
              <a:rPr lang="en-GB" sz="2400" dirty="0" smtClean="0"/>
              <a:t>Stateless servers and client retries fail-over easily</a:t>
            </a:r>
          </a:p>
          <a:p>
            <a:r>
              <a:rPr lang="en-GB" sz="2800" dirty="0" smtClean="0"/>
              <a:t>The challenge is managing thousands of servers</a:t>
            </a:r>
          </a:p>
          <a:p>
            <a:pPr lvl="1"/>
            <a:r>
              <a:rPr lang="en-GB" sz="2400" dirty="0" smtClean="0"/>
              <a:t>Automated installation, global configuration </a:t>
            </a:r>
            <a:r>
              <a:rPr lang="en-GB" sz="2400" dirty="0" smtClean="0"/>
              <a:t>services</a:t>
            </a:r>
            <a:endParaRPr lang="en-GB" sz="2400" dirty="0" smtClean="0"/>
          </a:p>
          <a:p>
            <a:pPr lvl="1"/>
            <a:r>
              <a:rPr lang="en-GB" sz="2400" dirty="0" smtClean="0"/>
              <a:t>Self monitoring, self-healing systems</a:t>
            </a:r>
          </a:p>
          <a:p>
            <a:pPr lvl="1"/>
            <a:r>
              <a:rPr lang="en-GB" sz="2400" dirty="0" smtClean="0"/>
              <a:t>Scaling limited by management, not HW or algorithms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 smtClean="0"/>
              <a:t>The most recent twist on distributed computing</a:t>
            </a:r>
          </a:p>
          <a:p>
            <a:r>
              <a:rPr lang="en-US" dirty="0" smtClean="0"/>
              <a:t>Set up a large number of machines all identically configured</a:t>
            </a:r>
          </a:p>
          <a:p>
            <a:r>
              <a:rPr lang="en-US" dirty="0" smtClean="0"/>
              <a:t>Connect them to a high speed LAN</a:t>
            </a:r>
          </a:p>
          <a:p>
            <a:pPr lvl="1"/>
            <a:r>
              <a:rPr lang="en-US" dirty="0" smtClean="0"/>
              <a:t>And to the Internet</a:t>
            </a:r>
          </a:p>
          <a:p>
            <a:r>
              <a:rPr lang="en-US" dirty="0" smtClean="0"/>
              <a:t>Accept arbitrary jobs from remote users</a:t>
            </a:r>
          </a:p>
          <a:p>
            <a:r>
              <a:rPr lang="en-US" dirty="0" smtClean="0"/>
              <a:t>Run each job on one or more nodes</a:t>
            </a:r>
          </a:p>
          <a:p>
            <a:r>
              <a:rPr lang="en-US" dirty="0" smtClean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 smtClean="0"/>
              <a:t>Distributed Computing and </a:t>
            </a:r>
            <a:br>
              <a:rPr lang="en-US" dirty="0" smtClean="0"/>
            </a:br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one sense, these are orthogonal</a:t>
            </a:r>
          </a:p>
          <a:p>
            <a:r>
              <a:rPr lang="en-US" dirty="0" smtClean="0"/>
              <a:t>Each job submitted might or might not be distributed</a:t>
            </a:r>
          </a:p>
          <a:p>
            <a:r>
              <a:rPr lang="en-US" dirty="0" smtClean="0"/>
              <a:t>Many of the hard problems of the distributed jobs are the user’s problem, not the system’s</a:t>
            </a:r>
          </a:p>
          <a:p>
            <a:pPr lvl="1"/>
            <a:r>
              <a:rPr lang="en-US" dirty="0" smtClean="0"/>
              <a:t>E.g., proper synchronization and locking</a:t>
            </a:r>
          </a:p>
          <a:p>
            <a:r>
              <a:rPr lang="en-US" dirty="0" smtClean="0"/>
              <a:t>But the cloud facility must make communications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in a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 smtClean="0"/>
              <a:t>In principle, anything</a:t>
            </a:r>
          </a:p>
          <a:p>
            <a:r>
              <a:rPr lang="en-US" dirty="0" smtClean="0"/>
              <a:t>But general distributed computing is hard</a:t>
            </a:r>
          </a:p>
          <a:p>
            <a:r>
              <a:rPr lang="en-US" dirty="0" smtClean="0"/>
              <a:t>So much of the work is run </a:t>
            </a:r>
            <a:r>
              <a:rPr lang="en-US" i="1" dirty="0" smtClean="0"/>
              <a:t>using special tools</a:t>
            </a:r>
          </a:p>
          <a:p>
            <a:r>
              <a:rPr lang="en-US" dirty="0" smtClean="0"/>
              <a:t>These tools support particular kinds of parallel/distributed processing</a:t>
            </a:r>
          </a:p>
          <a:p>
            <a:r>
              <a:rPr lang="en-US" dirty="0" smtClean="0"/>
              <a:t>1. Either </a:t>
            </a:r>
            <a:r>
              <a:rPr lang="en-US" dirty="0" smtClean="0"/>
              <a:t>embarrassingly parallel </a:t>
            </a:r>
            <a:r>
              <a:rPr lang="en-US" dirty="0" smtClean="0"/>
              <a:t>jobs OR</a:t>
            </a:r>
            <a:endParaRPr lang="en-US" dirty="0" smtClean="0"/>
          </a:p>
          <a:p>
            <a:r>
              <a:rPr lang="en-US" dirty="0" smtClean="0"/>
              <a:t>2. Those </a:t>
            </a:r>
            <a:r>
              <a:rPr lang="en-US" dirty="0" smtClean="0"/>
              <a:t>using a method like map-reduce</a:t>
            </a:r>
          </a:p>
          <a:p>
            <a:r>
              <a:rPr lang="en-US" dirty="0" smtClean="0"/>
              <a:t>Things where the user need not be a distributed systems expert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Embarrassingly Parallel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/>
              <a:t>Problems where it’s </a:t>
            </a:r>
            <a:r>
              <a:rPr lang="en-US" i="1" dirty="0" smtClean="0"/>
              <a:t>really, really easy to parallelize them</a:t>
            </a:r>
          </a:p>
          <a:p>
            <a:r>
              <a:rPr lang="en-US" dirty="0" smtClean="0"/>
              <a:t>Probably because the </a:t>
            </a:r>
            <a:r>
              <a:rPr lang="en-US" u="sng" dirty="0" smtClean="0"/>
              <a:t>data sets are easily divisible</a:t>
            </a:r>
          </a:p>
          <a:p>
            <a:r>
              <a:rPr lang="en-US" dirty="0" smtClean="0"/>
              <a:t>And exactly the </a:t>
            </a:r>
            <a:r>
              <a:rPr lang="en-US" i="1" dirty="0" smtClean="0"/>
              <a:t>same things are done on each piece</a:t>
            </a:r>
          </a:p>
          <a:p>
            <a:r>
              <a:rPr lang="en-US" dirty="0" smtClean="0"/>
              <a:t>So you just parcel them out among the nodes and let each go independently</a:t>
            </a:r>
          </a:p>
          <a:p>
            <a:r>
              <a:rPr lang="en-US" dirty="0" smtClean="0"/>
              <a:t>Everyone finishes at more or less same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system paradigms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Remote procedure calls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synchronization and consensus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Distributed system security</a:t>
            </a: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 smtClean="0"/>
              <a:t>Such as searching it for a string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 smtClean="0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Divide it into 4 chunks of 16 Mbytes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56" name="Clip" r:id="rId3" imgW="1156320" imgH="1789200" progId="">
                  <p:embed/>
                </p:oleObj>
              </mc:Choice>
              <mc:Fallback>
                <p:oleObj name="Clip" r:id="rId3" imgW="1156320" imgH="1789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57" name="Clip" r:id="rId5" imgW="1156320" imgH="1789200" progId="">
                  <p:embed/>
                </p:oleObj>
              </mc:Choice>
              <mc:Fallback>
                <p:oleObj name="Clip" r:id="rId5" imgW="1156320" imgH="1789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667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58" name="Clip" r:id="rId6" imgW="1156320" imgH="1789200" progId="">
                  <p:embed/>
                </p:oleObj>
              </mc:Choice>
              <mc:Fallback>
                <p:oleObj name="Clip" r:id="rId6" imgW="1156320" imgH="178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667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59" name="Clip" r:id="rId7" imgW="1156320" imgH="1789200" progId="">
                  <p:embed/>
                </p:oleObj>
              </mc:Choice>
              <mc:Fallback>
                <p:oleObj name="Clip" r:id="rId7" imgW="1156320" imgH="1789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2" name="Clip" r:id="rId3" imgW="1156320" imgH="1789200" progId="">
                  <p:embed/>
                </p:oleObj>
              </mc:Choice>
              <mc:Fallback>
                <p:oleObj name="Clip" r:id="rId3" imgW="1156320" imgH="1789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3" name="Clip" r:id="rId5" imgW="1156320" imgH="1789200" progId="">
                  <p:embed/>
                </p:oleObj>
              </mc:Choice>
              <mc:Fallback>
                <p:oleObj name="Clip" r:id="rId5" imgW="1156320" imgH="1789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05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4" name="Clip" r:id="rId6" imgW="1156320" imgH="1789200" progId="">
                  <p:embed/>
                </p:oleObj>
              </mc:Choice>
              <mc:Fallback>
                <p:oleObj name="Clip" r:id="rId6" imgW="1156320" imgH="1789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905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5" name="Clip" r:id="rId7" imgW="1156320" imgH="1789200" progId="">
                  <p:embed/>
                </p:oleObj>
              </mc:Choice>
              <mc:Fallback>
                <p:oleObj name="Clip" r:id="rId7" imgW="1156320" imgH="1789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6" name="Clip" r:id="rId8" imgW="1156320" imgH="1789200" progId="">
                  <p:embed/>
                </p:oleObj>
              </mc:Choice>
              <mc:Fallback>
                <p:oleObj name="Clip" r:id="rId8" imgW="1156320" imgH="1789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7" name="Clip" r:id="rId9" imgW="1156320" imgH="1789200" progId="">
                  <p:embed/>
                </p:oleObj>
              </mc:Choice>
              <mc:Fallback>
                <p:oleObj name="Clip" r:id="rId9" imgW="1156320" imgH="1789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90" name="Clip" r:id="rId3" imgW="1156320" imgH="1789200" progId="">
                  <p:embed/>
                </p:oleObj>
              </mc:Choice>
              <mc:Fallback>
                <p:oleObj name="Clip" r:id="rId3" imgW="1156320" imgH="1789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91" name="Clip" r:id="rId5" imgW="1156320" imgH="1789200" progId="">
                  <p:embed/>
                </p:oleObj>
              </mc:Choice>
              <mc:Fallback>
                <p:oleObj name="Clip" r:id="rId5" imgW="1156320" imgH="1789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Foo  14</a:t>
            </a:r>
          </a:p>
          <a:p>
            <a:r>
              <a:rPr lang="en-US" sz="1400"/>
              <a:t>Bar  20</a:t>
            </a:r>
          </a:p>
          <a:p>
            <a:r>
              <a:rPr lang="en-US" sz="140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490761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/>
              <a:t>Zoo  16</a:t>
            </a:r>
          </a:p>
          <a:p>
            <a:r>
              <a:rPr lang="en-US" sz="1400"/>
              <a:t>Yes  42</a:t>
            </a:r>
          </a:p>
          <a:p>
            <a:r>
              <a:rPr lang="en-US" sz="140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Procedure Calls</a:t>
            </a:r>
            <a:endParaRPr lang="en-GB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RPC, for short</a:t>
            </a:r>
          </a:p>
          <a:p>
            <a:r>
              <a:rPr lang="en-GB" dirty="0" smtClean="0"/>
              <a:t>One way of building a distributed system</a:t>
            </a:r>
          </a:p>
          <a:p>
            <a:r>
              <a:rPr lang="en-GB" u="sng" dirty="0" smtClean="0"/>
              <a:t>Procedure </a:t>
            </a:r>
            <a:r>
              <a:rPr lang="en-GB" u="sng" dirty="0"/>
              <a:t>calls</a:t>
            </a:r>
            <a:r>
              <a:rPr lang="en-GB" u="sng" dirty="0" smtClean="0"/>
              <a:t> are </a:t>
            </a:r>
            <a:r>
              <a:rPr lang="en-GB" u="sng" dirty="0"/>
              <a:t>a fundamental paradigm</a:t>
            </a:r>
            <a:endParaRPr lang="en-GB" u="sng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rimary </a:t>
            </a:r>
            <a:r>
              <a:rPr lang="en-GB" dirty="0"/>
              <a:t>unit of computation in most languages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nit </a:t>
            </a:r>
            <a:r>
              <a:rPr lang="en-GB" dirty="0"/>
              <a:t>of information hiding in most methodologies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rimary </a:t>
            </a:r>
            <a:r>
              <a:rPr lang="en-GB" dirty="0"/>
              <a:t>level of interface specification</a:t>
            </a:r>
            <a:endParaRPr lang="en-GB" dirty="0" smtClean="0"/>
          </a:p>
          <a:p>
            <a:r>
              <a:rPr lang="en-GB" u="sng" dirty="0"/>
              <a:t>A</a:t>
            </a:r>
            <a:r>
              <a:rPr lang="en-GB" u="sng" dirty="0" smtClean="0"/>
              <a:t> </a:t>
            </a:r>
            <a:r>
              <a:rPr lang="en-GB" u="sng" dirty="0"/>
              <a:t>natural boundary between client and server</a:t>
            </a:r>
            <a:endParaRPr lang="en-GB" u="sng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urn </a:t>
            </a:r>
            <a:r>
              <a:rPr lang="en-GB" dirty="0"/>
              <a:t>procedure calls into message send/receives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few limitations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implicit parameters/returns (</a:t>
            </a:r>
            <a:r>
              <a:rPr lang="en-GB" dirty="0" smtClean="0"/>
              <a:t>e.g. so no </a:t>
            </a:r>
            <a:r>
              <a:rPr lang="en-GB" dirty="0"/>
              <a:t>global variables)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call-by-reference parameters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uch </a:t>
            </a:r>
            <a:r>
              <a:rPr lang="en-GB" dirty="0"/>
              <a:t>slower than procedure calls (TANSTAAFL)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81090" y="502733"/>
            <a:ext cx="634211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Interface Specification</a:t>
            </a:r>
          </a:p>
          <a:p>
            <a:pPr lvl="1"/>
            <a:r>
              <a:rPr lang="en-US" dirty="0" smtClean="0"/>
              <a:t>Methods, parameter types, return types</a:t>
            </a:r>
          </a:p>
          <a:p>
            <a:r>
              <a:rPr lang="en-US" dirty="0" err="1" smtClean="0"/>
              <a:t>eXternal</a:t>
            </a:r>
            <a:r>
              <a:rPr lang="en-US" dirty="0" smtClean="0"/>
              <a:t> Data Representation</a:t>
            </a:r>
          </a:p>
          <a:p>
            <a:pPr lvl="1"/>
            <a:r>
              <a:rPr lang="en-US" dirty="0" smtClean="0"/>
              <a:t>Machine independent data-type representations</a:t>
            </a:r>
          </a:p>
          <a:p>
            <a:pPr lvl="1"/>
            <a:r>
              <a:rPr lang="en-US" dirty="0" smtClean="0"/>
              <a:t>May have optimizations for like client/server</a:t>
            </a:r>
          </a:p>
          <a:p>
            <a:r>
              <a:rPr lang="en-US" dirty="0" smtClean="0"/>
              <a:t>Client stub</a:t>
            </a:r>
          </a:p>
          <a:p>
            <a:pPr lvl="1"/>
            <a:r>
              <a:rPr lang="en-US" dirty="0" smtClean="0"/>
              <a:t>Client-side proxy for a method in the API</a:t>
            </a:r>
          </a:p>
          <a:p>
            <a:r>
              <a:rPr lang="en-US" dirty="0" smtClean="0"/>
              <a:t>Server stub (or skeleton)</a:t>
            </a:r>
          </a:p>
          <a:p>
            <a:pPr lvl="1"/>
            <a:r>
              <a:rPr lang="en-US" dirty="0" smtClean="0"/>
              <a:t>Server-side recipient for API invocations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Scalability and performance</a:t>
            </a:r>
          </a:p>
          <a:p>
            <a:pPr lvl="1"/>
            <a:r>
              <a:rPr lang="en-US" sz="2400" dirty="0" smtClean="0"/>
              <a:t>Apps </a:t>
            </a:r>
            <a:r>
              <a:rPr lang="en-US" sz="2400" dirty="0"/>
              <a:t>require more resources than one computer has</a:t>
            </a:r>
            <a:endParaRPr lang="en-US" sz="2400" dirty="0" smtClean="0"/>
          </a:p>
          <a:p>
            <a:pPr lvl="1"/>
            <a:r>
              <a:rPr lang="en-US" sz="2400" dirty="0" smtClean="0"/>
              <a:t>Grow </a:t>
            </a:r>
            <a:r>
              <a:rPr lang="en-US" sz="2400" dirty="0"/>
              <a:t>system capacity </a:t>
            </a:r>
            <a:r>
              <a:rPr lang="en-US" sz="2400" dirty="0" smtClean="0"/>
              <a:t>/bandwidth to </a:t>
            </a:r>
            <a:r>
              <a:rPr lang="en-US" sz="2400" dirty="0"/>
              <a:t>meet </a:t>
            </a:r>
            <a:r>
              <a:rPr lang="en-US" sz="2400" dirty="0" smtClean="0"/>
              <a:t>demand</a:t>
            </a:r>
          </a:p>
          <a:p>
            <a:r>
              <a:rPr lang="en-US" sz="2800" dirty="0" smtClean="0"/>
              <a:t>Improved reliability and availability</a:t>
            </a:r>
            <a:endParaRPr lang="en-US" sz="2800" dirty="0"/>
          </a:p>
          <a:p>
            <a:pPr lvl="1"/>
            <a:r>
              <a:rPr lang="en-US" sz="2400" dirty="0" smtClean="0"/>
              <a:t>24x7 service despite disk/computer/software failures</a:t>
            </a:r>
          </a:p>
          <a:p>
            <a:r>
              <a:rPr lang="en-US" sz="2800" dirty="0" smtClean="0"/>
              <a:t>Ease </a:t>
            </a:r>
            <a:r>
              <a:rPr lang="en-US" sz="2800" dirty="0"/>
              <a:t>of use, with reduced operating expenses</a:t>
            </a:r>
            <a:endParaRPr lang="en-US" sz="2800" dirty="0" smtClean="0"/>
          </a:p>
          <a:p>
            <a:pPr lvl="1"/>
            <a:r>
              <a:rPr lang="en-US" sz="2400" dirty="0" smtClean="0"/>
              <a:t>Centralized management of all services and systems</a:t>
            </a:r>
          </a:p>
          <a:p>
            <a:pPr lvl="1"/>
            <a:r>
              <a:rPr lang="en-US" sz="2400" dirty="0" smtClean="0"/>
              <a:t>Buy (better) services rather than computer equipment</a:t>
            </a:r>
          </a:p>
          <a:p>
            <a:r>
              <a:rPr lang="en-US" sz="2800" dirty="0" smtClean="0"/>
              <a:t>Enable new collaboration and business models</a:t>
            </a:r>
          </a:p>
          <a:p>
            <a:pPr lvl="1"/>
            <a:r>
              <a:rPr lang="en-US" sz="2400" dirty="0" smtClean="0"/>
              <a:t>Collaborations that span system (or national) </a:t>
            </a:r>
            <a:r>
              <a:rPr lang="en-US" sz="2400" dirty="0"/>
              <a:t>boundaries</a:t>
            </a:r>
            <a:endParaRPr lang="en-US" sz="2400" dirty="0" smtClean="0"/>
          </a:p>
          <a:p>
            <a:pPr lvl="1"/>
            <a:r>
              <a:rPr lang="en-US" sz="2400" dirty="0" smtClean="0"/>
              <a:t>A global free market for a wide range of new services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59840" y="216023"/>
            <a:ext cx="818406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 smtClean="0"/>
              <a:t>RPC Tool </a:t>
            </a:r>
            <a:r>
              <a:rPr lang="en-GB" dirty="0"/>
              <a:t>Chain</a:t>
            </a: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1225441" y="1441592"/>
            <a:ext cx="1372320" cy="1271653"/>
          </a:xfrm>
          <a:prstGeom prst="roundRect">
            <a:avLst>
              <a:gd name="adj" fmla="val 11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30441" y="1631692"/>
            <a:ext cx="1178977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interface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specification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759840" y="1647533"/>
            <a:ext cx="1017138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generation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tool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530880" y="1358064"/>
            <a:ext cx="1448640" cy="144879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814281" y="3770316"/>
            <a:ext cx="961289" cy="51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Client 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stubs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907261" y="3545653"/>
            <a:ext cx="787395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server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RPC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skeleton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570712" y="3585320"/>
            <a:ext cx="1706447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External Data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Representation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access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1671840" y="3522610"/>
            <a:ext cx="1283040" cy="953380"/>
          </a:xfrm>
          <a:prstGeom prst="roundRect">
            <a:avLst>
              <a:gd name="adj" fmla="val 14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3575520" y="3463565"/>
            <a:ext cx="1728000" cy="1055630"/>
          </a:xfrm>
          <a:prstGeom prst="roundRect">
            <a:avLst>
              <a:gd name="adj" fmla="val 1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5764701" y="3525491"/>
            <a:ext cx="1182240" cy="953380"/>
          </a:xfrm>
          <a:prstGeom prst="roundRect">
            <a:avLst>
              <a:gd name="adj" fmla="val 14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2227680" y="2523145"/>
            <a:ext cx="1451520" cy="977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4273920" y="2802535"/>
            <a:ext cx="1440" cy="6610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808160" y="2549068"/>
            <a:ext cx="1588320" cy="9533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597760" y="2104062"/>
            <a:ext cx="92736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04300" y="4533596"/>
            <a:ext cx="1037913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client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application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code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149320" y="4480311"/>
            <a:ext cx="1502976" cy="80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server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implementation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code</a:t>
            </a:r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439500" y="4523515"/>
            <a:ext cx="1212480" cy="921697"/>
          </a:xfrm>
          <a:prstGeom prst="roundRect">
            <a:avLst>
              <a:gd name="adj" fmla="val 15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7035841" y="4366538"/>
            <a:ext cx="1651680" cy="1054191"/>
          </a:xfrm>
          <a:prstGeom prst="roundRect">
            <a:avLst>
              <a:gd name="adj" fmla="val 1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1972800" y="5528741"/>
            <a:ext cx="1601280" cy="302484"/>
          </a:xfrm>
          <a:prstGeom prst="roundRect">
            <a:avLst>
              <a:gd name="adj" fmla="val 2568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client</a:t>
            </a:r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4730401" y="5484096"/>
            <a:ext cx="1575360" cy="711435"/>
          </a:xfrm>
          <a:prstGeom prst="roundRect">
            <a:avLst>
              <a:gd name="adj" fmla="val 2287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192641" y="5687158"/>
            <a:ext cx="584968" cy="25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dirty="0"/>
              <a:t>server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671840" y="5118100"/>
            <a:ext cx="717120" cy="3789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337121" y="4480311"/>
            <a:ext cx="279360" cy="977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946241" y="4519195"/>
            <a:ext cx="1248480" cy="9533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4523040" y="4530716"/>
            <a:ext cx="610560" cy="94041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>
            <a:off x="5551201" y="4493272"/>
            <a:ext cx="853920" cy="9663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6135840" y="4962761"/>
            <a:ext cx="900001" cy="4579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Features of RPC</a:t>
            </a:r>
            <a:endParaRPr lang="en-GB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application links against local procedures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alls </a:t>
            </a:r>
            <a:r>
              <a:rPr lang="en-GB" dirty="0"/>
              <a:t>local procedures, gets results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RPC implementation inside </a:t>
            </a:r>
            <a:r>
              <a:rPr lang="en-GB" dirty="0"/>
              <a:t>those procedures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application does not know about RPC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know about formats of messages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worry about sends, timeouts, resents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oes </a:t>
            </a:r>
            <a:r>
              <a:rPr lang="en-GB" dirty="0"/>
              <a:t>not know about external data representation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of this is generated automatically by RPC tools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key to the tools is the interface specification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Is Not a Complete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client/server binding model</a:t>
            </a:r>
          </a:p>
          <a:p>
            <a:pPr lvl="1"/>
            <a:r>
              <a:rPr lang="en-US" dirty="0" smtClean="0"/>
              <a:t>Expects to be given a live connection</a:t>
            </a:r>
          </a:p>
          <a:p>
            <a:r>
              <a:rPr lang="en-US" dirty="0" smtClean="0"/>
              <a:t>Threading model implementation</a:t>
            </a:r>
          </a:p>
          <a:p>
            <a:pPr lvl="1"/>
            <a:r>
              <a:rPr lang="en-US" dirty="0" smtClean="0"/>
              <a:t>A single thread service requests one-at-a-time</a:t>
            </a:r>
          </a:p>
          <a:p>
            <a:pPr lvl="1"/>
            <a:r>
              <a:rPr lang="en-US" dirty="0" smtClean="0"/>
              <a:t>Numerous one-per-request worker threads</a:t>
            </a:r>
          </a:p>
          <a:p>
            <a:r>
              <a:rPr lang="en-US" dirty="0" smtClean="0"/>
              <a:t>Limited failure handling</a:t>
            </a:r>
          </a:p>
          <a:p>
            <a:pPr lvl="1"/>
            <a:r>
              <a:rPr lang="en-US" dirty="0" smtClean="0"/>
              <a:t>Client must arrange for timeout and recovery</a:t>
            </a:r>
          </a:p>
          <a:p>
            <a:r>
              <a:rPr lang="en-US" dirty="0" smtClean="0"/>
              <a:t>Higher level abstractions improve RPC</a:t>
            </a:r>
          </a:p>
          <a:p>
            <a:pPr lvl="1"/>
            <a:r>
              <a:rPr lang="en-US" dirty="0" smtClean="0"/>
              <a:t>e.g. Microsoft DCOM, Java RMI, </a:t>
            </a:r>
            <a:r>
              <a:rPr lang="en-US" dirty="0" err="1" smtClean="0"/>
              <a:t>DRb</a:t>
            </a:r>
            <a:r>
              <a:rPr lang="en-US" dirty="0" smtClean="0"/>
              <a:t>, </a:t>
            </a:r>
            <a:r>
              <a:rPr lang="en-US" dirty="0" err="1" smtClean="0"/>
              <a:t>Pyro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 smtClean="0"/>
              <a:t>Distributed Synchronization </a:t>
            </a:r>
            <a:br>
              <a:rPr lang="en-US" dirty="0" smtClean="0"/>
            </a:br>
            <a:r>
              <a:rPr lang="en-US" dirty="0" smtClean="0"/>
              <a:t>and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US" dirty="0" smtClean="0"/>
              <a:t>Why is it hard to synchronize distributed systems?</a:t>
            </a:r>
          </a:p>
          <a:p>
            <a:r>
              <a:rPr lang="en-US" dirty="0" smtClean="0"/>
              <a:t>What tools do we use to synchronize them?</a:t>
            </a:r>
          </a:p>
          <a:p>
            <a:r>
              <a:rPr lang="en-US" dirty="0" smtClean="0"/>
              <a:t>How can a group of cooperating nodes agree on something?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3800" y="4778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/>
            <a:r>
              <a:rPr lang="en-GB" dirty="0" smtClean="0"/>
              <a:t>What’s Hard About </a:t>
            </a:r>
            <a:br>
              <a:rPr lang="en-GB" dirty="0" smtClean="0"/>
            </a:br>
            <a:r>
              <a:rPr lang="en-GB" dirty="0" smtClean="0"/>
              <a:t>Distributed Synchronization?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GB" dirty="0" smtClean="0"/>
              <a:t>Spatial separation</a:t>
            </a:r>
          </a:p>
          <a:p>
            <a:pPr lvl="1" eaLnBrk="1"/>
            <a:r>
              <a:rPr lang="en-GB" dirty="0" smtClean="0"/>
              <a:t>Different processes run on different systems</a:t>
            </a:r>
          </a:p>
          <a:p>
            <a:pPr lvl="1" eaLnBrk="1"/>
            <a:r>
              <a:rPr lang="en-GB" dirty="0" smtClean="0"/>
              <a:t>No shared memory for (atomic instruction) locks</a:t>
            </a:r>
          </a:p>
          <a:p>
            <a:pPr lvl="1" eaLnBrk="1"/>
            <a:r>
              <a:rPr lang="en-GB" dirty="0" smtClean="0"/>
              <a:t>They are controlled by different operating systems</a:t>
            </a:r>
          </a:p>
          <a:p>
            <a:pPr eaLnBrk="1"/>
            <a:r>
              <a:rPr lang="en-GB" dirty="0" smtClean="0"/>
              <a:t>Temporal separation</a:t>
            </a:r>
          </a:p>
          <a:p>
            <a:pPr lvl="1" eaLnBrk="1"/>
            <a:r>
              <a:rPr lang="en-GB" dirty="0" smtClean="0"/>
              <a:t>Can’t “totally order” spatially separated events</a:t>
            </a:r>
          </a:p>
          <a:p>
            <a:pPr lvl="1" eaLnBrk="1"/>
            <a:r>
              <a:rPr lang="en-GB" dirty="0" smtClean="0"/>
              <a:t>Before/simultaneous/after lose their meaning</a:t>
            </a:r>
          </a:p>
          <a:p>
            <a:pPr eaLnBrk="1"/>
            <a:r>
              <a:rPr lang="en-GB" dirty="0" smtClean="0"/>
              <a:t>Independent modes of failure</a:t>
            </a:r>
          </a:p>
          <a:p>
            <a:pPr lvl="1" eaLnBrk="1"/>
            <a:r>
              <a:rPr lang="en-GB" dirty="0" smtClean="0"/>
              <a:t>One partner can die, while others continue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3800" y="4143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562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Leases – More Robust 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147801"/>
            <a:ext cx="8098560" cy="5023247"/>
          </a:xfrm>
        </p:spPr>
        <p:txBody>
          <a:bodyPr>
            <a:normAutofit fontScale="925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Obtained from resource manager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Gives client exclusive right to update the file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Lease “cookie” must be passed to server on update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Lease can be released at end of critical section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Only valid for a limited period of time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After which the lease cookie expires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Updates with stale cookies are not permitted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After which new leases can be granted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Handles a wide range of failures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Process, client node, server node, network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294320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Lock Breaking and Recovery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224129"/>
            <a:ext cx="7809120" cy="5023247"/>
          </a:xfrm>
        </p:spPr>
        <p:txBody>
          <a:bodyPr/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Revoking an expired lease is fairly easy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Lease cookie includes a “good until” time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Based on server’s clock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Any operation involving a “stale cookie” fails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This makes it safe to issue a new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Old lease-holder can no longer access object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Was object left in a “reasonable” state?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Object must be restored to last “good” state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Roll back to state prior to the aborted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Implement all-or-none transactions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Distributed Consensus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/>
            <a:r>
              <a:rPr lang="en-GB" dirty="0" smtClean="0"/>
              <a:t>Achieving simultaneous, unanimous agreement</a:t>
            </a:r>
          </a:p>
          <a:p>
            <a:pPr lvl="1" eaLnBrk="1"/>
            <a:r>
              <a:rPr lang="en-GB" dirty="0" smtClean="0"/>
              <a:t>Even in the presence of node &amp; network failures</a:t>
            </a:r>
          </a:p>
          <a:p>
            <a:pPr lvl="1" eaLnBrk="1"/>
            <a:r>
              <a:rPr lang="en-GB" dirty="0" smtClean="0"/>
              <a:t>Required: agreement, termination, validity, integrity</a:t>
            </a:r>
          </a:p>
          <a:p>
            <a:pPr lvl="1" eaLnBrk="1"/>
            <a:r>
              <a:rPr lang="en-GB" dirty="0" smtClean="0"/>
              <a:t>Desired: bounded time</a:t>
            </a:r>
          </a:p>
          <a:p>
            <a:pPr lvl="1" eaLnBrk="1"/>
            <a:r>
              <a:rPr lang="en-GB" dirty="0" smtClean="0"/>
              <a:t>Provably impossible in fully general case</a:t>
            </a:r>
          </a:p>
          <a:p>
            <a:pPr lvl="1" eaLnBrk="1"/>
            <a:r>
              <a:rPr lang="en-GB" dirty="0" smtClean="0"/>
              <a:t>But can be done in useful special cases, or if some requirements are relaxed</a:t>
            </a:r>
          </a:p>
          <a:p>
            <a:pPr eaLnBrk="1"/>
            <a:r>
              <a:rPr lang="en-GB" dirty="0" smtClean="0"/>
              <a:t>Consensus algorithms tend to be complex</a:t>
            </a:r>
          </a:p>
          <a:p>
            <a:pPr lvl="1" eaLnBrk="1"/>
            <a:r>
              <a:rPr lang="en-GB" dirty="0" smtClean="0"/>
              <a:t>And may take a long time to converge</a:t>
            </a:r>
          </a:p>
          <a:p>
            <a:pPr eaLnBrk="1"/>
            <a:r>
              <a:rPr lang="en-GB" dirty="0" smtClean="0"/>
              <a:t>They tend to be used sparingly</a:t>
            </a:r>
          </a:p>
          <a:p>
            <a:pPr lvl="1" eaLnBrk="1"/>
            <a:r>
              <a:rPr lang="en-GB" dirty="0" smtClean="0"/>
              <a:t>E.g., use consensus to elect a leader</a:t>
            </a:r>
          </a:p>
          <a:p>
            <a:pPr lvl="1" eaLnBrk="1"/>
            <a:r>
              <a:rPr lang="en-GB" dirty="0" smtClean="0"/>
              <a:t>Who makes all subsequent decisions by fiat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6900" y="414338"/>
            <a:ext cx="5372100" cy="10033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dirty="0" smtClean="0"/>
              <a:t>Typical Consensus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Each interested member broadcasts his nomination.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All parties evaluate the received proposals according to a </a:t>
            </a:r>
            <a:r>
              <a:rPr lang="en-GB" sz="2500" u="sng" dirty="0" smtClean="0"/>
              <a:t>fixed and well known</a:t>
            </a:r>
            <a:r>
              <a:rPr lang="en-GB" sz="2500" dirty="0" smtClean="0"/>
              <a:t> rule.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After allowing a reasonable time for proposals, each voter acknowledges the best proposal it has seen.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If a proposal has a majority of the votes, the proposing member broadcasts a claim that the question has been resolved.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Each party that agrees with the winner’s claim acknowledges the announced resolution.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 smtClean="0"/>
              <a:t>Election is over when a quorum acknowledges the result.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 hard in single machines</a:t>
            </a:r>
          </a:p>
          <a:p>
            <a:r>
              <a:rPr lang="en-US" dirty="0" smtClean="0"/>
              <a:t>It’s even harder in distributed systems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3900" y="541338"/>
            <a:ext cx="7594600" cy="703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a distributed system would be just like a single machine system</a:t>
            </a:r>
          </a:p>
          <a:p>
            <a:r>
              <a:rPr lang="en-US" dirty="0" smtClean="0"/>
              <a:t>But better</a:t>
            </a:r>
          </a:p>
          <a:p>
            <a:pPr lvl="1"/>
            <a:r>
              <a:rPr lang="en-US" dirty="0" smtClean="0"/>
              <a:t>More resources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i="1" dirty="0" smtClean="0"/>
              <a:t>Transparent </a:t>
            </a:r>
            <a:r>
              <a:rPr lang="en-US" dirty="0" smtClean="0"/>
              <a:t>distributed systems look as much like single machine systems as possible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Ensuring Single Machine Security</a:t>
            </a:r>
            <a:endParaRPr lang="en-GB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key resources are kept inside of the OS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rotected </a:t>
            </a:r>
            <a:r>
              <a:rPr lang="en-GB" dirty="0"/>
              <a:t>by hardware (mode, memory management)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rocesses </a:t>
            </a:r>
            <a:r>
              <a:rPr lang="en-GB" dirty="0"/>
              <a:t>cannot access them directly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users are authenticated to the OS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/>
              <a:t>a trusted agent that is (essentially) part of the OS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access control decisions are made by the OS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only way to access resources is through the OS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trust the OS to ensure privacy and proper sharing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Security Is Harder</a:t>
            </a:r>
            <a:endParaRPr lang="en-GB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Your OS </a:t>
            </a:r>
            <a:r>
              <a:rPr lang="en-GB" dirty="0"/>
              <a:t>cannot guarantee privacy and integrity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etwork </a:t>
            </a:r>
            <a:r>
              <a:rPr lang="en-GB" dirty="0"/>
              <a:t>transactions happen outside of the OS</a:t>
            </a:r>
            <a:endParaRPr lang="en-GB" dirty="0" smtClean="0"/>
          </a:p>
          <a:p>
            <a:r>
              <a:rPr lang="en-GB" dirty="0" smtClean="0"/>
              <a:t>Authentication is harder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ll </a:t>
            </a:r>
            <a:r>
              <a:rPr lang="en-GB" dirty="0"/>
              <a:t>possible agents may not be in local password file</a:t>
            </a:r>
            <a:endParaRPr lang="en-GB" dirty="0" smtClean="0"/>
          </a:p>
          <a:p>
            <a:r>
              <a:rPr lang="en-GB" dirty="0" smtClean="0"/>
              <a:t>The wire </a:t>
            </a:r>
            <a:r>
              <a:rPr lang="en-GB" dirty="0"/>
              <a:t>connecting the user to the system is </a:t>
            </a:r>
            <a:r>
              <a:rPr lang="en-GB" dirty="0" smtClean="0"/>
              <a:t>insecure</a:t>
            </a:r>
          </a:p>
          <a:p>
            <a:pPr lvl="1"/>
            <a:r>
              <a:rPr lang="en-GB" dirty="0" smtClean="0"/>
              <a:t>Eavesdropping, replays, man-in-the-middle attacks</a:t>
            </a:r>
          </a:p>
          <a:p>
            <a:r>
              <a:rPr lang="en-GB" dirty="0" smtClean="0"/>
              <a:t>Even with honest partners, hard to coordinate distributed security</a:t>
            </a:r>
          </a:p>
          <a:p>
            <a:r>
              <a:rPr lang="en-GB" dirty="0" smtClean="0"/>
              <a:t>The Internet is an open network for all</a:t>
            </a:r>
          </a:p>
          <a:p>
            <a:pPr lvl="1"/>
            <a:r>
              <a:rPr lang="en-GB" dirty="0" smtClean="0"/>
              <a:t>Many sites on the Internet try to serve all comers</a:t>
            </a:r>
          </a:p>
          <a:p>
            <a:pPr lvl="1"/>
            <a:r>
              <a:rPr lang="en-GB" dirty="0" smtClean="0"/>
              <a:t>Core Internet makes no judgments on what’s acceptable</a:t>
            </a:r>
          </a:p>
          <a:p>
            <a:pPr lvl="1"/>
            <a:r>
              <a:rPr lang="en-GB" dirty="0" smtClean="0"/>
              <a:t>Even </a:t>
            </a:r>
            <a:r>
              <a:rPr lang="en-GB" dirty="0"/>
              <a:t>supposedly private systems may be on</a:t>
            </a:r>
            <a:r>
              <a:rPr lang="en-GB" dirty="0" smtClean="0"/>
              <a:t> Internet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Network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ecure </a:t>
            </a:r>
            <a:r>
              <a:rPr lang="en-GB" dirty="0"/>
              <a:t>conversations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rivacy</a:t>
            </a:r>
            <a:r>
              <a:rPr lang="en-GB" dirty="0"/>
              <a:t>: only you and your partner know what is said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ntegrity</a:t>
            </a:r>
            <a:r>
              <a:rPr lang="en-GB" dirty="0"/>
              <a:t>: nobody can tamper with your messages</a:t>
            </a:r>
            <a:endParaRPr lang="en-GB" dirty="0" smtClean="0"/>
          </a:p>
          <a:p>
            <a:r>
              <a:rPr lang="en-GB" dirty="0"/>
              <a:t>P</a:t>
            </a:r>
            <a:r>
              <a:rPr lang="en-GB" dirty="0" smtClean="0"/>
              <a:t>ositive </a:t>
            </a:r>
            <a:r>
              <a:rPr lang="en-GB" dirty="0"/>
              <a:t>identification of both parties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uthentication </a:t>
            </a:r>
            <a:r>
              <a:rPr lang="en-GB" dirty="0"/>
              <a:t>of the identity of message sender 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ssurance </a:t>
            </a:r>
            <a:r>
              <a:rPr lang="en-GB" dirty="0"/>
              <a:t>that a message is not a replay or forgery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on</a:t>
            </a:r>
            <a:r>
              <a:rPr lang="en-GB" dirty="0"/>
              <a:t>-repudiation: he cannot claim</a:t>
            </a:r>
            <a:r>
              <a:rPr lang="en-GB" dirty="0" smtClean="0"/>
              <a:t> “I </a:t>
            </a:r>
            <a:r>
              <a:rPr lang="en-GB" dirty="0"/>
              <a:t>didn't say </a:t>
            </a:r>
            <a:r>
              <a:rPr lang="en-GB" dirty="0" smtClean="0"/>
              <a:t>that”</a:t>
            </a:r>
          </a:p>
          <a:p>
            <a:r>
              <a:rPr lang="en-GB" dirty="0" smtClean="0"/>
              <a:t>Availability</a:t>
            </a:r>
          </a:p>
          <a:p>
            <a:pPr lvl="1"/>
            <a:r>
              <a:rPr lang="en-GB" dirty="0" smtClean="0"/>
              <a:t>The network and other nodes must be reachable when they need to be</a:t>
            </a:r>
          </a:p>
          <a:p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Network Security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Cryptography</a:t>
            </a:r>
          </a:p>
          <a:p>
            <a:pPr lvl="1"/>
            <a:r>
              <a:rPr lang="en-GB" dirty="0" smtClean="0"/>
              <a:t>Symmetric cryptography for protecting bulk transport of data</a:t>
            </a:r>
          </a:p>
          <a:p>
            <a:pPr lvl="1"/>
            <a:r>
              <a:rPr lang="en-GB" dirty="0" smtClean="0"/>
              <a:t>Public key cryptography primarily for authentication</a:t>
            </a:r>
          </a:p>
          <a:p>
            <a:pPr lvl="1"/>
            <a:r>
              <a:rPr lang="en-GB" dirty="0" smtClean="0"/>
              <a:t>Cryptographic hashes to detect message alterations</a:t>
            </a:r>
          </a:p>
          <a:p>
            <a:r>
              <a:rPr lang="en-GB" dirty="0" smtClean="0"/>
              <a:t>Digital </a:t>
            </a:r>
            <a:r>
              <a:rPr lang="en-GB" dirty="0"/>
              <a:t>signatures and public key certificates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owerful </a:t>
            </a:r>
            <a:r>
              <a:rPr lang="en-GB" dirty="0"/>
              <a:t>tools to authenticate a </a:t>
            </a:r>
            <a:r>
              <a:rPr lang="en-GB" dirty="0" smtClean="0"/>
              <a:t>message’s </a:t>
            </a:r>
            <a:r>
              <a:rPr lang="en-GB" dirty="0"/>
              <a:t>sender</a:t>
            </a:r>
            <a:endParaRPr lang="en-GB" dirty="0" smtClean="0"/>
          </a:p>
          <a:p>
            <a:r>
              <a:rPr lang="en-GB" dirty="0" smtClean="0"/>
              <a:t>Filtering technologies</a:t>
            </a:r>
          </a:p>
          <a:p>
            <a:pPr lvl="1"/>
            <a:r>
              <a:rPr lang="en-GB" dirty="0" smtClean="0"/>
              <a:t>Firewalls and the like </a:t>
            </a:r>
          </a:p>
          <a:p>
            <a:pPr lvl="1"/>
            <a:r>
              <a:rPr lang="en-GB" dirty="0" smtClean="0"/>
              <a:t>To keep bad stuff from reaching our machines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Symmetric Encryption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4525963"/>
          </a:xfrm>
        </p:spPr>
        <p:txBody>
          <a:bodyPr/>
          <a:lstStyle/>
          <a:p>
            <a:r>
              <a:rPr lang="en-GB" sz="2500" dirty="0"/>
              <a:t>S</a:t>
            </a:r>
            <a:r>
              <a:rPr lang="en-GB" sz="2500" dirty="0" smtClean="0"/>
              <a:t>imple </a:t>
            </a:r>
            <a:r>
              <a:rPr lang="en-GB" sz="2500" dirty="0"/>
              <a:t>fast algorithms</a:t>
            </a:r>
            <a:endParaRPr lang="en-GB" sz="2500" dirty="0" smtClean="0"/>
          </a:p>
          <a:p>
            <a:pPr lvl="1"/>
            <a:r>
              <a:rPr lang="en-GB" sz="2200" dirty="0"/>
              <a:t>E</a:t>
            </a:r>
            <a:r>
              <a:rPr lang="en-GB" sz="2200" dirty="0" smtClean="0"/>
              <a:t>ncryption </a:t>
            </a:r>
            <a:r>
              <a:rPr lang="en-GB" sz="2200" dirty="0"/>
              <a:t>and decryption use the same key</a:t>
            </a:r>
            <a:endParaRPr lang="en-GB" sz="2200" dirty="0" smtClean="0"/>
          </a:p>
          <a:p>
            <a:pPr lvl="1"/>
            <a:r>
              <a:rPr lang="en-GB" sz="2200" dirty="0"/>
              <a:t>R</a:t>
            </a:r>
            <a:r>
              <a:rPr lang="en-GB" sz="2200" dirty="0" smtClean="0"/>
              <a:t>equires </a:t>
            </a:r>
            <a:r>
              <a:rPr lang="en-GB" sz="2200" dirty="0"/>
              <a:t>sender and receiver to both know the </a:t>
            </a:r>
            <a:r>
              <a:rPr lang="en-GB" sz="2200" dirty="0" smtClean="0"/>
              <a:t>key</a:t>
            </a:r>
          </a:p>
          <a:p>
            <a:pPr lvl="1"/>
            <a:r>
              <a:rPr lang="en-GB" sz="2200" dirty="0" smtClean="0"/>
              <a:t>If you know who shares the key, you also get authentication</a:t>
            </a:r>
          </a:p>
          <a:p>
            <a:r>
              <a:rPr lang="en-GB" sz="2500" dirty="0"/>
              <a:t>S</a:t>
            </a:r>
            <a:r>
              <a:rPr lang="en-GB" sz="2500" dirty="0" smtClean="0"/>
              <a:t>ymmetric </a:t>
            </a:r>
            <a:r>
              <a:rPr lang="en-GB" sz="2500" dirty="0"/>
              <a:t>encryption provides privacy</a:t>
            </a:r>
            <a:endParaRPr lang="en-GB" sz="2500" dirty="0" smtClean="0"/>
          </a:p>
          <a:p>
            <a:pPr lvl="1"/>
            <a:r>
              <a:rPr lang="en-GB" sz="2200" dirty="0"/>
              <a:t>I</a:t>
            </a:r>
            <a:r>
              <a:rPr lang="en-GB" sz="2200" dirty="0" smtClean="0"/>
              <a:t>n </a:t>
            </a:r>
            <a:r>
              <a:rPr lang="en-GB" sz="2200" dirty="0"/>
              <a:t>order to decrypt the data, you must know the key</a:t>
            </a:r>
            <a:endParaRPr lang="en-GB" sz="2200" dirty="0" smtClean="0"/>
          </a:p>
          <a:p>
            <a:r>
              <a:rPr lang="en-GB" sz="2500" dirty="0"/>
              <a:t>S</a:t>
            </a:r>
            <a:r>
              <a:rPr lang="en-GB" sz="2500" dirty="0" smtClean="0"/>
              <a:t>ymmetric </a:t>
            </a:r>
            <a:r>
              <a:rPr lang="en-GB" sz="2500" dirty="0"/>
              <a:t>encryption provides integrity</a:t>
            </a:r>
            <a:endParaRPr lang="en-GB" sz="2500" dirty="0" smtClean="0"/>
          </a:p>
          <a:p>
            <a:pPr lvl="1"/>
            <a:r>
              <a:rPr lang="en-GB" sz="2200" dirty="0"/>
              <a:t>I</a:t>
            </a:r>
            <a:r>
              <a:rPr lang="en-GB" sz="2200" dirty="0" smtClean="0"/>
              <a:t>n </a:t>
            </a:r>
            <a:r>
              <a:rPr lang="en-GB" sz="2200" dirty="0"/>
              <a:t>order to generate false messages, you must know the key</a:t>
            </a:r>
            <a:endParaRPr lang="en-GB" sz="2200" dirty="0" smtClean="0"/>
          </a:p>
          <a:p>
            <a:r>
              <a:rPr lang="en-GB" sz="2500" dirty="0" smtClean="0"/>
              <a:t>Symmetric encryption relies on key secrecy</a:t>
            </a:r>
          </a:p>
          <a:p>
            <a:pPr lvl="1"/>
            <a:r>
              <a:rPr lang="en-GB" sz="2200" dirty="0" smtClean="0"/>
              <a:t>Challenging to achieve in many circumstances</a:t>
            </a:r>
          </a:p>
          <a:p>
            <a:pPr lvl="1"/>
            <a:r>
              <a:rPr lang="en-GB" sz="2200" dirty="0" smtClean="0"/>
              <a:t>Large step between theoretical key secrecy and actual key secrecy in real systems</a:t>
            </a:r>
            <a:endParaRPr lang="en-GB" sz="2200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Tamper Detection: Cryptographic Hashes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</a:t>
            </a:r>
            <a:r>
              <a:rPr lang="en-GB" dirty="0" smtClean="0"/>
              <a:t>heck</a:t>
            </a:r>
            <a:r>
              <a:rPr lang="en-GB" dirty="0"/>
              <a:t>-sums often used to detect data corruption</a:t>
            </a:r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dd </a:t>
            </a:r>
            <a:r>
              <a:rPr lang="en-GB" dirty="0"/>
              <a:t>up all bytes in a block, send sum along with data</a:t>
            </a:r>
            <a:endParaRPr lang="en-GB" dirty="0" smtClean="0"/>
          </a:p>
          <a:p>
            <a:pPr lvl="1"/>
            <a:r>
              <a:rPr lang="en-GB" dirty="0"/>
              <a:t>R</a:t>
            </a:r>
            <a:r>
              <a:rPr lang="en-GB" dirty="0" smtClean="0"/>
              <a:t>ecipient </a:t>
            </a:r>
            <a:r>
              <a:rPr lang="en-GB" dirty="0"/>
              <a:t>adds up all the received bytes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check-sums agree, the data is probably OK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heck</a:t>
            </a:r>
            <a:r>
              <a:rPr lang="en-GB" dirty="0"/>
              <a:t>-sum (parity, CRC, ECC) algorithms are weak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ryptographic </a:t>
            </a:r>
            <a:r>
              <a:rPr lang="en-GB" dirty="0"/>
              <a:t>hashes are very strong check-sums</a:t>
            </a:r>
            <a:endParaRPr lang="en-GB" dirty="0" smtClean="0"/>
          </a:p>
          <a:p>
            <a:pPr lvl="1"/>
            <a:r>
              <a:rPr lang="en-GB" dirty="0"/>
              <a:t>U</a:t>
            </a:r>
            <a:r>
              <a:rPr lang="en-GB" dirty="0" smtClean="0"/>
              <a:t>nique </a:t>
            </a:r>
            <a:r>
              <a:rPr lang="en-GB" dirty="0"/>
              <a:t>–two messages</a:t>
            </a:r>
            <a:r>
              <a:rPr lang="en-GB" dirty="0" smtClean="0"/>
              <a:t> vanishingly unlikely to </a:t>
            </a:r>
            <a:r>
              <a:rPr lang="en-GB" dirty="0"/>
              <a:t>produce same </a:t>
            </a:r>
            <a:r>
              <a:rPr lang="en-GB" dirty="0" smtClean="0"/>
              <a:t>hash</a:t>
            </a:r>
          </a:p>
          <a:p>
            <a:pPr lvl="2"/>
            <a:r>
              <a:rPr lang="en-GB" dirty="0" smtClean="0"/>
              <a:t>Particularly hard to find two messages with the same hash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way – cannot infer original input from output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ell </a:t>
            </a:r>
            <a:r>
              <a:rPr lang="en-GB" dirty="0"/>
              <a:t>distributed – any change to input changes output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Cryptographic Hashes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tart </a:t>
            </a:r>
            <a:r>
              <a:rPr lang="en-GB" sz="2800" dirty="0"/>
              <a:t>with a message you want to protect</a:t>
            </a:r>
            <a:endParaRPr lang="en-GB" sz="2800" dirty="0" smtClean="0"/>
          </a:p>
          <a:p>
            <a:r>
              <a:rPr lang="en-GB" sz="2800" dirty="0"/>
              <a:t>C</a:t>
            </a:r>
            <a:r>
              <a:rPr lang="en-GB" sz="2800" dirty="0" smtClean="0"/>
              <a:t>ompute </a:t>
            </a:r>
            <a:r>
              <a:rPr lang="en-GB" sz="2800" dirty="0"/>
              <a:t>a cryptographic hash for that message</a:t>
            </a:r>
            <a:endParaRPr lang="en-GB" sz="2800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.g., </a:t>
            </a:r>
            <a:r>
              <a:rPr lang="en-GB" dirty="0"/>
              <a:t>using the</a:t>
            </a:r>
            <a:r>
              <a:rPr lang="en-GB" dirty="0" smtClean="0"/>
              <a:t> Secure Hash Algorithm 3 (SHA-3)</a:t>
            </a:r>
          </a:p>
          <a:p>
            <a:r>
              <a:rPr lang="en-GB" sz="2800" dirty="0"/>
              <a:t>T</a:t>
            </a:r>
            <a:r>
              <a:rPr lang="en-GB" sz="2800" dirty="0" smtClean="0"/>
              <a:t>ransmit </a:t>
            </a:r>
            <a:r>
              <a:rPr lang="en-GB" sz="2800" dirty="0"/>
              <a:t>the hash</a:t>
            </a:r>
            <a:r>
              <a:rPr lang="en-GB" sz="2800" dirty="0" smtClean="0"/>
              <a:t> securely</a:t>
            </a:r>
          </a:p>
          <a:p>
            <a:r>
              <a:rPr lang="en-GB" sz="2800" dirty="0"/>
              <a:t>R</a:t>
            </a:r>
            <a:r>
              <a:rPr lang="en-GB" sz="2800" dirty="0" smtClean="0"/>
              <a:t>ecipient </a:t>
            </a:r>
            <a:r>
              <a:rPr lang="en-GB" sz="2800" dirty="0"/>
              <a:t>does same computation on received text</a:t>
            </a:r>
            <a:endParaRPr lang="en-GB" sz="2800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both hash results agree, the message is intact</a:t>
            </a:r>
            <a:endParaRPr lang="en-GB" dirty="0" smtClean="0"/>
          </a:p>
          <a:p>
            <a:pPr lvl="1"/>
            <a:r>
              <a:rPr lang="en-GB" dirty="0" smtClean="0"/>
              <a:t>If not, the message </a:t>
            </a:r>
            <a:r>
              <a:rPr lang="en-GB" dirty="0"/>
              <a:t>has been corrupted/compromised</a:t>
            </a:r>
            <a:endParaRPr lang="en-GB" dirty="0" smtClean="0"/>
          </a:p>
          <a:p>
            <a:endParaRPr lang="en-GB" sz="2800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Hash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GB" sz="2800" dirty="0" smtClean="0"/>
              <a:t>Why must hash be transmitted securely?</a:t>
            </a:r>
          </a:p>
          <a:p>
            <a:pPr lvl="1"/>
            <a:r>
              <a:rPr lang="en-GB" dirty="0" smtClean="0"/>
              <a:t>Cryptographic hashes aren’t keyed, so anyone can produce them (including a bad guy)</a:t>
            </a:r>
          </a:p>
          <a:p>
            <a:r>
              <a:rPr lang="en-GB" sz="2800" dirty="0" smtClean="0"/>
              <a:t>How to transmit hash securely?</a:t>
            </a:r>
          </a:p>
          <a:p>
            <a:pPr lvl="1"/>
            <a:r>
              <a:rPr lang="en-GB" dirty="0" smtClean="0"/>
              <a:t>Typically encrypt it with symmetric cryptography</a:t>
            </a:r>
          </a:p>
          <a:p>
            <a:pPr lvl="1"/>
            <a:r>
              <a:rPr lang="en-GB" dirty="0" smtClean="0"/>
              <a:t>Unless secrecy required, cheaper than encrypting entire message</a:t>
            </a:r>
          </a:p>
          <a:p>
            <a:pPr lvl="1"/>
            <a:r>
              <a:rPr lang="en-GB" dirty="0" smtClean="0"/>
              <a:t>If you have a secure channel, could transmit it that way</a:t>
            </a:r>
          </a:p>
          <a:p>
            <a:pPr lvl="2"/>
            <a:r>
              <a:rPr lang="en-GB" dirty="0" smtClean="0"/>
              <a:t>But if you have secure channel, why not use it for everything?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two keys instead of one</a:t>
            </a:r>
          </a:p>
          <a:p>
            <a:r>
              <a:rPr lang="en-US" dirty="0" smtClean="0"/>
              <a:t>A secret key known only to the owner encrypts</a:t>
            </a:r>
          </a:p>
          <a:p>
            <a:r>
              <a:rPr lang="en-US" dirty="0" smtClean="0"/>
              <a:t>The public key known to everyone (potentially) decrypts</a:t>
            </a:r>
          </a:p>
          <a:p>
            <a:r>
              <a:rPr lang="en-US" dirty="0" smtClean="0"/>
              <a:t>Or you can reverse the keys and operations</a:t>
            </a:r>
          </a:p>
          <a:p>
            <a:pPr lvl="1"/>
            <a:r>
              <a:rPr lang="en-US" dirty="0" smtClean="0"/>
              <a:t>With different effects</a:t>
            </a:r>
          </a:p>
          <a:p>
            <a:r>
              <a:rPr lang="en-US" dirty="0" smtClean="0"/>
              <a:t>The two keys are related by mathematical properties</a:t>
            </a:r>
          </a:p>
          <a:p>
            <a:pPr lvl="1"/>
            <a:r>
              <a:rPr lang="en-US" dirty="0" smtClean="0"/>
              <a:t>But must be hard to derive from each other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 Use of PK</a:t>
            </a:r>
            <a:endParaRPr lang="en-GB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Public key cryptography algorithms are computationally expensive</a:t>
            </a:r>
          </a:p>
          <a:p>
            <a:pPr lvl="1"/>
            <a:r>
              <a:rPr lang="en-GB" sz="2400" dirty="0" smtClean="0"/>
              <a:t>10x to 100x as expensive as symmetric ones</a:t>
            </a:r>
          </a:p>
          <a:p>
            <a:r>
              <a:rPr lang="en-GB" sz="2800" dirty="0" smtClean="0"/>
              <a:t>We use PK only when we can’t use symmetric cryptography</a:t>
            </a:r>
          </a:p>
          <a:p>
            <a:r>
              <a:rPr lang="en-GB" sz="2800" dirty="0" smtClean="0"/>
              <a:t>When is that?</a:t>
            </a:r>
          </a:p>
          <a:p>
            <a:pPr lvl="1"/>
            <a:r>
              <a:rPr lang="en-GB" sz="2400" dirty="0" smtClean="0"/>
              <a:t>Typically to communicate to someone we don’t share a symmetric key with</a:t>
            </a:r>
          </a:p>
          <a:p>
            <a:pPr lvl="1"/>
            <a:r>
              <a:rPr lang="en-GB" sz="2400" dirty="0" smtClean="0"/>
              <a:t>We can share a new symmetric key using PK (</a:t>
            </a:r>
            <a:r>
              <a:rPr lang="en-GB" sz="2400" i="1" dirty="0" smtClean="0"/>
              <a:t>session key</a:t>
            </a:r>
            <a:r>
              <a:rPr lang="en-GB" sz="2400" dirty="0" smtClean="0"/>
              <a:t>)</a:t>
            </a:r>
          </a:p>
          <a:p>
            <a:pPr lvl="1"/>
            <a:r>
              <a:rPr lang="en-GB" sz="2400" dirty="0" smtClean="0"/>
              <a:t>Not very expensive, since the symmetric key is small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 smtClean="0"/>
              <a:t>Deutsch's “Seven </a:t>
            </a:r>
            <a:r>
              <a:rPr lang="en-GB" u="sng" dirty="0" smtClean="0"/>
              <a:t>Fallacies</a:t>
            </a:r>
            <a:r>
              <a:rPr lang="en-GB" dirty="0" smtClean="0"/>
              <a:t> of Network Computing”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 smtClean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 smtClean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 smtClean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 smtClean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 smtClean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 smtClean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 smtClean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 smtClean="0"/>
              <a:t>Bottom Line: true transparency is not achievable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 smtClean="0"/>
              <a:t>A Principle of Key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800" dirty="0" smtClean="0"/>
              <a:t>Both symmetric and PK cryptography rely on a secret key for their properties</a:t>
            </a:r>
          </a:p>
          <a:p>
            <a:r>
              <a:rPr lang="en-US" sz="2800" dirty="0" smtClean="0"/>
              <a:t>The more you use one key, the less secure</a:t>
            </a:r>
          </a:p>
          <a:p>
            <a:pPr lvl="1"/>
            <a:r>
              <a:rPr lang="en-US" sz="2400" dirty="0" smtClean="0"/>
              <a:t>The key stays around in various places longer</a:t>
            </a:r>
          </a:p>
          <a:p>
            <a:pPr lvl="1"/>
            <a:r>
              <a:rPr lang="en-US" sz="2400" dirty="0" smtClean="0"/>
              <a:t>There are more opportunities for an attacker to get it</a:t>
            </a:r>
          </a:p>
          <a:p>
            <a:pPr lvl="1"/>
            <a:r>
              <a:rPr lang="en-US" sz="2400" dirty="0" smtClean="0"/>
              <a:t>There is more incentive for attacker to get it</a:t>
            </a:r>
          </a:p>
          <a:p>
            <a:pPr lvl="1"/>
            <a:r>
              <a:rPr lang="en-US" sz="2400" dirty="0" smtClean="0"/>
              <a:t>Brute force attacks may eventually succeed</a:t>
            </a:r>
          </a:p>
          <a:p>
            <a:r>
              <a:rPr lang="en-US" sz="2800" dirty="0" smtClean="0"/>
              <a:t>Therefore:</a:t>
            </a:r>
          </a:p>
          <a:p>
            <a:pPr lvl="1"/>
            <a:r>
              <a:rPr lang="en-US" sz="2400" dirty="0" smtClean="0"/>
              <a:t>Use a given key as little as possible </a:t>
            </a:r>
          </a:p>
          <a:p>
            <a:pPr lvl="1"/>
            <a:r>
              <a:rPr lang="en-US" sz="2400" dirty="0" smtClean="0"/>
              <a:t>Change them often</a:t>
            </a:r>
          </a:p>
          <a:p>
            <a:pPr lvl="1"/>
            <a:r>
              <a:rPr lang="en-US" sz="2400" dirty="0" smtClean="0"/>
              <a:t>Within the limits of practicality and required performance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GB" dirty="0" smtClean="0"/>
              <a:t>Putting It Together: </a:t>
            </a:r>
            <a:br>
              <a:rPr lang="en-GB" dirty="0" smtClean="0"/>
            </a:br>
            <a:r>
              <a:rPr lang="en-GB" dirty="0" smtClean="0"/>
              <a:t>Secure </a:t>
            </a:r>
            <a:r>
              <a:rPr lang="en-GB" dirty="0"/>
              <a:t>Socket </a:t>
            </a:r>
            <a:r>
              <a:rPr lang="en-GB" dirty="0" smtClean="0"/>
              <a:t>Layer (SSL)</a:t>
            </a:r>
            <a:endParaRPr lang="en-GB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A general solution for securing network communication</a:t>
            </a:r>
          </a:p>
          <a:p>
            <a:r>
              <a:rPr lang="en-GB" dirty="0" smtClean="0"/>
              <a:t>Built on top of existing socket IPC</a:t>
            </a:r>
          </a:p>
          <a:p>
            <a:r>
              <a:rPr lang="en-GB" dirty="0" smtClean="0"/>
              <a:t>Establishes </a:t>
            </a:r>
            <a:r>
              <a:rPr lang="en-GB" dirty="0"/>
              <a:t>secure</a:t>
            </a:r>
            <a:r>
              <a:rPr lang="en-GB" dirty="0" smtClean="0"/>
              <a:t> link between two parties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rivacy </a:t>
            </a:r>
            <a:r>
              <a:rPr lang="en-GB" dirty="0"/>
              <a:t>– nobody can snoop on conversation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ntegrity </a:t>
            </a:r>
            <a:r>
              <a:rPr lang="en-GB" dirty="0"/>
              <a:t>– nobody can generate fake messages</a:t>
            </a:r>
            <a:endParaRPr lang="en-GB" dirty="0" smtClean="0"/>
          </a:p>
          <a:p>
            <a:r>
              <a:rPr lang="en-GB" dirty="0" smtClean="0"/>
              <a:t>Certificate-based </a:t>
            </a:r>
            <a:r>
              <a:rPr lang="en-GB" dirty="0"/>
              <a:t>authentication of server</a:t>
            </a:r>
            <a:endParaRPr lang="en-GB" dirty="0" smtClean="0"/>
          </a:p>
          <a:p>
            <a:pPr lvl="1"/>
            <a:r>
              <a:rPr lang="en-GB" dirty="0" smtClean="0"/>
              <a:t>Typically, but not necessarily</a:t>
            </a:r>
          </a:p>
          <a:p>
            <a:pPr lvl="1"/>
            <a:r>
              <a:rPr lang="en-GB" dirty="0" smtClean="0"/>
              <a:t>Client </a:t>
            </a:r>
            <a:r>
              <a:rPr lang="en-GB" dirty="0"/>
              <a:t>knows what server he is talking to</a:t>
            </a:r>
            <a:endParaRPr lang="en-GB" dirty="0" smtClean="0"/>
          </a:p>
          <a:p>
            <a:r>
              <a:rPr lang="en-GB" dirty="0"/>
              <a:t>O</a:t>
            </a:r>
            <a:r>
              <a:rPr lang="en-GB" dirty="0" smtClean="0"/>
              <a:t>ptional certificate-based </a:t>
            </a:r>
            <a:r>
              <a:rPr lang="en-GB" dirty="0"/>
              <a:t>authentication of client</a:t>
            </a:r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/>
              <a:t>server requires authentication and non-repudiation</a:t>
            </a:r>
            <a:endParaRPr lang="en-GB" dirty="0" smtClean="0"/>
          </a:p>
          <a:p>
            <a:r>
              <a:rPr lang="en-GB" dirty="0" smtClean="0"/>
              <a:t>PK used to distribute a symmetric session key</a:t>
            </a:r>
          </a:p>
          <a:p>
            <a:pPr lvl="1"/>
            <a:r>
              <a:rPr lang="en-GB" dirty="0" smtClean="0"/>
              <a:t>New key for each new socket</a:t>
            </a:r>
          </a:p>
          <a:p>
            <a:r>
              <a:rPr lang="en-GB" dirty="0" smtClean="0"/>
              <a:t>Rest of data transport switches to symmetric crypto</a:t>
            </a:r>
          </a:p>
          <a:p>
            <a:pPr lvl="1"/>
            <a:r>
              <a:rPr lang="en-GB" dirty="0" smtClean="0"/>
              <a:t>Giving safety </a:t>
            </a:r>
            <a:r>
              <a:rPr lang="en-GB" dirty="0"/>
              <a:t>of public </a:t>
            </a:r>
            <a:r>
              <a:rPr lang="en-GB" dirty="0" smtClean="0"/>
              <a:t>key and efficiency </a:t>
            </a:r>
            <a:r>
              <a:rPr lang="en-GB" dirty="0"/>
              <a:t>of symmetric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239806"/>
            <a:ext cx="8243455" cy="739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</a:tabLst>
            </a:pPr>
            <a:r>
              <a:rPr lang="en-GB" dirty="0"/>
              <a:t>Digital Signatures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1004455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69818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29" name="AutoShape 5"/>
          <p:cNvCxnSpPr>
            <a:cxnSpLocks noChangeShapeType="1"/>
            <a:stCxn id="154628" idx="2"/>
            <a:endCxn id="154627" idx="0"/>
          </p:cNvCxnSpPr>
          <p:nvPr/>
        </p:nvCxnSpPr>
        <p:spPr bwMode="auto">
          <a:xfrm>
            <a:off x="1731818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0" name="AutoShape 6"/>
          <p:cNvCxnSpPr>
            <a:cxnSpLocks noChangeShapeType="1"/>
            <a:stCxn id="154644" idx="0"/>
            <a:endCxn id="154627" idx="2"/>
          </p:cNvCxnSpPr>
          <p:nvPr/>
        </p:nvCxnSpPr>
        <p:spPr bwMode="auto">
          <a:xfrm rot="5400000" flipH="1">
            <a:off x="1499381" y="3661437"/>
            <a:ext cx="470647" cy="5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6615546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580909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33" name="AutoShape 9"/>
          <p:cNvCxnSpPr>
            <a:cxnSpLocks noChangeShapeType="1"/>
            <a:stCxn id="154632" idx="2"/>
            <a:endCxn id="154631" idx="0"/>
          </p:cNvCxnSpPr>
          <p:nvPr/>
        </p:nvCxnSpPr>
        <p:spPr bwMode="auto">
          <a:xfrm>
            <a:off x="7342909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4" name="AutoShape 10"/>
          <p:cNvCxnSpPr>
            <a:cxnSpLocks noChangeShapeType="1"/>
            <a:stCxn id="154641" idx="0"/>
            <a:endCxn id="154631" idx="2"/>
          </p:cNvCxnSpPr>
          <p:nvPr/>
        </p:nvCxnSpPr>
        <p:spPr bwMode="auto">
          <a:xfrm rot="16200000" flipV="1">
            <a:off x="7193601" y="3578309"/>
            <a:ext cx="375396" cy="76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4635" name="AutoShape 11"/>
          <p:cNvCxnSpPr>
            <a:cxnSpLocks noChangeShapeType="1"/>
            <a:stCxn id="154650" idx="3"/>
            <a:endCxn id="154641" idx="2"/>
          </p:cNvCxnSpPr>
          <p:nvPr/>
        </p:nvCxnSpPr>
        <p:spPr bwMode="auto">
          <a:xfrm>
            <a:off x="6580909" y="4202206"/>
            <a:ext cx="346364" cy="93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7" name="AutoShape 13"/>
          <p:cNvCxnSpPr>
            <a:cxnSpLocks noChangeShapeType="1"/>
            <a:stCxn id="154644" idx="3"/>
            <a:endCxn id="154653" idx="1"/>
          </p:cNvCxnSpPr>
          <p:nvPr/>
        </p:nvCxnSpPr>
        <p:spPr bwMode="auto">
          <a:xfrm>
            <a:off x="2464954" y="4202206"/>
            <a:ext cx="305955" cy="17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927273" y="3804396"/>
            <a:ext cx="984827" cy="98350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compare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1010227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45" name="AutoShape 21"/>
          <p:cNvCxnSpPr>
            <a:cxnSpLocks noChangeShapeType="1"/>
            <a:stCxn id="154646" idx="0"/>
            <a:endCxn id="154644" idx="2"/>
          </p:cNvCxnSpPr>
          <p:nvPr/>
        </p:nvCxnSpPr>
        <p:spPr bwMode="auto">
          <a:xfrm rot="5400000" flipH="1" flipV="1">
            <a:off x="1502268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87318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key</a:t>
            </a:r>
          </a:p>
        </p:txBody>
      </p:sp>
      <p:cxnSp>
        <p:nvCxnSpPr>
          <p:cNvPr id="154648" name="AutoShape 24"/>
          <p:cNvCxnSpPr>
            <a:cxnSpLocks noChangeShapeType="1"/>
            <a:stCxn id="154628" idx="3"/>
            <a:endCxn id="154632" idx="1"/>
          </p:cNvCxnSpPr>
          <p:nvPr/>
        </p:nvCxnSpPr>
        <p:spPr bwMode="auto">
          <a:xfrm>
            <a:off x="2493818" y="2117912"/>
            <a:ext cx="4087091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810000" y="2756647"/>
            <a:ext cx="1221071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sz="1600" dirty="0">
                <a:solidFill>
                  <a:srgbClr val="FF3300"/>
                </a:solidFill>
              </a:rPr>
              <a:t>insecure </a:t>
            </a:r>
          </a:p>
          <a:p>
            <a:pPr algn="ctr"/>
            <a:r>
              <a:rPr lang="en-US" sz="1600" dirty="0">
                <a:solidFill>
                  <a:srgbClr val="FF3300"/>
                </a:solidFill>
              </a:rPr>
              <a:t>transmission</a:t>
            </a:r>
          </a:p>
        </p:txBody>
      </p:sp>
      <p:sp>
        <p:nvSpPr>
          <p:cNvPr id="154650" name="AutoShape 26"/>
          <p:cNvSpPr>
            <a:spLocks noChangeArrowheads="1"/>
          </p:cNvSpPr>
          <p:nvPr/>
        </p:nvSpPr>
        <p:spPr bwMode="auto">
          <a:xfrm>
            <a:off x="5126182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51" name="AutoShape 27"/>
          <p:cNvCxnSpPr>
            <a:cxnSpLocks noChangeShapeType="1"/>
            <a:stCxn id="154652" idx="0"/>
            <a:endCxn id="154650" idx="2"/>
          </p:cNvCxnSpPr>
          <p:nvPr/>
        </p:nvCxnSpPr>
        <p:spPr bwMode="auto">
          <a:xfrm rot="5400000" flipH="1" flipV="1">
            <a:off x="5618223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403273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public</a:t>
            </a:r>
          </a:p>
          <a:p>
            <a:pPr algn="ctr"/>
            <a:r>
              <a:rPr lang="en-US"/>
              <a:t>key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770909" y="3965483"/>
            <a:ext cx="969818" cy="8224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154654" name="AutoShape 30"/>
          <p:cNvCxnSpPr>
            <a:cxnSpLocks noChangeShapeType="1"/>
            <a:stCxn id="154653" idx="3"/>
            <a:endCxn id="154650" idx="1"/>
          </p:cNvCxnSpPr>
          <p:nvPr/>
        </p:nvCxnSpPr>
        <p:spPr bwMode="auto">
          <a:xfrm flipV="1">
            <a:off x="3740727" y="4202206"/>
            <a:ext cx="1385455" cy="17448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4433455" y="1479176"/>
            <a:ext cx="0" cy="363070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54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154631" grpId="0" animBg="1"/>
      <p:bldP spid="154632" grpId="0" animBg="1"/>
      <p:bldP spid="154641" grpId="0" animBg="1"/>
      <p:bldP spid="154641" grpId="1" animBg="1"/>
      <p:bldP spid="154644" grpId="0" animBg="1"/>
      <p:bldP spid="154646" grpId="0" animBg="1"/>
      <p:bldP spid="154649" grpId="0"/>
      <p:bldP spid="154649" grpId="1"/>
      <p:bldP spid="154649" grpId="2"/>
      <p:bldP spid="154650" grpId="0" animBg="1"/>
      <p:bldP spid="154652" grpId="0" animBg="1"/>
      <p:bldP spid="1546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Digital Signatures</a:t>
            </a:r>
            <a:endParaRPr lang="en-GB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</a:t>
            </a:r>
            <a:r>
              <a:rPr lang="en-GB" dirty="0" smtClean="0"/>
              <a:t>ncrypting </a:t>
            </a:r>
            <a:r>
              <a:rPr lang="en-GB" dirty="0"/>
              <a:t>a message with private key signs it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you could have encrypted it, it must be from you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has not been tampered with since you wrote it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ncrypting </a:t>
            </a:r>
            <a:r>
              <a:rPr lang="en-GB" dirty="0"/>
              <a:t>everything </a:t>
            </a:r>
            <a:r>
              <a:rPr lang="en-GB" dirty="0" smtClean="0"/>
              <a:t>with your private </a:t>
            </a:r>
            <a:r>
              <a:rPr lang="en-GB" dirty="0"/>
              <a:t>key is a bad idea</a:t>
            </a:r>
            <a:endParaRPr lang="en-GB" dirty="0" smtClean="0"/>
          </a:p>
          <a:p>
            <a:pPr lvl="1"/>
            <a:r>
              <a:rPr lang="en-GB" dirty="0" smtClean="0"/>
              <a:t>Asymmetric encryption is extremely slow</a:t>
            </a:r>
          </a:p>
          <a:p>
            <a:r>
              <a:rPr lang="en-GB" dirty="0" smtClean="0"/>
              <a:t>If you only care about integrity, you don’t need to encrypt it all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ompute </a:t>
            </a:r>
            <a:r>
              <a:rPr lang="en-GB" dirty="0"/>
              <a:t>a cryptographic hash of your message</a:t>
            </a:r>
            <a:endParaRPr lang="en-GB" dirty="0" smtClean="0"/>
          </a:p>
          <a:p>
            <a:pPr lvl="1"/>
            <a:r>
              <a:rPr lang="en-GB" dirty="0"/>
              <a:t>E</a:t>
            </a:r>
            <a:r>
              <a:rPr lang="en-GB" dirty="0" smtClean="0"/>
              <a:t>ncrypt </a:t>
            </a:r>
            <a:r>
              <a:rPr lang="en-GB" dirty="0"/>
              <a:t>the cryptographic hash with your private key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aster than </a:t>
            </a:r>
            <a:r>
              <a:rPr lang="en-GB" dirty="0"/>
              <a:t>encrypting whole message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Signed Load Modules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</a:t>
            </a:r>
            <a:r>
              <a:rPr lang="en-GB" dirty="0" smtClean="0"/>
              <a:t>ow </a:t>
            </a:r>
            <a:r>
              <a:rPr lang="en-GB" dirty="0"/>
              <a:t>do we know we can trust a program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Is it really the new update to Windows, or actually evil code that will screw me?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igital </a:t>
            </a:r>
            <a:r>
              <a:rPr lang="en-GB" dirty="0"/>
              <a:t>signatures can</a:t>
            </a:r>
            <a:r>
              <a:rPr lang="en-GB" dirty="0" smtClean="0"/>
              <a:t> answer this question</a:t>
            </a:r>
          </a:p>
          <a:p>
            <a:r>
              <a:rPr lang="en-GB" dirty="0"/>
              <a:t>D</a:t>
            </a:r>
            <a:r>
              <a:rPr lang="en-GB" dirty="0" smtClean="0"/>
              <a:t>esignate </a:t>
            </a:r>
            <a:r>
              <a:rPr lang="en-GB" dirty="0"/>
              <a:t>a certification authority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erhaps </a:t>
            </a:r>
            <a:r>
              <a:rPr lang="en-GB" dirty="0"/>
              <a:t>the OS manufacturer (Microsoft,</a:t>
            </a:r>
            <a:r>
              <a:rPr lang="en-GB" dirty="0" smtClean="0"/>
              <a:t> Apple, </a:t>
            </a:r>
            <a:r>
              <a:rPr lang="en-GB" dirty="0"/>
              <a:t>...)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verify the reliability of the software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y </a:t>
            </a:r>
            <a:r>
              <a:rPr lang="en-GB" dirty="0"/>
              <a:t>code review, by testing, </a:t>
            </a:r>
            <a:r>
              <a:rPr lang="en-GB" dirty="0" smtClean="0"/>
              <a:t>etc.</a:t>
            </a:r>
          </a:p>
          <a:p>
            <a:pPr lvl="1"/>
            <a:r>
              <a:rPr lang="en-GB" dirty="0" smtClean="0"/>
              <a:t>They sign a certified </a:t>
            </a:r>
            <a:r>
              <a:rPr lang="en-GB" dirty="0"/>
              <a:t>module with their private key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can verify signature with their public key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roves </a:t>
            </a:r>
            <a:r>
              <a:rPr lang="en-GB" dirty="0"/>
              <a:t>the module was certified by them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roves </a:t>
            </a:r>
            <a:r>
              <a:rPr lang="en-GB" dirty="0"/>
              <a:t>the module has not been tampered </a:t>
            </a:r>
            <a:r>
              <a:rPr lang="en-GB" dirty="0" smtClean="0"/>
              <a:t>with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Important Public Key Issue </a:t>
            </a:r>
            <a:endParaRPr lang="en-GB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I</a:t>
            </a:r>
            <a:r>
              <a:rPr lang="en-GB" sz="2600" dirty="0" smtClean="0"/>
              <a:t>f </a:t>
            </a:r>
            <a:r>
              <a:rPr lang="en-GB" sz="2600" dirty="0"/>
              <a:t>I have a public key</a:t>
            </a:r>
          </a:p>
          <a:p>
            <a:pPr lvl="1"/>
            <a:r>
              <a:rPr lang="en-GB" sz="2200" dirty="0"/>
              <a:t>I can authenticate received messages</a:t>
            </a:r>
          </a:p>
          <a:p>
            <a:pPr lvl="1"/>
            <a:r>
              <a:rPr lang="en-GB" sz="2200" dirty="0"/>
              <a:t>I know they were sent by the owner of the private key</a:t>
            </a:r>
            <a:endParaRPr lang="en-GB" sz="2200" dirty="0" smtClean="0"/>
          </a:p>
          <a:p>
            <a:r>
              <a:rPr lang="en-GB" sz="2600" dirty="0"/>
              <a:t>B</a:t>
            </a:r>
            <a:r>
              <a:rPr lang="en-GB" sz="2600" dirty="0" smtClean="0"/>
              <a:t>ut </a:t>
            </a:r>
            <a:r>
              <a:rPr lang="en-GB" sz="2600" dirty="0"/>
              <a:t>how</a:t>
            </a:r>
            <a:r>
              <a:rPr lang="en-GB" sz="2600" dirty="0" smtClean="0"/>
              <a:t> can I be sure </a:t>
            </a:r>
            <a:r>
              <a:rPr lang="en-GB" sz="2600" dirty="0"/>
              <a:t>who that person is?</a:t>
            </a:r>
            <a:endParaRPr lang="en-GB" sz="2600" dirty="0" smtClean="0"/>
          </a:p>
          <a:p>
            <a:pPr lvl="1"/>
            <a:r>
              <a:rPr lang="en-GB" sz="2200" dirty="0" smtClean="0"/>
              <a:t>How </a:t>
            </a:r>
            <a:r>
              <a:rPr lang="en-GB" sz="2200" dirty="0"/>
              <a:t>do I know that this is really my bank's public key?</a:t>
            </a:r>
            <a:endParaRPr lang="en-GB" sz="2200" dirty="0" smtClean="0"/>
          </a:p>
          <a:p>
            <a:pPr lvl="1"/>
            <a:r>
              <a:rPr lang="en-GB" sz="2200" dirty="0"/>
              <a:t>C</a:t>
            </a:r>
            <a:r>
              <a:rPr lang="en-GB" sz="2200" dirty="0" smtClean="0"/>
              <a:t>ould </a:t>
            </a:r>
            <a:r>
              <a:rPr lang="en-GB" sz="2200" dirty="0"/>
              <a:t>some swindler have sent me his key instead</a:t>
            </a:r>
            <a:r>
              <a:rPr lang="en-GB" sz="2200" dirty="0" smtClean="0"/>
              <a:t>?</a:t>
            </a:r>
          </a:p>
          <a:p>
            <a:r>
              <a:rPr lang="en-GB" sz="2600" dirty="0" smtClean="0"/>
              <a:t>I can get Microsoft’s public key when I first buy their OS</a:t>
            </a:r>
          </a:p>
          <a:p>
            <a:pPr lvl="1"/>
            <a:r>
              <a:rPr lang="en-GB" sz="2200" dirty="0" smtClean="0"/>
              <a:t>So I can verify their load modules and updates</a:t>
            </a:r>
          </a:p>
          <a:p>
            <a:pPr lvl="1"/>
            <a:r>
              <a:rPr lang="en-GB" sz="2200" dirty="0" smtClean="0"/>
              <a:t>But how to handle the more general case?</a:t>
            </a:r>
          </a:p>
          <a:p>
            <a:r>
              <a:rPr lang="en-GB" sz="2600" dirty="0"/>
              <a:t>I would like a certificate of authenticity</a:t>
            </a:r>
            <a:endParaRPr lang="en-GB" sz="2600" dirty="0" smtClean="0"/>
          </a:p>
          <a:p>
            <a:pPr lvl="1"/>
            <a:r>
              <a:rPr lang="en-GB" sz="2200" dirty="0"/>
              <a:t>G</a:t>
            </a:r>
            <a:r>
              <a:rPr lang="en-GB" sz="2200" dirty="0" smtClean="0"/>
              <a:t>uaranteeing </a:t>
            </a:r>
            <a:r>
              <a:rPr lang="en-GB" sz="2200" dirty="0"/>
              <a:t>who the real owner of a public key 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PK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a data structure</a:t>
            </a:r>
          </a:p>
          <a:p>
            <a:r>
              <a:rPr lang="en-US" dirty="0" smtClean="0"/>
              <a:t>Containing an identity and a matching public key</a:t>
            </a:r>
          </a:p>
          <a:p>
            <a:pPr lvl="1"/>
            <a:r>
              <a:rPr lang="en-US" dirty="0" smtClean="0"/>
              <a:t>And perhaps other information</a:t>
            </a:r>
          </a:p>
          <a:p>
            <a:r>
              <a:rPr lang="en-US" dirty="0" smtClean="0"/>
              <a:t>Also containing a digital signature of those items</a:t>
            </a:r>
          </a:p>
          <a:p>
            <a:r>
              <a:rPr lang="en-US" dirty="0" smtClean="0"/>
              <a:t>Signature usually signed by someone I trust</a:t>
            </a:r>
          </a:p>
          <a:p>
            <a:pPr lvl="1"/>
            <a:r>
              <a:rPr lang="en-US" dirty="0" smtClean="0"/>
              <a:t>And whose public key I already have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Public Key Certificates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 know public key of the authority who signed it</a:t>
            </a:r>
          </a:p>
          <a:p>
            <a:pPr lvl="1"/>
            <a:r>
              <a:rPr lang="en-GB" dirty="0"/>
              <a:t>I can validate the signature is correct</a:t>
            </a:r>
          </a:p>
          <a:p>
            <a:pPr lvl="1"/>
            <a:r>
              <a:rPr lang="en-GB" dirty="0"/>
              <a:t>I can tell the certificate has not been tampered with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f </a:t>
            </a:r>
            <a:r>
              <a:rPr lang="en-GB" dirty="0"/>
              <a:t>I trust the authority who signed the certificate</a:t>
            </a:r>
          </a:p>
          <a:p>
            <a:pPr lvl="1"/>
            <a:r>
              <a:rPr lang="en-GB" dirty="0"/>
              <a:t>I can trust they authenticated the certificate owner</a:t>
            </a:r>
            <a:endParaRPr lang="en-GB" dirty="0" smtClean="0"/>
          </a:p>
          <a:p>
            <a:pPr lvl="1"/>
            <a:r>
              <a:rPr lang="en-GB" dirty="0" smtClean="0"/>
              <a:t>E.g., </a:t>
            </a:r>
            <a:r>
              <a:rPr lang="en-GB" dirty="0"/>
              <a:t>we trust drivers licenses and passports</a:t>
            </a:r>
            <a:endParaRPr lang="en-GB" dirty="0" smtClean="0"/>
          </a:p>
          <a:p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first I must know and trust signing authority</a:t>
            </a:r>
            <a:endParaRPr lang="en-GB" dirty="0" smtClean="0"/>
          </a:p>
          <a:p>
            <a:pPr lvl="1"/>
            <a:r>
              <a:rPr lang="en-GB" dirty="0" smtClean="0"/>
              <a:t>Which really means I know and trust their public key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Chicken and Egg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sz="2800" dirty="0" smtClean="0"/>
              <a:t>I can learn the public key of a new partner using his certificate</a:t>
            </a:r>
          </a:p>
          <a:p>
            <a:r>
              <a:rPr lang="en-US" sz="2800" dirty="0" smtClean="0"/>
              <a:t>But to use his certificate, I need the public key of whoever signed it</a:t>
            </a:r>
          </a:p>
          <a:p>
            <a:r>
              <a:rPr lang="en-US" sz="2800" dirty="0" smtClean="0"/>
              <a:t>So how do I get </a:t>
            </a:r>
            <a:r>
              <a:rPr lang="en-US" sz="2800" u="sng" dirty="0" smtClean="0"/>
              <a:t>that</a:t>
            </a:r>
            <a:r>
              <a:rPr lang="en-US" sz="2800" dirty="0" smtClean="0"/>
              <a:t> public key?</a:t>
            </a:r>
          </a:p>
          <a:p>
            <a:r>
              <a:rPr lang="en-US" sz="2800" dirty="0" smtClean="0"/>
              <a:t>Ultimately, </a:t>
            </a:r>
            <a:r>
              <a:rPr lang="en-US" sz="2800" i="1" dirty="0" smtClean="0"/>
              <a:t>out of band</a:t>
            </a:r>
          </a:p>
          <a:p>
            <a:r>
              <a:rPr lang="en-US" sz="2800" dirty="0" smtClean="0"/>
              <a:t>Which means through some other means</a:t>
            </a:r>
          </a:p>
          <a:p>
            <a:r>
              <a:rPr lang="en-US" sz="2800" dirty="0" smtClean="0"/>
              <a:t>Commonly by having the key in a trusted program, like a web browser</a:t>
            </a:r>
          </a:p>
          <a:p>
            <a:r>
              <a:rPr lang="en-US" sz="2800" dirty="0" smtClean="0"/>
              <a:t>Or hand delivered (as in project 4)</a:t>
            </a:r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offer us much greater power than one machine can provide</a:t>
            </a:r>
          </a:p>
          <a:p>
            <a:r>
              <a:rPr lang="en-US" dirty="0" smtClean="0"/>
              <a:t>They do so at costs of complexity and security risk</a:t>
            </a:r>
          </a:p>
          <a:p>
            <a:r>
              <a:rPr lang="en-US" dirty="0" smtClean="0"/>
              <a:t>We handle the complexity by using distributed systems in a few carefully defined ways</a:t>
            </a:r>
          </a:p>
          <a:p>
            <a:r>
              <a:rPr lang="en-US" dirty="0" smtClean="0"/>
              <a:t>We handle the security risk by proper use of cryptography and other tools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Heterogeneity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systems aren’t uniform</a:t>
            </a:r>
          </a:p>
          <a:p>
            <a:r>
              <a:rPr lang="en-US" sz="2400" dirty="0" smtClean="0"/>
              <a:t>Heterogeneous clients</a:t>
            </a:r>
          </a:p>
          <a:p>
            <a:pPr lvl="1"/>
            <a:r>
              <a:rPr lang="en-US" sz="2000" dirty="0" smtClean="0"/>
              <a:t>Different instruction set architectures</a:t>
            </a:r>
          </a:p>
          <a:p>
            <a:pPr lvl="1"/>
            <a:r>
              <a:rPr lang="en-US" sz="2000" dirty="0" smtClean="0"/>
              <a:t>Different operating systems and versions</a:t>
            </a:r>
          </a:p>
          <a:p>
            <a:r>
              <a:rPr lang="en-US" sz="2400" dirty="0" smtClean="0"/>
              <a:t>Heterogeneous servers</a:t>
            </a:r>
          </a:p>
          <a:p>
            <a:pPr lvl="1"/>
            <a:r>
              <a:rPr lang="en-US" sz="2000" dirty="0" smtClean="0"/>
              <a:t>Different implementations</a:t>
            </a:r>
          </a:p>
          <a:p>
            <a:pPr lvl="1"/>
            <a:r>
              <a:rPr lang="en-US" sz="2000" dirty="0" smtClean="0"/>
              <a:t>Offered by competing service providers</a:t>
            </a:r>
          </a:p>
          <a:p>
            <a:r>
              <a:rPr lang="en-US" sz="2400" dirty="0" smtClean="0"/>
              <a:t>Heterogeneous networks</a:t>
            </a:r>
          </a:p>
          <a:p>
            <a:pPr lvl="1"/>
            <a:r>
              <a:rPr lang="en-US" sz="2000" dirty="0" smtClean="0"/>
              <a:t>Public and private</a:t>
            </a:r>
          </a:p>
          <a:p>
            <a:pPr lvl="1"/>
            <a:r>
              <a:rPr lang="en-US" sz="2000" dirty="0" smtClean="0"/>
              <a:t>Managed by different orgs in different countries</a:t>
            </a:r>
          </a:p>
          <a:p>
            <a:r>
              <a:rPr lang="en-US" sz="2400" dirty="0" smtClean="0"/>
              <a:t>Another problem for achieving transparency</a:t>
            </a:r>
          </a:p>
          <a:p>
            <a:pPr lvl="1"/>
            <a:r>
              <a:rPr lang="en-US" sz="2000" dirty="0" smtClean="0"/>
              <a:t>And sometimes correctness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>
          <a:xfrm>
            <a:off x="635000" y="274638"/>
            <a:ext cx="8051800" cy="944562"/>
          </a:xfrm>
        </p:spPr>
        <p:txBody>
          <a:bodyPr>
            <a:normAutofit fontScale="90000"/>
          </a:bodyPr>
          <a:lstStyle/>
          <a:p>
            <a:pPr eaLnBrk="1"/>
            <a:r>
              <a:rPr lang="en-GB" dirty="0" smtClean="0"/>
              <a:t>Fundamental Building Blocks Change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/>
            <a:r>
              <a:rPr lang="en-GB" dirty="0" smtClean="0"/>
              <a:t>The old model:</a:t>
            </a:r>
          </a:p>
          <a:p>
            <a:pPr lvl="1" eaLnBrk="1"/>
            <a:r>
              <a:rPr lang="en-GB" dirty="0" smtClean="0"/>
              <a:t>Programs run in processes</a:t>
            </a:r>
          </a:p>
          <a:p>
            <a:pPr lvl="1" eaLnBrk="1"/>
            <a:r>
              <a:rPr lang="en-GB" dirty="0" smtClean="0"/>
              <a:t>Programs use APIs to access system resources</a:t>
            </a:r>
          </a:p>
          <a:p>
            <a:pPr lvl="1" eaLnBrk="1"/>
            <a:r>
              <a:rPr lang="en-GB" dirty="0" smtClean="0"/>
              <a:t>API services implemented by OS and libraries</a:t>
            </a:r>
          </a:p>
          <a:p>
            <a:pPr eaLnBrk="1"/>
            <a:r>
              <a:rPr lang="en-GB" dirty="0" smtClean="0"/>
              <a:t>The new model:</a:t>
            </a:r>
          </a:p>
          <a:p>
            <a:pPr lvl="1" eaLnBrk="1"/>
            <a:r>
              <a:rPr lang="en-GB" dirty="0" smtClean="0"/>
              <a:t>Clients and servers run on nodes</a:t>
            </a:r>
          </a:p>
          <a:p>
            <a:pPr lvl="1" eaLnBrk="1"/>
            <a:r>
              <a:rPr lang="en-GB" dirty="0" smtClean="0"/>
              <a:t>Clients use APIs to access services</a:t>
            </a:r>
          </a:p>
          <a:p>
            <a:pPr lvl="1" eaLnBrk="1"/>
            <a:r>
              <a:rPr lang="en-GB" dirty="0" smtClean="0"/>
              <a:t>API services are exchanged via protocols</a:t>
            </a:r>
          </a:p>
          <a:p>
            <a:r>
              <a:rPr lang="en-GB" dirty="0" smtClean="0"/>
              <a:t>Local is a (very important) special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smtClean="0"/>
              <a:t>Changing Paradigms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GB" dirty="0" smtClean="0"/>
              <a:t>Network connectivity becomes “a given”</a:t>
            </a:r>
          </a:p>
          <a:p>
            <a:pPr lvl="1" eaLnBrk="1"/>
            <a:r>
              <a:rPr lang="en-GB" dirty="0" smtClean="0"/>
              <a:t>New applications assume/exploit connectivity</a:t>
            </a:r>
          </a:p>
          <a:p>
            <a:pPr lvl="1" eaLnBrk="1"/>
            <a:r>
              <a:rPr lang="en-GB" dirty="0" smtClean="0"/>
              <a:t>New distributed programming paradigms emerge</a:t>
            </a:r>
          </a:p>
          <a:p>
            <a:pPr lvl="1" eaLnBrk="1"/>
            <a:r>
              <a:rPr lang="en-GB" dirty="0" smtClean="0"/>
              <a:t>New functionality depends on network services</a:t>
            </a:r>
          </a:p>
          <a:p>
            <a:pPr eaLnBrk="1"/>
            <a:r>
              <a:rPr lang="en-GB" dirty="0" smtClean="0"/>
              <a:t>Applications demand new kinds of services:</a:t>
            </a:r>
          </a:p>
          <a:p>
            <a:pPr lvl="1" eaLnBrk="1"/>
            <a:r>
              <a:rPr lang="en-GB" dirty="0" smtClean="0"/>
              <a:t>Location independent operations</a:t>
            </a:r>
          </a:p>
          <a:p>
            <a:pPr lvl="1" eaLnBrk="1"/>
            <a:r>
              <a:rPr lang="en-GB" dirty="0" smtClean="0"/>
              <a:t>Rendezvous between cooperating processes</a:t>
            </a:r>
          </a:p>
          <a:p>
            <a:pPr lvl="1" eaLnBrk="1"/>
            <a:r>
              <a:rPr lang="en-GB" dirty="0" smtClean="0"/>
              <a:t>WAN scale communication, synchronization</a:t>
            </a:r>
          </a:p>
          <a:p>
            <a:pPr lvl="1" eaLnBrk="1">
              <a:buFont typeface="StarSymbol" charset="0"/>
              <a:buNone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r>
              <a:rPr lang="en-US" dirty="0" smtClean="0"/>
              <a:t>Parallel processing</a:t>
            </a:r>
          </a:p>
          <a:p>
            <a:pPr lvl="1"/>
            <a:r>
              <a:rPr lang="en-US" dirty="0" smtClean="0"/>
              <a:t>Relying on special hardware</a:t>
            </a:r>
          </a:p>
          <a:p>
            <a:r>
              <a:rPr lang="en-US" dirty="0" smtClean="0"/>
              <a:t>Single system images</a:t>
            </a:r>
          </a:p>
          <a:p>
            <a:pPr lvl="1"/>
            <a:r>
              <a:rPr lang="en-US" dirty="0" smtClean="0"/>
              <a:t>Make all the nodes look like one big computer</a:t>
            </a:r>
          </a:p>
          <a:p>
            <a:pPr lvl="1"/>
            <a:r>
              <a:rPr lang="en-US" dirty="0" smtClean="0"/>
              <a:t>Somewhere between hard and impossible</a:t>
            </a:r>
          </a:p>
          <a:p>
            <a:r>
              <a:rPr lang="en-US" dirty="0" smtClean="0"/>
              <a:t>Loosely coupled systems</a:t>
            </a:r>
          </a:p>
          <a:p>
            <a:pPr lvl="1"/>
            <a:r>
              <a:rPr lang="en-US" dirty="0" smtClean="0"/>
              <a:t>Work with difficulties as best as you can</a:t>
            </a:r>
          </a:p>
          <a:p>
            <a:pPr lvl="1"/>
            <a:r>
              <a:rPr lang="en-US" dirty="0" smtClean="0"/>
              <a:t>Typical modern approach to distributed systems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A recent variant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53829" y="463042"/>
            <a:ext cx="7099571" cy="8323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85358</TotalTime>
  <Words>3682</Words>
  <Application>Microsoft Macintosh PowerPoint</Application>
  <PresentationFormat>On-screen Show (4:3)</PresentationFormat>
  <Paragraphs>639</Paragraphs>
  <Slides>59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Calibri</vt:lpstr>
      <vt:lpstr>Courier New</vt:lpstr>
      <vt:lpstr>ＭＳ Ｐゴシック</vt:lpstr>
      <vt:lpstr>StarSymbol</vt:lpstr>
      <vt:lpstr>Times New Roman</vt:lpstr>
      <vt:lpstr>Arial</vt:lpstr>
      <vt:lpstr>Default Theme</vt:lpstr>
      <vt:lpstr>Clip</vt:lpstr>
      <vt:lpstr>Operating System Principles: Distributed Systems CS 111 Operating Systems  Peter Reiher </vt:lpstr>
      <vt:lpstr>Outline</vt:lpstr>
      <vt:lpstr>Goals of Distributed Systems</vt:lpstr>
      <vt:lpstr>Transparency</vt:lpstr>
      <vt:lpstr>Deutsch's “Seven Fallacies of Network Computing”</vt:lpstr>
      <vt:lpstr>Heterogeneity in Distributed Systems</vt:lpstr>
      <vt:lpstr>Fundamental Building Blocks Change</vt:lpstr>
      <vt:lpstr>Changing Paradigms</vt:lpstr>
      <vt:lpstr>Distributed System Paradigms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Cloud Computing</vt:lpstr>
      <vt:lpstr>Distributed Computing and  Cloud Computing</vt:lpstr>
      <vt:lpstr>What Runs in a Cloud?</vt:lpstr>
      <vt:lpstr>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Remote Procedure Calls</vt:lpstr>
      <vt:lpstr>Remote Procedure Call Concepts</vt:lpstr>
      <vt:lpstr>RPC Tool Chain</vt:lpstr>
      <vt:lpstr>Key Features of RPC</vt:lpstr>
      <vt:lpstr>RPC Is Not a Complete Solution</vt:lpstr>
      <vt:lpstr>Distributed Synchronization  and Consensus</vt:lpstr>
      <vt:lpstr>What’s Hard About  Distributed Synchronization?</vt:lpstr>
      <vt:lpstr>Leases – More Robust Locks</vt:lpstr>
      <vt:lpstr>Lock Breaking and Recovery</vt:lpstr>
      <vt:lpstr>Distributed Consensus</vt:lpstr>
      <vt:lpstr>Typical Consensus Algorithm</vt:lpstr>
      <vt:lpstr>Security for Distributed Systems</vt:lpstr>
      <vt:lpstr>Ensuring Single Machine Security</vt:lpstr>
      <vt:lpstr>Distributed Security Is Harder</vt:lpstr>
      <vt:lpstr>Goals of Network Security</vt:lpstr>
      <vt:lpstr>Elements of Network Security</vt:lpstr>
      <vt:lpstr>Symmetric Encryption</vt:lpstr>
      <vt:lpstr>Tamper Detection: Cryptographic Hashes</vt:lpstr>
      <vt:lpstr>Using Cryptographic Hashes</vt:lpstr>
      <vt:lpstr>Secure Hash Transport</vt:lpstr>
      <vt:lpstr>Public Key Cryptography</vt:lpstr>
      <vt:lpstr>Practical Use of PK</vt:lpstr>
      <vt:lpstr>A Principle of Key Use</vt:lpstr>
      <vt:lpstr>Putting It Together:  Secure Socket Layer (SSL)</vt:lpstr>
      <vt:lpstr>Digital Signatures</vt:lpstr>
      <vt:lpstr>Digital Signatures</vt:lpstr>
      <vt:lpstr>Signed Load Modules</vt:lpstr>
      <vt:lpstr>An Important Public Key Issue </vt:lpstr>
      <vt:lpstr>What Is a PK Certificate?</vt:lpstr>
      <vt:lpstr>Using Public Key Certificates</vt:lpstr>
      <vt:lpstr>A Chicken and Egg Problem</vt:lpstr>
      <vt:lpstr>Conclusion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Eric Oh</cp:lastModifiedBy>
  <cp:revision>165</cp:revision>
  <cp:lastPrinted>2016-11-10T21:10:07Z</cp:lastPrinted>
  <dcterms:created xsi:type="dcterms:W3CDTF">2016-11-18T23:59:40Z</dcterms:created>
  <dcterms:modified xsi:type="dcterms:W3CDTF">2016-11-29T16:48:50Z</dcterms:modified>
</cp:coreProperties>
</file>