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326" r:id="rId18"/>
    <p:sldId id="32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4" r:id="rId27"/>
    <p:sldId id="285" r:id="rId28"/>
    <p:sldId id="286" r:id="rId29"/>
    <p:sldId id="287" r:id="rId30"/>
    <p:sldId id="292" r:id="rId31"/>
    <p:sldId id="293" r:id="rId32"/>
    <p:sldId id="294" r:id="rId33"/>
    <p:sldId id="296" r:id="rId34"/>
    <p:sldId id="297" r:id="rId35"/>
    <p:sldId id="298" r:id="rId36"/>
    <p:sldId id="299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838"/>
    <p:restoredTop sz="85095"/>
  </p:normalViewPr>
  <p:slideViewPr>
    <p:cSldViewPr snapToGrid="0" snapToObjects="1">
      <p:cViewPr>
        <p:scale>
          <a:sx n="100" d="100"/>
          <a:sy n="100" d="100"/>
        </p:scale>
        <p:origin x="456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10/23/16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82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10/23/16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008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2720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10/23/16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10/23/16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10/23/16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10/23/16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10/23/16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10/23/16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775853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</a:t>
            </a:r>
            <a:r>
              <a:rPr lang="en-US" sz="1200" dirty="0" smtClean="0">
                <a:latin typeface="Times New Roman" pitchFamily="-107" charset="0"/>
              </a:rPr>
              <a:t> 4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771595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</a:t>
            </a:r>
            <a:r>
              <a:rPr lang="en-US" sz="1200" dirty="0" smtClean="0">
                <a:latin typeface="Times New Roman" pitchFamily="-107" charset="0"/>
              </a:rPr>
              <a:t> 111</a:t>
            </a:r>
          </a:p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Fall</a:t>
            </a:r>
            <a:r>
              <a:rPr lang="en-US" sz="1200" baseline="0" dirty="0" smtClean="0">
                <a:latin typeface="Times New Roman" pitchFamily="-107" charset="0"/>
              </a:rPr>
              <a:t> 2016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endParaRPr lang="en-US" sz="1200" dirty="0">
              <a:latin typeface="Times New Roman" pitchFamily="-107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Scheduling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cs typeface="ＭＳ Ｐゴシック" charset="-128"/>
              </a:rPr>
              <a:t>111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Operating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Systems 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073"/>
            <a:ext cx="8229600" cy="1143000"/>
          </a:xfrm>
        </p:spPr>
        <p:txBody>
          <a:bodyPr/>
          <a:lstStyle/>
          <a:p>
            <a:r>
              <a:rPr lang="en-US" dirty="0" smtClean="0"/>
              <a:t>Pros and Cons of </a:t>
            </a:r>
            <a:br>
              <a:rPr lang="en-US" dirty="0" smtClean="0"/>
            </a:br>
            <a:r>
              <a:rPr lang="en-US" dirty="0" smtClean="0"/>
              <a:t>Non-Preemptive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1548"/>
            <a:ext cx="8229600" cy="4525963"/>
          </a:xfrm>
        </p:spPr>
        <p:txBody>
          <a:bodyPr/>
          <a:lstStyle/>
          <a:p>
            <a:pPr>
              <a:buFont typeface="Lucida Grande"/>
              <a:buChar char="+"/>
            </a:pPr>
            <a:r>
              <a:rPr lang="en-US" sz="2800" dirty="0" smtClean="0"/>
              <a:t>Low scheduling overhead</a:t>
            </a:r>
          </a:p>
          <a:p>
            <a:pPr>
              <a:buFont typeface="Lucida Grande"/>
              <a:buChar char="+"/>
            </a:pPr>
            <a:r>
              <a:rPr lang="en-US" sz="2800" dirty="0" smtClean="0"/>
              <a:t>Tends to produce high throughput</a:t>
            </a:r>
          </a:p>
          <a:p>
            <a:pPr>
              <a:buFont typeface="Lucida Grande"/>
              <a:buChar char="+"/>
            </a:pPr>
            <a:r>
              <a:rPr lang="en-US" sz="2800" dirty="0" smtClean="0"/>
              <a:t>Conceptually very simple</a:t>
            </a:r>
          </a:p>
          <a:p>
            <a:pPr>
              <a:buFont typeface="Lucida Grande"/>
              <a:buChar char="−"/>
            </a:pPr>
            <a:r>
              <a:rPr lang="en-US" sz="2800" dirty="0" smtClean="0"/>
              <a:t>Poor response time for processes</a:t>
            </a:r>
          </a:p>
          <a:p>
            <a:pPr>
              <a:buFont typeface="Lucida Grande"/>
              <a:buChar char="−"/>
            </a:pPr>
            <a:r>
              <a:rPr lang="en-US" sz="2800" dirty="0" smtClean="0"/>
              <a:t>Bugs can cause machine to freeze up</a:t>
            </a:r>
          </a:p>
          <a:p>
            <a:pPr lvl="1">
              <a:buFont typeface="Lucida Grande"/>
              <a:buChar char="−"/>
            </a:pPr>
            <a:r>
              <a:rPr lang="en-US" sz="2400" dirty="0" smtClean="0"/>
              <a:t>If process contains infinite loop, e.g.</a:t>
            </a:r>
          </a:p>
          <a:p>
            <a:pPr>
              <a:buFont typeface="Lucida Grande"/>
              <a:buChar char="−"/>
            </a:pPr>
            <a:r>
              <a:rPr lang="en-US" sz="2800" dirty="0" smtClean="0"/>
              <a:t>Not good fairness (by most definitions)</a:t>
            </a:r>
          </a:p>
          <a:p>
            <a:pPr>
              <a:buFont typeface="Lucida Grande"/>
              <a:buChar char="−"/>
            </a:pPr>
            <a:r>
              <a:rPr lang="en-US" sz="2800" dirty="0" smtClean="0"/>
              <a:t>May make real time and priority scheduling difficult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073"/>
            <a:ext cx="8229600" cy="1143000"/>
          </a:xfrm>
        </p:spPr>
        <p:txBody>
          <a:bodyPr/>
          <a:lstStyle/>
          <a:p>
            <a:r>
              <a:rPr lang="en-US" dirty="0" smtClean="0"/>
              <a:t>Pros and Cons of Pre-emptive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Lucida Grande"/>
              <a:buChar char="+"/>
            </a:pPr>
            <a:r>
              <a:rPr lang="en-US" dirty="0" smtClean="0"/>
              <a:t>Can give good response time</a:t>
            </a:r>
          </a:p>
          <a:p>
            <a:pPr>
              <a:buFont typeface="Lucida Grande"/>
              <a:buChar char="+"/>
            </a:pPr>
            <a:r>
              <a:rPr lang="en-US" dirty="0" smtClean="0"/>
              <a:t>Can produce very fair usage</a:t>
            </a:r>
          </a:p>
          <a:p>
            <a:pPr>
              <a:buFont typeface="Lucida Grande"/>
              <a:buChar char="+"/>
            </a:pPr>
            <a:r>
              <a:rPr lang="en-US" dirty="0" smtClean="0"/>
              <a:t>Works well with real-time and priority scheduling</a:t>
            </a:r>
          </a:p>
          <a:p>
            <a:pPr>
              <a:buFont typeface="Lucida Grande"/>
              <a:buChar char="−"/>
            </a:pPr>
            <a:r>
              <a:rPr lang="en-US" dirty="0" smtClean="0"/>
              <a:t>More complex</a:t>
            </a:r>
          </a:p>
          <a:p>
            <a:pPr>
              <a:buFont typeface="Lucida Grande"/>
              <a:buChar char="−"/>
            </a:pPr>
            <a:r>
              <a:rPr lang="en-US" dirty="0" smtClean="0"/>
              <a:t>Requires ability to cleanly halt process and save its state</a:t>
            </a:r>
          </a:p>
          <a:p>
            <a:pPr>
              <a:buFont typeface="Lucida Grande"/>
              <a:buChar char="−"/>
            </a:pPr>
            <a:r>
              <a:rPr lang="en-US" dirty="0" smtClean="0"/>
              <a:t>May not get good throughput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Scheduling: Policy and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2370"/>
            <a:ext cx="8229600" cy="4525963"/>
          </a:xfrm>
        </p:spPr>
        <p:txBody>
          <a:bodyPr/>
          <a:lstStyle/>
          <a:p>
            <a:r>
              <a:rPr lang="en-US" dirty="0" smtClean="0"/>
              <a:t>The scheduler will move jobs into and out of a processor (</a:t>
            </a:r>
            <a:r>
              <a:rPr lang="en-US" i="1" dirty="0" smtClean="0"/>
              <a:t>dispatching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Requiring various mechanics to do so</a:t>
            </a:r>
          </a:p>
          <a:p>
            <a:r>
              <a:rPr lang="en-US" dirty="0" smtClean="0"/>
              <a:t>How dispatching is done should not depend on the policy used to decide who to dispatch</a:t>
            </a:r>
          </a:p>
          <a:p>
            <a:r>
              <a:rPr lang="en-US" dirty="0" smtClean="0"/>
              <a:t>Desirable to separate the choice of who runs (policy) from the dispatching mechanism</a:t>
            </a:r>
          </a:p>
          <a:p>
            <a:pPr lvl="1"/>
            <a:r>
              <a:rPr lang="en-US" dirty="0" smtClean="0"/>
              <a:t>Also desirable that OS process queue structure not be policy-dependent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the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49921" y="3005118"/>
            <a:ext cx="2057400" cy="6858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/>
                <a:ea typeface="Arial Unicode MS" charset="0"/>
                <a:cs typeface="Times New Roman"/>
              </a:rPr>
              <a:t>ready queue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016921" y="3005118"/>
            <a:ext cx="1295400" cy="685800"/>
          </a:xfrm>
          <a:prstGeom prst="flowChartAlternateProcess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/>
                <a:cs typeface="Times New Roman"/>
              </a:rPr>
              <a:t>dispatcher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921921" y="3005118"/>
            <a:ext cx="1447800" cy="685800"/>
          </a:xfrm>
          <a:prstGeom prst="flowChartAlternateProcess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/>
                <a:cs typeface="Times New Roman"/>
              </a:rPr>
              <a:t>context</a:t>
            </a:r>
          </a:p>
          <a:p>
            <a:pPr algn="ctr"/>
            <a:r>
              <a:rPr lang="en-US">
                <a:latin typeface="Times New Roman"/>
                <a:cs typeface="Times New Roman"/>
              </a:rPr>
              <a:t>switcher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761337" y="3005118"/>
            <a:ext cx="990600" cy="685800"/>
          </a:xfrm>
          <a:prstGeom prst="flowChartAlternateProcess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CPU</a:t>
            </a:r>
          </a:p>
        </p:txBody>
      </p:sp>
      <p:cxnSp>
        <p:nvCxnSpPr>
          <p:cNvPr id="8" name="AutoShape 8"/>
          <p:cNvCxnSpPr>
            <a:cxnSpLocks noChangeShapeType="1"/>
            <a:stCxn id="7" idx="0"/>
            <a:endCxn id="4" idx="0"/>
          </p:cNvCxnSpPr>
          <p:nvPr/>
        </p:nvCxnSpPr>
        <p:spPr bwMode="auto">
          <a:xfrm rot="16200000" flipV="1">
            <a:off x="5317629" y="66110"/>
            <a:ext cx="1588" cy="5878016"/>
          </a:xfrm>
          <a:prstGeom prst="bentConnector3">
            <a:avLst>
              <a:gd name="adj1" fmla="val 1439546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382046" y="2025630"/>
            <a:ext cx="21717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ea typeface="Arial Unicode MS" charset="0"/>
                <a:cs typeface="Times New Roman"/>
              </a:rPr>
              <a:t>yield (or preemption)</a:t>
            </a:r>
          </a:p>
        </p:txBody>
      </p:sp>
      <p:cxnSp>
        <p:nvCxnSpPr>
          <p:cNvPr id="10" name="AutoShape 10"/>
          <p:cNvCxnSpPr>
            <a:cxnSpLocks noChangeShapeType="1"/>
            <a:stCxn id="4" idx="3"/>
            <a:endCxn id="5" idx="1"/>
          </p:cNvCxnSpPr>
          <p:nvPr/>
        </p:nvCxnSpPr>
        <p:spPr bwMode="auto">
          <a:xfrm>
            <a:off x="3407321" y="3348018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11"/>
          <p:cNvCxnSpPr>
            <a:cxnSpLocks noChangeShapeType="1"/>
            <a:stCxn id="5" idx="3"/>
            <a:endCxn id="6" idx="1"/>
          </p:cNvCxnSpPr>
          <p:nvPr/>
        </p:nvCxnSpPr>
        <p:spPr bwMode="auto">
          <a:xfrm>
            <a:off x="5312321" y="3348018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12"/>
          <p:cNvCxnSpPr>
            <a:cxnSpLocks noChangeShapeType="1"/>
            <a:stCxn id="6" idx="3"/>
            <a:endCxn id="7" idx="1"/>
          </p:cNvCxnSpPr>
          <p:nvPr/>
        </p:nvCxnSpPr>
        <p:spPr bwMode="auto">
          <a:xfrm>
            <a:off x="7369721" y="3348018"/>
            <a:ext cx="391616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4778921" y="4148118"/>
            <a:ext cx="1447800" cy="685800"/>
          </a:xfrm>
          <a:prstGeom prst="flowChartAlternateProcess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/>
                <a:cs typeface="Times New Roman"/>
              </a:rPr>
              <a:t>resource</a:t>
            </a:r>
          </a:p>
          <a:p>
            <a:pPr algn="ctr"/>
            <a:r>
              <a:rPr lang="en-US">
                <a:latin typeface="Times New Roman"/>
                <a:cs typeface="Times New Roman"/>
              </a:rPr>
              <a:t>manager</a:t>
            </a:r>
          </a:p>
        </p:txBody>
      </p:sp>
      <p:cxnSp>
        <p:nvCxnSpPr>
          <p:cNvPr id="14" name="AutoShape 14"/>
          <p:cNvCxnSpPr>
            <a:cxnSpLocks noChangeShapeType="1"/>
            <a:stCxn id="7" idx="2"/>
            <a:endCxn id="13" idx="3"/>
          </p:cNvCxnSpPr>
          <p:nvPr/>
        </p:nvCxnSpPr>
        <p:spPr bwMode="auto">
          <a:xfrm rot="5400000">
            <a:off x="6841629" y="3076010"/>
            <a:ext cx="800100" cy="202991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5" name="AutoShape 15"/>
          <p:cNvCxnSpPr>
            <a:cxnSpLocks noChangeShapeType="1"/>
            <a:stCxn id="13" idx="1"/>
            <a:endCxn id="4" idx="2"/>
          </p:cNvCxnSpPr>
          <p:nvPr/>
        </p:nvCxnSpPr>
        <p:spPr bwMode="auto">
          <a:xfrm rot="10800000">
            <a:off x="2378621" y="3690918"/>
            <a:ext cx="2400300" cy="800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6531521" y="4437043"/>
            <a:ext cx="16907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ea typeface="Arial Unicode MS" charset="0"/>
                <a:cs typeface="Times New Roman"/>
              </a:rPr>
              <a:t>resource request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2462758" y="4437043"/>
            <a:ext cx="17162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ea typeface="Arial Unicode MS" charset="0"/>
                <a:cs typeface="Times New Roman"/>
              </a:rPr>
              <a:t>resource granted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664121" y="445291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cxnSp>
        <p:nvCxnSpPr>
          <p:cNvPr id="19" name="AutoShape 19"/>
          <p:cNvCxnSpPr>
            <a:cxnSpLocks noChangeShapeType="1"/>
            <a:stCxn id="18" idx="0"/>
            <a:endCxn id="4" idx="1"/>
          </p:cNvCxnSpPr>
          <p:nvPr/>
        </p:nvCxnSpPr>
        <p:spPr bwMode="auto">
          <a:xfrm rot="16200000">
            <a:off x="530771" y="3633768"/>
            <a:ext cx="1104900" cy="5334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457427" y="4681518"/>
            <a:ext cx="8769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/>
                <a:ea typeface="Arial Unicode MS" charset="0"/>
                <a:cs typeface="Times New Roman"/>
              </a:rPr>
              <a:t>new </a:t>
            </a:r>
          </a:p>
          <a:p>
            <a:pPr algn="ctr"/>
            <a:r>
              <a:rPr lang="en-US">
                <a:latin typeface="Times New Roman"/>
                <a:ea typeface="Arial Unicode MS" charset="0"/>
                <a:cs typeface="Times New Roman"/>
              </a:rPr>
              <a:t>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/>
      <p:bldP spid="13" grpId="0" animBg="1"/>
      <p:bldP spid="16" grpId="0"/>
      <p:bldP spid="17" grpId="0"/>
      <p:bldP spid="18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and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you schedule important system activities has a major effect on performance</a:t>
            </a:r>
          </a:p>
          <a:p>
            <a:r>
              <a:rPr lang="en-US" dirty="0" smtClean="0"/>
              <a:t>Performance has different aspects</a:t>
            </a:r>
          </a:p>
          <a:p>
            <a:pPr lvl="1"/>
            <a:r>
              <a:rPr lang="en-US" dirty="0" smtClean="0"/>
              <a:t>You may not be able to optimize for all of them</a:t>
            </a:r>
          </a:p>
          <a:p>
            <a:r>
              <a:rPr lang="en-US" dirty="0" smtClean="0"/>
              <a:t>Scheduling performance has very different characteristic under light vs. heavy load</a:t>
            </a:r>
          </a:p>
          <a:p>
            <a:r>
              <a:rPr lang="en-US" dirty="0" smtClean="0"/>
              <a:t>Important to understand the performance basics regarding scheduling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50892" y="542422"/>
            <a:ext cx="6878631" cy="674720"/>
          </a:xfrm>
          <a:prstGeom prst="roundRect">
            <a:avLst/>
          </a:pr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Comments 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230"/>
            <a:ext cx="8229600" cy="4525963"/>
          </a:xfrm>
        </p:spPr>
        <p:txBody>
          <a:bodyPr/>
          <a:lstStyle/>
          <a:p>
            <a:r>
              <a:rPr lang="en-GB" sz="2800" dirty="0" smtClean="0"/>
              <a:t>Performance goals should be quantitative and measurable</a:t>
            </a:r>
          </a:p>
          <a:p>
            <a:pPr lvl="1"/>
            <a:r>
              <a:rPr lang="en-GB" sz="2400" dirty="0" smtClean="0"/>
              <a:t>If we want “goodness” we must be able to quantify it</a:t>
            </a:r>
          </a:p>
          <a:p>
            <a:pPr lvl="1"/>
            <a:r>
              <a:rPr lang="en-GB" sz="2400" dirty="0" smtClean="0"/>
              <a:t>You cannot optimize what you do not measure</a:t>
            </a:r>
          </a:p>
          <a:p>
            <a:r>
              <a:rPr lang="en-GB" sz="2800" dirty="0" smtClean="0"/>
              <a:t>Metrics ... the way &amp; units in which we measure</a:t>
            </a:r>
          </a:p>
          <a:p>
            <a:pPr lvl="1"/>
            <a:r>
              <a:rPr lang="en-GB" sz="2400" dirty="0" smtClean="0"/>
              <a:t>Choose a characteristic to be measured</a:t>
            </a:r>
          </a:p>
          <a:p>
            <a:pPr lvl="2"/>
            <a:r>
              <a:rPr lang="en-GB" sz="2000" dirty="0" smtClean="0"/>
              <a:t>	It must correlate well with goodness/badness of service</a:t>
            </a:r>
          </a:p>
          <a:p>
            <a:pPr lvl="1"/>
            <a:r>
              <a:rPr lang="en-GB" sz="2400" dirty="0" smtClean="0"/>
              <a:t>Find a unit to quantify that characteristic</a:t>
            </a:r>
          </a:p>
          <a:p>
            <a:pPr lvl="2"/>
            <a:r>
              <a:rPr lang="en-GB" sz="2000" dirty="0" smtClean="0"/>
              <a:t>	It must a unit that can actually be measured</a:t>
            </a:r>
          </a:p>
          <a:p>
            <a:pPr lvl="1"/>
            <a:r>
              <a:rPr lang="en-GB" sz="2400" dirty="0" smtClean="0"/>
              <a:t>Define a process for measuring the characteristic</a:t>
            </a:r>
          </a:p>
          <a:p>
            <a:r>
              <a:rPr lang="en-GB" sz="2800" dirty="0" smtClean="0"/>
              <a:t>That’s enough for now</a:t>
            </a:r>
          </a:p>
          <a:p>
            <a:pPr lvl="1"/>
            <a:r>
              <a:rPr lang="en-GB" sz="2400" dirty="0" smtClean="0"/>
              <a:t>But actually measuring performance is complex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073"/>
            <a:ext cx="8229600" cy="1143000"/>
          </a:xfrm>
        </p:spPr>
        <p:txBody>
          <a:bodyPr/>
          <a:lstStyle/>
          <a:p>
            <a:r>
              <a:rPr lang="en-US" dirty="0" smtClean="0"/>
              <a:t>How Should We Quantify Scheduler Performance?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8800"/>
            <a:ext cx="8229600" cy="4525963"/>
          </a:xfrm>
        </p:spPr>
        <p:txBody>
          <a:bodyPr/>
          <a:lstStyle/>
          <a:p>
            <a:r>
              <a:rPr lang="en-GB" sz="2800" dirty="0" smtClean="0"/>
              <a:t>Candidate metric: throughput </a:t>
            </a:r>
            <a:r>
              <a:rPr lang="en-GB" sz="2400" dirty="0" smtClean="0"/>
              <a:t>(processes/second)</a:t>
            </a:r>
          </a:p>
          <a:p>
            <a:pPr lvl="1"/>
            <a:r>
              <a:rPr lang="en-GB" sz="2400" dirty="0" smtClean="0"/>
              <a:t>But different processes need different run times</a:t>
            </a:r>
          </a:p>
          <a:p>
            <a:pPr lvl="1"/>
            <a:r>
              <a:rPr lang="en-GB" sz="2400" dirty="0" smtClean="0"/>
              <a:t>Process completion time not controlled by scheduler</a:t>
            </a:r>
          </a:p>
          <a:p>
            <a:r>
              <a:rPr lang="en-GB" sz="2800" dirty="0" smtClean="0"/>
              <a:t>Candidate metric: delay </a:t>
            </a:r>
            <a:r>
              <a:rPr lang="en-GB" sz="2400" dirty="0" smtClean="0"/>
              <a:t>(milliseconds)</a:t>
            </a:r>
          </a:p>
          <a:p>
            <a:pPr lvl="1"/>
            <a:r>
              <a:rPr lang="en-GB" sz="2400" dirty="0" smtClean="0"/>
              <a:t>But specifically what delays should we measure?</a:t>
            </a:r>
          </a:p>
          <a:p>
            <a:pPr lvl="2"/>
            <a:r>
              <a:rPr lang="en-GB" sz="2000" dirty="0" smtClean="0"/>
              <a:t>Time to finish a job (turnaround time)?</a:t>
            </a:r>
          </a:p>
          <a:p>
            <a:pPr lvl="2"/>
            <a:r>
              <a:rPr lang="en-GB" sz="2000" dirty="0" smtClean="0"/>
              <a:t>Time to get some response?</a:t>
            </a:r>
          </a:p>
          <a:p>
            <a:pPr lvl="1"/>
            <a:r>
              <a:rPr lang="en-GB" sz="2400" dirty="0" smtClean="0"/>
              <a:t>Some delays are not the scheduler's fault</a:t>
            </a:r>
          </a:p>
          <a:p>
            <a:pPr lvl="2"/>
            <a:r>
              <a:rPr lang="en-GB" sz="2000" dirty="0" smtClean="0"/>
              <a:t>	Time to complete a service request</a:t>
            </a:r>
          </a:p>
          <a:p>
            <a:pPr lvl="2"/>
            <a:r>
              <a:rPr lang="en-GB" sz="2000" dirty="0" smtClean="0"/>
              <a:t>	Time to wait for a busy resource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Fairness as a Scheduling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Maybe we want to make sure all processes are treated fairly</a:t>
            </a:r>
          </a:p>
          <a:p>
            <a:r>
              <a:rPr lang="en-US" dirty="0" smtClean="0"/>
              <a:t>In what dimension?</a:t>
            </a:r>
          </a:p>
          <a:p>
            <a:pPr lvl="1"/>
            <a:r>
              <a:rPr lang="en-US" dirty="0" smtClean="0"/>
              <a:t>Fairness in delay?  Which one?</a:t>
            </a:r>
          </a:p>
          <a:p>
            <a:pPr lvl="1"/>
            <a:r>
              <a:rPr lang="en-US" dirty="0" smtClean="0"/>
              <a:t>Fairness in time spent processing?</a:t>
            </a:r>
          </a:p>
          <a:p>
            <a:r>
              <a:rPr lang="en-US" dirty="0" smtClean="0"/>
              <a:t>Many metrics can be used in Jain’s fairness equation:</a:t>
            </a:r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194050" y="4889500"/>
          <a:ext cx="2718322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94" name="Equation" r:id="rId3" imgW="1587500" imgH="927100" progId="Equation.3">
                  <p:embed/>
                </p:oleObj>
              </mc:Choice>
              <mc:Fallback>
                <p:oleObj name="Equation" r:id="rId3" imgW="1587500" imgH="9271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4889500"/>
                        <a:ext cx="2718322" cy="158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Scheduling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8600"/>
            <a:ext cx="8229600" cy="4525963"/>
          </a:xfrm>
        </p:spPr>
        <p:txBody>
          <a:bodyPr/>
          <a:lstStyle/>
          <a:p>
            <a:r>
              <a:rPr lang="en-US" dirty="0" smtClean="0"/>
              <a:t>Mean time to completion (seconds)</a:t>
            </a:r>
          </a:p>
          <a:p>
            <a:pPr lvl="1"/>
            <a:r>
              <a:rPr lang="en-US" dirty="0" smtClean="0"/>
              <a:t>For a particular job mix (benchmark)</a:t>
            </a:r>
          </a:p>
          <a:p>
            <a:r>
              <a:rPr lang="en-US" dirty="0" smtClean="0"/>
              <a:t>Throughput (operations per second)</a:t>
            </a:r>
          </a:p>
          <a:p>
            <a:pPr lvl="1"/>
            <a:r>
              <a:rPr lang="en-US" dirty="0" smtClean="0"/>
              <a:t>For a particular activity or job mix (benchmark)</a:t>
            </a:r>
          </a:p>
          <a:p>
            <a:r>
              <a:rPr lang="en-US" dirty="0" smtClean="0"/>
              <a:t>Mean response time (milliseconds)</a:t>
            </a:r>
          </a:p>
          <a:p>
            <a:pPr lvl="1"/>
            <a:r>
              <a:rPr lang="en-US" dirty="0" smtClean="0"/>
              <a:t>Time spent on the ready queue</a:t>
            </a:r>
          </a:p>
          <a:p>
            <a:r>
              <a:rPr lang="en-US" dirty="0" smtClean="0"/>
              <a:t>Overall “goodness”</a:t>
            </a:r>
          </a:p>
          <a:p>
            <a:pPr lvl="1"/>
            <a:r>
              <a:rPr lang="en-US" dirty="0" smtClean="0"/>
              <a:t>Requires a customer specific weighting function</a:t>
            </a:r>
          </a:p>
          <a:p>
            <a:pPr lvl="1"/>
            <a:r>
              <a:rPr lang="en-US" dirty="0" smtClean="0"/>
              <a:t>Often stated in </a:t>
            </a:r>
            <a:r>
              <a:rPr lang="en-US" u="sng" dirty="0" smtClean="0"/>
              <a:t>Service Level Agreements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9508"/>
            <a:ext cx="8229600" cy="1143000"/>
          </a:xfrm>
        </p:spPr>
        <p:txBody>
          <a:bodyPr/>
          <a:lstStyle/>
          <a:p>
            <a:r>
              <a:rPr lang="en-US" dirty="0" smtClean="0"/>
              <a:t>An Example – Measuring CPU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Process execution can be divided into phases</a:t>
            </a:r>
          </a:p>
          <a:p>
            <a:pPr lvl="1"/>
            <a:r>
              <a:rPr lang="en-GB" dirty="0" smtClean="0"/>
              <a:t>Time spent running</a:t>
            </a:r>
          </a:p>
          <a:p>
            <a:pPr lvl="2"/>
            <a:r>
              <a:rPr lang="en-GB" dirty="0" smtClean="0"/>
              <a:t>	The process controls how long it needs to run</a:t>
            </a:r>
          </a:p>
          <a:p>
            <a:pPr lvl="1"/>
            <a:r>
              <a:rPr lang="en-GB" dirty="0" smtClean="0"/>
              <a:t>Time spent waiting for resources or completions</a:t>
            </a:r>
          </a:p>
          <a:p>
            <a:pPr lvl="2"/>
            <a:r>
              <a:rPr lang="en-GB" dirty="0" smtClean="0"/>
              <a:t>	Resource managers control how long these take</a:t>
            </a:r>
          </a:p>
          <a:p>
            <a:pPr lvl="1"/>
            <a:r>
              <a:rPr lang="en-GB" dirty="0" smtClean="0"/>
              <a:t>Time spent waiting to be run</a:t>
            </a:r>
          </a:p>
          <a:p>
            <a:pPr lvl="2"/>
            <a:r>
              <a:rPr lang="en-GB" dirty="0" smtClean="0"/>
              <a:t>	This time is controlled by the scheduler</a:t>
            </a:r>
          </a:p>
          <a:p>
            <a:r>
              <a:rPr lang="en-GB" dirty="0" smtClean="0"/>
              <a:t>Proposed metric:</a:t>
            </a:r>
          </a:p>
          <a:p>
            <a:pPr lvl="1"/>
            <a:r>
              <a:rPr lang="en-GB" dirty="0" smtClean="0"/>
              <a:t>Time that “ready” processes spend waiting for the CPU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scheduling?</a:t>
            </a:r>
          </a:p>
          <a:p>
            <a:pPr lvl="1"/>
            <a:r>
              <a:rPr lang="en-US" dirty="0" smtClean="0"/>
              <a:t>What are our scheduling goals?</a:t>
            </a:r>
          </a:p>
          <a:p>
            <a:r>
              <a:rPr lang="en-US" dirty="0" smtClean="0"/>
              <a:t>What resources should we schedule?</a:t>
            </a:r>
          </a:p>
          <a:p>
            <a:r>
              <a:rPr lang="en-US" dirty="0" smtClean="0"/>
              <a:t>Example scheduling algorithms and their implications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611301" y="542422"/>
            <a:ext cx="1918090" cy="674720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Throughput vs. Load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807121" y="1399068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1807121" y="5285268"/>
            <a:ext cx="601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04355" y="2846868"/>
            <a:ext cx="1466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Arial" charset="0"/>
              </a:rPr>
              <a:t>throughput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245521" y="5269393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 charset="0"/>
              </a:rPr>
              <a:t>offered load</a:t>
            </a:r>
            <a:endParaRPr lang="en-US" dirty="0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1807121" y="2542068"/>
            <a:ext cx="2743200" cy="27432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159921" y="2161068"/>
            <a:ext cx="722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Arial" charset="0"/>
              </a:rPr>
              <a:t>ideal</a:t>
            </a:r>
            <a:endParaRPr lang="en-US">
              <a:solidFill>
                <a:srgbClr val="00FF00"/>
              </a:solidFill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788446" y="3532668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3300"/>
                </a:solidFill>
                <a:latin typeface="Arial" charset="0"/>
              </a:rPr>
              <a:t>typical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4550321" y="2542068"/>
            <a:ext cx="1828800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1807121" y="3164368"/>
            <a:ext cx="4495800" cy="2120900"/>
          </a:xfrm>
          <a:custGeom>
            <a:avLst/>
            <a:gdLst/>
            <a:ahLst/>
            <a:cxnLst>
              <a:cxn ang="0">
                <a:pos x="0" y="1336"/>
              </a:cxn>
              <a:cxn ang="0">
                <a:pos x="1056" y="328"/>
              </a:cxn>
              <a:cxn ang="0">
                <a:pos x="1584" y="40"/>
              </a:cxn>
              <a:cxn ang="0">
                <a:pos x="2112" y="88"/>
              </a:cxn>
              <a:cxn ang="0">
                <a:pos x="2832" y="328"/>
              </a:cxn>
            </a:cxnLst>
            <a:rect l="0" t="0" r="r" b="b"/>
            <a:pathLst>
              <a:path w="2832" h="1336">
                <a:moveTo>
                  <a:pt x="0" y="1336"/>
                </a:moveTo>
                <a:cubicBezTo>
                  <a:pt x="396" y="940"/>
                  <a:pt x="792" y="544"/>
                  <a:pt x="1056" y="328"/>
                </a:cubicBezTo>
                <a:cubicBezTo>
                  <a:pt x="1320" y="112"/>
                  <a:pt x="1408" y="80"/>
                  <a:pt x="1584" y="40"/>
                </a:cubicBezTo>
                <a:cubicBezTo>
                  <a:pt x="1760" y="0"/>
                  <a:pt x="1904" y="40"/>
                  <a:pt x="2112" y="88"/>
                </a:cubicBezTo>
                <a:cubicBezTo>
                  <a:pt x="2320" y="136"/>
                  <a:pt x="2576" y="232"/>
                  <a:pt x="2832" y="328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4218206" y="2209953"/>
            <a:ext cx="664230" cy="1588"/>
          </a:xfrm>
          <a:prstGeom prst="straightConnector1">
            <a:avLst/>
          </a:prstGeom>
          <a:ln w="28575" cap="flat" cmpd="sng" algn="ctr">
            <a:solidFill>
              <a:srgbClr val="0D0D0D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40663" y="1399068"/>
            <a:ext cx="3659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Maximum possible capacity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 animBg="1"/>
      <p:bldP spid="12" grpId="0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9021"/>
            <a:ext cx="8229600" cy="1143000"/>
          </a:xfrm>
        </p:spPr>
        <p:txBody>
          <a:bodyPr/>
          <a:lstStyle/>
          <a:p>
            <a:r>
              <a:rPr lang="en-US" dirty="0" smtClean="0"/>
              <a:t>Why Don’t We Achieve Ideal Throughput?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Scheduling is not free</a:t>
            </a:r>
          </a:p>
          <a:p>
            <a:pPr lvl="1"/>
            <a:r>
              <a:rPr lang="en-GB" dirty="0" smtClean="0"/>
              <a:t>It takes time to dispatch a process (overhead)</a:t>
            </a:r>
          </a:p>
          <a:p>
            <a:pPr lvl="1"/>
            <a:r>
              <a:rPr lang="en-GB" dirty="0" smtClean="0"/>
              <a:t>More dispatches means more overhead (lost time)</a:t>
            </a:r>
          </a:p>
          <a:p>
            <a:pPr lvl="1"/>
            <a:r>
              <a:rPr lang="en-GB" dirty="0" smtClean="0"/>
              <a:t>Less time (per second) is available to run processes</a:t>
            </a:r>
          </a:p>
          <a:p>
            <a:r>
              <a:rPr lang="en-GB" dirty="0" smtClean="0"/>
              <a:t>How to minimize the performance gap</a:t>
            </a:r>
          </a:p>
          <a:p>
            <a:pPr lvl="1"/>
            <a:r>
              <a:rPr lang="en-GB" dirty="0" smtClean="0"/>
              <a:t>Reduce the overhead per dispatch</a:t>
            </a:r>
          </a:p>
          <a:p>
            <a:pPr lvl="1"/>
            <a:r>
              <a:rPr lang="en-GB" dirty="0" smtClean="0"/>
              <a:t>Minimize the number of dispatches (per second)</a:t>
            </a:r>
          </a:p>
          <a:p>
            <a:r>
              <a:rPr lang="en-GB" dirty="0" smtClean="0"/>
              <a:t>	This phenomenon is seen in many areas besides process scheduling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8047"/>
            <a:ext cx="8229600" cy="1143000"/>
          </a:xfrm>
        </p:spPr>
        <p:txBody>
          <a:bodyPr/>
          <a:lstStyle/>
          <a:p>
            <a:r>
              <a:rPr lang="en-US" dirty="0" smtClean="0"/>
              <a:t>Typical Response Time </a:t>
            </a:r>
            <a:br>
              <a:rPr lang="en-US" dirty="0" smtClean="0"/>
            </a:br>
            <a:r>
              <a:rPr lang="en-US" dirty="0" smtClean="0"/>
              <a:t>vs. Load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2151049" y="1716588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151049" y="5602788"/>
            <a:ext cx="601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00804" y="3164388"/>
            <a:ext cx="178820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/>
              <a:t>D</a:t>
            </a:r>
            <a:r>
              <a:rPr lang="en-US" dirty="0" smtClean="0">
                <a:latin typeface="Arial" charset="0"/>
              </a:rPr>
              <a:t>elay </a:t>
            </a:r>
            <a:endParaRPr lang="en-US" dirty="0">
              <a:latin typeface="Arial" charset="0"/>
            </a:endParaRPr>
          </a:p>
          <a:p>
            <a:pPr algn="ctr"/>
            <a:r>
              <a:rPr lang="en-US" dirty="0">
                <a:latin typeface="Arial" charset="0"/>
              </a:rPr>
              <a:t>(response time)</a:t>
            </a:r>
            <a:endParaRPr lang="en-US" dirty="0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2151049" y="2630988"/>
            <a:ext cx="4648200" cy="29718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503849" y="3469188"/>
            <a:ext cx="722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Arial" charset="0"/>
              </a:rPr>
              <a:t>ideal</a:t>
            </a:r>
            <a:endParaRPr lang="en-US">
              <a:solidFill>
                <a:srgbClr val="00FF00"/>
              </a:solidFill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2151049" y="1868988"/>
            <a:ext cx="2438400" cy="3733800"/>
          </a:xfrm>
          <a:custGeom>
            <a:avLst/>
            <a:gdLst/>
            <a:ahLst/>
            <a:cxnLst>
              <a:cxn ang="0">
                <a:pos x="0" y="2352"/>
              </a:cxn>
              <a:cxn ang="0">
                <a:pos x="1056" y="1632"/>
              </a:cxn>
              <a:cxn ang="0">
                <a:pos x="1440" y="1008"/>
              </a:cxn>
              <a:cxn ang="0">
                <a:pos x="1536" y="0"/>
              </a:cxn>
            </a:cxnLst>
            <a:rect l="0" t="0" r="r" b="b"/>
            <a:pathLst>
              <a:path w="1536" h="2352">
                <a:moveTo>
                  <a:pt x="0" y="2352"/>
                </a:moveTo>
                <a:cubicBezTo>
                  <a:pt x="408" y="2104"/>
                  <a:pt x="816" y="1856"/>
                  <a:pt x="1056" y="1632"/>
                </a:cubicBezTo>
                <a:cubicBezTo>
                  <a:pt x="1296" y="1408"/>
                  <a:pt x="1360" y="1280"/>
                  <a:pt x="1440" y="1008"/>
                </a:cubicBezTo>
                <a:cubicBezTo>
                  <a:pt x="1520" y="736"/>
                  <a:pt x="1528" y="368"/>
                  <a:pt x="1536" y="0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665649" y="2402388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3300"/>
                </a:solidFill>
                <a:latin typeface="Arial" charset="0"/>
              </a:rPr>
              <a:t>typical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232293" y="5705983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 charset="0"/>
              </a:rPr>
              <a:t>offered load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6231"/>
            <a:ext cx="8229600" cy="1143000"/>
          </a:xfrm>
        </p:spPr>
        <p:txBody>
          <a:bodyPr/>
          <a:lstStyle/>
          <a:p>
            <a:r>
              <a:rPr lang="en-US" dirty="0" smtClean="0"/>
              <a:t>Why Does Response Time Explode?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744" y="1615161"/>
            <a:ext cx="8229600" cy="4525963"/>
          </a:xfrm>
        </p:spPr>
        <p:txBody>
          <a:bodyPr/>
          <a:lstStyle/>
          <a:p>
            <a:r>
              <a:rPr lang="en-GB" sz="2800" dirty="0" smtClean="0"/>
              <a:t>Real systems have finite limits</a:t>
            </a:r>
          </a:p>
          <a:p>
            <a:pPr lvl="1"/>
            <a:r>
              <a:rPr lang="en-GB" sz="2400" dirty="0" smtClean="0"/>
              <a:t>Such as queue size</a:t>
            </a:r>
          </a:p>
          <a:p>
            <a:r>
              <a:rPr lang="en-GB" sz="2800" dirty="0" smtClean="0"/>
              <a:t>When limits exceeded, requests are typically dropped</a:t>
            </a:r>
          </a:p>
          <a:p>
            <a:pPr lvl="1"/>
            <a:r>
              <a:rPr lang="en-GB" sz="2400" dirty="0" smtClean="0"/>
              <a:t>Which is an infinite response time, for them</a:t>
            </a:r>
          </a:p>
          <a:p>
            <a:pPr lvl="1"/>
            <a:r>
              <a:rPr lang="en-GB" sz="2400" dirty="0" smtClean="0"/>
              <a:t>There may be automatic retries (e.g., TCP), but they could be dropped, too</a:t>
            </a:r>
          </a:p>
          <a:p>
            <a:r>
              <a:rPr lang="en-GB" sz="2800" dirty="0" smtClean="0"/>
              <a:t>If load arrives a lot faster than it is serviced, lots of stuff gets dropped</a:t>
            </a:r>
          </a:p>
          <a:p>
            <a:r>
              <a:rPr lang="en-GB" sz="2800" dirty="0" smtClean="0"/>
              <a:t>Unless careful, overheads during heavy load explode</a:t>
            </a:r>
          </a:p>
          <a:p>
            <a:r>
              <a:rPr lang="en-GB" sz="2800" dirty="0" smtClean="0"/>
              <a:t>Effects like receive </a:t>
            </a:r>
            <a:r>
              <a:rPr lang="en-GB" sz="2800" dirty="0" err="1" smtClean="0"/>
              <a:t>livelock</a:t>
            </a:r>
            <a:r>
              <a:rPr lang="en-GB" sz="2800" dirty="0" smtClean="0"/>
              <a:t> can also hurt in this case</a:t>
            </a:r>
          </a:p>
          <a:p>
            <a:pPr lvl="1"/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Graceful Degradation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3300"/>
            <a:ext cx="8229600" cy="4525963"/>
          </a:xfrm>
        </p:spPr>
        <p:txBody>
          <a:bodyPr/>
          <a:lstStyle/>
          <a:p>
            <a:r>
              <a:rPr lang="en-GB" dirty="0" smtClean="0"/>
              <a:t>When is a system “overloaded”?</a:t>
            </a:r>
          </a:p>
          <a:p>
            <a:pPr lvl="1"/>
            <a:r>
              <a:rPr lang="en-GB" dirty="0" smtClean="0"/>
              <a:t>When it is no longer able to meet service goals</a:t>
            </a:r>
          </a:p>
          <a:p>
            <a:r>
              <a:rPr lang="en-GB" dirty="0" smtClean="0"/>
              <a:t>What can we do when overloaded?</a:t>
            </a:r>
          </a:p>
          <a:p>
            <a:pPr lvl="1"/>
            <a:r>
              <a:rPr lang="en-GB" dirty="0" smtClean="0"/>
              <a:t>Continue service, but with degraded performance</a:t>
            </a:r>
          </a:p>
          <a:p>
            <a:pPr lvl="1"/>
            <a:r>
              <a:rPr lang="en-GB" dirty="0" smtClean="0"/>
              <a:t>Maintain performance by rejecting work</a:t>
            </a:r>
          </a:p>
          <a:p>
            <a:pPr lvl="1"/>
            <a:r>
              <a:rPr lang="en-GB" dirty="0" smtClean="0"/>
              <a:t>Resume normal service when load drops to normal</a:t>
            </a:r>
          </a:p>
          <a:p>
            <a:r>
              <a:rPr lang="en-GB" dirty="0" smtClean="0"/>
              <a:t>What should we </a:t>
            </a:r>
            <a:r>
              <a:rPr lang="en-GB" u="sng" dirty="0" smtClean="0"/>
              <a:t>not</a:t>
            </a:r>
            <a:r>
              <a:rPr lang="en-GB" dirty="0" smtClean="0"/>
              <a:t> do when overloaded?</a:t>
            </a:r>
          </a:p>
          <a:p>
            <a:pPr lvl="1"/>
            <a:r>
              <a:rPr lang="en-GB" dirty="0" smtClean="0"/>
              <a:t>Allow throughput to drop to zero (i.e., stop doing work)</a:t>
            </a:r>
          </a:p>
          <a:p>
            <a:pPr lvl="1"/>
            <a:r>
              <a:rPr lang="en-GB" dirty="0" smtClean="0"/>
              <a:t>Allow response time to grow without limit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Non-Preemptive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5600"/>
            <a:ext cx="8229600" cy="4525963"/>
          </a:xfrm>
        </p:spPr>
        <p:txBody>
          <a:bodyPr/>
          <a:lstStyle/>
          <a:p>
            <a:r>
              <a:rPr lang="en-GB" dirty="0" smtClean="0"/>
              <a:t>Consider in the context of CPU scheduling</a:t>
            </a:r>
          </a:p>
          <a:p>
            <a:r>
              <a:rPr lang="en-GB" dirty="0" smtClean="0"/>
              <a:t>Scheduled process runs until it yields CPU</a:t>
            </a:r>
          </a:p>
          <a:p>
            <a:r>
              <a:rPr lang="en-GB" dirty="0" smtClean="0"/>
              <a:t>Works well for simple systems</a:t>
            </a:r>
          </a:p>
          <a:p>
            <a:pPr lvl="1"/>
            <a:r>
              <a:rPr lang="en-GB" dirty="0" smtClean="0"/>
              <a:t>Small numbers of processes</a:t>
            </a:r>
          </a:p>
          <a:p>
            <a:pPr lvl="1"/>
            <a:r>
              <a:rPr lang="en-GB" dirty="0" smtClean="0"/>
              <a:t>With natural producer consumer relationships</a:t>
            </a:r>
          </a:p>
          <a:p>
            <a:r>
              <a:rPr lang="en-GB" dirty="0" smtClean="0"/>
              <a:t>Good for maximizing throughput</a:t>
            </a:r>
          </a:p>
          <a:p>
            <a:r>
              <a:rPr lang="en-GB" dirty="0" smtClean="0"/>
              <a:t>Depends on each process to voluntarily yield</a:t>
            </a:r>
          </a:p>
          <a:p>
            <a:pPr lvl="1"/>
            <a:r>
              <a:rPr lang="en-GB" dirty="0" smtClean="0"/>
              <a:t>A piggy process can starve others</a:t>
            </a:r>
          </a:p>
          <a:p>
            <a:pPr lvl="1"/>
            <a:r>
              <a:rPr lang="en-GB" dirty="0" smtClean="0"/>
              <a:t>A buggy process can lock up the entire system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2857" y="542422"/>
            <a:ext cx="6534700" cy="674720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073"/>
            <a:ext cx="8229600" cy="1143000"/>
          </a:xfrm>
        </p:spPr>
        <p:txBody>
          <a:bodyPr/>
          <a:lstStyle/>
          <a:p>
            <a:r>
              <a:rPr lang="en-US" dirty="0" smtClean="0"/>
              <a:t>Non-Preemptive Scheduling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come first served</a:t>
            </a:r>
          </a:p>
          <a:p>
            <a:r>
              <a:rPr lang="en-US" dirty="0" smtClean="0"/>
              <a:t>Shortest job next</a:t>
            </a:r>
          </a:p>
          <a:p>
            <a:pPr lvl="1"/>
            <a:r>
              <a:rPr lang="en-US" dirty="0" smtClean="0"/>
              <a:t>We won’t cover this in detail</a:t>
            </a:r>
          </a:p>
          <a:p>
            <a:r>
              <a:rPr lang="en-US" dirty="0" smtClean="0"/>
              <a:t>Real time schedulers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Come First Served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46153" y="542422"/>
            <a:ext cx="5688101" cy="674720"/>
          </a:xfrm>
          <a:prstGeom prst="roundRect">
            <a:avLst/>
          </a:pr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simplest of all scheduling algorithms</a:t>
            </a:r>
          </a:p>
          <a:p>
            <a:r>
              <a:rPr lang="en-GB" dirty="0" smtClean="0"/>
              <a:t>Run first process on ready queue</a:t>
            </a:r>
          </a:p>
          <a:p>
            <a:pPr lvl="1"/>
            <a:r>
              <a:rPr lang="en-GB" dirty="0" smtClean="0"/>
              <a:t> Until it completes or yields</a:t>
            </a:r>
          </a:p>
          <a:p>
            <a:r>
              <a:rPr lang="en-GB" dirty="0" smtClean="0"/>
              <a:t>Then run next process on queue</a:t>
            </a:r>
          </a:p>
          <a:p>
            <a:pPr lvl="1"/>
            <a:r>
              <a:rPr lang="en-GB" dirty="0" smtClean="0"/>
              <a:t>Until it completes or yields</a:t>
            </a:r>
          </a:p>
          <a:p>
            <a:r>
              <a:rPr lang="en-GB" dirty="0" smtClean="0"/>
              <a:t>Highly variable delays</a:t>
            </a:r>
          </a:p>
          <a:p>
            <a:pPr lvl="1"/>
            <a:r>
              <a:rPr lang="en-GB" dirty="0" smtClean="0"/>
              <a:t>Depends on process implementations</a:t>
            </a:r>
          </a:p>
          <a:p>
            <a:r>
              <a:rPr lang="en-GB" dirty="0" smtClean="0"/>
              <a:t>All processes will eventually be served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Come First Served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654175" y="1468438"/>
          <a:ext cx="6235700" cy="383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33" name="Worksheet" r:id="rId3" imgW="10998200" imgH="5613400" progId="Excel.Sheet.8">
                  <p:embed/>
                </p:oleObj>
              </mc:Choice>
              <mc:Fallback>
                <p:oleObj name="Worksheet" r:id="rId3" imgW="10998200" imgH="5613400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1468438"/>
                        <a:ext cx="6235700" cy="383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63713" y="5684838"/>
            <a:ext cx="6477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Times New Roman"/>
                <a:cs typeface="Times New Roman"/>
              </a:rPr>
              <a:t>Note: Average </a:t>
            </a:r>
            <a:r>
              <a:rPr lang="en-US" dirty="0">
                <a:latin typeface="Times New Roman"/>
                <a:cs typeface="Times New Roman"/>
              </a:rPr>
              <a:t>is worse than total/5 because four</a:t>
            </a:r>
            <a:r>
              <a:rPr lang="en-US" dirty="0" smtClean="0">
                <a:latin typeface="Times New Roman"/>
                <a:cs typeface="Times New Roman"/>
              </a:rPr>
              <a:t> other </a:t>
            </a:r>
            <a:r>
              <a:rPr lang="en-US" dirty="0">
                <a:latin typeface="Times New Roman"/>
                <a:cs typeface="Times New Roman"/>
              </a:rPr>
              <a:t>processes had to wait for the slow-poke</a:t>
            </a:r>
            <a:r>
              <a:rPr lang="en-US" dirty="0" smtClean="0">
                <a:latin typeface="Times New Roman"/>
                <a:cs typeface="Times New Roman"/>
              </a:rPr>
              <a:t> who </a:t>
            </a:r>
            <a:r>
              <a:rPr lang="en-US" dirty="0">
                <a:latin typeface="Times New Roman"/>
                <a:cs typeface="Times New Roman"/>
              </a:rPr>
              <a:t>ran first.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1319" y="4510812"/>
            <a:ext cx="83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Total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075819" y="4517682"/>
            <a:ext cx="86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1275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225143" y="4919557"/>
            <a:ext cx="674639" cy="3313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01604" y="4894044"/>
            <a:ext cx="698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595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534"/>
            <a:ext cx="8229600" cy="1143000"/>
          </a:xfrm>
        </p:spPr>
        <p:txBody>
          <a:bodyPr/>
          <a:lstStyle/>
          <a:p>
            <a:r>
              <a:rPr lang="en-US" dirty="0" smtClean="0"/>
              <a:t>When Would First Come First Served Work Well?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70"/>
            <a:ext cx="8229600" cy="4525963"/>
          </a:xfrm>
        </p:spPr>
        <p:txBody>
          <a:bodyPr/>
          <a:lstStyle/>
          <a:p>
            <a:r>
              <a:rPr lang="en-US" dirty="0" smtClean="0"/>
              <a:t>FCFS scheduling is very simple</a:t>
            </a:r>
          </a:p>
          <a:p>
            <a:r>
              <a:rPr lang="en-US" dirty="0" smtClean="0"/>
              <a:t>It may deliver very poor response time</a:t>
            </a:r>
          </a:p>
          <a:p>
            <a:r>
              <a:rPr lang="en-US" dirty="0" smtClean="0"/>
              <a:t>Thus it makes the most sense:</a:t>
            </a:r>
          </a:p>
          <a:p>
            <a:pPr lvl="1">
              <a:buFont typeface="Symbol" charset="2"/>
              <a:buAutoNum type="arabicPeriod"/>
            </a:pPr>
            <a:r>
              <a:rPr lang="en-US" dirty="0" smtClean="0"/>
              <a:t> In batch systems, where response time is not important</a:t>
            </a:r>
          </a:p>
          <a:p>
            <a:pPr lvl="1">
              <a:buFont typeface="Symbol" charset="2"/>
              <a:buAutoNum type="arabicPeriod"/>
            </a:pPr>
            <a:r>
              <a:rPr lang="en-US" dirty="0" smtClean="0"/>
              <a:t> In embedded (e.g. telephone or set-top box) systems where computations are brief and/or exist in natural producer/consumer relationships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Scheduling?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operating system often has choices about what to do next</a:t>
            </a:r>
          </a:p>
          <a:p>
            <a:r>
              <a:rPr lang="en-US" dirty="0" smtClean="0"/>
              <a:t>In particular:</a:t>
            </a:r>
          </a:p>
          <a:p>
            <a:pPr lvl="1"/>
            <a:r>
              <a:rPr lang="en-US" dirty="0" smtClean="0"/>
              <a:t>For a resource that can serve one client at a time</a:t>
            </a:r>
          </a:p>
          <a:p>
            <a:pPr lvl="1"/>
            <a:r>
              <a:rPr lang="en-US" dirty="0" smtClean="0"/>
              <a:t>When there are multiple potential clients</a:t>
            </a:r>
          </a:p>
          <a:p>
            <a:pPr lvl="1"/>
            <a:r>
              <a:rPr lang="en-US" dirty="0" smtClean="0"/>
              <a:t>Who gets to use the resource next?</a:t>
            </a:r>
          </a:p>
          <a:p>
            <a:pPr lvl="1"/>
            <a:r>
              <a:rPr lang="en-US" dirty="0" smtClean="0"/>
              <a:t>And for how long?</a:t>
            </a:r>
          </a:p>
          <a:p>
            <a:r>
              <a:rPr lang="en-US" dirty="0" smtClean="0"/>
              <a:t>Making those decisions is scheduling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56221" y="542422"/>
            <a:ext cx="4867958" cy="674720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certain systems, some things </a:t>
            </a:r>
            <a:r>
              <a:rPr lang="en-US" u="sng" dirty="0" smtClean="0"/>
              <a:t>must</a:t>
            </a:r>
            <a:r>
              <a:rPr lang="en-US" dirty="0" smtClean="0"/>
              <a:t> happen at particular times</a:t>
            </a:r>
          </a:p>
          <a:p>
            <a:pPr lvl="1"/>
            <a:r>
              <a:rPr lang="en-US" dirty="0" smtClean="0"/>
              <a:t>E.g., industrial control systems</a:t>
            </a:r>
          </a:p>
          <a:p>
            <a:pPr lvl="1"/>
            <a:r>
              <a:rPr lang="en-US" dirty="0" smtClean="0"/>
              <a:t>If you don’t rivet the widget before the conveyer belt moves, you have a worthless widget</a:t>
            </a:r>
          </a:p>
          <a:p>
            <a:r>
              <a:rPr lang="en-US" dirty="0" smtClean="0"/>
              <a:t>These systems must schedule on the basis of real-time deadlines</a:t>
            </a:r>
          </a:p>
          <a:p>
            <a:r>
              <a:rPr lang="en-US" dirty="0" smtClean="0"/>
              <a:t>Can be either </a:t>
            </a:r>
            <a:r>
              <a:rPr lang="en-US" i="1" dirty="0" smtClean="0"/>
              <a:t>hard </a:t>
            </a:r>
            <a:r>
              <a:rPr lang="en-US" dirty="0" smtClean="0"/>
              <a:t>or </a:t>
            </a:r>
            <a:r>
              <a:rPr lang="en-US" i="1" dirty="0" smtClean="0"/>
              <a:t>soft</a:t>
            </a:r>
            <a:endParaRPr lang="en-US" i="1" dirty="0"/>
          </a:p>
        </p:txBody>
      </p:sp>
      <p:sp>
        <p:nvSpPr>
          <p:cNvPr id="4" name="Rounded Rectangle 3"/>
          <p:cNvSpPr/>
          <p:nvPr/>
        </p:nvSpPr>
        <p:spPr>
          <a:xfrm>
            <a:off x="1984257" y="542422"/>
            <a:ext cx="5198661" cy="674720"/>
          </a:xfrm>
          <a:prstGeom prst="roundRect">
            <a:avLst/>
          </a:pr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Real Time 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345"/>
            <a:ext cx="8229600" cy="4525963"/>
          </a:xfrm>
        </p:spPr>
        <p:txBody>
          <a:bodyPr/>
          <a:lstStyle/>
          <a:p>
            <a:r>
              <a:rPr lang="en-US" dirty="0" smtClean="0"/>
              <a:t>The system absolutely must meet its deadlines</a:t>
            </a:r>
          </a:p>
          <a:p>
            <a:r>
              <a:rPr lang="en-US" dirty="0" smtClean="0"/>
              <a:t>By definition, system fails if a deadline is not met</a:t>
            </a:r>
          </a:p>
          <a:p>
            <a:pPr lvl="1"/>
            <a:r>
              <a:rPr lang="en-US" dirty="0" smtClean="0"/>
              <a:t>E.g., controlling a nuclear power plant . . .</a:t>
            </a:r>
          </a:p>
          <a:p>
            <a:r>
              <a:rPr lang="en-US" dirty="0" smtClean="0"/>
              <a:t>How can we ensure no missed deadlines?</a:t>
            </a:r>
          </a:p>
          <a:p>
            <a:r>
              <a:rPr lang="en-US" dirty="0" smtClean="0"/>
              <a:t>Typically by very, very careful analysis</a:t>
            </a:r>
          </a:p>
          <a:p>
            <a:pPr lvl="1"/>
            <a:r>
              <a:rPr lang="en-US" dirty="0" smtClean="0"/>
              <a:t>Make sure no possible schedule causes a deadline to be missed</a:t>
            </a:r>
          </a:p>
          <a:p>
            <a:pPr lvl="1"/>
            <a:r>
              <a:rPr lang="en-US" dirty="0" smtClean="0"/>
              <a:t>By working it out ahead of time</a:t>
            </a:r>
          </a:p>
          <a:p>
            <a:pPr lvl="1"/>
            <a:r>
              <a:rPr lang="en-US" dirty="0" smtClean="0"/>
              <a:t>Then scheduler rigorously follows deadlines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Ensuring Hard Deadlines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2920"/>
            <a:ext cx="8229600" cy="4525963"/>
          </a:xfrm>
        </p:spPr>
        <p:txBody>
          <a:bodyPr/>
          <a:lstStyle/>
          <a:p>
            <a:r>
              <a:rPr lang="en-US" sz="2800" dirty="0" smtClean="0"/>
              <a:t>Must have deep understanding of the code used in each job</a:t>
            </a:r>
          </a:p>
          <a:p>
            <a:pPr lvl="1"/>
            <a:r>
              <a:rPr lang="en-US" sz="2400" dirty="0" smtClean="0"/>
              <a:t>You know </a:t>
            </a:r>
            <a:r>
              <a:rPr lang="en-US" sz="2400" u="sng" dirty="0" smtClean="0"/>
              <a:t>exactly</a:t>
            </a:r>
            <a:r>
              <a:rPr lang="en-US" sz="2400" dirty="0" smtClean="0"/>
              <a:t> how long it will take</a:t>
            </a:r>
          </a:p>
          <a:p>
            <a:r>
              <a:rPr lang="en-US" sz="2800" dirty="0" smtClean="0"/>
              <a:t>Vital to avoid non-deterministic timings</a:t>
            </a:r>
          </a:p>
          <a:p>
            <a:pPr lvl="1"/>
            <a:r>
              <a:rPr lang="en-US" sz="2400" dirty="0" smtClean="0"/>
              <a:t>Even if the non-deterministic mechanism usually speeds things up</a:t>
            </a:r>
          </a:p>
          <a:p>
            <a:pPr lvl="1"/>
            <a:r>
              <a:rPr lang="en-US" sz="2400" dirty="0" smtClean="0"/>
              <a:t>You’re screwed if it </a:t>
            </a:r>
            <a:r>
              <a:rPr lang="en-US" sz="2400" u="sng" dirty="0" smtClean="0"/>
              <a:t>ever</a:t>
            </a:r>
            <a:r>
              <a:rPr lang="en-US" sz="2400" dirty="0" smtClean="0"/>
              <a:t> slows them down</a:t>
            </a:r>
          </a:p>
          <a:p>
            <a:r>
              <a:rPr lang="en-US" sz="2800" dirty="0" smtClean="0"/>
              <a:t>Typically means you do things like turn off interrupts</a:t>
            </a:r>
          </a:p>
          <a:p>
            <a:r>
              <a:rPr lang="en-US" sz="2800" dirty="0" smtClean="0"/>
              <a:t>And scheduler is non-preemptive</a:t>
            </a:r>
          </a:p>
          <a:p>
            <a:r>
              <a:rPr lang="en-US" sz="2800" dirty="0" smtClean="0"/>
              <a:t>Typically you set up a pre-defined schedule</a:t>
            </a:r>
          </a:p>
          <a:p>
            <a:pPr lvl="1"/>
            <a:r>
              <a:rPr lang="en-US" sz="2400" dirty="0" smtClean="0"/>
              <a:t>No run time decisions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Real Time 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Highly desirable to meet your deadlines</a:t>
            </a:r>
          </a:p>
          <a:p>
            <a:r>
              <a:rPr lang="en-US" dirty="0" smtClean="0"/>
              <a:t>But some (or any) of them can occasionally be missed</a:t>
            </a:r>
          </a:p>
          <a:p>
            <a:r>
              <a:rPr lang="en-US" dirty="0" smtClean="0"/>
              <a:t>Goal of scheduler is to avoid missing deadlines</a:t>
            </a:r>
          </a:p>
          <a:p>
            <a:pPr lvl="1"/>
            <a:r>
              <a:rPr lang="en-US" dirty="0" smtClean="0"/>
              <a:t>With the understanding that you might</a:t>
            </a:r>
          </a:p>
          <a:p>
            <a:r>
              <a:rPr lang="en-US" dirty="0" smtClean="0"/>
              <a:t>May have different classes of deadlines</a:t>
            </a:r>
          </a:p>
          <a:p>
            <a:pPr lvl="1"/>
            <a:r>
              <a:rPr lang="en-US" dirty="0" smtClean="0"/>
              <a:t>Some “harder” than others</a:t>
            </a:r>
          </a:p>
          <a:p>
            <a:r>
              <a:rPr lang="en-US" dirty="0" smtClean="0"/>
              <a:t>Need not require quite as much analysis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8047"/>
            <a:ext cx="8229600" cy="1143000"/>
          </a:xfrm>
        </p:spPr>
        <p:txBody>
          <a:bodyPr/>
          <a:lstStyle/>
          <a:p>
            <a:r>
              <a:rPr lang="en-US" dirty="0" smtClean="0"/>
              <a:t>Soft Real Time Schedulers and Non-Preemption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3075"/>
            <a:ext cx="8229600" cy="4525963"/>
          </a:xfrm>
        </p:spPr>
        <p:txBody>
          <a:bodyPr/>
          <a:lstStyle/>
          <a:p>
            <a:r>
              <a:rPr lang="en-US" dirty="0" smtClean="0"/>
              <a:t>Not as vital that tasks run to completion to meet their deadline</a:t>
            </a:r>
          </a:p>
          <a:p>
            <a:pPr lvl="1"/>
            <a:r>
              <a:rPr lang="en-US" dirty="0" smtClean="0"/>
              <a:t>Also not as predictable, since you probably did less careful analysis</a:t>
            </a:r>
          </a:p>
          <a:p>
            <a:r>
              <a:rPr lang="en-US" dirty="0" smtClean="0"/>
              <a:t>In particular, a new task with an earlier deadline might arrive</a:t>
            </a:r>
          </a:p>
          <a:p>
            <a:r>
              <a:rPr lang="en-US" dirty="0" smtClean="0"/>
              <a:t>If you don’t pre-empt, you might not be able to meet that deadline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534"/>
            <a:ext cx="8229600" cy="1143000"/>
          </a:xfrm>
        </p:spPr>
        <p:txBody>
          <a:bodyPr/>
          <a:lstStyle/>
          <a:p>
            <a:r>
              <a:rPr lang="en-US" dirty="0" smtClean="0"/>
              <a:t>What If You Don’t Meet a Deadline?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Depends on the particular type of system</a:t>
            </a:r>
          </a:p>
          <a:p>
            <a:r>
              <a:rPr lang="en-US" dirty="0" smtClean="0"/>
              <a:t>Might just drop the job whose deadline you missed</a:t>
            </a:r>
          </a:p>
          <a:p>
            <a:r>
              <a:rPr lang="en-US" dirty="0" smtClean="0"/>
              <a:t>Might allow system to fall behind</a:t>
            </a:r>
          </a:p>
          <a:p>
            <a:r>
              <a:rPr lang="en-US" dirty="0" smtClean="0"/>
              <a:t>Might drop some other job in the future</a:t>
            </a:r>
          </a:p>
          <a:p>
            <a:r>
              <a:rPr lang="en-US" dirty="0" smtClean="0"/>
              <a:t>At any rate, it will be well defined in each particular system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073"/>
            <a:ext cx="8229600" cy="1143000"/>
          </a:xfrm>
        </p:spPr>
        <p:txBody>
          <a:bodyPr/>
          <a:lstStyle/>
          <a:p>
            <a:r>
              <a:rPr lang="en-US" dirty="0" smtClean="0"/>
              <a:t>What Algorithms Do You </a:t>
            </a:r>
            <a:br>
              <a:rPr lang="en-US" dirty="0" smtClean="0"/>
            </a:br>
            <a:r>
              <a:rPr lang="en-US" dirty="0" smtClean="0"/>
              <a:t>Use For Soft Real Time?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4670"/>
            <a:ext cx="8229600" cy="4525963"/>
          </a:xfrm>
        </p:spPr>
        <p:txBody>
          <a:bodyPr/>
          <a:lstStyle/>
          <a:p>
            <a:r>
              <a:rPr lang="en-US" dirty="0" smtClean="0"/>
              <a:t>Most common is Earliest Deadline First</a:t>
            </a:r>
          </a:p>
          <a:p>
            <a:r>
              <a:rPr lang="en-US" dirty="0" smtClean="0"/>
              <a:t>Each job has a deadline associated with it</a:t>
            </a:r>
          </a:p>
          <a:p>
            <a:pPr lvl="1"/>
            <a:r>
              <a:rPr lang="en-US" dirty="0" smtClean="0"/>
              <a:t>Based on a common clock</a:t>
            </a:r>
          </a:p>
          <a:p>
            <a:r>
              <a:rPr lang="en-US" dirty="0" smtClean="0"/>
              <a:t>Keep the job queue sorted by those deadlines</a:t>
            </a:r>
          </a:p>
          <a:p>
            <a:r>
              <a:rPr lang="en-US" dirty="0" smtClean="0"/>
              <a:t>Whenever one job completes, pick the first one off the queue</a:t>
            </a:r>
          </a:p>
          <a:p>
            <a:r>
              <a:rPr lang="en-US" dirty="0" smtClean="0"/>
              <a:t>Perhaps prune the queue to remove jobs whose deadlines were missed</a:t>
            </a:r>
          </a:p>
          <a:p>
            <a:r>
              <a:rPr lang="en-US" dirty="0" smtClean="0"/>
              <a:t>Minimizes </a:t>
            </a:r>
            <a:r>
              <a:rPr lang="en-US" i="1" dirty="0" smtClean="0"/>
              <a:t>total lateness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073"/>
            <a:ext cx="8229600" cy="1143000"/>
          </a:xfrm>
        </p:spPr>
        <p:txBody>
          <a:bodyPr/>
          <a:lstStyle/>
          <a:p>
            <a:r>
              <a:rPr lang="en-US" dirty="0" smtClean="0"/>
              <a:t>Example of a Soft Real Time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210"/>
            <a:ext cx="8229600" cy="4525963"/>
          </a:xfrm>
        </p:spPr>
        <p:txBody>
          <a:bodyPr/>
          <a:lstStyle/>
          <a:p>
            <a:r>
              <a:rPr lang="en-US" dirty="0" smtClean="0"/>
              <a:t>A video playing device</a:t>
            </a:r>
          </a:p>
          <a:p>
            <a:r>
              <a:rPr lang="en-US" dirty="0" smtClean="0"/>
              <a:t>Frames arrive</a:t>
            </a:r>
          </a:p>
          <a:p>
            <a:pPr lvl="1"/>
            <a:r>
              <a:rPr lang="en-US" dirty="0" smtClean="0"/>
              <a:t>From disk or network or wherever</a:t>
            </a:r>
          </a:p>
          <a:p>
            <a:r>
              <a:rPr lang="en-US" dirty="0" smtClean="0"/>
              <a:t>Ideally, each frame should be rendered “on time”</a:t>
            </a:r>
          </a:p>
          <a:p>
            <a:pPr lvl="1"/>
            <a:r>
              <a:rPr lang="en-US" dirty="0" smtClean="0"/>
              <a:t>To achieve highest user-perceived quality</a:t>
            </a:r>
          </a:p>
          <a:p>
            <a:r>
              <a:rPr lang="en-US" dirty="0" smtClean="0"/>
              <a:t>If you can’t render a frame on time, might be better to skip it entirely</a:t>
            </a:r>
          </a:p>
          <a:p>
            <a:pPr lvl="1"/>
            <a:r>
              <a:rPr lang="en-US" dirty="0" smtClean="0"/>
              <a:t>Rather than fall further behind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Preemptive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5600"/>
            <a:ext cx="8229600" cy="4525963"/>
          </a:xfrm>
        </p:spPr>
        <p:txBody>
          <a:bodyPr/>
          <a:lstStyle/>
          <a:p>
            <a:r>
              <a:rPr lang="en-GB" dirty="0" smtClean="0"/>
              <a:t>Again in the context of CPU scheduling</a:t>
            </a:r>
          </a:p>
          <a:p>
            <a:r>
              <a:rPr lang="en-GB" dirty="0" smtClean="0"/>
              <a:t>A thread or process is chosen to run</a:t>
            </a:r>
          </a:p>
          <a:p>
            <a:r>
              <a:rPr lang="en-GB" dirty="0" smtClean="0"/>
              <a:t>It runs until either it yields</a:t>
            </a:r>
          </a:p>
          <a:p>
            <a:r>
              <a:rPr lang="en-GB" dirty="0" smtClean="0"/>
              <a:t>Or the OS decides to interrupt it</a:t>
            </a:r>
          </a:p>
          <a:p>
            <a:r>
              <a:rPr lang="en-GB" dirty="0" smtClean="0"/>
              <a:t>At which point some other process/thread runs</a:t>
            </a:r>
          </a:p>
          <a:p>
            <a:r>
              <a:rPr lang="en-GB" dirty="0" smtClean="0"/>
              <a:t>Typically, the interrupted process/thread is restarted later</a:t>
            </a:r>
          </a:p>
          <a:p>
            <a:pPr>
              <a:buNone/>
            </a:pPr>
            <a:endParaRPr lang="en-GB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706439" y="542422"/>
            <a:ext cx="5727815" cy="674720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of Forcing Preemption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6530"/>
            <a:ext cx="8229600" cy="4525963"/>
          </a:xfrm>
        </p:spPr>
        <p:txBody>
          <a:bodyPr/>
          <a:lstStyle/>
          <a:p>
            <a:r>
              <a:rPr lang="en-GB" sz="2800" dirty="0" smtClean="0"/>
              <a:t>A process can be forced to yield at any time</a:t>
            </a:r>
          </a:p>
          <a:p>
            <a:pPr lvl="1"/>
            <a:r>
              <a:rPr lang="en-GB" sz="2400" dirty="0" smtClean="0"/>
              <a:t>If a higher priority process becomes ready</a:t>
            </a:r>
          </a:p>
          <a:p>
            <a:pPr lvl="2"/>
            <a:r>
              <a:rPr lang="en-GB" sz="2000" dirty="0" smtClean="0"/>
              <a:t>Perhaps as a result of an I/O completion interrupt</a:t>
            </a:r>
          </a:p>
          <a:p>
            <a:pPr lvl="1"/>
            <a:r>
              <a:rPr lang="en-GB" sz="2400" dirty="0" smtClean="0"/>
              <a:t>If running process’s priority is lowered</a:t>
            </a:r>
          </a:p>
          <a:p>
            <a:pPr lvl="2"/>
            <a:r>
              <a:rPr lang="en-GB" sz="2000" dirty="0" smtClean="0"/>
              <a:t>Perhaps as a result of having run for too long</a:t>
            </a:r>
          </a:p>
          <a:p>
            <a:r>
              <a:rPr lang="en-GB" sz="2800" dirty="0" smtClean="0"/>
              <a:t>Interrupted process might not be in a “clean” state</a:t>
            </a:r>
          </a:p>
          <a:p>
            <a:pPr lvl="1"/>
            <a:r>
              <a:rPr lang="en-GB" sz="2400" dirty="0" smtClean="0"/>
              <a:t>Which could complicate saving and restoring its state</a:t>
            </a:r>
          </a:p>
          <a:p>
            <a:r>
              <a:rPr lang="en-GB" sz="2800" dirty="0" smtClean="0"/>
              <a:t>Enables enforced “fair share” scheduling</a:t>
            </a:r>
          </a:p>
          <a:p>
            <a:r>
              <a:rPr lang="en-GB" sz="2800" dirty="0" smtClean="0"/>
              <a:t>Introduces gratuitous context switches</a:t>
            </a:r>
          </a:p>
          <a:p>
            <a:pPr lvl="1"/>
            <a:r>
              <a:rPr lang="en-GB" sz="2400" dirty="0" smtClean="0"/>
              <a:t>Not required by the dynamics of processes </a:t>
            </a:r>
          </a:p>
          <a:p>
            <a:r>
              <a:rPr lang="en-GB" sz="2800" dirty="0" smtClean="0"/>
              <a:t>Creates potential resource sharing problems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Scheduling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job to run next on an idle core?</a:t>
            </a:r>
          </a:p>
          <a:p>
            <a:pPr lvl="1"/>
            <a:r>
              <a:rPr lang="en-US" dirty="0" smtClean="0"/>
              <a:t>How long should we let it run?</a:t>
            </a:r>
          </a:p>
          <a:p>
            <a:r>
              <a:rPr lang="en-US" dirty="0" smtClean="0"/>
              <a:t>In what order to handle a set of block requests for a disk drive?</a:t>
            </a:r>
          </a:p>
          <a:p>
            <a:r>
              <a:rPr lang="en-US" dirty="0" smtClean="0"/>
              <a:t>If multiple messages are to be sent over the network, in what order should they be sent?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Preemption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9140"/>
            <a:ext cx="8229600" cy="4525963"/>
          </a:xfrm>
        </p:spPr>
        <p:txBody>
          <a:bodyPr/>
          <a:lstStyle/>
          <a:p>
            <a:r>
              <a:rPr lang="en-GB" dirty="0" smtClean="0"/>
              <a:t>Need a way to get control away from process</a:t>
            </a:r>
          </a:p>
          <a:p>
            <a:pPr lvl="1"/>
            <a:r>
              <a:rPr lang="en-GB" dirty="0" smtClean="0"/>
              <a:t>E.g., process makes a sys call, or clock interrupt</a:t>
            </a:r>
          </a:p>
          <a:p>
            <a:r>
              <a:rPr lang="en-GB" dirty="0" smtClean="0"/>
              <a:t>Consult scheduler before returning to process</a:t>
            </a:r>
          </a:p>
          <a:p>
            <a:pPr lvl="1"/>
            <a:r>
              <a:rPr lang="en-GB" dirty="0" smtClean="0"/>
              <a:t>Has any ready process had its priority raised?</a:t>
            </a:r>
          </a:p>
          <a:p>
            <a:pPr lvl="1"/>
            <a:r>
              <a:rPr lang="en-GB" dirty="0" smtClean="0"/>
              <a:t>Has any process been awakened?</a:t>
            </a:r>
          </a:p>
          <a:p>
            <a:pPr lvl="1"/>
            <a:r>
              <a:rPr lang="en-GB" dirty="0" smtClean="0"/>
              <a:t>Has current process had its priority lowered?</a:t>
            </a:r>
          </a:p>
          <a:p>
            <a:r>
              <a:rPr lang="en-GB" dirty="0" smtClean="0"/>
              <a:t>Scheduler finds highest priority ready process</a:t>
            </a:r>
          </a:p>
          <a:p>
            <a:pPr lvl="1"/>
            <a:r>
              <a:rPr lang="en-GB" dirty="0" smtClean="0"/>
              <a:t>If current process, return as usual</a:t>
            </a:r>
          </a:p>
          <a:p>
            <a:pPr lvl="1"/>
            <a:r>
              <a:rPr lang="en-GB" dirty="0" smtClean="0"/>
              <a:t>If not, yield on behalf of current process and switch to higher priority process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60931" y="542422"/>
            <a:ext cx="6058518" cy="674720"/>
          </a:xfrm>
          <a:prstGeom prst="roundRect">
            <a:avLst/>
          </a:pr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3300"/>
            <a:ext cx="8229600" cy="4525963"/>
          </a:xfrm>
        </p:spPr>
        <p:txBody>
          <a:bodyPr/>
          <a:lstStyle/>
          <a:p>
            <a:r>
              <a:rPr lang="en-US" dirty="0" smtClean="0"/>
              <a:t>Modern processors contain a clock</a:t>
            </a:r>
          </a:p>
          <a:p>
            <a:r>
              <a:rPr lang="en-US" dirty="0" smtClean="0"/>
              <a:t>A peripheral device</a:t>
            </a:r>
          </a:p>
          <a:p>
            <a:pPr lvl="1"/>
            <a:r>
              <a:rPr lang="en-US" dirty="0" smtClean="0"/>
              <a:t>With limited powers</a:t>
            </a:r>
          </a:p>
          <a:p>
            <a:r>
              <a:rPr lang="en-US" dirty="0" smtClean="0"/>
              <a:t>Can generate an interrupt at a fixed time interval</a:t>
            </a:r>
          </a:p>
          <a:p>
            <a:r>
              <a:rPr lang="en-US" dirty="0" smtClean="0"/>
              <a:t>Which temporarily halts any running process</a:t>
            </a:r>
          </a:p>
          <a:p>
            <a:r>
              <a:rPr lang="en-US" dirty="0" smtClean="0"/>
              <a:t>Good way to ensure that runaway process doesn’t keep control forever</a:t>
            </a:r>
          </a:p>
          <a:p>
            <a:r>
              <a:rPr lang="en-US" dirty="0" smtClean="0"/>
              <a:t>Key technology for preemptive scheduling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8224"/>
            <a:ext cx="8229600" cy="1143000"/>
          </a:xfrm>
        </p:spPr>
        <p:txBody>
          <a:bodyPr/>
          <a:lstStyle/>
          <a:p>
            <a:r>
              <a:rPr lang="en-US" dirty="0" smtClean="0"/>
              <a:t>Round Robin Scheduling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2396"/>
            <a:ext cx="8229600" cy="4525963"/>
          </a:xfrm>
        </p:spPr>
        <p:txBody>
          <a:bodyPr/>
          <a:lstStyle/>
          <a:p>
            <a:r>
              <a:rPr lang="en-GB" sz="2800" dirty="0" smtClean="0"/>
              <a:t>Goal - fair share scheduling</a:t>
            </a:r>
          </a:p>
          <a:p>
            <a:pPr lvl="1"/>
            <a:r>
              <a:rPr lang="en-GB" sz="2400" dirty="0" smtClean="0"/>
              <a:t>All processes offered equal shares of CPU</a:t>
            </a:r>
          </a:p>
          <a:p>
            <a:pPr lvl="1"/>
            <a:r>
              <a:rPr lang="en-GB" sz="2400" dirty="0" smtClean="0"/>
              <a:t>All processes experience similar queue delays</a:t>
            </a:r>
          </a:p>
          <a:p>
            <a:r>
              <a:rPr lang="en-GB" sz="2800" dirty="0" smtClean="0"/>
              <a:t>All processes are assigned a nominal time slice</a:t>
            </a:r>
          </a:p>
          <a:p>
            <a:pPr lvl="1"/>
            <a:r>
              <a:rPr lang="en-GB" sz="2400" dirty="0" smtClean="0"/>
              <a:t>Usually the same sized slice for all</a:t>
            </a:r>
          </a:p>
          <a:p>
            <a:r>
              <a:rPr lang="en-GB" sz="2800" dirty="0" smtClean="0"/>
              <a:t>Each process is scheduled in turn</a:t>
            </a:r>
          </a:p>
          <a:p>
            <a:pPr lvl="1"/>
            <a:r>
              <a:rPr lang="en-GB" sz="2400" dirty="0" smtClean="0"/>
              <a:t>Runs until it blocks, or its time slice expires</a:t>
            </a:r>
          </a:p>
          <a:p>
            <a:pPr lvl="1"/>
            <a:r>
              <a:rPr lang="en-GB" sz="2400" dirty="0" smtClean="0"/>
              <a:t>Then put at the end of the process queue</a:t>
            </a:r>
          </a:p>
          <a:p>
            <a:r>
              <a:rPr lang="en-GB" sz="2800" dirty="0" smtClean="0"/>
              <a:t>Then the next process is run</a:t>
            </a:r>
          </a:p>
          <a:p>
            <a:r>
              <a:rPr lang="en-GB" sz="2800" dirty="0" smtClean="0"/>
              <a:t>Eventually, each process reaches front of queue</a:t>
            </a:r>
          </a:p>
          <a:p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1560931" y="469488"/>
            <a:ext cx="6058518" cy="1334162"/>
          </a:xfrm>
          <a:prstGeom prst="roundRect">
            <a:avLst/>
          </a:pr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534"/>
            <a:ext cx="8229600" cy="1143000"/>
          </a:xfrm>
        </p:spPr>
        <p:txBody>
          <a:bodyPr/>
          <a:lstStyle/>
          <a:p>
            <a:r>
              <a:rPr lang="en-US" dirty="0" smtClean="0"/>
              <a:t>Properties of Round Robin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processes get relatively quick chance to do some computation</a:t>
            </a:r>
          </a:p>
          <a:p>
            <a:pPr lvl="1"/>
            <a:r>
              <a:rPr lang="en-US" dirty="0" smtClean="0"/>
              <a:t>At the cost of not finishing any process as quickly</a:t>
            </a:r>
          </a:p>
          <a:p>
            <a:pPr lvl="1"/>
            <a:r>
              <a:rPr lang="en-US" dirty="0" smtClean="0"/>
              <a:t>A big win for interactive processes</a:t>
            </a:r>
          </a:p>
          <a:p>
            <a:r>
              <a:rPr lang="en-US" dirty="0" smtClean="0"/>
              <a:t>Far more context switches</a:t>
            </a:r>
          </a:p>
          <a:p>
            <a:pPr lvl="1"/>
            <a:r>
              <a:rPr lang="en-US" dirty="0" smtClean="0"/>
              <a:t>Which can be expensive</a:t>
            </a:r>
          </a:p>
          <a:p>
            <a:r>
              <a:rPr lang="en-US" dirty="0" smtClean="0"/>
              <a:t>Runaway processes do relatively little harm</a:t>
            </a:r>
          </a:p>
          <a:p>
            <a:pPr lvl="1"/>
            <a:r>
              <a:rPr lang="en-US" dirty="0" smtClean="0"/>
              <a:t>Only take 1/n</a:t>
            </a:r>
            <a:r>
              <a:rPr lang="en-US" baseline="30000" dirty="0" smtClean="0"/>
              <a:t>th</a:t>
            </a:r>
            <a:r>
              <a:rPr lang="en-US" dirty="0" smtClean="0"/>
              <a:t> of the overall cycles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Robin and I/O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Processes get halted by round robin scheduling if their time slice expires</a:t>
            </a:r>
          </a:p>
          <a:p>
            <a:r>
              <a:rPr lang="en-US" dirty="0" smtClean="0"/>
              <a:t>If they block for I/O (or anything else) on their own, the scheduler doesn’t halt them</a:t>
            </a:r>
          </a:p>
          <a:p>
            <a:r>
              <a:rPr lang="en-US" dirty="0" smtClean="0"/>
              <a:t>Thus, some percentage of the time round robin acts no differently than FIFO</a:t>
            </a:r>
          </a:p>
          <a:p>
            <a:pPr lvl="1"/>
            <a:r>
              <a:rPr lang="en-US" dirty="0" smtClean="0"/>
              <a:t>When I/O occurs in a process and it blocks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Robin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9564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4008" y="1759564"/>
            <a:ext cx="7738502" cy="39954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0780" y="1192728"/>
            <a:ext cx="6317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Assume a 50 </a:t>
            </a:r>
            <a:r>
              <a:rPr lang="en-US" sz="2800" dirty="0" err="1" smtClean="0">
                <a:latin typeface="Times New Roman"/>
                <a:cs typeface="Times New Roman"/>
              </a:rPr>
              <a:t>msec</a:t>
            </a:r>
            <a:r>
              <a:rPr lang="en-US" sz="2800" dirty="0" smtClean="0">
                <a:latin typeface="Times New Roman"/>
                <a:cs typeface="Times New Roman"/>
              </a:rPr>
              <a:t> time slice (or </a:t>
            </a:r>
            <a:r>
              <a:rPr lang="en-US" sz="2800" i="1" dirty="0" smtClean="0">
                <a:latin typeface="Times New Roman"/>
                <a:cs typeface="Times New Roman"/>
              </a:rPr>
              <a:t>quantum</a:t>
            </a:r>
            <a:r>
              <a:rPr lang="en-US" sz="2800" dirty="0" smtClean="0">
                <a:latin typeface="Times New Roman"/>
                <a:cs typeface="Times New Roman"/>
              </a:rPr>
              <a:t>)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0780" y="1759564"/>
            <a:ext cx="4696014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Dispatch Order:  0, 1, 2, 3, 4, 0, 1, 2,  . . .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19411" y="1766434"/>
            <a:ext cx="3059872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780" y="2229477"/>
            <a:ext cx="1104816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Process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45596" y="2223117"/>
            <a:ext cx="892643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Length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8764" y="2223107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noFill/>
                <a:latin typeface="Times New Roman"/>
                <a:cs typeface="Times New Roman"/>
              </a:rPr>
              <a:t>1st</a:t>
            </a:r>
            <a:endParaRPr lang="en-US" sz="1600" dirty="0">
              <a:noFill/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26626" y="2224158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noFill/>
                <a:latin typeface="Times New Roman"/>
                <a:cs typeface="Times New Roman"/>
              </a:rPr>
              <a:t>2nd</a:t>
            </a:r>
            <a:endParaRPr lang="en-US" sz="1600" dirty="0">
              <a:noFill/>
              <a:latin typeface="Times New Roman"/>
              <a:cs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09726" y="2224678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noFill/>
                <a:latin typeface="Times New Roman"/>
                <a:cs typeface="Times New Roman"/>
              </a:rPr>
              <a:t>3d</a:t>
            </a:r>
            <a:endParaRPr lang="en-US" sz="1600" dirty="0">
              <a:noFill/>
              <a:latin typeface="Times New Roman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99704" y="2224668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noFill/>
                <a:latin typeface="Times New Roman"/>
                <a:cs typeface="Times New Roman"/>
              </a:rPr>
              <a:t>4th</a:t>
            </a:r>
            <a:endParaRPr lang="en-US" sz="1600" dirty="0">
              <a:noFill/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88623" y="2224678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noFill/>
                <a:latin typeface="Times New Roman"/>
                <a:cs typeface="Times New Roman"/>
              </a:rPr>
              <a:t>5th</a:t>
            </a:r>
            <a:endParaRPr lang="en-US" sz="1600" dirty="0">
              <a:noFill/>
              <a:latin typeface="Times New Roman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71723" y="2224668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noFill/>
                <a:latin typeface="Times New Roman"/>
                <a:cs typeface="Times New Roman"/>
              </a:rPr>
              <a:t>6th</a:t>
            </a:r>
            <a:endParaRPr lang="en-US" sz="1600" dirty="0">
              <a:noFill/>
              <a:latin typeface="Times New Roman"/>
              <a:cs typeface="Times New Roman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61662" y="2224668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noFill/>
                <a:latin typeface="Times New Roman"/>
                <a:cs typeface="Times New Roman"/>
              </a:rPr>
              <a:t>7th</a:t>
            </a:r>
            <a:endParaRPr lang="en-US" sz="1600" dirty="0">
              <a:noFill/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50612" y="2224668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noFill/>
                <a:latin typeface="Times New Roman"/>
                <a:cs typeface="Times New Roman"/>
              </a:rPr>
              <a:t>8th</a:t>
            </a:r>
            <a:endParaRPr lang="en-US" sz="1600" dirty="0">
              <a:noFill/>
              <a:latin typeface="Times New Roman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38474" y="2223072"/>
            <a:ext cx="800542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noFill/>
                <a:latin typeface="Times New Roman"/>
                <a:cs typeface="Times New Roman"/>
              </a:rPr>
              <a:t>Finish</a:t>
            </a:r>
            <a:endParaRPr lang="en-US" sz="1600" dirty="0">
              <a:noFill/>
              <a:latin typeface="Times New Roman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39016" y="2225709"/>
            <a:ext cx="1040266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noFill/>
                <a:latin typeface="Times New Roman"/>
                <a:cs typeface="Times New Roman"/>
              </a:rPr>
              <a:t>Switches</a:t>
            </a:r>
            <a:endParaRPr lang="en-US" sz="1600" dirty="0">
              <a:noFill/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0792" y="2684529"/>
            <a:ext cx="1104816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0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45608" y="2678169"/>
            <a:ext cx="892643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350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38776" y="267180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0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26638" y="2679210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250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709738" y="2679730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475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199716" y="2679720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650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688635" y="2679730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800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71735" y="2679720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950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61674" y="2679720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1050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150624" y="2679720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638486" y="2682357"/>
            <a:ext cx="800542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noFill/>
                <a:latin typeface="Times New Roman"/>
                <a:cs typeface="Times New Roman"/>
              </a:rPr>
              <a:t>1100</a:t>
            </a:r>
            <a:endParaRPr lang="en-US" sz="1600" dirty="0">
              <a:noFill/>
              <a:latin typeface="Times New Roman"/>
              <a:cs typeface="Times New Roman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439028" y="2680761"/>
            <a:ext cx="1040266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noFill/>
                <a:latin typeface="Times New Roman"/>
                <a:cs typeface="Times New Roman"/>
              </a:rPr>
              <a:t>7</a:t>
            </a:r>
            <a:endParaRPr lang="en-US" sz="1600" dirty="0">
              <a:noFill/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4456" y="3145938"/>
            <a:ext cx="1104816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1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839272" y="3139578"/>
            <a:ext cx="892643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125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732440" y="3133218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50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20302" y="314061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300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703402" y="314113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525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193380" y="314112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682299" y="314113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165399" y="314112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655338" y="314112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144288" y="314112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632150" y="3143766"/>
            <a:ext cx="800542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noFill/>
                <a:latin typeface="Times New Roman"/>
                <a:cs typeface="Times New Roman"/>
              </a:rPr>
              <a:t>525</a:t>
            </a:r>
            <a:endParaRPr lang="en-US" sz="1600" dirty="0">
              <a:noFill/>
              <a:latin typeface="Times New Roman"/>
              <a:cs typeface="Times New Roman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432692" y="3142170"/>
            <a:ext cx="1040266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noFill/>
                <a:latin typeface="Times New Roman"/>
                <a:cs typeface="Times New Roman"/>
              </a:rPr>
              <a:t>3</a:t>
            </a:r>
            <a:endParaRPr lang="en-US" sz="1600" dirty="0">
              <a:noFill/>
              <a:latin typeface="Times New Roman"/>
              <a:cs typeface="Times New Roman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41348" y="3602628"/>
            <a:ext cx="1104816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2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46164" y="3596268"/>
            <a:ext cx="892643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475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39332" y="3603138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100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227194" y="359730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350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710294" y="359782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550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200272" y="359781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700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689191" y="359782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850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172291" y="359781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1000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662230" y="359781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1100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151180" y="359781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1150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639042" y="3600456"/>
            <a:ext cx="800542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noFill/>
                <a:latin typeface="Times New Roman"/>
                <a:cs typeface="Times New Roman"/>
              </a:rPr>
              <a:t>1275</a:t>
            </a:r>
            <a:endParaRPr lang="en-US" sz="1600" dirty="0">
              <a:noFill/>
              <a:latin typeface="Times New Roman"/>
              <a:cs typeface="Times New Roman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439584" y="3598860"/>
            <a:ext cx="1040266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noFill/>
                <a:latin typeface="Times New Roman"/>
                <a:cs typeface="Times New Roman"/>
              </a:rPr>
              <a:t>10</a:t>
            </a:r>
            <a:endParaRPr lang="en-US" sz="1600" dirty="0">
              <a:noFill/>
              <a:latin typeface="Times New Roman"/>
              <a:cs typeface="Times New Roman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143231" y="3592021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1200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147464" y="359204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1250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48240" y="4059318"/>
            <a:ext cx="1104816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3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53056" y="4052958"/>
            <a:ext cx="892643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250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746224" y="4059828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150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234086" y="405399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400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717186" y="405451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600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207164" y="405450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750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696083" y="405451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900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179183" y="405450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669122" y="405450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158072" y="405450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645934" y="4057146"/>
            <a:ext cx="800542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noFill/>
                <a:latin typeface="Times New Roman"/>
                <a:cs typeface="Times New Roman"/>
              </a:rPr>
              <a:t>900</a:t>
            </a:r>
            <a:endParaRPr lang="en-US" sz="1600" dirty="0">
              <a:noFill/>
              <a:latin typeface="Times New Roman"/>
              <a:cs typeface="Times New Roman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446476" y="4055550"/>
            <a:ext cx="1040266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noFill/>
                <a:latin typeface="Times New Roman"/>
                <a:cs typeface="Times New Roman"/>
              </a:rPr>
              <a:t>5</a:t>
            </a:r>
            <a:endParaRPr lang="en-US" sz="1600" dirty="0">
              <a:noFill/>
              <a:latin typeface="Times New Roman"/>
              <a:cs typeface="Times New Roman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41348" y="4528728"/>
            <a:ext cx="1104816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4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846164" y="4522368"/>
            <a:ext cx="892643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75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739332" y="4522888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200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227194" y="452340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450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710294" y="452392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200272" y="452391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689191" y="452392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172291" y="452391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662230" y="452391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151180" y="452391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639042" y="4526556"/>
            <a:ext cx="800542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noFill/>
                <a:latin typeface="Times New Roman"/>
                <a:cs typeface="Times New Roman"/>
              </a:rPr>
              <a:t>475</a:t>
            </a:r>
            <a:endParaRPr lang="en-US" sz="1600" dirty="0">
              <a:noFill/>
              <a:latin typeface="Times New Roman"/>
              <a:cs typeface="Times New Roman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439584" y="4524960"/>
            <a:ext cx="1040266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noFill/>
                <a:latin typeface="Times New Roman"/>
                <a:cs typeface="Times New Roman"/>
              </a:rPr>
              <a:t>2</a:t>
            </a:r>
            <a:endParaRPr lang="en-US" sz="1600" dirty="0">
              <a:noFill/>
              <a:latin typeface="Times New Roman"/>
              <a:cs typeface="Times New Roman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35012" y="4522368"/>
            <a:ext cx="1104816" cy="4630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4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41348" y="3139578"/>
            <a:ext cx="1104816" cy="463043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1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41904" y="4052958"/>
            <a:ext cx="1104816" cy="463043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3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34456" y="2678169"/>
            <a:ext cx="1104816" cy="463043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0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632150" y="4985411"/>
            <a:ext cx="800542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noFill/>
                <a:latin typeface="Times New Roman"/>
                <a:cs typeface="Times New Roman"/>
              </a:rPr>
              <a:t>1275</a:t>
            </a:r>
            <a:endParaRPr lang="en-US" sz="24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433248" y="4981650"/>
            <a:ext cx="1040266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noFill/>
                <a:latin typeface="Times New Roman"/>
                <a:cs typeface="Times New Roman"/>
              </a:rPr>
              <a:t>27</a:t>
            </a:r>
            <a:endParaRPr lang="en-US" sz="24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35012" y="3596268"/>
            <a:ext cx="1104816" cy="463043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2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01099" y="5106690"/>
            <a:ext cx="2926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Average waiting time: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858961" y="5106690"/>
            <a:ext cx="1355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100 </a:t>
            </a:r>
            <a:r>
              <a:rPr lang="en-US" sz="2400" dirty="0" err="1" smtClean="0">
                <a:latin typeface="Times New Roman"/>
                <a:cs typeface="Times New Roman"/>
              </a:rPr>
              <a:t>msec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07991" y="5761830"/>
            <a:ext cx="3193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First process completed: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863147" y="5768700"/>
            <a:ext cx="1355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475 </a:t>
            </a:r>
            <a:r>
              <a:rPr lang="en-US" sz="2400" dirty="0" err="1" smtClean="0">
                <a:latin typeface="Times New Roman"/>
                <a:cs typeface="Times New Roman"/>
              </a:rPr>
              <a:t>msec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93" name="Right Triangle 92"/>
          <p:cNvSpPr/>
          <p:nvPr/>
        </p:nvSpPr>
        <p:spPr>
          <a:xfrm flipH="1">
            <a:off x="3228251" y="4528728"/>
            <a:ext cx="475151" cy="452922"/>
          </a:xfrm>
          <a:prstGeom prst="rtTriangle">
            <a:avLst/>
          </a:prstGeom>
          <a:solidFill>
            <a:schemeClr val="bg1">
              <a:lumMod val="75000"/>
              <a:alpha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Triangle 99"/>
          <p:cNvSpPr/>
          <p:nvPr/>
        </p:nvSpPr>
        <p:spPr>
          <a:xfrm flipH="1">
            <a:off x="3715584" y="3141684"/>
            <a:ext cx="475151" cy="452922"/>
          </a:xfrm>
          <a:prstGeom prst="rtTriangle">
            <a:avLst/>
          </a:prstGeom>
          <a:solidFill>
            <a:schemeClr val="bg1">
              <a:lumMod val="75000"/>
              <a:alpha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Triangle 100"/>
          <p:cNvSpPr/>
          <p:nvPr/>
        </p:nvSpPr>
        <p:spPr>
          <a:xfrm flipH="1">
            <a:off x="6171840" y="3592021"/>
            <a:ext cx="475151" cy="452922"/>
          </a:xfrm>
          <a:prstGeom prst="rtTriangle">
            <a:avLst/>
          </a:prstGeom>
          <a:solidFill>
            <a:schemeClr val="bg1">
              <a:lumMod val="75000"/>
              <a:alpha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7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80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9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10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20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0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3000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00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300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00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00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4000"/>
                            </p:stCondLst>
                            <p:childTnLst>
                              <p:par>
                                <p:cTn id="19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4" grpId="0" animBg="1"/>
      <p:bldP spid="95" grpId="0" animBg="1"/>
      <p:bldP spid="96" grpId="0"/>
      <p:bldP spid="97" grpId="0"/>
      <p:bldP spid="98" grpId="0"/>
      <p:bldP spid="99" grpId="0"/>
      <p:bldP spid="93" grpId="0" animBg="1"/>
      <p:bldP spid="100" grpId="0" animBg="1"/>
      <p:bldP spid="10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073"/>
            <a:ext cx="8229600" cy="1143000"/>
          </a:xfrm>
        </p:spPr>
        <p:txBody>
          <a:bodyPr/>
          <a:lstStyle/>
          <a:p>
            <a:r>
              <a:rPr lang="en-US" dirty="0" smtClean="0"/>
              <a:t>Comparing Example to Non-Preemptive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130"/>
            <a:ext cx="8229600" cy="4525963"/>
          </a:xfrm>
        </p:spPr>
        <p:txBody>
          <a:bodyPr/>
          <a:lstStyle/>
          <a:p>
            <a:r>
              <a:rPr lang="en-US" sz="2800" dirty="0" smtClean="0"/>
              <a:t>Context switches:  27 vs. 5 (for both FIFO and SJF)</a:t>
            </a:r>
          </a:p>
          <a:p>
            <a:pPr lvl="1"/>
            <a:r>
              <a:rPr lang="en-US" sz="2400" dirty="0" smtClean="0"/>
              <a:t>Clearly more expensive</a:t>
            </a:r>
          </a:p>
          <a:p>
            <a:r>
              <a:rPr lang="en-US" sz="2800" dirty="0" smtClean="0"/>
              <a:t>First job completed:  475 </a:t>
            </a:r>
            <a:r>
              <a:rPr lang="en-US" sz="2800" dirty="0" err="1" smtClean="0"/>
              <a:t>msec</a:t>
            </a:r>
            <a:r>
              <a:rPr lang="en-US" sz="2800" dirty="0" smtClean="0"/>
              <a:t> vs. </a:t>
            </a:r>
          </a:p>
          <a:p>
            <a:pPr lvl="1"/>
            <a:r>
              <a:rPr lang="en-US" sz="2400" dirty="0" smtClean="0"/>
              <a:t>75 (shortest job first) </a:t>
            </a:r>
          </a:p>
          <a:p>
            <a:pPr lvl="1"/>
            <a:r>
              <a:rPr lang="en-US" sz="2400" dirty="0" smtClean="0"/>
              <a:t>350 (FIFO)</a:t>
            </a:r>
          </a:p>
          <a:p>
            <a:pPr lvl="1"/>
            <a:r>
              <a:rPr lang="en-US" sz="2400" dirty="0" smtClean="0"/>
              <a:t>Clearly takes longer to complete some process</a:t>
            </a:r>
          </a:p>
          <a:p>
            <a:r>
              <a:rPr lang="en-US" sz="2800" dirty="0" smtClean="0"/>
              <a:t>Average waiting time:  100 </a:t>
            </a:r>
            <a:r>
              <a:rPr lang="en-US" sz="2800" dirty="0" err="1" smtClean="0"/>
              <a:t>msec</a:t>
            </a:r>
            <a:r>
              <a:rPr lang="en-US" sz="2800" dirty="0" smtClean="0"/>
              <a:t> vs.</a:t>
            </a:r>
          </a:p>
          <a:p>
            <a:pPr lvl="1"/>
            <a:r>
              <a:rPr lang="en-US" sz="2400" dirty="0" smtClean="0"/>
              <a:t>350 (shortest job first)</a:t>
            </a:r>
          </a:p>
          <a:p>
            <a:pPr lvl="1"/>
            <a:r>
              <a:rPr lang="en-US" sz="2400" dirty="0" smtClean="0"/>
              <a:t>595 (FIFO)</a:t>
            </a:r>
          </a:p>
          <a:p>
            <a:pPr lvl="1"/>
            <a:r>
              <a:rPr lang="en-US" sz="2400" dirty="0" smtClean="0"/>
              <a:t>For first opportunity to compute</a:t>
            </a:r>
          </a:p>
          <a:p>
            <a:pPr lvl="1"/>
            <a:r>
              <a:rPr lang="en-US" sz="2400" dirty="0" smtClean="0"/>
              <a:t>Clearly more responsive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Time Slice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of a preemptive scheduler depends heavily on how long time slice is</a:t>
            </a:r>
          </a:p>
          <a:p>
            <a:r>
              <a:rPr lang="en-US" dirty="0" smtClean="0"/>
              <a:t>Long time slices avoid too many context switches</a:t>
            </a:r>
          </a:p>
          <a:p>
            <a:pPr lvl="1"/>
            <a:r>
              <a:rPr lang="en-US" dirty="0" smtClean="0"/>
              <a:t>Which waste cycles</a:t>
            </a:r>
          </a:p>
          <a:p>
            <a:pPr lvl="1"/>
            <a:r>
              <a:rPr lang="en-US" dirty="0" smtClean="0"/>
              <a:t>So better throughput and utilization</a:t>
            </a:r>
          </a:p>
          <a:p>
            <a:r>
              <a:rPr lang="en-US" dirty="0" smtClean="0"/>
              <a:t>Short time slices provide better response time to processes </a:t>
            </a:r>
          </a:p>
          <a:p>
            <a:r>
              <a:rPr lang="en-US" dirty="0" smtClean="0"/>
              <a:t>How to balance?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Costs of a Context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210"/>
            <a:ext cx="8229600" cy="4525963"/>
          </a:xfrm>
        </p:spPr>
        <p:txBody>
          <a:bodyPr/>
          <a:lstStyle/>
          <a:p>
            <a:r>
              <a:rPr lang="en-GB" sz="2800" dirty="0" smtClean="0"/>
              <a:t>Entering the OS</a:t>
            </a:r>
          </a:p>
          <a:p>
            <a:pPr lvl="1"/>
            <a:r>
              <a:rPr lang="en-GB" sz="2400" dirty="0" smtClean="0"/>
              <a:t>Taking interrupt, saving registers, calling scheduler</a:t>
            </a:r>
          </a:p>
          <a:p>
            <a:r>
              <a:rPr lang="en-GB" sz="2800" dirty="0" smtClean="0"/>
              <a:t>Cycles to choose who to run</a:t>
            </a:r>
          </a:p>
          <a:p>
            <a:pPr lvl="1"/>
            <a:r>
              <a:rPr lang="en-GB" sz="2400" dirty="0" smtClean="0"/>
              <a:t>The scheduler/dispatcher does work to choose</a:t>
            </a:r>
          </a:p>
          <a:p>
            <a:r>
              <a:rPr lang="en-GB" sz="2800" dirty="0" smtClean="0"/>
              <a:t>Moving OS context to the new process</a:t>
            </a:r>
          </a:p>
          <a:p>
            <a:pPr lvl="1"/>
            <a:r>
              <a:rPr lang="en-GB" sz="2400" dirty="0" smtClean="0"/>
              <a:t>Switch stack, non-resident process description</a:t>
            </a:r>
          </a:p>
          <a:p>
            <a:r>
              <a:rPr lang="en-GB" sz="2800" dirty="0" smtClean="0"/>
              <a:t>Switching process address spaces</a:t>
            </a:r>
          </a:p>
          <a:p>
            <a:pPr lvl="1"/>
            <a:r>
              <a:rPr lang="en-GB" sz="2400" dirty="0" smtClean="0"/>
              <a:t>Map-out old process, map-in new process</a:t>
            </a:r>
          </a:p>
          <a:p>
            <a:r>
              <a:rPr lang="en-GB" sz="2800" dirty="0" smtClean="0"/>
              <a:t>Losing instruction and data caches</a:t>
            </a:r>
          </a:p>
          <a:p>
            <a:pPr lvl="1"/>
            <a:r>
              <a:rPr lang="en-GB" sz="2400" dirty="0" smtClean="0"/>
              <a:t>Greatly slowing down the next hundred instructions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7560"/>
            <a:ext cx="8229600" cy="1143000"/>
          </a:xfrm>
        </p:spPr>
        <p:txBody>
          <a:bodyPr/>
          <a:lstStyle/>
          <a:p>
            <a:r>
              <a:rPr lang="en-US" dirty="0" smtClean="0"/>
              <a:t>Characterizing Costs of </a:t>
            </a:r>
            <a:br>
              <a:rPr lang="en-US" dirty="0" smtClean="0"/>
            </a:br>
            <a:r>
              <a:rPr lang="en-US" dirty="0" smtClean="0"/>
              <a:t>a Time Slice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What % of CPU use does a process get?</a:t>
            </a:r>
          </a:p>
          <a:p>
            <a:r>
              <a:rPr lang="en-GB" sz="2800" dirty="0" smtClean="0"/>
              <a:t>Depends on workload</a:t>
            </a:r>
          </a:p>
          <a:p>
            <a:pPr lvl="1"/>
            <a:r>
              <a:rPr lang="en-GB" sz="2400" dirty="0" smtClean="0"/>
              <a:t>More processes in queue = fewer slices/second</a:t>
            </a:r>
          </a:p>
          <a:p>
            <a:r>
              <a:rPr lang="en-GB" sz="2800" dirty="0" smtClean="0"/>
              <a:t>CPU share = </a:t>
            </a:r>
            <a:r>
              <a:rPr lang="en-GB" sz="2800" dirty="0" err="1" smtClean="0"/>
              <a:t>time_slice</a:t>
            </a:r>
            <a:r>
              <a:rPr lang="en-GB" sz="2800" dirty="0" smtClean="0"/>
              <a:t> * slices/second</a:t>
            </a:r>
          </a:p>
          <a:p>
            <a:pPr lvl="1"/>
            <a:r>
              <a:rPr lang="en-GB" sz="2400" dirty="0" smtClean="0"/>
              <a:t>2% = 20ms/sec = 2ms/slice * 10 slices/sec</a:t>
            </a:r>
          </a:p>
          <a:p>
            <a:pPr lvl="1"/>
            <a:r>
              <a:rPr lang="en-GB" sz="2400" dirty="0" smtClean="0"/>
              <a:t>2% = 20ms/sec = 5ms/slice * 4 slices/sec </a:t>
            </a:r>
          </a:p>
          <a:p>
            <a:r>
              <a:rPr lang="en-GB" sz="2800" dirty="0" smtClean="0"/>
              <a:t>Natural rescheduling interval</a:t>
            </a:r>
          </a:p>
          <a:p>
            <a:pPr lvl="1"/>
            <a:r>
              <a:rPr lang="en-GB" sz="2400" dirty="0" smtClean="0"/>
              <a:t>When a typical process blocks for resources or I/O</a:t>
            </a:r>
          </a:p>
          <a:p>
            <a:pPr lvl="1"/>
            <a:r>
              <a:rPr lang="en-GB" sz="2400" dirty="0" smtClean="0"/>
              <a:t>Ideally, fair-share would be based on this period</a:t>
            </a:r>
          </a:p>
          <a:p>
            <a:pPr lvl="1"/>
            <a:r>
              <a:rPr lang="en-GB" sz="2400" dirty="0" smtClean="0"/>
              <a:t>Time-slice ends only if process runs too long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7560"/>
            <a:ext cx="8229600" cy="1143000"/>
          </a:xfrm>
        </p:spPr>
        <p:txBody>
          <a:bodyPr/>
          <a:lstStyle/>
          <a:p>
            <a:r>
              <a:rPr lang="en-US" dirty="0" smtClean="0"/>
              <a:t>How Do We Decide </a:t>
            </a:r>
            <a:br>
              <a:rPr lang="en-US" dirty="0" smtClean="0"/>
            </a:br>
            <a:r>
              <a:rPr lang="en-US" dirty="0" smtClean="0"/>
              <a:t>How To Schedule?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Generally, we choose goals we wish to achieve</a:t>
            </a:r>
          </a:p>
          <a:p>
            <a:r>
              <a:rPr lang="en-US" dirty="0" smtClean="0"/>
              <a:t>And design a scheduling algorithm that is likely to achieve those goals</a:t>
            </a:r>
          </a:p>
          <a:p>
            <a:r>
              <a:rPr lang="en-US" dirty="0" smtClean="0"/>
              <a:t>Different scheduling algorithms try to optimize different quantities</a:t>
            </a:r>
          </a:p>
          <a:p>
            <a:r>
              <a:rPr lang="en-US" dirty="0" smtClean="0"/>
              <a:t>So changing our scheduling algorithm can drastically change system behavior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1143000"/>
          </a:xfrm>
        </p:spPr>
        <p:txBody>
          <a:bodyPr/>
          <a:lstStyle/>
          <a:p>
            <a:r>
              <a:rPr lang="en-US" dirty="0" smtClean="0"/>
              <a:t>Multi-Level Feedback Queue (MLFQ)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4036"/>
            <a:ext cx="8229600" cy="4525963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GB" dirty="0" smtClean="0"/>
              <a:t>One time slice length may not fit all processes</a:t>
            </a:r>
          </a:p>
          <a:p>
            <a:pPr>
              <a:lnSpc>
                <a:spcPct val="83000"/>
              </a:lnSpc>
            </a:pPr>
            <a:r>
              <a:rPr lang="en-GB" dirty="0" smtClean="0"/>
              <a:t>Create multiple ready queues</a:t>
            </a:r>
          </a:p>
          <a:p>
            <a:pPr lvl="1">
              <a:lnSpc>
                <a:spcPct val="83000"/>
              </a:lnSpc>
            </a:pPr>
            <a:r>
              <a:rPr lang="en-GB" dirty="0" smtClean="0"/>
              <a:t>Short quantum (foreground) tasks that finish quickly</a:t>
            </a:r>
          </a:p>
          <a:p>
            <a:pPr lvl="2">
              <a:lnSpc>
                <a:spcPct val="83000"/>
              </a:lnSpc>
            </a:pPr>
            <a:r>
              <a:rPr lang="en-GB" dirty="0" smtClean="0"/>
              <a:t>	Short but frequent time slices, optimize response time</a:t>
            </a:r>
          </a:p>
          <a:p>
            <a:pPr lvl="1">
              <a:lnSpc>
                <a:spcPct val="83000"/>
              </a:lnSpc>
            </a:pPr>
            <a:r>
              <a:rPr lang="en-GB" dirty="0" smtClean="0"/>
              <a:t>Long quantum (background) tasks that run longer</a:t>
            </a:r>
          </a:p>
          <a:p>
            <a:pPr lvl="2">
              <a:lnSpc>
                <a:spcPct val="83000"/>
              </a:lnSpc>
            </a:pPr>
            <a:r>
              <a:rPr lang="en-GB" dirty="0" smtClean="0"/>
              <a:t>	Longer but infrequent time slices, minimize overhead</a:t>
            </a:r>
          </a:p>
          <a:p>
            <a:pPr lvl="1">
              <a:lnSpc>
                <a:spcPct val="83000"/>
              </a:lnSpc>
            </a:pPr>
            <a:r>
              <a:rPr lang="en-GB" dirty="0" smtClean="0"/>
              <a:t>Different queues may get different shares of the CPU</a:t>
            </a:r>
          </a:p>
          <a:p>
            <a:pPr>
              <a:lnSpc>
                <a:spcPct val="83000"/>
              </a:lnSpc>
            </a:pPr>
            <a:r>
              <a:rPr lang="en-GB" dirty="0" smtClean="0"/>
              <a:t>Finds balance between good response time and good turnaround time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9508"/>
            <a:ext cx="8229600" cy="1143000"/>
          </a:xfrm>
        </p:spPr>
        <p:txBody>
          <a:bodyPr/>
          <a:lstStyle/>
          <a:p>
            <a:r>
              <a:rPr lang="en-US" dirty="0" smtClean="0"/>
              <a:t>How Do I Know What Queue To Put New Process Into?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9797"/>
            <a:ext cx="8229600" cy="4525963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GB" dirty="0" smtClean="0"/>
              <a:t>If it’s in the wrong queue, its scheduling discipline causes it problems</a:t>
            </a:r>
          </a:p>
          <a:p>
            <a:pPr>
              <a:lnSpc>
                <a:spcPct val="83000"/>
              </a:lnSpc>
            </a:pPr>
            <a:r>
              <a:rPr lang="en-GB" dirty="0" smtClean="0"/>
              <a:t>Start all processes in short quantum queue</a:t>
            </a:r>
          </a:p>
          <a:p>
            <a:pPr lvl="1">
              <a:lnSpc>
                <a:spcPct val="83000"/>
              </a:lnSpc>
            </a:pPr>
            <a:r>
              <a:rPr lang="en-GB" dirty="0" smtClean="0"/>
              <a:t>Move downwards if too many time-slice ends</a:t>
            </a:r>
          </a:p>
          <a:p>
            <a:pPr lvl="1">
              <a:lnSpc>
                <a:spcPct val="83000"/>
              </a:lnSpc>
            </a:pPr>
            <a:r>
              <a:rPr lang="en-GB" dirty="0" smtClean="0"/>
              <a:t>Move back upwards if too few time slice ends</a:t>
            </a:r>
          </a:p>
          <a:p>
            <a:pPr lvl="1">
              <a:lnSpc>
                <a:spcPct val="83000"/>
              </a:lnSpc>
            </a:pPr>
            <a:r>
              <a:rPr lang="en-GB" dirty="0" smtClean="0"/>
              <a:t>Processes dynamically find the right queue</a:t>
            </a:r>
          </a:p>
          <a:p>
            <a:pPr>
              <a:lnSpc>
                <a:spcPct val="83000"/>
              </a:lnSpc>
            </a:pPr>
            <a:r>
              <a:rPr lang="en-GB" dirty="0" smtClean="0"/>
              <a:t>If you also have real time tasks, you know what belongs there</a:t>
            </a:r>
          </a:p>
          <a:p>
            <a:pPr lvl="1">
              <a:lnSpc>
                <a:spcPct val="83000"/>
              </a:lnSpc>
            </a:pPr>
            <a:r>
              <a:rPr lang="en-GB" dirty="0" smtClean="0"/>
              <a:t>Start them in real time queue and don’t move them</a:t>
            </a:r>
          </a:p>
          <a:p>
            <a:pPr lvl="1">
              <a:lnSpc>
                <a:spcPct val="83000"/>
              </a:lnSpc>
            </a:pPr>
            <a:endParaRPr lang="en-GB" dirty="0" smtClean="0"/>
          </a:p>
          <a:p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Queue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5745225" y="2103438"/>
            <a:ext cx="1371600" cy="3048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ts</a:t>
            </a:r>
            <a:r>
              <a:rPr lang="en-GB" sz="1600" baseline="-25000">
                <a:solidFill>
                  <a:schemeClr val="tx1"/>
                </a:solidFill>
                <a:latin typeface="Times New Roman"/>
                <a:cs typeface="Times New Roman"/>
              </a:rPr>
              <a:t>max</a:t>
            </a: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 = ∞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5" name="Rectangle 29"/>
          <p:cNvSpPr>
            <a:spLocks noChangeArrowheads="1"/>
          </p:cNvSpPr>
          <p:nvPr/>
        </p:nvSpPr>
        <p:spPr bwMode="auto">
          <a:xfrm>
            <a:off x="4221225" y="1798638"/>
            <a:ext cx="4191000" cy="3048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real time queue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7116825" y="2103438"/>
            <a:ext cx="1295400" cy="3048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#tse = ∞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4221225" y="2103438"/>
            <a:ext cx="1524000" cy="3048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#yield = ∞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8" name="Rectangle 32"/>
          <p:cNvSpPr>
            <a:spLocks noChangeArrowheads="1"/>
          </p:cNvSpPr>
          <p:nvPr/>
        </p:nvSpPr>
        <p:spPr bwMode="auto">
          <a:xfrm>
            <a:off x="5745225" y="3246438"/>
            <a:ext cx="1371600" cy="304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ts</a:t>
            </a:r>
            <a:r>
              <a:rPr lang="en-GB" sz="1600" baseline="-25000">
                <a:solidFill>
                  <a:schemeClr val="tx1"/>
                </a:solidFill>
                <a:latin typeface="Times New Roman"/>
                <a:cs typeface="Times New Roman"/>
              </a:rPr>
              <a:t>max</a:t>
            </a: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 = 500us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4221225" y="2941638"/>
            <a:ext cx="4191000" cy="304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short quantum queue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10" name="Rectangle 34"/>
          <p:cNvSpPr>
            <a:spLocks noChangeArrowheads="1"/>
          </p:cNvSpPr>
          <p:nvPr/>
        </p:nvSpPr>
        <p:spPr bwMode="auto">
          <a:xfrm>
            <a:off x="7116825" y="3246438"/>
            <a:ext cx="1295400" cy="304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#tse = 10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4221225" y="3246438"/>
            <a:ext cx="1524000" cy="304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#yield = ∞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12" name="Rectangle 36"/>
          <p:cNvSpPr>
            <a:spLocks noChangeArrowheads="1"/>
          </p:cNvSpPr>
          <p:nvPr/>
        </p:nvSpPr>
        <p:spPr bwMode="auto">
          <a:xfrm>
            <a:off x="5745225" y="4313238"/>
            <a:ext cx="13716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ts</a:t>
            </a:r>
            <a:r>
              <a:rPr lang="en-GB" sz="1600" baseline="-25000">
                <a:solidFill>
                  <a:schemeClr val="tx1"/>
                </a:solidFill>
                <a:latin typeface="Times New Roman"/>
                <a:cs typeface="Times New Roman"/>
              </a:rPr>
              <a:t>max</a:t>
            </a: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 = 2ms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13" name="Rectangle 37"/>
          <p:cNvSpPr>
            <a:spLocks noChangeArrowheads="1"/>
          </p:cNvSpPr>
          <p:nvPr/>
        </p:nvSpPr>
        <p:spPr bwMode="auto">
          <a:xfrm>
            <a:off x="4221225" y="4008438"/>
            <a:ext cx="41910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medium quantum queue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7116825" y="4313238"/>
            <a:ext cx="12954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#tse = 50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15" name="Rectangle 39"/>
          <p:cNvSpPr>
            <a:spLocks noChangeArrowheads="1"/>
          </p:cNvSpPr>
          <p:nvPr/>
        </p:nvSpPr>
        <p:spPr bwMode="auto">
          <a:xfrm>
            <a:off x="4221225" y="4313238"/>
            <a:ext cx="15240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#yield = 10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16" name="Rectangle 40"/>
          <p:cNvSpPr>
            <a:spLocks noChangeArrowheads="1"/>
          </p:cNvSpPr>
          <p:nvPr/>
        </p:nvSpPr>
        <p:spPr bwMode="auto">
          <a:xfrm>
            <a:off x="5745225" y="5456238"/>
            <a:ext cx="13716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ts</a:t>
            </a:r>
            <a:r>
              <a:rPr lang="en-GB" sz="1600" baseline="-25000">
                <a:solidFill>
                  <a:schemeClr val="tx1"/>
                </a:solidFill>
                <a:latin typeface="Times New Roman"/>
                <a:cs typeface="Times New Roman"/>
              </a:rPr>
              <a:t>max</a:t>
            </a: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 = 5ms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17" name="Rectangle 41"/>
          <p:cNvSpPr>
            <a:spLocks noChangeArrowheads="1"/>
          </p:cNvSpPr>
          <p:nvPr/>
        </p:nvSpPr>
        <p:spPr bwMode="auto">
          <a:xfrm>
            <a:off x="4221225" y="5151438"/>
            <a:ext cx="41910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long quantum queue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18" name="Rectangle 42"/>
          <p:cNvSpPr>
            <a:spLocks noChangeArrowheads="1"/>
          </p:cNvSpPr>
          <p:nvPr/>
        </p:nvSpPr>
        <p:spPr bwMode="auto">
          <a:xfrm>
            <a:off x="7116825" y="5456238"/>
            <a:ext cx="12954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#tse = </a:t>
            </a:r>
            <a:r>
              <a:rPr lang="en-GB">
                <a:solidFill>
                  <a:schemeClr val="tx1"/>
                </a:solidFill>
                <a:latin typeface="Times New Roman"/>
                <a:cs typeface="Times New Roman"/>
              </a:rPr>
              <a:t>∞</a:t>
            </a:r>
            <a:endParaRPr lang="en-US" sz="16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9" name="Rectangle 43"/>
          <p:cNvSpPr>
            <a:spLocks noChangeArrowheads="1"/>
          </p:cNvSpPr>
          <p:nvPr/>
        </p:nvSpPr>
        <p:spPr bwMode="auto">
          <a:xfrm>
            <a:off x="4221225" y="5456238"/>
            <a:ext cx="15240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#yield = 20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20" name="AutoShape 44"/>
          <p:cNvSpPr>
            <a:spLocks noChangeArrowheads="1"/>
          </p:cNvSpPr>
          <p:nvPr/>
        </p:nvSpPr>
        <p:spPr bwMode="auto">
          <a:xfrm>
            <a:off x="792225" y="2789238"/>
            <a:ext cx="1828800" cy="1600200"/>
          </a:xfrm>
          <a:prstGeom prst="flowChartAlternateProcess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/>
                <a:cs typeface="Times New Roman"/>
              </a:rPr>
              <a:t>share</a:t>
            </a:r>
          </a:p>
          <a:p>
            <a:pPr algn="ctr"/>
            <a:r>
              <a:rPr lang="en-US">
                <a:latin typeface="Times New Roman"/>
                <a:cs typeface="Times New Roman"/>
              </a:rPr>
              <a:t>scheduler</a:t>
            </a:r>
          </a:p>
        </p:txBody>
      </p:sp>
      <p:cxnSp>
        <p:nvCxnSpPr>
          <p:cNvPr id="21" name="AutoShape 45"/>
          <p:cNvCxnSpPr>
            <a:cxnSpLocks noChangeShapeType="1"/>
            <a:stCxn id="20" idx="3"/>
            <a:endCxn id="5" idx="1"/>
          </p:cNvCxnSpPr>
          <p:nvPr/>
        </p:nvCxnSpPr>
        <p:spPr bwMode="auto">
          <a:xfrm flipV="1">
            <a:off x="2621025" y="1951038"/>
            <a:ext cx="1600200" cy="1638300"/>
          </a:xfrm>
          <a:prstGeom prst="bentConnector3">
            <a:avLst>
              <a:gd name="adj1" fmla="val 31843"/>
            </a:avLst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2" name="AutoShape 46"/>
          <p:cNvCxnSpPr>
            <a:cxnSpLocks noChangeShapeType="1"/>
            <a:stCxn id="20" idx="3"/>
            <a:endCxn id="9" idx="1"/>
          </p:cNvCxnSpPr>
          <p:nvPr/>
        </p:nvCxnSpPr>
        <p:spPr bwMode="auto">
          <a:xfrm flipV="1">
            <a:off x="2621025" y="3094038"/>
            <a:ext cx="1600200" cy="495300"/>
          </a:xfrm>
          <a:prstGeom prst="bentConnector3">
            <a:avLst>
              <a:gd name="adj1" fmla="val 31745"/>
            </a:avLst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3" name="AutoShape 47"/>
          <p:cNvCxnSpPr>
            <a:cxnSpLocks noChangeShapeType="1"/>
            <a:stCxn id="20" idx="3"/>
            <a:endCxn id="13" idx="1"/>
          </p:cNvCxnSpPr>
          <p:nvPr/>
        </p:nvCxnSpPr>
        <p:spPr bwMode="auto">
          <a:xfrm>
            <a:off x="2621025" y="3589338"/>
            <a:ext cx="1600200" cy="571500"/>
          </a:xfrm>
          <a:prstGeom prst="bentConnector3">
            <a:avLst>
              <a:gd name="adj1" fmla="val 31847"/>
            </a:avLst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4" name="AutoShape 48"/>
          <p:cNvCxnSpPr>
            <a:cxnSpLocks noChangeShapeType="1"/>
            <a:stCxn id="20" idx="3"/>
            <a:endCxn id="17" idx="1"/>
          </p:cNvCxnSpPr>
          <p:nvPr/>
        </p:nvCxnSpPr>
        <p:spPr bwMode="auto">
          <a:xfrm>
            <a:off x="2621025" y="3589338"/>
            <a:ext cx="1600200" cy="1714500"/>
          </a:xfrm>
          <a:prstGeom prst="bentConnector3">
            <a:avLst>
              <a:gd name="adj1" fmla="val 31847"/>
            </a:avLst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5" name="Text Box 49"/>
          <p:cNvSpPr txBox="1">
            <a:spLocks noChangeArrowheads="1"/>
          </p:cNvSpPr>
          <p:nvPr/>
        </p:nvSpPr>
        <p:spPr bwMode="auto">
          <a:xfrm>
            <a:off x="3198875" y="1660525"/>
            <a:ext cx="6078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Times New Roman"/>
                <a:cs typeface="Times New Roman"/>
              </a:rPr>
              <a:t>20%</a:t>
            </a:r>
          </a:p>
        </p:txBody>
      </p:sp>
      <p:sp>
        <p:nvSpPr>
          <p:cNvPr id="26" name="Text Box 50"/>
          <p:cNvSpPr txBox="1">
            <a:spLocks noChangeArrowheads="1"/>
          </p:cNvSpPr>
          <p:nvPr/>
        </p:nvSpPr>
        <p:spPr bwMode="auto">
          <a:xfrm>
            <a:off x="3230625" y="2803525"/>
            <a:ext cx="6078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Times New Roman"/>
                <a:cs typeface="Times New Roman"/>
              </a:rPr>
              <a:t>50%</a:t>
            </a:r>
          </a:p>
        </p:txBody>
      </p:sp>
      <p:sp>
        <p:nvSpPr>
          <p:cNvPr id="27" name="Text Box 51"/>
          <p:cNvSpPr txBox="1">
            <a:spLocks noChangeArrowheads="1"/>
          </p:cNvSpPr>
          <p:nvPr/>
        </p:nvSpPr>
        <p:spPr bwMode="auto">
          <a:xfrm>
            <a:off x="3230625" y="3870325"/>
            <a:ext cx="6078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Times New Roman"/>
                <a:cs typeface="Times New Roman"/>
              </a:rPr>
              <a:t>25%</a:t>
            </a:r>
          </a:p>
        </p:txBody>
      </p:sp>
      <p:sp>
        <p:nvSpPr>
          <p:cNvPr id="28" name="Text Box 52"/>
          <p:cNvSpPr txBox="1">
            <a:spLocks noChangeArrowheads="1"/>
          </p:cNvSpPr>
          <p:nvPr/>
        </p:nvSpPr>
        <p:spPr bwMode="auto">
          <a:xfrm>
            <a:off x="3230625" y="5013325"/>
            <a:ext cx="6078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Times New Roman"/>
                <a:cs typeface="Times New Roman"/>
              </a:rPr>
              <a:t>05%</a:t>
            </a:r>
          </a:p>
        </p:txBody>
      </p:sp>
      <p:cxnSp>
        <p:nvCxnSpPr>
          <p:cNvPr id="29" name="AutoShape 53"/>
          <p:cNvCxnSpPr>
            <a:cxnSpLocks noChangeShapeType="1"/>
            <a:stCxn id="10" idx="3"/>
            <a:endCxn id="13" idx="3"/>
          </p:cNvCxnSpPr>
          <p:nvPr/>
        </p:nvCxnSpPr>
        <p:spPr bwMode="auto">
          <a:xfrm>
            <a:off x="8412225" y="3398838"/>
            <a:ext cx="1587" cy="7620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" name="AutoShape 54"/>
          <p:cNvCxnSpPr>
            <a:cxnSpLocks noChangeShapeType="1"/>
            <a:stCxn id="14" idx="3"/>
            <a:endCxn id="17" idx="3"/>
          </p:cNvCxnSpPr>
          <p:nvPr/>
        </p:nvCxnSpPr>
        <p:spPr bwMode="auto">
          <a:xfrm>
            <a:off x="8412225" y="4465638"/>
            <a:ext cx="1587" cy="8382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" name="AutoShape 55"/>
          <p:cNvCxnSpPr>
            <a:cxnSpLocks noChangeShapeType="1"/>
            <a:stCxn id="19" idx="1"/>
            <a:endCxn id="13" idx="1"/>
          </p:cNvCxnSpPr>
          <p:nvPr/>
        </p:nvCxnSpPr>
        <p:spPr bwMode="auto">
          <a:xfrm rot="10800000" flipH="1">
            <a:off x="4221225" y="4160838"/>
            <a:ext cx="1587" cy="14478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" name="AutoShape 56"/>
          <p:cNvCxnSpPr>
            <a:cxnSpLocks noChangeShapeType="1"/>
            <a:stCxn id="15" idx="1"/>
            <a:endCxn id="9" idx="1"/>
          </p:cNvCxnSpPr>
          <p:nvPr/>
        </p:nvCxnSpPr>
        <p:spPr bwMode="auto">
          <a:xfrm rot="10800000" flipH="1">
            <a:off x="4221225" y="3094038"/>
            <a:ext cx="1587" cy="13716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Scheduling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processes aren’t all equally important</a:t>
            </a:r>
          </a:p>
          <a:p>
            <a:r>
              <a:rPr lang="en-US" dirty="0" smtClean="0"/>
              <a:t>We might want to preferentially run the more important processes first</a:t>
            </a:r>
          </a:p>
          <a:p>
            <a:r>
              <a:rPr lang="en-US" dirty="0" smtClean="0"/>
              <a:t>How would our scheduling algorithm work then?</a:t>
            </a:r>
          </a:p>
          <a:p>
            <a:r>
              <a:rPr lang="en-US" dirty="0" smtClean="0"/>
              <a:t>Assign each job a priority number</a:t>
            </a:r>
          </a:p>
          <a:p>
            <a:r>
              <a:rPr lang="en-US" dirty="0" smtClean="0"/>
              <a:t>Run according to priority number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58652" y="514058"/>
            <a:ext cx="7198443" cy="864298"/>
          </a:xfrm>
          <a:prstGeom prst="roundRect">
            <a:avLst/>
          </a:pr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and Preemption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non-preemptive, priority scheduling is just about ordering processes</a:t>
            </a:r>
          </a:p>
          <a:p>
            <a:r>
              <a:rPr lang="en-US" dirty="0" smtClean="0"/>
              <a:t>Much like shortest job first, but ordered by priority instead</a:t>
            </a:r>
          </a:p>
          <a:p>
            <a:r>
              <a:rPr lang="en-US" dirty="0" smtClean="0"/>
              <a:t>But what if scheduling is preemptive?</a:t>
            </a:r>
          </a:p>
          <a:p>
            <a:r>
              <a:rPr lang="en-US" dirty="0" smtClean="0"/>
              <a:t>In that case, when new process is created, it might preempt running process</a:t>
            </a:r>
          </a:p>
          <a:p>
            <a:pPr lvl="1"/>
            <a:r>
              <a:rPr lang="en-US" dirty="0" smtClean="0"/>
              <a:t>If its priority is higher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Scheduling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0780" y="2229477"/>
            <a:ext cx="659630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noFill/>
                <a:latin typeface="Times New Roman"/>
                <a:cs typeface="Times New Roman"/>
              </a:rPr>
              <a:t>Process</a:t>
            </a:r>
            <a:endParaRPr lang="en-US" sz="1200" dirty="0">
              <a:noFill/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00554" y="2223117"/>
            <a:ext cx="637685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noFill/>
                <a:latin typeface="Times New Roman"/>
                <a:cs typeface="Times New Roman"/>
              </a:rPr>
              <a:t>Length</a:t>
            </a:r>
            <a:endParaRPr lang="en-US" sz="1200" dirty="0">
              <a:noFill/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0792" y="2684529"/>
            <a:ext cx="659630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0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00566" y="2678169"/>
            <a:ext cx="637685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350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34456" y="3145938"/>
            <a:ext cx="659630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1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94230" y="3139578"/>
            <a:ext cx="637685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125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41348" y="3602628"/>
            <a:ext cx="659630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2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101122" y="3596268"/>
            <a:ext cx="637685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475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403806" y="2224749"/>
            <a:ext cx="697315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noFill/>
                <a:latin typeface="Times New Roman"/>
                <a:cs typeface="Times New Roman"/>
              </a:rPr>
              <a:t>Priority</a:t>
            </a:r>
            <a:endParaRPr lang="en-US" sz="1200" dirty="0">
              <a:noFill/>
              <a:latin typeface="Times New Roman"/>
              <a:cs typeface="Times New Roman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399090" y="2665217"/>
            <a:ext cx="697315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noFill/>
                <a:latin typeface="Times New Roman"/>
                <a:cs typeface="Times New Roman"/>
              </a:rPr>
              <a:t>10</a:t>
            </a:r>
            <a:endParaRPr lang="en-US" sz="1200" dirty="0">
              <a:noFill/>
              <a:latin typeface="Times New Roman"/>
              <a:cs typeface="Times New Roman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1394374" y="3131873"/>
            <a:ext cx="697315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noFill/>
                <a:latin typeface="Times New Roman"/>
                <a:cs typeface="Times New Roman"/>
              </a:rPr>
              <a:t>30</a:t>
            </a:r>
            <a:endParaRPr lang="en-US" sz="1200" dirty="0">
              <a:noFill/>
              <a:latin typeface="Times New Roman"/>
              <a:cs typeface="Times New Roman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402886" y="3598529"/>
            <a:ext cx="697315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noFill/>
                <a:latin typeface="Times New Roman"/>
                <a:cs typeface="Times New Roman"/>
              </a:rPr>
              <a:t>40</a:t>
            </a:r>
            <a:endParaRPr lang="en-US" sz="1200" dirty="0">
              <a:noFill/>
              <a:latin typeface="Times New Roman"/>
              <a:cs typeface="Times New Roman"/>
            </a:endParaRPr>
          </a:p>
        </p:txBody>
      </p:sp>
      <p:grpSp>
        <p:nvGrpSpPr>
          <p:cNvPr id="4" name="Group 175"/>
          <p:cNvGrpSpPr/>
          <p:nvPr/>
        </p:nvGrpSpPr>
        <p:grpSpPr>
          <a:xfrm>
            <a:off x="748240" y="4052958"/>
            <a:ext cx="1997459" cy="475270"/>
            <a:chOff x="748240" y="4052958"/>
            <a:chExt cx="1997459" cy="475270"/>
          </a:xfrm>
        </p:grpSpPr>
        <p:sp>
          <p:nvSpPr>
            <p:cNvPr id="56" name="Rectangle 55"/>
            <p:cNvSpPr/>
            <p:nvPr/>
          </p:nvSpPr>
          <p:spPr>
            <a:xfrm>
              <a:off x="748240" y="4059318"/>
              <a:ext cx="659630" cy="46304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  <a:latin typeface="Times New Roman"/>
                  <a:cs typeface="Times New Roman"/>
                </a:rPr>
                <a:t>3</a:t>
              </a:r>
              <a:endParaRPr lang="en-US" dirty="0">
                <a:noFill/>
                <a:latin typeface="Times New Roman"/>
                <a:cs typeface="Times New Roman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108014" y="4052958"/>
              <a:ext cx="637685" cy="46304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  <a:latin typeface="Times New Roman"/>
                  <a:cs typeface="Times New Roman"/>
                </a:rPr>
                <a:t>250</a:t>
              </a:r>
              <a:endParaRPr lang="en-US" dirty="0">
                <a:noFill/>
                <a:latin typeface="Times New Roman"/>
                <a:cs typeface="Times New Roman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398035" y="4065185"/>
              <a:ext cx="697315" cy="46304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noFill/>
                  <a:latin typeface="Times New Roman"/>
                  <a:cs typeface="Times New Roman"/>
                </a:rPr>
                <a:t>20</a:t>
              </a:r>
              <a:endParaRPr lang="en-US" sz="1200" dirty="0">
                <a:noFill/>
                <a:latin typeface="Times New Roman"/>
                <a:cs typeface="Times New Roman"/>
              </a:endParaRPr>
            </a:p>
          </p:txBody>
        </p:sp>
      </p:grpSp>
      <p:grpSp>
        <p:nvGrpSpPr>
          <p:cNvPr id="5" name="Group 188"/>
          <p:cNvGrpSpPr/>
          <p:nvPr/>
        </p:nvGrpSpPr>
        <p:grpSpPr>
          <a:xfrm>
            <a:off x="741348" y="4522368"/>
            <a:ext cx="1997459" cy="472516"/>
            <a:chOff x="741348" y="4522368"/>
            <a:chExt cx="1997459" cy="472516"/>
          </a:xfrm>
        </p:grpSpPr>
        <p:sp>
          <p:nvSpPr>
            <p:cNvPr id="68" name="Rectangle 67"/>
            <p:cNvSpPr/>
            <p:nvPr/>
          </p:nvSpPr>
          <p:spPr>
            <a:xfrm>
              <a:off x="741348" y="4528728"/>
              <a:ext cx="659630" cy="46304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  <a:latin typeface="Times New Roman"/>
                  <a:cs typeface="Times New Roman"/>
                </a:rPr>
                <a:t>4</a:t>
              </a:r>
              <a:endParaRPr lang="en-US" dirty="0">
                <a:noFill/>
                <a:latin typeface="Times New Roman"/>
                <a:cs typeface="Times New Roman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101122" y="4522368"/>
              <a:ext cx="637685" cy="46304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  <a:latin typeface="Times New Roman"/>
                  <a:cs typeface="Times New Roman"/>
                </a:rPr>
                <a:t>75</a:t>
              </a:r>
              <a:endParaRPr lang="en-US" dirty="0">
                <a:noFill/>
                <a:latin typeface="Times New Roman"/>
                <a:cs typeface="Times New Roman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393319" y="4531841"/>
              <a:ext cx="697315" cy="46304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noFill/>
                  <a:latin typeface="Times New Roman"/>
                  <a:cs typeface="Times New Roman"/>
                </a:rPr>
                <a:t>50</a:t>
              </a:r>
              <a:endParaRPr lang="en-US" sz="1200" dirty="0">
                <a:noFill/>
                <a:latin typeface="Times New Roman"/>
                <a:cs typeface="Times New Roman"/>
              </a:endParaRPr>
            </a:p>
          </p:txBody>
        </p:sp>
      </p:grpSp>
      <p:sp>
        <p:nvSpPr>
          <p:cNvPr id="178" name="Rectangle 177"/>
          <p:cNvSpPr/>
          <p:nvPr/>
        </p:nvSpPr>
        <p:spPr>
          <a:xfrm>
            <a:off x="2738239" y="3589915"/>
            <a:ext cx="1215946" cy="4630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734456" y="1186116"/>
            <a:ext cx="162232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noFill/>
                <a:latin typeface="Times New Roman"/>
                <a:cs typeface="Times New Roman"/>
              </a:rPr>
              <a:t>0</a:t>
            </a:r>
            <a:endParaRPr lang="en-US" sz="3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729740" y="1181388"/>
            <a:ext cx="162232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noFill/>
                <a:latin typeface="Times New Roman"/>
                <a:cs typeface="Times New Roman"/>
              </a:rPr>
              <a:t>200</a:t>
            </a:r>
            <a:endParaRPr lang="en-US" sz="3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3951172" y="3585187"/>
            <a:ext cx="644560" cy="4630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425519" y="5016789"/>
            <a:ext cx="387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Process 3’s priority is lower than running process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433896" y="5588197"/>
            <a:ext cx="387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Process 4’s priority is higher than running process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711931" y="1176660"/>
            <a:ext cx="162232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noFill/>
                <a:latin typeface="Times New Roman"/>
                <a:cs typeface="Times New Roman"/>
              </a:rPr>
              <a:t>300</a:t>
            </a:r>
            <a:endParaRPr lang="en-US" sz="3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4624199" y="4516001"/>
            <a:ext cx="482133" cy="4630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56670" y="5094266"/>
            <a:ext cx="3877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Process 4 completes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736632" y="4524000"/>
            <a:ext cx="659630" cy="463043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4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720308" y="1185026"/>
            <a:ext cx="162232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noFill/>
                <a:latin typeface="Times New Roman"/>
                <a:cs typeface="Times New Roman"/>
              </a:rPr>
              <a:t>375</a:t>
            </a:r>
            <a:endParaRPr lang="en-US" sz="3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90931" y="5756831"/>
            <a:ext cx="3877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So we go back to process 2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5168820" y="3585187"/>
            <a:ext cx="1390887" cy="4630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715592" y="1180298"/>
            <a:ext cx="162232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noFill/>
                <a:latin typeface="Times New Roman"/>
                <a:cs typeface="Times New Roman"/>
              </a:rPr>
              <a:t>550</a:t>
            </a:r>
            <a:endParaRPr lang="en-US" sz="3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2731915" y="1156028"/>
            <a:ext cx="975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/>
                <a:cs typeface="Times New Roman"/>
              </a:rPr>
              <a:t>Time</a:t>
            </a:r>
            <a:endParaRPr lang="en-US" sz="28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  <p:bldP spid="179" grpId="0" animBg="1"/>
      <p:bldP spid="180" grpId="0" animBg="1"/>
      <p:bldP spid="181" grpId="0" animBg="1"/>
      <p:bldP spid="182" grpId="0"/>
      <p:bldP spid="182" grpId="1"/>
      <p:bldP spid="183" grpId="0"/>
      <p:bldP spid="183" grpId="1"/>
      <p:bldP spid="184" grpId="0" animBg="1"/>
      <p:bldP spid="185" grpId="0" animBg="1"/>
      <p:bldP spid="186" grpId="0"/>
      <p:bldP spid="186" grpId="1"/>
      <p:bldP spid="187" grpId="0" animBg="1"/>
      <p:bldP spid="188" grpId="0" animBg="1"/>
      <p:bldP spid="190" grpId="0"/>
      <p:bldP spid="192" grpId="0" animBg="1"/>
      <p:bldP spid="193" grpId="0" animBg="1"/>
      <p:bldP spid="19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Priority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starvation</a:t>
            </a:r>
          </a:p>
          <a:p>
            <a:r>
              <a:rPr lang="en-US" dirty="0" smtClean="0"/>
              <a:t>Can a low priority process </a:t>
            </a:r>
            <a:r>
              <a:rPr lang="en-US" u="sng" dirty="0" smtClean="0"/>
              <a:t>ever</a:t>
            </a:r>
            <a:r>
              <a:rPr lang="en-US" dirty="0" smtClean="0"/>
              <a:t> run?</a:t>
            </a:r>
          </a:p>
          <a:p>
            <a:r>
              <a:rPr lang="en-US" dirty="0" smtClean="0"/>
              <a:t>If not, is that really the effect we wanted?</a:t>
            </a:r>
          </a:p>
          <a:p>
            <a:r>
              <a:rPr lang="en-US" dirty="0" smtClean="0"/>
              <a:t>May make more sense to adjust priorities</a:t>
            </a:r>
          </a:p>
          <a:p>
            <a:pPr lvl="1"/>
            <a:r>
              <a:rPr lang="en-US" dirty="0" smtClean="0"/>
              <a:t>Processes that have run for a long time have priority temporarily lowered</a:t>
            </a:r>
          </a:p>
          <a:p>
            <a:pPr lvl="1"/>
            <a:r>
              <a:rPr lang="en-US" dirty="0" smtClean="0"/>
              <a:t>Processes that have not been able to run have priority temporarily raised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Priorities Vs. Soft Priorities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a priority mean?</a:t>
            </a:r>
          </a:p>
          <a:p>
            <a:r>
              <a:rPr lang="en-US" dirty="0" smtClean="0"/>
              <a:t>That the higher priority has absolute precedence over the lower?</a:t>
            </a:r>
          </a:p>
          <a:p>
            <a:pPr lvl="1"/>
            <a:r>
              <a:rPr lang="en-US" dirty="0" smtClean="0"/>
              <a:t>Hard priorities</a:t>
            </a:r>
          </a:p>
          <a:p>
            <a:pPr lvl="1"/>
            <a:r>
              <a:rPr lang="en-US" dirty="0" smtClean="0"/>
              <a:t>That’s what the example showed</a:t>
            </a:r>
          </a:p>
          <a:p>
            <a:r>
              <a:rPr lang="en-US" dirty="0" smtClean="0"/>
              <a:t>That the higher priority should get a larger share of the resource than the lower?</a:t>
            </a:r>
          </a:p>
          <a:p>
            <a:pPr lvl="1"/>
            <a:r>
              <a:rPr lang="en-US" dirty="0" smtClean="0"/>
              <a:t>Soft priorities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Scheduling in Linux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process in Linux has a priority</a:t>
            </a:r>
          </a:p>
          <a:p>
            <a:pPr lvl="1"/>
            <a:r>
              <a:rPr lang="en-US" dirty="0" smtClean="0"/>
              <a:t>Called a </a:t>
            </a:r>
            <a:r>
              <a:rPr lang="en-US" i="1" dirty="0" smtClean="0"/>
              <a:t>nice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A soft priority describing share of CPU that a process should get</a:t>
            </a:r>
          </a:p>
          <a:p>
            <a:r>
              <a:rPr lang="en-US" dirty="0" smtClean="0"/>
              <a:t>Commands can be run to change process priorities</a:t>
            </a:r>
          </a:p>
          <a:p>
            <a:r>
              <a:rPr lang="en-US" dirty="0" smtClean="0"/>
              <a:t>Anyone can request lower priority for his processes</a:t>
            </a:r>
          </a:p>
          <a:p>
            <a:r>
              <a:rPr lang="en-US" dirty="0" smtClean="0"/>
              <a:t>Only privileged user can request higher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Scheduling in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32 different priority levels</a:t>
            </a:r>
          </a:p>
          <a:p>
            <a:pPr lvl="1"/>
            <a:r>
              <a:rPr lang="en-US" dirty="0" smtClean="0"/>
              <a:t>Half for regular tasks, half for soft real time</a:t>
            </a:r>
          </a:p>
          <a:p>
            <a:pPr lvl="1"/>
            <a:r>
              <a:rPr lang="en-US" dirty="0" smtClean="0"/>
              <a:t>Real time scheduling requires special privileges</a:t>
            </a:r>
          </a:p>
          <a:p>
            <a:pPr lvl="1"/>
            <a:r>
              <a:rPr lang="en-US" dirty="0" smtClean="0"/>
              <a:t>Using a multi-queue approach</a:t>
            </a:r>
          </a:p>
          <a:p>
            <a:r>
              <a:rPr lang="en-US" dirty="0" smtClean="0"/>
              <a:t>Users can choose from 5 of these priority levels</a:t>
            </a:r>
          </a:p>
          <a:p>
            <a:r>
              <a:rPr lang="en-US" dirty="0" smtClean="0"/>
              <a:t>Kernel adjusts priorities based on process behavior</a:t>
            </a:r>
          </a:p>
          <a:p>
            <a:pPr lvl="1"/>
            <a:r>
              <a:rPr lang="en-US" dirty="0" smtClean="0"/>
              <a:t>Goal of improving responsiveness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6530"/>
            <a:ext cx="8229600" cy="4525963"/>
          </a:xfrm>
        </p:spPr>
        <p:txBody>
          <a:bodyPr/>
          <a:lstStyle/>
          <a:p>
            <a:r>
              <a:rPr lang="en-US" dirty="0" smtClean="0"/>
              <a:t>The OS typically keeps a queue of processes that are ready to run</a:t>
            </a:r>
          </a:p>
          <a:p>
            <a:pPr lvl="1"/>
            <a:r>
              <a:rPr lang="en-US" dirty="0" smtClean="0"/>
              <a:t>Ordered by whichever one should run next</a:t>
            </a:r>
          </a:p>
          <a:p>
            <a:pPr lvl="1"/>
            <a:r>
              <a:rPr lang="en-US" dirty="0" smtClean="0"/>
              <a:t>Which depends on the scheduling algorithm used</a:t>
            </a:r>
          </a:p>
          <a:p>
            <a:r>
              <a:rPr lang="en-US" dirty="0" smtClean="0"/>
              <a:t>When time comes to schedule a new process, grab the first one on the process queue</a:t>
            </a:r>
          </a:p>
          <a:p>
            <a:r>
              <a:rPr lang="en-US" dirty="0" smtClean="0"/>
              <a:t>Processes that are not ready to run either:</a:t>
            </a:r>
          </a:p>
          <a:p>
            <a:pPr lvl="1"/>
            <a:r>
              <a:rPr lang="en-US" dirty="0" smtClean="0"/>
              <a:t>Aren’t in that queue</a:t>
            </a:r>
          </a:p>
          <a:p>
            <a:pPr lvl="1"/>
            <a:r>
              <a:rPr lang="en-US" dirty="0" smtClean="0"/>
              <a:t>Or are at the end</a:t>
            </a:r>
          </a:p>
          <a:p>
            <a:pPr lvl="1"/>
            <a:r>
              <a:rPr lang="en-US" dirty="0" smtClean="0"/>
              <a:t>Or are ignored by scheduler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Potential Scheduling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980"/>
            <a:ext cx="8229600" cy="4525963"/>
          </a:xfrm>
        </p:spPr>
        <p:txBody>
          <a:bodyPr/>
          <a:lstStyle/>
          <a:p>
            <a:r>
              <a:rPr lang="en-US" sz="2800" dirty="0" smtClean="0"/>
              <a:t>Maximize throughput</a:t>
            </a:r>
          </a:p>
          <a:p>
            <a:pPr lvl="1"/>
            <a:r>
              <a:rPr lang="en-US" sz="2400" dirty="0" smtClean="0"/>
              <a:t>Get as much work done as possible</a:t>
            </a:r>
          </a:p>
          <a:p>
            <a:r>
              <a:rPr lang="en-US" sz="2800" dirty="0" smtClean="0"/>
              <a:t>Minimize average waiting time</a:t>
            </a:r>
          </a:p>
          <a:p>
            <a:pPr lvl="1"/>
            <a:r>
              <a:rPr lang="en-US" sz="2400" dirty="0" smtClean="0"/>
              <a:t>Try to avoid delaying too many for too long</a:t>
            </a:r>
          </a:p>
          <a:p>
            <a:r>
              <a:rPr lang="en-US" sz="2800" dirty="0" smtClean="0"/>
              <a:t>Ensure some degree of fairness</a:t>
            </a:r>
          </a:p>
          <a:p>
            <a:pPr lvl="1"/>
            <a:r>
              <a:rPr lang="en-US" sz="2400" dirty="0" smtClean="0"/>
              <a:t>E.g., minimize worst case waiting time</a:t>
            </a:r>
          </a:p>
          <a:p>
            <a:r>
              <a:rPr lang="en-US" sz="2800" dirty="0" smtClean="0"/>
              <a:t>Meet explicit priority goals</a:t>
            </a:r>
          </a:p>
          <a:p>
            <a:pPr lvl="1"/>
            <a:r>
              <a:rPr lang="en-US" sz="2400" dirty="0" smtClean="0"/>
              <a:t>Scheduled items tagged with a relative priority</a:t>
            </a:r>
          </a:p>
          <a:p>
            <a:r>
              <a:rPr lang="en-US" sz="2800" dirty="0" smtClean="0"/>
              <a:t>Real time scheduling</a:t>
            </a:r>
          </a:p>
          <a:p>
            <a:pPr lvl="1"/>
            <a:r>
              <a:rPr lang="en-US" sz="2400" dirty="0" smtClean="0"/>
              <a:t>Scheduled items tagged with a deadline to be met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6763"/>
            <a:ext cx="8229600" cy="1143000"/>
          </a:xfrm>
        </p:spPr>
        <p:txBody>
          <a:bodyPr/>
          <a:lstStyle/>
          <a:p>
            <a:r>
              <a:rPr lang="en-US" dirty="0" smtClean="0"/>
              <a:t>Different Kinds of Systems, Different Scheduling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Time sharing</a:t>
            </a:r>
          </a:p>
          <a:p>
            <a:pPr lvl="1"/>
            <a:r>
              <a:rPr lang="en-GB" sz="2400" dirty="0" smtClean="0"/>
              <a:t>Fast response time to interactive programs</a:t>
            </a:r>
          </a:p>
          <a:p>
            <a:pPr lvl="1"/>
            <a:r>
              <a:rPr lang="en-GB" sz="2400" dirty="0" smtClean="0"/>
              <a:t>Each user gets an equal share of the CPU</a:t>
            </a:r>
          </a:p>
          <a:p>
            <a:r>
              <a:rPr lang="en-GB" sz="2800" dirty="0" smtClean="0"/>
              <a:t>Batch</a:t>
            </a:r>
          </a:p>
          <a:p>
            <a:pPr lvl="1"/>
            <a:r>
              <a:rPr lang="en-GB" sz="2400" dirty="0" smtClean="0"/>
              <a:t>Maximize total system throughput</a:t>
            </a:r>
          </a:p>
          <a:p>
            <a:pPr lvl="1"/>
            <a:r>
              <a:rPr lang="en-GB" sz="2400" dirty="0" smtClean="0"/>
              <a:t>Delays of individual processes are unimportant</a:t>
            </a:r>
          </a:p>
          <a:p>
            <a:r>
              <a:rPr lang="en-GB" sz="2800" dirty="0" smtClean="0"/>
              <a:t>Real-time</a:t>
            </a:r>
          </a:p>
          <a:p>
            <a:pPr lvl="1"/>
            <a:r>
              <a:rPr lang="en-GB" sz="2400" dirty="0" smtClean="0"/>
              <a:t>Critical operations must happen on time</a:t>
            </a:r>
          </a:p>
          <a:p>
            <a:pPr lvl="1"/>
            <a:r>
              <a:rPr lang="en-GB" sz="2400" dirty="0" smtClean="0"/>
              <a:t>Non-critical operations may not happen at all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073"/>
            <a:ext cx="8229600" cy="1143000"/>
          </a:xfrm>
        </p:spPr>
        <p:txBody>
          <a:bodyPr/>
          <a:lstStyle/>
          <a:p>
            <a:r>
              <a:rPr lang="en-US" dirty="0" smtClean="0"/>
              <a:t>Preemptive Vs. </a:t>
            </a:r>
            <a:br>
              <a:rPr lang="en-US" dirty="0" smtClean="0"/>
            </a:br>
            <a:r>
              <a:rPr lang="en-US" dirty="0" smtClean="0"/>
              <a:t>Non-Preemptive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schedule a piece of work, we could let it use the resource until it finishes</a:t>
            </a:r>
          </a:p>
          <a:p>
            <a:r>
              <a:rPr lang="en-US" dirty="0" smtClean="0"/>
              <a:t>Or we could use virtualization techniques to interrupt it part way through</a:t>
            </a:r>
          </a:p>
          <a:p>
            <a:pPr lvl="1"/>
            <a:r>
              <a:rPr lang="en-US" dirty="0" smtClean="0"/>
              <a:t>Allowing other pieces of work to run instead</a:t>
            </a:r>
          </a:p>
          <a:p>
            <a:r>
              <a:rPr lang="en-US" dirty="0" smtClean="0"/>
              <a:t>If scheduled work always runs to completion, the scheduler is non-preemptive</a:t>
            </a:r>
          </a:p>
          <a:p>
            <a:r>
              <a:rPr lang="en-US" dirty="0" smtClean="0"/>
              <a:t>If the scheduler temporarily halts running jobs to run something else, it’s preemptive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43498" y="429993"/>
            <a:ext cx="6693428" cy="1272642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39596</TotalTime>
  <Words>3153</Words>
  <Application>Microsoft Macintosh PowerPoint</Application>
  <PresentationFormat>On-screen Show (4:3)</PresentationFormat>
  <Paragraphs>581</Paragraphs>
  <Slides>59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71" baseType="lpstr">
      <vt:lpstr>Arial Unicode MS</vt:lpstr>
      <vt:lpstr>Calibri</vt:lpstr>
      <vt:lpstr>Courier New</vt:lpstr>
      <vt:lpstr>Lucida Grande</vt:lpstr>
      <vt:lpstr>ＭＳ Ｐゴシック</vt:lpstr>
      <vt:lpstr>StarSymbol</vt:lpstr>
      <vt:lpstr>Symbol</vt:lpstr>
      <vt:lpstr>Times New Roman</vt:lpstr>
      <vt:lpstr>Arial</vt:lpstr>
      <vt:lpstr>Default Theme</vt:lpstr>
      <vt:lpstr>Equation</vt:lpstr>
      <vt:lpstr>Worksheet</vt:lpstr>
      <vt:lpstr>Operating System Principles: Scheduling CS 111 Operating Systems  Peter Reiher </vt:lpstr>
      <vt:lpstr>Outline</vt:lpstr>
      <vt:lpstr>What Is Scheduling?</vt:lpstr>
      <vt:lpstr>OS Scheduling Examples</vt:lpstr>
      <vt:lpstr>How Do We Decide  How To Schedule?</vt:lpstr>
      <vt:lpstr>The Process Queue</vt:lpstr>
      <vt:lpstr>Potential Scheduling Goals</vt:lpstr>
      <vt:lpstr>Different Kinds of Systems, Different Scheduling Goals</vt:lpstr>
      <vt:lpstr>Preemptive Vs.  Non-Preemptive Scheduling</vt:lpstr>
      <vt:lpstr>Pros and Cons of  Non-Preemptive Scheduling</vt:lpstr>
      <vt:lpstr>Pros and Cons of Pre-emptive Scheduling</vt:lpstr>
      <vt:lpstr>Scheduling: Policy and Mechanism</vt:lpstr>
      <vt:lpstr>Scheduling the CPU</vt:lpstr>
      <vt:lpstr>Scheduling and Performance</vt:lpstr>
      <vt:lpstr>General Comments on Performance</vt:lpstr>
      <vt:lpstr>How Should We Quantify Scheduler Performance?</vt:lpstr>
      <vt:lpstr>Fairness as a Scheduling Metric</vt:lpstr>
      <vt:lpstr>Other Scheduling Metrics</vt:lpstr>
      <vt:lpstr>An Example – Measuring CPU Scheduling</vt:lpstr>
      <vt:lpstr>Typical Throughput vs. Load Curve</vt:lpstr>
      <vt:lpstr>Why Don’t We Achieve Ideal Throughput?</vt:lpstr>
      <vt:lpstr>Typical Response Time  vs. Load Curve</vt:lpstr>
      <vt:lpstr>Why Does Response Time Explode?</vt:lpstr>
      <vt:lpstr>Graceful Degradation</vt:lpstr>
      <vt:lpstr>Non-Preemptive Scheduling</vt:lpstr>
      <vt:lpstr>Non-Preemptive Scheduling Algorithms</vt:lpstr>
      <vt:lpstr>First Come First Served</vt:lpstr>
      <vt:lpstr>First Come First Served Example</vt:lpstr>
      <vt:lpstr>When Would First Come First Served Work Well?</vt:lpstr>
      <vt:lpstr>Real Time Schedulers</vt:lpstr>
      <vt:lpstr>Hard Real Time Schedulers</vt:lpstr>
      <vt:lpstr>Ensuring Hard Deadlines</vt:lpstr>
      <vt:lpstr>Soft Real Time Schedulers</vt:lpstr>
      <vt:lpstr>Soft Real Time Schedulers and Non-Preemption</vt:lpstr>
      <vt:lpstr>What If You Don’t Meet a Deadline?</vt:lpstr>
      <vt:lpstr>What Algorithms Do You  Use For Soft Real Time?</vt:lpstr>
      <vt:lpstr>Example of a Soft Real Time Scheduler</vt:lpstr>
      <vt:lpstr>Preemptive Scheduling</vt:lpstr>
      <vt:lpstr>Implications of Forcing Preemption</vt:lpstr>
      <vt:lpstr>Implementing Preemption</vt:lpstr>
      <vt:lpstr>Clock Interrupts</vt:lpstr>
      <vt:lpstr>Round Robin Scheduling Algorithm</vt:lpstr>
      <vt:lpstr>Properties of Round Robin Scheduling</vt:lpstr>
      <vt:lpstr>Round Robin and I/O Interrupts</vt:lpstr>
      <vt:lpstr>Round Robin Example</vt:lpstr>
      <vt:lpstr>Comparing Example to Non-Preemptive Examples</vt:lpstr>
      <vt:lpstr>Choosing a Time Slice</vt:lpstr>
      <vt:lpstr>Costs of a Context Switch</vt:lpstr>
      <vt:lpstr>Characterizing Costs of  a Time Slice Choice</vt:lpstr>
      <vt:lpstr>Multi-Level Feedback Queue (MLFQ) Scheduling</vt:lpstr>
      <vt:lpstr>How Do I Know What Queue To Put New Process Into?</vt:lpstr>
      <vt:lpstr>Multiple Queue Scheduling</vt:lpstr>
      <vt:lpstr>Priority Scheduling Algorithm</vt:lpstr>
      <vt:lpstr>Priority and Preemption</vt:lpstr>
      <vt:lpstr>Priority Scheduling Example</vt:lpstr>
      <vt:lpstr>Problems With Priority Scheduling</vt:lpstr>
      <vt:lpstr>Hard Priorities Vs. Soft Priorities</vt:lpstr>
      <vt:lpstr>Priority Scheduling in Linux </vt:lpstr>
      <vt:lpstr>Priority Scheduling in Windows</vt:lpstr>
    </vt:vector>
  </TitlesOfParts>
  <Company>UCLA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Microsoft Office User</cp:lastModifiedBy>
  <cp:revision>50</cp:revision>
  <cp:lastPrinted>2014-01-03T23:50:58Z</cp:lastPrinted>
  <dcterms:created xsi:type="dcterms:W3CDTF">2016-09-23T17:50:07Z</dcterms:created>
  <dcterms:modified xsi:type="dcterms:W3CDTF">2016-10-24T06:04:39Z</dcterms:modified>
</cp:coreProperties>
</file>