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8" r:id="rId2"/>
    <p:sldId id="259" r:id="rId3"/>
    <p:sldId id="273" r:id="rId4"/>
    <p:sldId id="274" r:id="rId5"/>
    <p:sldId id="275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6" r:id="rId20"/>
    <p:sldId id="277" r:id="rId21"/>
    <p:sldId id="278" r:id="rId22"/>
    <p:sldId id="279" r:id="rId23"/>
    <p:sldId id="280" r:id="rId24"/>
    <p:sldId id="282" r:id="rId25"/>
    <p:sldId id="285" r:id="rId26"/>
    <p:sldId id="286" r:id="rId27"/>
    <p:sldId id="317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8" r:id="rId53"/>
    <p:sldId id="312" r:id="rId54"/>
    <p:sldId id="313" r:id="rId55"/>
    <p:sldId id="314" r:id="rId56"/>
    <p:sldId id="315" r:id="rId57"/>
    <p:sldId id="316" r:id="rId5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9"/>
    <p:restoredTop sz="84555"/>
  </p:normalViewPr>
  <p:slideViewPr>
    <p:cSldViewPr snapToGrid="0" snapToObjects="1">
      <p:cViewPr>
        <p:scale>
          <a:sx n="100" d="100"/>
          <a:sy n="100" d="100"/>
        </p:scale>
        <p:origin x="156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handoutMaster" Target="handoutMasters/handoutMaster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10/13/16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486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10/13/16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278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4949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ea typeface="ＭＳ Ｐゴシック" pitchFamily="-98" charset="-128"/>
              <a:cs typeface="ＭＳ Ｐゴシック" pitchFamily="-98" charset="-128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4B0F2D5-40B4-2C40-8026-D3BCB9C54BA1}" type="slidenum">
              <a:rPr lang="en-US" smtClean="0">
                <a:latin typeface="Arial" pitchFamily="-98" charset="0"/>
                <a:ea typeface="ＭＳ Ｐゴシック" pitchFamily="-98" charset="-128"/>
                <a:cs typeface="ＭＳ Ｐゴシック" pitchFamily="-98" charset="-128"/>
              </a:rPr>
              <a:pPr/>
              <a:t>30</a:t>
            </a:fld>
            <a:endParaRPr lang="en-US" smtClean="0">
              <a:latin typeface="Arial" pitchFamily="-98" charset="0"/>
              <a:ea typeface="ＭＳ Ｐゴシック" pitchFamily="-98" charset="-128"/>
              <a:cs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9321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- 64MB process;</a:t>
            </a:r>
            <a:r>
              <a:rPr lang="en-US" baseline="0" dirty="0" smtClean="0"/>
              <a:t> 32MB ram? What to do? Some of it can go out to disk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79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Swapping: relocation of a process from memory to disk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7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We can keep some of its pages on RAM and the rest can be stored on disk and worry about them later when we need them.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Some of those pages sitting on disk will be required; process asks for those pages – when the process demands them we get them off disk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36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Mechanically, MMU must support when pages are not present (page fault);</a:t>
            </a:r>
            <a:r>
              <a:rPr lang="en-US" baseline="0" dirty="0" smtClean="0"/>
              <a:t> when that happens go to disk, copy into page frame in RAM, retry the faulted reference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When this is </a:t>
            </a:r>
            <a:r>
              <a:rPr lang="en-US" baseline="0" dirty="0" err="1" smtClean="0"/>
              <a:t>occuring</a:t>
            </a:r>
            <a:r>
              <a:rPr lang="en-US" baseline="0" dirty="0" smtClean="0"/>
              <a:t> process is blocked; schedule another process in the mean time</a:t>
            </a:r>
          </a:p>
          <a:p>
            <a:pPr marL="171450" lvl="0" indent="-171450">
              <a:buFontTx/>
              <a:buChar char="-"/>
            </a:pPr>
            <a:endParaRPr lang="en-US" baseline="0" dirty="0" smtClean="0"/>
          </a:p>
          <a:p>
            <a:pPr marL="171450" lvl="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26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Locality of</a:t>
            </a:r>
            <a:r>
              <a:rPr lang="en-US" baseline="0" dirty="0" smtClean="0"/>
              <a:t> reference: if a process access a memory location, in the near future it will access a location near it</a:t>
            </a:r>
          </a:p>
          <a:p>
            <a:pPr marL="457200" lvl="1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Data might not follow locality of reference; jumps all over the place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way people code naturally provides locality of 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OS</a:t>
            </a:r>
            <a:r>
              <a:rPr lang="en-US" baseline="0" dirty="0" smtClean="0"/>
              <a:t> doesn’t have any idea or even predict which pages the processes will demand</a:t>
            </a:r>
          </a:p>
          <a:p>
            <a:r>
              <a:rPr lang="en-US" baseline="0" dirty="0" smtClean="0"/>
              <a:t>	- instead we can try throw out pages that we don’t want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E91A6-BA86-C24D-A9A2-59E1132BA9F7}" type="datetime1">
              <a:rPr lang="en-US" smtClean="0"/>
              <a:pPr>
                <a:defRPr/>
              </a:pPr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10/13/16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10/13/16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10/13/16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10/13/16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10/13/16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10/13/16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771220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</a:t>
            </a:r>
            <a:r>
              <a:rPr lang="en-US" sz="1200" dirty="0" smtClean="0">
                <a:latin typeface="Times New Roman" pitchFamily="-107" charset="0"/>
              </a:rPr>
              <a:t> 6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771595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</a:t>
            </a:r>
            <a:r>
              <a:rPr lang="en-US" sz="1200" dirty="0" smtClean="0">
                <a:latin typeface="Times New Roman" pitchFamily="-107" charset="0"/>
              </a:rPr>
              <a:t> 111</a:t>
            </a:r>
          </a:p>
          <a:p>
            <a:pPr>
              <a:defRPr/>
            </a:pPr>
            <a:r>
              <a:rPr lang="en-US" sz="1200" dirty="0" smtClean="0">
                <a:latin typeface="Times New Roman" pitchFamily="-107" charset="0"/>
              </a:rPr>
              <a:t>Fall</a:t>
            </a:r>
            <a:r>
              <a:rPr lang="en-US" sz="1200" baseline="0" dirty="0" smtClean="0">
                <a:latin typeface="Times New Roman" pitchFamily="-107" charset="0"/>
              </a:rPr>
              <a:t> 2016</a:t>
            </a:r>
            <a:r>
              <a:rPr lang="en-US" sz="1200" dirty="0" smtClean="0">
                <a:latin typeface="Times New Roman" pitchFamily="-107" charset="0"/>
              </a:rPr>
              <a:t> </a:t>
            </a:r>
            <a:endParaRPr lang="en-US" sz="1200" dirty="0">
              <a:latin typeface="Times New Roman" pitchFamily="-107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Operating System Principles:</a:t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Memory Management – </a:t>
            </a:r>
            <a:br>
              <a:rPr lang="en-US" dirty="0" smtClean="0"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Swapping, Paging, and Virtual Memory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cs typeface="ＭＳ Ｐゴシック" charset="-128"/>
              </a:rPr>
              <a:t>111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Operating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Systems 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Peter Reiher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Paging and Fragmentation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A segment is implemented as a set of virtual pages</a:t>
            </a:r>
          </a:p>
          <a:p>
            <a:endParaRPr lang="en-US" sz="3100" dirty="0" smtClean="0">
              <a:latin typeface="Times New Roman" pitchFamily="-98" charset="0"/>
              <a:ea typeface="ＭＳ Ｐゴシック" pitchFamily="-98" charset="-128"/>
            </a:endParaRPr>
          </a:p>
          <a:p>
            <a:endParaRPr lang="en-US" sz="3100" dirty="0" smtClean="0">
              <a:latin typeface="Times New Roman" pitchFamily="-98" charset="0"/>
              <a:ea typeface="ＭＳ Ｐゴシック" pitchFamily="-98" charset="-128"/>
            </a:endParaRPr>
          </a:p>
          <a:p>
            <a:endParaRPr lang="en-US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211263" y="2909888"/>
            <a:ext cx="5867400" cy="533400"/>
            <a:chOff x="841477" y="2909448"/>
            <a:chExt cx="5867400" cy="533400"/>
          </a:xfrm>
        </p:grpSpPr>
        <p:sp>
          <p:nvSpPr>
            <p:cNvPr id="22536" name="Rectangle 4"/>
            <p:cNvSpPr>
              <a:spLocks noChangeArrowheads="1"/>
            </p:cNvSpPr>
            <p:nvPr/>
          </p:nvSpPr>
          <p:spPr bwMode="auto">
            <a:xfrm>
              <a:off x="8414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7" name="Rectangle 5"/>
            <p:cNvSpPr>
              <a:spLocks noChangeArrowheads="1"/>
            </p:cNvSpPr>
            <p:nvPr/>
          </p:nvSpPr>
          <p:spPr bwMode="auto">
            <a:xfrm>
              <a:off x="13748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8" name="Rectangle 6"/>
            <p:cNvSpPr>
              <a:spLocks noChangeArrowheads="1"/>
            </p:cNvSpPr>
            <p:nvPr/>
          </p:nvSpPr>
          <p:spPr bwMode="auto">
            <a:xfrm>
              <a:off x="19082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9" name="Rectangle 7"/>
            <p:cNvSpPr>
              <a:spLocks noChangeArrowheads="1"/>
            </p:cNvSpPr>
            <p:nvPr/>
          </p:nvSpPr>
          <p:spPr bwMode="auto">
            <a:xfrm>
              <a:off x="24416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0" name="Rectangle 8"/>
            <p:cNvSpPr>
              <a:spLocks noChangeArrowheads="1"/>
            </p:cNvSpPr>
            <p:nvPr/>
          </p:nvSpPr>
          <p:spPr bwMode="auto">
            <a:xfrm>
              <a:off x="29750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1" name="Rectangle 9"/>
            <p:cNvSpPr>
              <a:spLocks noChangeArrowheads="1"/>
            </p:cNvSpPr>
            <p:nvPr/>
          </p:nvSpPr>
          <p:spPr bwMode="auto">
            <a:xfrm>
              <a:off x="35084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2" name="Rectangle 10"/>
            <p:cNvSpPr>
              <a:spLocks noChangeArrowheads="1"/>
            </p:cNvSpPr>
            <p:nvPr/>
          </p:nvSpPr>
          <p:spPr bwMode="auto">
            <a:xfrm>
              <a:off x="40418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3" name="Rectangle 11"/>
            <p:cNvSpPr>
              <a:spLocks noChangeArrowheads="1"/>
            </p:cNvSpPr>
            <p:nvPr/>
          </p:nvSpPr>
          <p:spPr bwMode="auto">
            <a:xfrm>
              <a:off x="45752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4" name="Rectangle 12"/>
            <p:cNvSpPr>
              <a:spLocks noChangeArrowheads="1"/>
            </p:cNvSpPr>
            <p:nvPr/>
          </p:nvSpPr>
          <p:spPr bwMode="auto">
            <a:xfrm>
              <a:off x="51086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5" name="Rectangle 13"/>
            <p:cNvSpPr>
              <a:spLocks noChangeArrowheads="1"/>
            </p:cNvSpPr>
            <p:nvPr/>
          </p:nvSpPr>
          <p:spPr bwMode="auto">
            <a:xfrm>
              <a:off x="56420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6" name="Rectangle 14"/>
            <p:cNvSpPr>
              <a:spLocks noChangeArrowheads="1"/>
            </p:cNvSpPr>
            <p:nvPr/>
          </p:nvSpPr>
          <p:spPr bwMode="auto">
            <a:xfrm>
              <a:off x="6175477" y="2909448"/>
              <a:ext cx="5334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7" name="Rectangle 15"/>
            <p:cNvSpPr>
              <a:spLocks noChangeArrowheads="1"/>
            </p:cNvSpPr>
            <p:nvPr/>
          </p:nvSpPr>
          <p:spPr bwMode="auto">
            <a:xfrm>
              <a:off x="6188177" y="2909448"/>
              <a:ext cx="304800" cy="533400"/>
            </a:xfrm>
            <a:prstGeom prst="rect">
              <a:avLst/>
            </a:prstGeom>
            <a:solidFill>
              <a:srgbClr val="00B8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04825" y="3956050"/>
            <a:ext cx="8148638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Arial" pitchFamily="-98" charset="0"/>
              <a:buChar char="•"/>
            </a:pPr>
            <a:r>
              <a:rPr lang="en-US" sz="32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Internal fragmentation</a:t>
            </a:r>
          </a:p>
          <a:p>
            <a:pPr lvl="1">
              <a:buFont typeface="Lucida Grande" pitchFamily="-98" charset="0"/>
              <a:buChar char="−"/>
            </a:pPr>
            <a:r>
              <a:rPr lang="en-US" sz="32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Averages only ½ page (half of the last one)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16200000" flipV="1">
            <a:off x="6357143" y="3990182"/>
            <a:ext cx="1014413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98475" y="4927600"/>
            <a:ext cx="522611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Arial" pitchFamily="-98" charset="0"/>
              <a:buChar char="•"/>
            </a:pPr>
            <a:r>
              <a:rPr lang="en-US" sz="3200" dirty="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External fragmentation</a:t>
            </a:r>
          </a:p>
          <a:p>
            <a:pPr lvl="1">
              <a:buFont typeface="Lucida Grande" pitchFamily="-98" charset="0"/>
              <a:buChar char="−"/>
            </a:pPr>
            <a:r>
              <a:rPr lang="en-US" sz="3200" dirty="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</a:t>
            </a:r>
            <a:r>
              <a:rPr lang="en-US" sz="3200" u="sng" dirty="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Completely non-existent </a:t>
            </a:r>
          </a:p>
          <a:p>
            <a:pPr lvl="1">
              <a:buFont typeface="Lucida Grande" pitchFamily="-98" charset="0"/>
              <a:buChar char="−"/>
            </a:pPr>
            <a:r>
              <a:rPr lang="en-US" sz="3200" dirty="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We never carve up pages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479425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How Does This Compare To Segment Fragmentation?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r>
              <a:rPr lang="en-US" sz="2400" smtClean="0">
                <a:latin typeface="Times New Roman" pitchFamily="-98" charset="0"/>
                <a:ea typeface="ＭＳ Ｐゴシック" pitchFamily="-98" charset="-128"/>
              </a:rPr>
              <a:t>Consider this scenario:</a:t>
            </a:r>
          </a:p>
          <a:p>
            <a:pPr lvl="1"/>
            <a:r>
              <a:rPr lang="en-US" sz="2000" smtClean="0">
                <a:latin typeface="Times New Roman" pitchFamily="-98" charset="0"/>
                <a:ea typeface="ＭＳ Ｐゴシック" pitchFamily="-98" charset="-128"/>
              </a:rPr>
              <a:t>Average requested allocation is 128K</a:t>
            </a:r>
          </a:p>
          <a:p>
            <a:pPr lvl="1"/>
            <a:r>
              <a:rPr lang="en-US" sz="2000" smtClean="0">
                <a:latin typeface="Times New Roman" pitchFamily="-98" charset="0"/>
                <a:ea typeface="ＭＳ Ｐゴシック" pitchFamily="-98" charset="-128"/>
              </a:rPr>
              <a:t>256K fixed size segments available</a:t>
            </a:r>
          </a:p>
          <a:p>
            <a:pPr lvl="1"/>
            <a:r>
              <a:rPr lang="en-US" sz="2000" smtClean="0">
                <a:latin typeface="Times New Roman" pitchFamily="-98" charset="0"/>
                <a:ea typeface="ＭＳ Ｐゴシック" pitchFamily="-98" charset="-128"/>
              </a:rPr>
              <a:t>In the paging system, 4K pages</a:t>
            </a:r>
          </a:p>
          <a:p>
            <a:r>
              <a:rPr lang="en-US" sz="2400" smtClean="0">
                <a:latin typeface="Times New Roman" pitchFamily="-98" charset="0"/>
                <a:ea typeface="ＭＳ Ｐゴシック" pitchFamily="-98" charset="-128"/>
              </a:rPr>
              <a:t>For segmentation, average internal fragmentation is 50% (128K of 256K used)</a:t>
            </a:r>
          </a:p>
          <a:p>
            <a:r>
              <a:rPr lang="en-US" sz="2400" smtClean="0">
                <a:latin typeface="Times New Roman" pitchFamily="-98" charset="0"/>
                <a:ea typeface="ＭＳ Ｐゴシック" pitchFamily="-98" charset="-128"/>
              </a:rPr>
              <a:t>For paging?</a:t>
            </a:r>
          </a:p>
          <a:p>
            <a:pPr lvl="1"/>
            <a:r>
              <a:rPr lang="en-US" sz="2000" smtClean="0">
                <a:latin typeface="Times New Roman" pitchFamily="-98" charset="0"/>
                <a:ea typeface="ＭＳ Ｐゴシック" pitchFamily="-98" charset="-128"/>
              </a:rPr>
              <a:t>Only the last page of an allocation is not full</a:t>
            </a:r>
          </a:p>
          <a:p>
            <a:pPr lvl="1"/>
            <a:r>
              <a:rPr lang="en-US" sz="2000" smtClean="0">
                <a:latin typeface="Times New Roman" pitchFamily="-98" charset="0"/>
                <a:ea typeface="ＭＳ Ｐゴシック" pitchFamily="-98" charset="-128"/>
              </a:rPr>
              <a:t>On average, half of it is unused, or 2K</a:t>
            </a:r>
          </a:p>
          <a:p>
            <a:pPr lvl="1"/>
            <a:r>
              <a:rPr lang="en-US" sz="2000" smtClean="0">
                <a:latin typeface="Times New Roman" pitchFamily="-98" charset="0"/>
                <a:ea typeface="ＭＳ Ｐゴシック" pitchFamily="-98" charset="-128"/>
              </a:rPr>
              <a:t>So 2K of 128K is wasted, or around 1.5%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5627688"/>
            <a:ext cx="43529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Arial" pitchFamily="-98" charset="0"/>
              <a:buChar char="•"/>
            </a:pPr>
            <a:r>
              <a:rPr lang="en-US" sz="2800" b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Segmentation: 50% waste </a:t>
            </a:r>
            <a:endParaRPr lang="en-US" sz="2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973638" y="5614988"/>
            <a:ext cx="34036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Arial" pitchFamily="-98" charset="0"/>
              <a:buChar char="•"/>
            </a:pPr>
            <a:r>
              <a:rPr lang="en-US" sz="2800" b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Paging: 1.5% waste</a:t>
            </a:r>
            <a:endParaRPr lang="en-US" sz="2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Providing the Magic </a:t>
            </a:r>
            <a:br>
              <a:rPr lang="en-US" smtClean="0">
                <a:latin typeface="Times New Roman" pitchFamily="-98" charset="0"/>
                <a:ea typeface="ＭＳ Ｐゴシック" pitchFamily="-98" charset="-128"/>
              </a:rPr>
            </a:b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Translation Mechanism 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730375"/>
            <a:ext cx="8229600" cy="4525963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On per page basis, we need to change a virtual address to a physical address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Needs to be fast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So we’ll use hardware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 Memory Management Unit (MMU)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 piece of hardware designed to perform the magic quickly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Paging and MMUs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468438"/>
            <a:ext cx="8229600" cy="4525962"/>
          </a:xfrm>
        </p:spPr>
        <p:txBody>
          <a:bodyPr/>
          <a:lstStyle/>
          <a:p>
            <a:pPr>
              <a:buFont typeface="Arial" pitchFamily="-98" charset="0"/>
              <a:buNone/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297113" y="1895475"/>
            <a:ext cx="12192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page #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954713" y="1895475"/>
            <a:ext cx="1220787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page #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3516313" y="1895475"/>
            <a:ext cx="12192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offset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175500" y="1895475"/>
            <a:ext cx="1217613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offset</a:t>
            </a:r>
          </a:p>
        </p:txBody>
      </p:sp>
      <p:sp>
        <p:nvSpPr>
          <p:cNvPr id="25608" name="Text Box 9"/>
          <p:cNvSpPr txBox="1">
            <a:spLocks noChangeArrowheads="1"/>
          </p:cNvSpPr>
          <p:nvPr/>
        </p:nvSpPr>
        <p:spPr bwMode="auto">
          <a:xfrm>
            <a:off x="2678113" y="1362075"/>
            <a:ext cx="17414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Virtual address</a:t>
            </a:r>
          </a:p>
        </p:txBody>
      </p:sp>
      <p:sp>
        <p:nvSpPr>
          <p:cNvPr id="25609" name="Text Box 10"/>
          <p:cNvSpPr txBox="1">
            <a:spLocks noChangeArrowheads="1"/>
          </p:cNvSpPr>
          <p:nvPr/>
        </p:nvSpPr>
        <p:spPr bwMode="auto">
          <a:xfrm>
            <a:off x="6183313" y="1362075"/>
            <a:ext cx="18875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Physical address</a:t>
            </a:r>
          </a:p>
        </p:txBody>
      </p:sp>
      <p:sp>
        <p:nvSpPr>
          <p:cNvPr id="25610" name="Rectangle 11"/>
          <p:cNvSpPr>
            <a:spLocks noChangeArrowheads="1"/>
          </p:cNvSpPr>
          <p:nvPr/>
        </p:nvSpPr>
        <p:spPr bwMode="auto">
          <a:xfrm>
            <a:off x="4354513" y="3038475"/>
            <a:ext cx="1220787" cy="382588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page #</a:t>
            </a:r>
          </a:p>
        </p:txBody>
      </p:sp>
      <p:sp>
        <p:nvSpPr>
          <p:cNvPr id="25611" name="Rectangle 19"/>
          <p:cNvSpPr>
            <a:spLocks noChangeArrowheads="1"/>
          </p:cNvSpPr>
          <p:nvPr/>
        </p:nvSpPr>
        <p:spPr bwMode="auto">
          <a:xfrm>
            <a:off x="4354513" y="3421063"/>
            <a:ext cx="1220787" cy="379412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page #</a:t>
            </a:r>
          </a:p>
        </p:txBody>
      </p:sp>
      <p:sp>
        <p:nvSpPr>
          <p:cNvPr id="25612" name="Rectangle 20"/>
          <p:cNvSpPr>
            <a:spLocks noChangeArrowheads="1"/>
          </p:cNvSpPr>
          <p:nvPr/>
        </p:nvSpPr>
        <p:spPr bwMode="auto">
          <a:xfrm>
            <a:off x="4354513" y="3800475"/>
            <a:ext cx="1220787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page #</a:t>
            </a:r>
          </a:p>
        </p:txBody>
      </p:sp>
      <p:sp>
        <p:nvSpPr>
          <p:cNvPr id="25613" name="Rectangle 21"/>
          <p:cNvSpPr>
            <a:spLocks noChangeArrowheads="1"/>
          </p:cNvSpPr>
          <p:nvPr/>
        </p:nvSpPr>
        <p:spPr bwMode="auto">
          <a:xfrm>
            <a:off x="4354513" y="4181475"/>
            <a:ext cx="1220787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4354513" y="4562475"/>
            <a:ext cx="1220787" cy="379413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page #</a:t>
            </a:r>
          </a:p>
        </p:txBody>
      </p:sp>
      <p:sp>
        <p:nvSpPr>
          <p:cNvPr id="25615" name="Rectangle 23"/>
          <p:cNvSpPr>
            <a:spLocks noChangeArrowheads="1"/>
          </p:cNvSpPr>
          <p:nvPr/>
        </p:nvSpPr>
        <p:spPr bwMode="auto">
          <a:xfrm>
            <a:off x="4354513" y="4941888"/>
            <a:ext cx="1220787" cy="382587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5616" name="Rectangle 24"/>
          <p:cNvSpPr>
            <a:spLocks noChangeArrowheads="1"/>
          </p:cNvSpPr>
          <p:nvPr/>
        </p:nvSpPr>
        <p:spPr bwMode="auto">
          <a:xfrm>
            <a:off x="4354513" y="5324475"/>
            <a:ext cx="1220787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page #</a:t>
            </a:r>
          </a:p>
        </p:txBody>
      </p:sp>
      <p:sp>
        <p:nvSpPr>
          <p:cNvPr id="25617" name="Rectangle 25"/>
          <p:cNvSpPr>
            <a:spLocks noChangeArrowheads="1"/>
          </p:cNvSpPr>
          <p:nvPr/>
        </p:nvSpPr>
        <p:spPr bwMode="auto">
          <a:xfrm>
            <a:off x="4354513" y="5705475"/>
            <a:ext cx="1220787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page #</a:t>
            </a:r>
          </a:p>
        </p:txBody>
      </p:sp>
      <p:sp>
        <p:nvSpPr>
          <p:cNvPr id="25618" name="Text Box 26"/>
          <p:cNvSpPr txBox="1">
            <a:spLocks noChangeArrowheads="1"/>
          </p:cNvSpPr>
          <p:nvPr/>
        </p:nvSpPr>
        <p:spPr bwMode="auto">
          <a:xfrm>
            <a:off x="4102100" y="6111875"/>
            <a:ext cx="1314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Page Table</a:t>
            </a:r>
          </a:p>
        </p:txBody>
      </p:sp>
      <p:sp>
        <p:nvSpPr>
          <p:cNvPr id="25619" name="Rectangle 27"/>
          <p:cNvSpPr>
            <a:spLocks noChangeArrowheads="1"/>
          </p:cNvSpPr>
          <p:nvPr/>
        </p:nvSpPr>
        <p:spPr bwMode="auto">
          <a:xfrm>
            <a:off x="3971925" y="3038475"/>
            <a:ext cx="382588" cy="382588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5620" name="Rectangle 28"/>
          <p:cNvSpPr>
            <a:spLocks noChangeArrowheads="1"/>
          </p:cNvSpPr>
          <p:nvPr/>
        </p:nvSpPr>
        <p:spPr bwMode="auto">
          <a:xfrm>
            <a:off x="3971925" y="3421063"/>
            <a:ext cx="382588" cy="379412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5621" name="Rectangle 29"/>
          <p:cNvSpPr>
            <a:spLocks noChangeArrowheads="1"/>
          </p:cNvSpPr>
          <p:nvPr/>
        </p:nvSpPr>
        <p:spPr bwMode="auto">
          <a:xfrm>
            <a:off x="3971925" y="3800475"/>
            <a:ext cx="382588" cy="3810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2" name="Rectangle 30"/>
          <p:cNvSpPr>
            <a:spLocks noChangeArrowheads="1"/>
          </p:cNvSpPr>
          <p:nvPr/>
        </p:nvSpPr>
        <p:spPr bwMode="auto">
          <a:xfrm>
            <a:off x="3971925" y="4562475"/>
            <a:ext cx="382588" cy="379413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5623" name="Rectangle 31"/>
          <p:cNvSpPr>
            <a:spLocks noChangeArrowheads="1"/>
          </p:cNvSpPr>
          <p:nvPr/>
        </p:nvSpPr>
        <p:spPr bwMode="auto">
          <a:xfrm>
            <a:off x="3971925" y="5705475"/>
            <a:ext cx="382588" cy="3810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5624" name="Rectangle 32"/>
          <p:cNvSpPr>
            <a:spLocks noChangeArrowheads="1"/>
          </p:cNvSpPr>
          <p:nvPr/>
        </p:nvSpPr>
        <p:spPr bwMode="auto">
          <a:xfrm>
            <a:off x="3971925" y="5324475"/>
            <a:ext cx="382588" cy="3810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5625" name="Rectangle 33"/>
          <p:cNvSpPr>
            <a:spLocks noChangeArrowheads="1"/>
          </p:cNvSpPr>
          <p:nvPr/>
        </p:nvSpPr>
        <p:spPr bwMode="auto">
          <a:xfrm>
            <a:off x="3971925" y="4941888"/>
            <a:ext cx="382588" cy="3825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25626" name="Rectangle 34"/>
          <p:cNvSpPr>
            <a:spLocks noChangeArrowheads="1"/>
          </p:cNvSpPr>
          <p:nvPr/>
        </p:nvSpPr>
        <p:spPr bwMode="auto">
          <a:xfrm>
            <a:off x="3971925" y="4181475"/>
            <a:ext cx="382588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cxnSp>
        <p:nvCxnSpPr>
          <p:cNvPr id="27" name="AutoShape 35"/>
          <p:cNvCxnSpPr>
            <a:cxnSpLocks noChangeShapeType="1"/>
            <a:stCxn id="25604" idx="2"/>
            <a:endCxn id="22" idx="1"/>
          </p:cNvCxnSpPr>
          <p:nvPr/>
        </p:nvCxnSpPr>
        <p:spPr bwMode="auto">
          <a:xfrm rot="16200000" flipH="1">
            <a:off x="2201069" y="2982119"/>
            <a:ext cx="2476500" cy="10652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8" name="AutoShape 36"/>
          <p:cNvCxnSpPr>
            <a:cxnSpLocks noChangeShapeType="1"/>
            <a:stCxn id="14" idx="3"/>
            <a:endCxn id="5" idx="2"/>
          </p:cNvCxnSpPr>
          <p:nvPr/>
        </p:nvCxnSpPr>
        <p:spPr bwMode="auto">
          <a:xfrm flipV="1">
            <a:off x="5575300" y="2276475"/>
            <a:ext cx="990600" cy="24765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5629" name="Rectangle 37"/>
          <p:cNvSpPr>
            <a:spLocks noChangeArrowheads="1"/>
          </p:cNvSpPr>
          <p:nvPr/>
        </p:nvSpPr>
        <p:spPr bwMode="auto">
          <a:xfrm>
            <a:off x="5954713" y="1895475"/>
            <a:ext cx="2438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30" name="Text Box 38"/>
          <p:cNvSpPr txBox="1">
            <a:spLocks noChangeArrowheads="1"/>
          </p:cNvSpPr>
          <p:nvPr/>
        </p:nvSpPr>
        <p:spPr bwMode="auto">
          <a:xfrm>
            <a:off x="544513" y="3170238"/>
            <a:ext cx="228600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Virtual page number is used as an index into the page table</a:t>
            </a:r>
          </a:p>
        </p:txBody>
      </p:sp>
      <p:sp>
        <p:nvSpPr>
          <p:cNvPr id="31" name="Text Box 39"/>
          <p:cNvSpPr txBox="1">
            <a:spLocks noChangeArrowheads="1"/>
          </p:cNvSpPr>
          <p:nvPr/>
        </p:nvSpPr>
        <p:spPr bwMode="auto">
          <a:xfrm>
            <a:off x="6108700" y="4789488"/>
            <a:ext cx="24368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Selected entry contains physical page number</a:t>
            </a:r>
          </a:p>
        </p:txBody>
      </p:sp>
      <p:sp>
        <p:nvSpPr>
          <p:cNvPr id="32" name="Text Box 40"/>
          <p:cNvSpPr txBox="1">
            <a:spLocks noChangeArrowheads="1"/>
          </p:cNvSpPr>
          <p:nvPr/>
        </p:nvSpPr>
        <p:spPr bwMode="auto">
          <a:xfrm>
            <a:off x="6321425" y="2478088"/>
            <a:ext cx="2438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Offset within page remains the same</a:t>
            </a:r>
          </a:p>
        </p:txBody>
      </p:sp>
      <p:cxnSp>
        <p:nvCxnSpPr>
          <p:cNvPr id="33" name="AutoShape 42"/>
          <p:cNvCxnSpPr>
            <a:cxnSpLocks noChangeShapeType="1"/>
            <a:stCxn id="25606" idx="2"/>
            <a:endCxn id="7" idx="2"/>
          </p:cNvCxnSpPr>
          <p:nvPr/>
        </p:nvCxnSpPr>
        <p:spPr bwMode="auto">
          <a:xfrm rot="16200000" flipH="1">
            <a:off x="5954713" y="447675"/>
            <a:ext cx="1588" cy="3659187"/>
          </a:xfrm>
          <a:prstGeom prst="bent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92113" y="4613275"/>
            <a:ext cx="2438400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Valid bit is checked to ensure that this virtual page number is legal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297113" y="1895475"/>
            <a:ext cx="2438400" cy="38100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0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3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1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4" grpId="0" animBg="1"/>
      <p:bldP spid="22" grpId="0" animBg="1"/>
      <p:bldP spid="30" grpId="0"/>
      <p:bldP spid="31" grpId="0"/>
      <p:bldP spid="32" grpId="0"/>
      <p:bldP spid="34" grpId="0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Some Examples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32000" y="1895475"/>
            <a:ext cx="12192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0004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89600" y="1895475"/>
            <a:ext cx="1220788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041F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51200" y="1895475"/>
            <a:ext cx="12192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1C08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10388" y="1895475"/>
            <a:ext cx="1217612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1C08</a:t>
            </a:r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2413000" y="1362075"/>
            <a:ext cx="1743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Virtual address</a:t>
            </a:r>
          </a:p>
        </p:txBody>
      </p:sp>
      <p:sp>
        <p:nvSpPr>
          <p:cNvPr id="26633" name="Text Box 8"/>
          <p:cNvSpPr txBox="1">
            <a:spLocks noChangeArrowheads="1"/>
          </p:cNvSpPr>
          <p:nvPr/>
        </p:nvSpPr>
        <p:spPr bwMode="auto">
          <a:xfrm>
            <a:off x="5918200" y="1362075"/>
            <a:ext cx="18875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Physical address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089400" y="3038475"/>
            <a:ext cx="1220788" cy="382588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0C20</a:t>
            </a:r>
          </a:p>
        </p:txBody>
      </p:sp>
      <p:sp>
        <p:nvSpPr>
          <p:cNvPr id="26635" name="Rectangle 10"/>
          <p:cNvSpPr>
            <a:spLocks noChangeArrowheads="1"/>
          </p:cNvSpPr>
          <p:nvPr/>
        </p:nvSpPr>
        <p:spPr bwMode="auto">
          <a:xfrm>
            <a:off x="4089400" y="3421063"/>
            <a:ext cx="1220788" cy="379412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0105</a:t>
            </a:r>
          </a:p>
        </p:txBody>
      </p:sp>
      <p:sp>
        <p:nvSpPr>
          <p:cNvPr id="26636" name="Rectangle 11"/>
          <p:cNvSpPr>
            <a:spLocks noChangeArrowheads="1"/>
          </p:cNvSpPr>
          <p:nvPr/>
        </p:nvSpPr>
        <p:spPr bwMode="auto">
          <a:xfrm>
            <a:off x="4089400" y="3800475"/>
            <a:ext cx="1220788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00A1</a:t>
            </a:r>
          </a:p>
        </p:txBody>
      </p:sp>
      <p:sp>
        <p:nvSpPr>
          <p:cNvPr id="26637" name="Rectangle 12"/>
          <p:cNvSpPr>
            <a:spLocks noChangeArrowheads="1"/>
          </p:cNvSpPr>
          <p:nvPr/>
        </p:nvSpPr>
        <p:spPr bwMode="auto">
          <a:xfrm>
            <a:off x="4089400" y="4181475"/>
            <a:ext cx="1220788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089400" y="4562475"/>
            <a:ext cx="1220788" cy="379413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041F</a:t>
            </a:r>
          </a:p>
        </p:txBody>
      </p:sp>
      <p:sp>
        <p:nvSpPr>
          <p:cNvPr id="26639" name="Rectangle 14"/>
          <p:cNvSpPr>
            <a:spLocks noChangeArrowheads="1"/>
          </p:cNvSpPr>
          <p:nvPr/>
        </p:nvSpPr>
        <p:spPr bwMode="auto">
          <a:xfrm>
            <a:off x="4089400" y="4941888"/>
            <a:ext cx="1220788" cy="3825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6640" name="Rectangle 15"/>
          <p:cNvSpPr>
            <a:spLocks noChangeArrowheads="1"/>
          </p:cNvSpPr>
          <p:nvPr/>
        </p:nvSpPr>
        <p:spPr bwMode="auto">
          <a:xfrm>
            <a:off x="4089400" y="5324475"/>
            <a:ext cx="1220788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0D10</a:t>
            </a:r>
          </a:p>
        </p:txBody>
      </p:sp>
      <p:sp>
        <p:nvSpPr>
          <p:cNvPr id="26641" name="Rectangle 16"/>
          <p:cNvSpPr>
            <a:spLocks noChangeArrowheads="1"/>
          </p:cNvSpPr>
          <p:nvPr/>
        </p:nvSpPr>
        <p:spPr bwMode="auto">
          <a:xfrm>
            <a:off x="4089400" y="5705475"/>
            <a:ext cx="1220788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0AC3</a:t>
            </a:r>
          </a:p>
        </p:txBody>
      </p:sp>
      <p:sp>
        <p:nvSpPr>
          <p:cNvPr id="26642" name="Text Box 17"/>
          <p:cNvSpPr txBox="1">
            <a:spLocks noChangeArrowheads="1"/>
          </p:cNvSpPr>
          <p:nvPr/>
        </p:nvSpPr>
        <p:spPr bwMode="auto">
          <a:xfrm>
            <a:off x="3784600" y="6086475"/>
            <a:ext cx="1314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Page Table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706813" y="3038475"/>
            <a:ext cx="382587" cy="382588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6644" name="Rectangle 19"/>
          <p:cNvSpPr>
            <a:spLocks noChangeArrowheads="1"/>
          </p:cNvSpPr>
          <p:nvPr/>
        </p:nvSpPr>
        <p:spPr bwMode="auto">
          <a:xfrm>
            <a:off x="3706813" y="3421063"/>
            <a:ext cx="382587" cy="379412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6645" name="Rectangle 20"/>
          <p:cNvSpPr>
            <a:spLocks noChangeArrowheads="1"/>
          </p:cNvSpPr>
          <p:nvPr/>
        </p:nvSpPr>
        <p:spPr bwMode="auto">
          <a:xfrm>
            <a:off x="3706813" y="3800475"/>
            <a:ext cx="382587" cy="3810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706813" y="4562475"/>
            <a:ext cx="382587" cy="379413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6647" name="Rectangle 22"/>
          <p:cNvSpPr>
            <a:spLocks noChangeArrowheads="1"/>
          </p:cNvSpPr>
          <p:nvPr/>
        </p:nvSpPr>
        <p:spPr bwMode="auto">
          <a:xfrm>
            <a:off x="3706813" y="5705475"/>
            <a:ext cx="382587" cy="3810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6648" name="Rectangle 23"/>
          <p:cNvSpPr>
            <a:spLocks noChangeArrowheads="1"/>
          </p:cNvSpPr>
          <p:nvPr/>
        </p:nvSpPr>
        <p:spPr bwMode="auto">
          <a:xfrm>
            <a:off x="3706813" y="5324475"/>
            <a:ext cx="382587" cy="3810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706813" y="4941888"/>
            <a:ext cx="382587" cy="3825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26650" name="Rectangle 25"/>
          <p:cNvSpPr>
            <a:spLocks noChangeArrowheads="1"/>
          </p:cNvSpPr>
          <p:nvPr/>
        </p:nvSpPr>
        <p:spPr bwMode="auto">
          <a:xfrm>
            <a:off x="3706813" y="4181475"/>
            <a:ext cx="382587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26651" name="Rectangle 28"/>
          <p:cNvSpPr>
            <a:spLocks noChangeArrowheads="1"/>
          </p:cNvSpPr>
          <p:nvPr/>
        </p:nvSpPr>
        <p:spPr bwMode="auto">
          <a:xfrm>
            <a:off x="5689600" y="1895475"/>
            <a:ext cx="2438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cxnSp>
        <p:nvCxnSpPr>
          <p:cNvPr id="28" name="AutoShape 33"/>
          <p:cNvCxnSpPr>
            <a:cxnSpLocks noChangeShapeType="1"/>
            <a:stCxn id="6" idx="2"/>
            <a:endCxn id="7" idx="2"/>
          </p:cNvCxnSpPr>
          <p:nvPr/>
        </p:nvCxnSpPr>
        <p:spPr bwMode="auto">
          <a:xfrm rot="16200000" flipH="1">
            <a:off x="5689600" y="447675"/>
            <a:ext cx="1588" cy="3659188"/>
          </a:xfrm>
          <a:prstGeom prst="bent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6653" name="Rectangle 35"/>
          <p:cNvSpPr>
            <a:spLocks noChangeArrowheads="1"/>
          </p:cNvSpPr>
          <p:nvPr/>
        </p:nvSpPr>
        <p:spPr bwMode="auto">
          <a:xfrm>
            <a:off x="2032000" y="1895475"/>
            <a:ext cx="2438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cxnSp>
        <p:nvCxnSpPr>
          <p:cNvPr id="30" name="AutoShape 36"/>
          <p:cNvCxnSpPr>
            <a:cxnSpLocks noChangeShapeType="1"/>
            <a:stCxn id="4" idx="2"/>
            <a:endCxn id="22" idx="1"/>
          </p:cNvCxnSpPr>
          <p:nvPr/>
        </p:nvCxnSpPr>
        <p:spPr bwMode="auto">
          <a:xfrm rot="16200000" flipH="1">
            <a:off x="1935957" y="2982118"/>
            <a:ext cx="2476500" cy="106521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1" name="AutoShape 37"/>
          <p:cNvCxnSpPr>
            <a:cxnSpLocks noChangeShapeType="1"/>
            <a:stCxn id="14" idx="3"/>
            <a:endCxn id="5" idx="2"/>
          </p:cNvCxnSpPr>
          <p:nvPr/>
        </p:nvCxnSpPr>
        <p:spPr bwMode="auto">
          <a:xfrm flipV="1">
            <a:off x="5310188" y="2276475"/>
            <a:ext cx="990600" cy="24765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2" name="Rectangle 40"/>
          <p:cNvSpPr>
            <a:spLocks noChangeArrowheads="1"/>
          </p:cNvSpPr>
          <p:nvPr/>
        </p:nvSpPr>
        <p:spPr bwMode="auto">
          <a:xfrm>
            <a:off x="2032000" y="1895475"/>
            <a:ext cx="12192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0000</a:t>
            </a:r>
          </a:p>
        </p:txBody>
      </p:sp>
      <p:sp>
        <p:nvSpPr>
          <p:cNvPr id="33" name="Rectangle 41"/>
          <p:cNvSpPr>
            <a:spLocks noChangeArrowheads="1"/>
          </p:cNvSpPr>
          <p:nvPr/>
        </p:nvSpPr>
        <p:spPr bwMode="auto">
          <a:xfrm>
            <a:off x="3251200" y="1895475"/>
            <a:ext cx="12192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0100</a:t>
            </a:r>
          </a:p>
        </p:txBody>
      </p:sp>
      <p:sp>
        <p:nvSpPr>
          <p:cNvPr id="34" name="Rectangle 42"/>
          <p:cNvSpPr>
            <a:spLocks noChangeArrowheads="1"/>
          </p:cNvSpPr>
          <p:nvPr/>
        </p:nvSpPr>
        <p:spPr bwMode="auto">
          <a:xfrm>
            <a:off x="5689600" y="1895475"/>
            <a:ext cx="1220788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0C20</a:t>
            </a:r>
          </a:p>
        </p:txBody>
      </p:sp>
      <p:sp>
        <p:nvSpPr>
          <p:cNvPr id="35" name="Rectangle 43"/>
          <p:cNvSpPr>
            <a:spLocks noChangeArrowheads="1"/>
          </p:cNvSpPr>
          <p:nvPr/>
        </p:nvSpPr>
        <p:spPr bwMode="auto">
          <a:xfrm>
            <a:off x="6910388" y="1895475"/>
            <a:ext cx="1217612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0100</a:t>
            </a:r>
          </a:p>
        </p:txBody>
      </p:sp>
      <p:cxnSp>
        <p:nvCxnSpPr>
          <p:cNvPr id="36" name="AutoShape 44"/>
          <p:cNvCxnSpPr>
            <a:cxnSpLocks noChangeShapeType="1"/>
            <a:stCxn id="32" idx="2"/>
            <a:endCxn id="19" idx="1"/>
          </p:cNvCxnSpPr>
          <p:nvPr/>
        </p:nvCxnSpPr>
        <p:spPr bwMode="auto">
          <a:xfrm rot="16200000" flipH="1">
            <a:off x="2697163" y="2220912"/>
            <a:ext cx="954088" cy="106521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7" name="AutoShape 45"/>
          <p:cNvCxnSpPr>
            <a:cxnSpLocks noChangeShapeType="1"/>
            <a:stCxn id="10" idx="3"/>
            <a:endCxn id="34" idx="2"/>
          </p:cNvCxnSpPr>
          <p:nvPr/>
        </p:nvCxnSpPr>
        <p:spPr bwMode="auto">
          <a:xfrm flipV="1">
            <a:off x="5310188" y="2276475"/>
            <a:ext cx="990600" cy="9540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8" name="Rectangle 47"/>
          <p:cNvSpPr>
            <a:spLocks noChangeArrowheads="1"/>
          </p:cNvSpPr>
          <p:nvPr/>
        </p:nvSpPr>
        <p:spPr bwMode="auto">
          <a:xfrm>
            <a:off x="2032000" y="1895475"/>
            <a:ext cx="12192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0005</a:t>
            </a:r>
          </a:p>
        </p:txBody>
      </p:sp>
      <p:sp>
        <p:nvSpPr>
          <p:cNvPr id="39" name="Rectangle 48"/>
          <p:cNvSpPr>
            <a:spLocks noChangeArrowheads="1"/>
          </p:cNvSpPr>
          <p:nvPr/>
        </p:nvSpPr>
        <p:spPr bwMode="auto">
          <a:xfrm>
            <a:off x="3251200" y="1895475"/>
            <a:ext cx="12192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3E28</a:t>
            </a:r>
          </a:p>
        </p:txBody>
      </p:sp>
      <p:cxnSp>
        <p:nvCxnSpPr>
          <p:cNvPr id="40" name="AutoShape 49"/>
          <p:cNvCxnSpPr>
            <a:cxnSpLocks noChangeShapeType="1"/>
            <a:stCxn id="38" idx="2"/>
            <a:endCxn id="25" idx="1"/>
          </p:cNvCxnSpPr>
          <p:nvPr/>
        </p:nvCxnSpPr>
        <p:spPr bwMode="auto">
          <a:xfrm rot="16200000" flipH="1">
            <a:off x="1745457" y="3172618"/>
            <a:ext cx="2857500" cy="106521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1" name="AutoShape 50"/>
          <p:cNvCxnSpPr>
            <a:cxnSpLocks noChangeShapeType="1"/>
            <a:stCxn id="26639" idx="3"/>
            <a:endCxn id="34" idx="2"/>
          </p:cNvCxnSpPr>
          <p:nvPr/>
        </p:nvCxnSpPr>
        <p:spPr bwMode="auto">
          <a:xfrm flipV="1">
            <a:off x="5310188" y="2276475"/>
            <a:ext cx="990600" cy="28575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2" name="Rectangle 51"/>
          <p:cNvSpPr>
            <a:spLocks noChangeArrowheads="1"/>
          </p:cNvSpPr>
          <p:nvPr/>
        </p:nvSpPr>
        <p:spPr bwMode="auto">
          <a:xfrm>
            <a:off x="5689600" y="1895475"/>
            <a:ext cx="1220788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43" name="Rectangle 52"/>
          <p:cNvSpPr>
            <a:spLocks noChangeArrowheads="1"/>
          </p:cNvSpPr>
          <p:nvPr/>
        </p:nvSpPr>
        <p:spPr bwMode="auto">
          <a:xfrm>
            <a:off x="6910388" y="1895475"/>
            <a:ext cx="1217612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44" name="Text Box 53"/>
          <p:cNvSpPr txBox="1">
            <a:spLocks noChangeArrowheads="1"/>
          </p:cNvSpPr>
          <p:nvPr/>
        </p:nvSpPr>
        <p:spPr bwMode="auto">
          <a:xfrm>
            <a:off x="6299200" y="2657475"/>
            <a:ext cx="1987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Hmm, no address</a:t>
            </a:r>
          </a:p>
        </p:txBody>
      </p:sp>
      <p:sp>
        <p:nvSpPr>
          <p:cNvPr id="45" name="Text Box 53"/>
          <p:cNvSpPr txBox="1">
            <a:spLocks noChangeArrowheads="1"/>
          </p:cNvSpPr>
          <p:nvPr/>
        </p:nvSpPr>
        <p:spPr bwMode="auto">
          <a:xfrm>
            <a:off x="6307138" y="2968625"/>
            <a:ext cx="23796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Why might that happen?</a:t>
            </a:r>
          </a:p>
        </p:txBody>
      </p:sp>
      <p:sp>
        <p:nvSpPr>
          <p:cNvPr id="46" name="Text Box 53"/>
          <p:cNvSpPr txBox="1">
            <a:spLocks noChangeArrowheads="1"/>
          </p:cNvSpPr>
          <p:nvPr/>
        </p:nvSpPr>
        <p:spPr bwMode="auto">
          <a:xfrm>
            <a:off x="6286500" y="3622675"/>
            <a:ext cx="23812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And what can we do about it?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0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3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1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30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15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3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1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000"/>
                            </p:stCondLst>
                            <p:childTnLst>
                              <p:par>
                                <p:cTn id="10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000"/>
                            </p:stCondLst>
                            <p:childTnLst>
                              <p:par>
                                <p:cTn id="1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9500"/>
                            </p:stCondLst>
                            <p:childTnLst>
                              <p:par>
                                <p:cTn id="11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30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5" dur="15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500"/>
                            </p:stCondLst>
                            <p:childTnLst>
                              <p:par>
                                <p:cTn id="14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4000"/>
                            </p:stCondLst>
                            <p:childTnLst>
                              <p:par>
                                <p:cTn id="1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0"/>
                            </p:stCondLst>
                            <p:childTnLst>
                              <p:par>
                                <p:cTn id="1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0"/>
                            </p:stCondLst>
                            <p:childTnLst>
                              <p:par>
                                <p:cTn id="16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500"/>
                            </p:stCondLst>
                            <p:childTnLst>
                              <p:par>
                                <p:cTn id="169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7500"/>
                            </p:stCondLst>
                            <p:childTnLst>
                              <p:par>
                                <p:cTn id="17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0" grpId="0" animBg="1"/>
      <p:bldP spid="14" grpId="0" animBg="1"/>
      <p:bldP spid="19" grpId="0" animBg="1"/>
      <p:bldP spid="22" grpId="0" animBg="1"/>
      <p:bldP spid="25" grpId="0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8" grpId="0" animBg="1"/>
      <p:bldP spid="39" grpId="0" animBg="1"/>
      <p:bldP spid="42" grpId="0" animBg="1"/>
      <p:bldP spid="43" grpId="0" animBg="1"/>
      <p:bldP spid="44" grpId="0"/>
      <p:bldP spid="45" grpId="0"/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 MMU Hardware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176338"/>
            <a:ext cx="8229600" cy="4525962"/>
          </a:xfrm>
        </p:spPr>
        <p:txBody>
          <a:bodyPr/>
          <a:lstStyle/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MMUs used to sit between the CPU and bus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 Now they are typically integrated into the CPU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What about the page tables? 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Originally implemented in special fast registers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But there’s a problem with that today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If we have 4K pages, and a 64 Gbyte memory, how many pages are there?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2</a:t>
            </a:r>
            <a:r>
              <a:rPr lang="en-GB" baseline="30000" smtClean="0">
                <a:latin typeface="Times New Roman" pitchFamily="-98" charset="0"/>
                <a:ea typeface="ＭＳ Ｐゴシック" pitchFamily="-98" charset="-128"/>
              </a:rPr>
              <a:t>36</a:t>
            </a:r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/2</a:t>
            </a:r>
            <a:r>
              <a:rPr lang="en-GB" baseline="30000" smtClean="0">
                <a:latin typeface="Times New Roman" pitchFamily="-98" charset="0"/>
                <a:ea typeface="ＭＳ Ｐゴシック" pitchFamily="-98" charset="-128"/>
              </a:rPr>
              <a:t>12</a:t>
            </a:r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 = 2</a:t>
            </a:r>
            <a:r>
              <a:rPr lang="en-GB" baseline="30000" smtClean="0">
                <a:latin typeface="Times New Roman" pitchFamily="-98" charset="0"/>
                <a:ea typeface="ＭＳ Ｐゴシック" pitchFamily="-98" charset="-128"/>
              </a:rPr>
              <a:t>24</a:t>
            </a:r>
            <a:endParaRPr lang="en-GB" smtClean="0">
              <a:latin typeface="Times New Roman" pitchFamily="-98" charset="0"/>
              <a:ea typeface="ＭＳ Ｐゴシック" pitchFamily="-98" charset="-128"/>
            </a:endParaRP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Or 16 M of pages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We can’t afford 16 M of fast registers</a:t>
            </a:r>
          </a:p>
          <a:p>
            <a:pPr lvl="1"/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16986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Handling Big Page Tables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031875"/>
            <a:ext cx="8229600" cy="4525963"/>
          </a:xfrm>
        </p:spPr>
        <p:txBody>
          <a:bodyPr/>
          <a:lstStyle/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16 M entries in a page table means we can’t use registers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So now they are stored in normal memory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But we can’t afford 2 bus cycles for each memory access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One to look up the page table entry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One to get the actual data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So we have a very fast set of MMU registers used as a cache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Which means we need to worry about hit ratios, cache invalidation, and other nasty issues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TANSTAAFL</a:t>
            </a:r>
          </a:p>
          <a:p>
            <a:pPr lvl="1"/>
            <a:endParaRPr lang="en-GB" sz="240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 MMU and Multiple Processes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There are several processes running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Each needs a set of pages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We can put any page anywhere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But if they need, in total, more pages than we’ve physically got,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Something’s got to go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How do we handle these ongoing paging requirements?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Ongoing MMU Operations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What if the current process adds or removes pages? 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 Directly update active page table in memory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 Privileged instruction to flush (stale) cached entries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What if we switch from one process to another?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 Maintain separate page tables for each process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 Privileged instruction loads pointer to new page table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 A reload instruction flushes previously cached entries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How to share pages between multiple processes?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 Make each page table point to same physical page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 Can be read-only or read/write sharing</a:t>
            </a:r>
          </a:p>
          <a:p>
            <a:endParaRPr lang="en-US" sz="280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Demand Paging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What is paging?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What problem does it solve?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How does it do so?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Locality of reference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Page faults and performance issues</a:t>
            </a:r>
          </a:p>
          <a:p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646363" y="503238"/>
            <a:ext cx="3862387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Outline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Swapping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Paging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Virtual memory</a:t>
            </a:r>
          </a:p>
          <a:p>
            <a:pPr lvl="1">
              <a:buFont typeface="Arial" pitchFamily="-98" charset="0"/>
              <a:buNone/>
            </a:pPr>
            <a:endParaRPr lang="en-US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460750" y="503238"/>
            <a:ext cx="2143125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What Is Demand Paging?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 process doesn’t actually need all its pages in memory to run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It only needs those it actually references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So, why bother loading up all the pages when a process is scheduled to run?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And, perhaps, why get rid of all of a process’ pages when it yields?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Move pages onto and off of disk “on demand”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00200" y="503238"/>
            <a:ext cx="5886450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352425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How To Make Demand </a:t>
            </a:r>
            <a:br>
              <a:rPr lang="en-US" smtClean="0">
                <a:latin typeface="Times New Roman" pitchFamily="-98" charset="0"/>
                <a:ea typeface="ＭＳ Ｐゴシック" pitchFamily="-98" charset="-128"/>
              </a:rPr>
            </a:b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Paging Work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The MMU must support “not present” pages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Generates a fault/trap when they are referenced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OS can bring in page and retry the faulted reference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Entire process needn’t be in memory to start running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Start each process with a subset of its pages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Load additional pages as program demands them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 big challenge will be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Achieving Good Performance for Demand Paging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Demand paging will perform poorly if most memory references require disk access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Worse than bringing in all the pages at once, maybe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So we need to be sure most don’t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How?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By ensuring that the page holding the next memory reference is already there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Almost always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Demand Paging and </a:t>
            </a:r>
            <a:br>
              <a:rPr lang="en-US" smtClean="0">
                <a:latin typeface="Times New Roman" pitchFamily="-98" charset="0"/>
                <a:ea typeface="ＭＳ Ｐゴシック" pitchFamily="-98" charset="-128"/>
              </a:rPr>
            </a:b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Locality of Reference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652588"/>
            <a:ext cx="8229600" cy="4525962"/>
          </a:xfrm>
        </p:spPr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How can we predict what pages we need in memory?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Since they’d better be there when we ask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Primarily, rely on </a:t>
            </a:r>
            <a:r>
              <a:rPr lang="en-US" i="1" u="sng" dirty="0" smtClean="0">
                <a:latin typeface="Times New Roman" pitchFamily="-98" charset="0"/>
                <a:ea typeface="ＭＳ Ｐゴシック" pitchFamily="-98" charset="-128"/>
              </a:rPr>
              <a:t>locality of reference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Put simply, the next address you ask for is likely to be close to the last address you asked for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Do programs typically display locality of reference?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Fortunately, yes!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011363" y="434975"/>
            <a:ext cx="5132387" cy="1295400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Why is Locality of Reference Usually Present?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-98" charset="0"/>
                <a:ea typeface="ＭＳ Ｐゴシック" pitchFamily="-98" charset="-128"/>
              </a:rPr>
              <a:t>Code usually executes sequences of consecutive or nearby instructions</a:t>
            </a:r>
          </a:p>
          <a:p>
            <a:pPr lvl="1"/>
            <a:r>
              <a:rPr lang="en-US" sz="2400" dirty="0" smtClean="0">
                <a:latin typeface="Times New Roman" pitchFamily="-98" charset="0"/>
                <a:ea typeface="ＭＳ Ｐゴシック" pitchFamily="-98" charset="-128"/>
              </a:rPr>
              <a:t>Most branches tend to be relatively short distances (into code in the same routine)</a:t>
            </a:r>
          </a:p>
          <a:p>
            <a:r>
              <a:rPr lang="en-US" sz="2800" dirty="0" smtClean="0">
                <a:latin typeface="Times New Roman" pitchFamily="-98" charset="0"/>
                <a:ea typeface="ＭＳ Ｐゴシック" pitchFamily="-98" charset="-128"/>
              </a:rPr>
              <a:t>We typically need access to things in the current or previous stack frame </a:t>
            </a:r>
            <a:endParaRPr lang="en-US" sz="2400" dirty="0" smtClean="0">
              <a:latin typeface="Times New Roman" pitchFamily="-98" charset="0"/>
              <a:ea typeface="ＭＳ Ｐゴシック" pitchFamily="-98" charset="-128"/>
            </a:endParaRPr>
          </a:p>
          <a:p>
            <a:r>
              <a:rPr lang="en-US" sz="2800" dirty="0" smtClean="0">
                <a:latin typeface="Times New Roman" pitchFamily="-98" charset="0"/>
                <a:ea typeface="ＭＳ Ｐゴシック" pitchFamily="-98" charset="-128"/>
              </a:rPr>
              <a:t>Many heap references to recently allocated structures</a:t>
            </a:r>
          </a:p>
          <a:p>
            <a:pPr lvl="1"/>
            <a:r>
              <a:rPr lang="en-US" sz="2400" dirty="0" smtClean="0">
                <a:latin typeface="Times New Roman" pitchFamily="-98" charset="0"/>
                <a:ea typeface="ＭＳ Ｐゴシック" pitchFamily="-98" charset="-128"/>
              </a:rPr>
              <a:t>E.g., creating or processing a message</a:t>
            </a:r>
          </a:p>
          <a:p>
            <a:r>
              <a:rPr lang="en-US" sz="2800" dirty="0" smtClean="0">
                <a:latin typeface="Times New Roman" pitchFamily="-98" charset="0"/>
                <a:ea typeface="ＭＳ Ｐゴシック" pitchFamily="-98" charset="-128"/>
              </a:rPr>
              <a:t>No guarantees, but all three types of memory are likely to show locality of reference</a:t>
            </a:r>
            <a:endParaRPr lang="en-US" sz="2400" dirty="0" smtClean="0">
              <a:latin typeface="Times New Roman" pitchFamily="-98" charset="0"/>
              <a:ea typeface="ＭＳ Ｐゴシック" pitchFamily="-98" charset="-128"/>
            </a:endParaRPr>
          </a:p>
          <a:p>
            <a:endParaRPr lang="en-US" sz="2800" dirty="0" smtClean="0">
              <a:latin typeface="Times New Roman" pitchFamily="-98" charset="0"/>
              <a:ea typeface="ＭＳ Ｐゴシック" pitchFamily="-98" charset="-128"/>
            </a:endParaRPr>
          </a:p>
          <a:p>
            <a:endParaRPr lang="en-US" sz="2800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Page Faults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1508125"/>
            <a:ext cx="8229600" cy="4525963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Page tables no longer necessarily contain points to pages of RAM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In some cases, the pages are not in RAM, at the moment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They’re out on disk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When a program requests an address from such a page, what do we do?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Generate a </a:t>
            </a:r>
            <a:r>
              <a:rPr lang="en-US" i="1" smtClean="0">
                <a:latin typeface="Times New Roman" pitchFamily="-98" charset="0"/>
                <a:ea typeface="ＭＳ Ｐゴシック" pitchFamily="-98" charset="-128"/>
              </a:rPr>
              <a:t>page fault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Which is intended to tell the system to go get it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135313" y="515938"/>
            <a:ext cx="2870200" cy="741362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Handling a Page Fault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4525963"/>
          </a:xfrm>
        </p:spPr>
        <p:txBody>
          <a:bodyPr/>
          <a:lstStyle/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Initialize page table entries to “not present”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CPU faults if “not present” page is referenced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Fault enters kernel, just like any other trap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Forwarded to page fault handler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Determine which page is required, where it resides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Schedule I/O to fetch it, then block the process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Make page table point at newly read-in page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Back up user-mode PC to retry failed instruction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Return to user-mode and try again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Meanwhile, other processes can run</a:t>
            </a:r>
          </a:p>
          <a:p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538"/>
            <a:ext cx="8229600" cy="1143000"/>
          </a:xfrm>
        </p:spPr>
        <p:txBody>
          <a:bodyPr/>
          <a:lstStyle/>
          <a:p>
            <a:r>
              <a:rPr lang="en-US" dirty="0" smtClean="0"/>
              <a:t>Page Faults Don’t Impact 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faults only slow a process down</a:t>
            </a:r>
          </a:p>
          <a:p>
            <a:r>
              <a:rPr lang="en-US" dirty="0" smtClean="0"/>
              <a:t>After a fault is handled, the desired page is in RAM</a:t>
            </a:r>
          </a:p>
          <a:p>
            <a:r>
              <a:rPr lang="en-US" dirty="0" smtClean="0"/>
              <a:t>And the process runs again and can use it</a:t>
            </a:r>
          </a:p>
          <a:p>
            <a:pPr lvl="1"/>
            <a:r>
              <a:rPr lang="en-US" dirty="0" smtClean="0"/>
              <a:t>Based on the OS ability to save process state and restore it</a:t>
            </a:r>
          </a:p>
          <a:p>
            <a:r>
              <a:rPr lang="en-US" u="sng" dirty="0" smtClean="0"/>
              <a:t>Programs never crash because of page faults</a:t>
            </a:r>
          </a:p>
          <a:p>
            <a:r>
              <a:rPr lang="en-US" u="sng" dirty="0" smtClean="0"/>
              <a:t>But they might be very slow if there are too many</a:t>
            </a:r>
            <a:endParaRPr lang="en-US" u="sng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Pages and Secondary Storage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1190625"/>
            <a:ext cx="8229600" cy="4525963"/>
          </a:xfrm>
        </p:spPr>
        <p:txBody>
          <a:bodyPr/>
          <a:lstStyle/>
          <a:p>
            <a:r>
              <a:rPr lang="en-GB" sz="2800" dirty="0" smtClean="0">
                <a:latin typeface="Times New Roman" pitchFamily="-98" charset="0"/>
                <a:ea typeface="ＭＳ Ｐゴシック" pitchFamily="-98" charset="-128"/>
              </a:rPr>
              <a:t>When not in memory, pages live on secondary storage </a:t>
            </a: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Typically a disk</a:t>
            </a: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In an area called “swap space”</a:t>
            </a:r>
          </a:p>
          <a:p>
            <a:r>
              <a:rPr lang="en-GB" sz="2800" dirty="0" smtClean="0">
                <a:latin typeface="Times New Roman" pitchFamily="-98" charset="0"/>
                <a:ea typeface="ＭＳ Ｐゴシック" pitchFamily="-98" charset="-128"/>
              </a:rPr>
              <a:t>How do we manage swap space</a:t>
            </a:r>
            <a:r>
              <a:rPr lang="en-GB" sz="2800" dirty="0" smtClean="0">
                <a:latin typeface="Times New Roman" pitchFamily="-98" charset="0"/>
                <a:ea typeface="ＭＳ Ｐゴシック" pitchFamily="-98" charset="-128"/>
              </a:rPr>
              <a:t>? </a:t>
            </a:r>
            <a:endParaRPr lang="en-GB" sz="2800" dirty="0" smtClean="0">
              <a:latin typeface="Times New Roman" pitchFamily="-98" charset="0"/>
              <a:ea typeface="ＭＳ Ｐゴシック" pitchFamily="-98" charset="-128"/>
            </a:endParaRP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As a pool of variable length partitions?</a:t>
            </a:r>
          </a:p>
          <a:p>
            <a:pPr lvl="2"/>
            <a:r>
              <a:rPr lang="en-GB" sz="2000" dirty="0" smtClean="0">
                <a:latin typeface="Times New Roman" pitchFamily="-98" charset="0"/>
                <a:ea typeface="ＭＳ Ｐゴシック" pitchFamily="-98" charset="-128"/>
              </a:rPr>
              <a:t>Allocate a contiguous region for each process</a:t>
            </a: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As a random collection of pages?</a:t>
            </a:r>
          </a:p>
          <a:p>
            <a:pPr lvl="2"/>
            <a:r>
              <a:rPr lang="en-GB" sz="2000" dirty="0" smtClean="0">
                <a:latin typeface="Times New Roman" pitchFamily="-98" charset="0"/>
                <a:ea typeface="ＭＳ Ｐゴシック" pitchFamily="-98" charset="-128"/>
              </a:rPr>
              <a:t> Just use a bit-map to keep track of which are free</a:t>
            </a: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As a file system?</a:t>
            </a:r>
          </a:p>
          <a:p>
            <a:pPr lvl="2"/>
            <a:r>
              <a:rPr lang="en-GB" sz="2000" dirty="0" smtClean="0">
                <a:latin typeface="Times New Roman" pitchFamily="-98" charset="0"/>
                <a:ea typeface="ＭＳ Ｐゴシック" pitchFamily="-98" charset="-128"/>
              </a:rPr>
              <a:t> Create a file per process (or segment)</a:t>
            </a:r>
          </a:p>
          <a:p>
            <a:pPr lvl="2"/>
            <a:r>
              <a:rPr lang="en-GB" sz="2000" dirty="0" smtClean="0">
                <a:latin typeface="Times New Roman" pitchFamily="-98" charset="0"/>
                <a:ea typeface="ＭＳ Ｐゴシック" pitchFamily="-98" charset="-128"/>
              </a:rPr>
              <a:t> File offsets correspond to virtual address offsets</a:t>
            </a:r>
          </a:p>
          <a:p>
            <a:endParaRPr lang="en-US" sz="2800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Demand Paging Performance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457200" y="1368425"/>
            <a:ext cx="8229600" cy="4525963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Page faults may block processes</a:t>
            </a:r>
          </a:p>
          <a:p>
            <a:pPr>
              <a:lnSpc>
                <a:spcPct val="83000"/>
              </a:lnSpc>
            </a:pP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Overhead (fault handling, paging in and out)</a:t>
            </a:r>
          </a:p>
          <a:p>
            <a:pPr lvl="1">
              <a:lnSpc>
                <a:spcPct val="83000"/>
              </a:lnSpc>
            </a:pP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Process is blocked while we are reading in pages</a:t>
            </a:r>
          </a:p>
          <a:p>
            <a:pPr lvl="1">
              <a:lnSpc>
                <a:spcPct val="83000"/>
              </a:lnSpc>
            </a:pP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Delaying execution and consuming cycles</a:t>
            </a:r>
          </a:p>
          <a:p>
            <a:pPr lvl="1">
              <a:lnSpc>
                <a:spcPct val="83000"/>
              </a:lnSpc>
            </a:pP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Directly proportional to the number of page faults</a:t>
            </a:r>
          </a:p>
          <a:p>
            <a:pPr>
              <a:lnSpc>
                <a:spcPct val="83000"/>
              </a:lnSpc>
            </a:pP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Key is having the “right” pages in memory</a:t>
            </a:r>
          </a:p>
          <a:p>
            <a:pPr lvl="1">
              <a:lnSpc>
                <a:spcPct val="83000"/>
              </a:lnSpc>
            </a:pP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Right pages -&gt; few faults, little paging activity</a:t>
            </a:r>
          </a:p>
          <a:p>
            <a:pPr lvl="1">
              <a:lnSpc>
                <a:spcPct val="83000"/>
              </a:lnSpc>
            </a:pP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Wrong pages -&gt; many faults, much paging</a:t>
            </a:r>
          </a:p>
          <a:p>
            <a:pPr>
              <a:lnSpc>
                <a:spcPct val="83000"/>
              </a:lnSpc>
            </a:pP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We can’t control what pages we read in</a:t>
            </a:r>
          </a:p>
          <a:p>
            <a:pPr lvl="1">
              <a:lnSpc>
                <a:spcPct val="83000"/>
              </a:lnSpc>
            </a:pP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Key to performance is choosing which to kick out</a:t>
            </a:r>
          </a:p>
          <a:p>
            <a:endParaRPr lang="en-US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Swapping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397000"/>
            <a:ext cx="8229600" cy="4525963"/>
          </a:xfrm>
        </p:spPr>
        <p:txBody>
          <a:bodyPr/>
          <a:lstStyle/>
          <a:p>
            <a:r>
              <a:rPr lang="en-US" b="1" dirty="0" smtClean="0">
                <a:latin typeface="Times New Roman" pitchFamily="-98" charset="0"/>
                <a:ea typeface="ＭＳ Ｐゴシック" pitchFamily="-98" charset="-128"/>
              </a:rPr>
              <a:t>What if we don’t have enough RAM?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To handle all processes’ memory needs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Perhaps even to handle one process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Maybe we can keep some of their memory somewhere other than RAM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Where?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Maybe on a disk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Of course, you can’t directly use code or data on a disk . . 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328988" y="503238"/>
            <a:ext cx="2570162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Virtual Memory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457200" y="1165225"/>
            <a:ext cx="8229600" cy="4525963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 generalization of what demand paging allows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 form of memory where the system provides a useful abstraction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 very large quantity of memory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For each process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All directly accessible via normal addressing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At a speed approaching that of actual RAM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 state of the art in modern memory abstractions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667000" y="503238"/>
            <a:ext cx="3854450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 Basic Concept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2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Give each process an address space of immense size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Perhaps as big as your hardware’s word size allows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Allow processes to request segments within that space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Use dynamic paging and swapping to support the abstraction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 key issue is how to create the abstraction when you don’t have that much real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 Key VM Technology: Replacement Algorithms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 goal is to have each page already in memory when a process accesses it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We can’t know ahead of time what pages will be accessed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We rely on locality of access 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In particular, to determine what pages to move out of memory and onto disk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If we make wise choices, the pages we need in memory will still be there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 Basics of Page Replacement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1493838"/>
            <a:ext cx="8229600" cy="4525962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We keep some set of all possible pages in memory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Perhaps not all belonging to the current process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Under some circumstances, we need to replace one of them with another page that’s on disk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E.g., when we have a page fault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Paging hardware and MMU translation allows us to choose any page for ejection to disk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Which one of them should go?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57200" y="37941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 Optimal Replacement Algorithm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Replace the page that will be next referenced furthest in the future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Why is this the right page?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It delays the next page fault as long as possible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Fewer page faults per unit time = lower overhead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A slight problem: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We would need an oracle to know which page this algorithm calls for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And we don’t have one</a:t>
            </a:r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0" y="37941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Do We Require Optimal Algorithms?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Not absolutely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What’s the consequence being wrong?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We take an extra page fault that we shouldn’t have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Which is a performance penalty, not a program correctness penalty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Often an acceptable tradeoff</a:t>
            </a:r>
          </a:p>
          <a:p>
            <a:pPr marL="342900" lvl="2" indent="-342900"/>
            <a:r>
              <a:rPr lang="en-GB" sz="2800" dirty="0" smtClean="0">
                <a:latin typeface="Times New Roman" pitchFamily="-98" charset="0"/>
                <a:ea typeface="ＭＳ Ｐゴシック" pitchFamily="-98" charset="-128"/>
              </a:rPr>
              <a:t>The more often we’re right, the fewer page faults we take</a:t>
            </a:r>
          </a:p>
          <a:p>
            <a:pPr marL="342900" lvl="2" indent="-342900"/>
            <a:r>
              <a:rPr lang="en-GB" sz="2800" dirty="0" smtClean="0">
                <a:latin typeface="Times New Roman" pitchFamily="-98" charset="0"/>
                <a:ea typeface="ＭＳ Ｐゴシック" pitchFamily="-98" charset="-128"/>
              </a:rPr>
              <a:t>For traces, we </a:t>
            </a:r>
            <a:r>
              <a:rPr lang="en-GB" sz="2800" u="sng" dirty="0" smtClean="0">
                <a:latin typeface="Times New Roman" pitchFamily="-98" charset="0"/>
                <a:ea typeface="ＭＳ Ｐゴシック" pitchFamily="-98" charset="-128"/>
              </a:rPr>
              <a:t>can</a:t>
            </a:r>
            <a:r>
              <a:rPr lang="en-GB" sz="2800" dirty="0" smtClean="0">
                <a:latin typeface="Times New Roman" pitchFamily="-98" charset="0"/>
                <a:ea typeface="ＭＳ Ｐゴシック" pitchFamily="-98" charset="-128"/>
              </a:rPr>
              <a:t> run the optimal algorithm, comparing it to what we use when live</a:t>
            </a:r>
            <a:endParaRPr lang="en-GB" dirty="0" smtClean="0">
              <a:latin typeface="Times New Roman" pitchFamily="-98" charset="0"/>
              <a:ea typeface="ＭＳ Ｐゴシック" pitchFamily="-98" charset="-128"/>
            </a:endParaRPr>
          </a:p>
          <a:p>
            <a:endParaRPr lang="en-US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Approximating the Optimal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457200" y="1374775"/>
            <a:ext cx="8229600" cy="4525963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Rely on locality of reference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Note which pages have recently been used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Perhaps with extra bits in the page tables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Updated when the page is accessed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Use this data to predict future behavior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If locality of reference holds, the pages we accessed recently will be accessed again soon</a:t>
            </a:r>
          </a:p>
          <a:p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Candidate Replacement Algorithms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457200" y="1243013"/>
            <a:ext cx="8229600" cy="4525962"/>
          </a:xfrm>
        </p:spPr>
        <p:txBody>
          <a:bodyPr/>
          <a:lstStyle/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Random, FIFO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These are dogs, forget ‘em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Least Frequently Used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Sounds better, but it really isn’t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Least Recently Used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Assert that near future will be like the recent past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If we haven’t used a page recently, we probably won’t use it soon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The computer science equivalent to the “</a:t>
            </a:r>
            <a:r>
              <a:rPr lang="en-GB" i="1" smtClean="0">
                <a:latin typeface="Times New Roman" pitchFamily="-98" charset="0"/>
                <a:ea typeface="ＭＳ Ｐゴシック" pitchFamily="-98" charset="-128"/>
              </a:rPr>
              <a:t>unseen hand</a:t>
            </a:r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”</a:t>
            </a:r>
          </a:p>
          <a:p>
            <a:endParaRPr lang="en-US" sz="360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Naïve LRU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Each time a page is accessed, record the time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When you need to eject a page, look at all timestamps for pages in memory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Choose the one with the oldest timestamp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Will require us to store timestamps somewhere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And to search all timestamps every time we need to eject a page</a:t>
            </a:r>
          </a:p>
          <a:p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True LRU Page Replacement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4" name="Rectangle 101"/>
          <p:cNvSpPr>
            <a:spLocks noChangeArrowheads="1"/>
          </p:cNvSpPr>
          <p:nvPr/>
        </p:nvSpPr>
        <p:spPr bwMode="auto">
          <a:xfrm>
            <a:off x="14208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5" name="Rectangle 102"/>
          <p:cNvSpPr>
            <a:spLocks noChangeArrowheads="1"/>
          </p:cNvSpPr>
          <p:nvPr/>
        </p:nvSpPr>
        <p:spPr bwMode="auto">
          <a:xfrm>
            <a:off x="18780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6" name="Rectangle 103"/>
          <p:cNvSpPr>
            <a:spLocks noChangeArrowheads="1"/>
          </p:cNvSpPr>
          <p:nvPr/>
        </p:nvSpPr>
        <p:spPr bwMode="auto">
          <a:xfrm>
            <a:off x="2335213" y="2265363"/>
            <a:ext cx="455612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auto">
          <a:xfrm>
            <a:off x="2790825" y="2265363"/>
            <a:ext cx="45878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8" name="Rectangle 105"/>
          <p:cNvSpPr>
            <a:spLocks noChangeArrowheads="1"/>
          </p:cNvSpPr>
          <p:nvPr/>
        </p:nvSpPr>
        <p:spPr bwMode="auto">
          <a:xfrm>
            <a:off x="32496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9" name="Rectangle 106"/>
          <p:cNvSpPr>
            <a:spLocks noChangeArrowheads="1"/>
          </p:cNvSpPr>
          <p:nvPr/>
        </p:nvSpPr>
        <p:spPr bwMode="auto">
          <a:xfrm>
            <a:off x="37068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10" name="Rectangle 107"/>
          <p:cNvSpPr>
            <a:spLocks noChangeArrowheads="1"/>
          </p:cNvSpPr>
          <p:nvPr/>
        </p:nvSpPr>
        <p:spPr bwMode="auto">
          <a:xfrm>
            <a:off x="41640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11" name="Rectangle 108"/>
          <p:cNvSpPr>
            <a:spLocks noChangeArrowheads="1"/>
          </p:cNvSpPr>
          <p:nvPr/>
        </p:nvSpPr>
        <p:spPr bwMode="auto">
          <a:xfrm>
            <a:off x="46212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12" name="Rectangle 109"/>
          <p:cNvSpPr>
            <a:spLocks noChangeArrowheads="1"/>
          </p:cNvSpPr>
          <p:nvPr/>
        </p:nvSpPr>
        <p:spPr bwMode="auto">
          <a:xfrm>
            <a:off x="50784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</p:txBody>
      </p:sp>
      <p:sp>
        <p:nvSpPr>
          <p:cNvPr id="13" name="Rectangle 110"/>
          <p:cNvSpPr>
            <a:spLocks noChangeArrowheads="1"/>
          </p:cNvSpPr>
          <p:nvPr/>
        </p:nvSpPr>
        <p:spPr bwMode="auto">
          <a:xfrm>
            <a:off x="5535613" y="2265363"/>
            <a:ext cx="458787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14" name="Rectangle 111"/>
          <p:cNvSpPr>
            <a:spLocks noChangeArrowheads="1"/>
          </p:cNvSpPr>
          <p:nvPr/>
        </p:nvSpPr>
        <p:spPr bwMode="auto">
          <a:xfrm>
            <a:off x="5994400" y="2265363"/>
            <a:ext cx="455613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15" name="Rectangle 112"/>
          <p:cNvSpPr>
            <a:spLocks noChangeArrowheads="1"/>
          </p:cNvSpPr>
          <p:nvPr/>
        </p:nvSpPr>
        <p:spPr bwMode="auto">
          <a:xfrm>
            <a:off x="64500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16" name="Rectangle 113"/>
          <p:cNvSpPr>
            <a:spLocks noChangeArrowheads="1"/>
          </p:cNvSpPr>
          <p:nvPr/>
        </p:nvSpPr>
        <p:spPr bwMode="auto">
          <a:xfrm>
            <a:off x="69072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59409" name="Rectangle 118"/>
          <p:cNvSpPr>
            <a:spLocks noChangeArrowheads="1"/>
          </p:cNvSpPr>
          <p:nvPr/>
        </p:nvSpPr>
        <p:spPr bwMode="auto">
          <a:xfrm>
            <a:off x="18780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10" name="Rectangle 119"/>
          <p:cNvSpPr>
            <a:spLocks noChangeArrowheads="1"/>
          </p:cNvSpPr>
          <p:nvPr/>
        </p:nvSpPr>
        <p:spPr bwMode="auto">
          <a:xfrm>
            <a:off x="2335213" y="3408363"/>
            <a:ext cx="4556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11" name="Rectangle 120"/>
          <p:cNvSpPr>
            <a:spLocks noChangeArrowheads="1"/>
          </p:cNvSpPr>
          <p:nvPr/>
        </p:nvSpPr>
        <p:spPr bwMode="auto">
          <a:xfrm>
            <a:off x="2790825" y="3408363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12" name="Rectangle 122"/>
          <p:cNvSpPr>
            <a:spLocks noChangeArrowheads="1"/>
          </p:cNvSpPr>
          <p:nvPr/>
        </p:nvSpPr>
        <p:spPr bwMode="auto">
          <a:xfrm>
            <a:off x="37068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13" name="Rectangle 123"/>
          <p:cNvSpPr>
            <a:spLocks noChangeArrowheads="1"/>
          </p:cNvSpPr>
          <p:nvPr/>
        </p:nvSpPr>
        <p:spPr bwMode="auto">
          <a:xfrm>
            <a:off x="41640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14" name="Rectangle 124"/>
          <p:cNvSpPr>
            <a:spLocks noChangeArrowheads="1"/>
          </p:cNvSpPr>
          <p:nvPr/>
        </p:nvSpPr>
        <p:spPr bwMode="auto">
          <a:xfrm>
            <a:off x="46212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15" name="Rectangle 126"/>
          <p:cNvSpPr>
            <a:spLocks noChangeArrowheads="1"/>
          </p:cNvSpPr>
          <p:nvPr/>
        </p:nvSpPr>
        <p:spPr bwMode="auto">
          <a:xfrm>
            <a:off x="5535613" y="3408363"/>
            <a:ext cx="45878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16" name="Rectangle 127"/>
          <p:cNvSpPr>
            <a:spLocks noChangeArrowheads="1"/>
          </p:cNvSpPr>
          <p:nvPr/>
        </p:nvSpPr>
        <p:spPr bwMode="auto">
          <a:xfrm>
            <a:off x="5994400" y="3408363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17" name="Rectangle 128"/>
          <p:cNvSpPr>
            <a:spLocks noChangeArrowheads="1"/>
          </p:cNvSpPr>
          <p:nvPr/>
        </p:nvSpPr>
        <p:spPr bwMode="auto">
          <a:xfrm>
            <a:off x="64500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18" name="Rectangle 131"/>
          <p:cNvSpPr>
            <a:spLocks noChangeArrowheads="1"/>
          </p:cNvSpPr>
          <p:nvPr/>
        </p:nvSpPr>
        <p:spPr bwMode="auto">
          <a:xfrm>
            <a:off x="78216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19" name="Rectangle 181"/>
          <p:cNvSpPr>
            <a:spLocks noChangeArrowheads="1"/>
          </p:cNvSpPr>
          <p:nvPr/>
        </p:nvSpPr>
        <p:spPr bwMode="auto">
          <a:xfrm>
            <a:off x="547688" y="1749425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Reference stream</a:t>
            </a:r>
          </a:p>
        </p:txBody>
      </p:sp>
      <p:sp>
        <p:nvSpPr>
          <p:cNvPr id="59420" name="Rectangle 182"/>
          <p:cNvSpPr>
            <a:spLocks noChangeArrowheads="1"/>
          </p:cNvSpPr>
          <p:nvPr/>
        </p:nvSpPr>
        <p:spPr bwMode="auto">
          <a:xfrm>
            <a:off x="14208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21" name="Rectangle 184"/>
          <p:cNvSpPr>
            <a:spLocks noChangeArrowheads="1"/>
          </p:cNvSpPr>
          <p:nvPr/>
        </p:nvSpPr>
        <p:spPr bwMode="auto">
          <a:xfrm>
            <a:off x="2335213" y="3789363"/>
            <a:ext cx="4556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22" name="Rectangle 185"/>
          <p:cNvSpPr>
            <a:spLocks noChangeArrowheads="1"/>
          </p:cNvSpPr>
          <p:nvPr/>
        </p:nvSpPr>
        <p:spPr bwMode="auto">
          <a:xfrm>
            <a:off x="2790825" y="3789363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23" name="Rectangle 186"/>
          <p:cNvSpPr>
            <a:spLocks noChangeArrowheads="1"/>
          </p:cNvSpPr>
          <p:nvPr/>
        </p:nvSpPr>
        <p:spPr bwMode="auto">
          <a:xfrm>
            <a:off x="32496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24" name="Rectangle 188"/>
          <p:cNvSpPr>
            <a:spLocks noChangeArrowheads="1"/>
          </p:cNvSpPr>
          <p:nvPr/>
        </p:nvSpPr>
        <p:spPr bwMode="auto">
          <a:xfrm>
            <a:off x="41640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25" name="Rectangle 189"/>
          <p:cNvSpPr>
            <a:spLocks noChangeArrowheads="1"/>
          </p:cNvSpPr>
          <p:nvPr/>
        </p:nvSpPr>
        <p:spPr bwMode="auto">
          <a:xfrm>
            <a:off x="46212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26" name="Rectangle 190"/>
          <p:cNvSpPr>
            <a:spLocks noChangeArrowheads="1"/>
          </p:cNvSpPr>
          <p:nvPr/>
        </p:nvSpPr>
        <p:spPr bwMode="auto">
          <a:xfrm>
            <a:off x="50784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27" name="Rectangle 192"/>
          <p:cNvSpPr>
            <a:spLocks noChangeArrowheads="1"/>
          </p:cNvSpPr>
          <p:nvPr/>
        </p:nvSpPr>
        <p:spPr bwMode="auto">
          <a:xfrm>
            <a:off x="5994400" y="3789363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28" name="Rectangle 193"/>
          <p:cNvSpPr>
            <a:spLocks noChangeArrowheads="1"/>
          </p:cNvSpPr>
          <p:nvPr/>
        </p:nvSpPr>
        <p:spPr bwMode="auto">
          <a:xfrm>
            <a:off x="64500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29" name="Rectangle 194"/>
          <p:cNvSpPr>
            <a:spLocks noChangeArrowheads="1"/>
          </p:cNvSpPr>
          <p:nvPr/>
        </p:nvSpPr>
        <p:spPr bwMode="auto">
          <a:xfrm>
            <a:off x="69072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30" name="Rectangle 195"/>
          <p:cNvSpPr>
            <a:spLocks noChangeArrowheads="1"/>
          </p:cNvSpPr>
          <p:nvPr/>
        </p:nvSpPr>
        <p:spPr bwMode="auto">
          <a:xfrm>
            <a:off x="73644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31" name="Rectangle 196"/>
          <p:cNvSpPr>
            <a:spLocks noChangeArrowheads="1"/>
          </p:cNvSpPr>
          <p:nvPr/>
        </p:nvSpPr>
        <p:spPr bwMode="auto">
          <a:xfrm>
            <a:off x="78216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32" name="Rectangle 197"/>
          <p:cNvSpPr>
            <a:spLocks noChangeArrowheads="1"/>
          </p:cNvSpPr>
          <p:nvPr/>
        </p:nvSpPr>
        <p:spPr bwMode="auto">
          <a:xfrm>
            <a:off x="82788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33" name="Rectangle 198"/>
          <p:cNvSpPr>
            <a:spLocks noChangeArrowheads="1"/>
          </p:cNvSpPr>
          <p:nvPr/>
        </p:nvSpPr>
        <p:spPr bwMode="auto">
          <a:xfrm>
            <a:off x="1420813" y="4170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34" name="Rectangle 199"/>
          <p:cNvSpPr>
            <a:spLocks noChangeArrowheads="1"/>
          </p:cNvSpPr>
          <p:nvPr/>
        </p:nvSpPr>
        <p:spPr bwMode="auto">
          <a:xfrm>
            <a:off x="1878013" y="4170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35" name="Rectangle 201"/>
          <p:cNvSpPr>
            <a:spLocks noChangeArrowheads="1"/>
          </p:cNvSpPr>
          <p:nvPr/>
        </p:nvSpPr>
        <p:spPr bwMode="auto">
          <a:xfrm>
            <a:off x="2790825" y="4170363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36" name="Rectangle 202"/>
          <p:cNvSpPr>
            <a:spLocks noChangeArrowheads="1"/>
          </p:cNvSpPr>
          <p:nvPr/>
        </p:nvSpPr>
        <p:spPr bwMode="auto">
          <a:xfrm>
            <a:off x="3249613" y="4170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37" name="Rectangle 203"/>
          <p:cNvSpPr>
            <a:spLocks noChangeArrowheads="1"/>
          </p:cNvSpPr>
          <p:nvPr/>
        </p:nvSpPr>
        <p:spPr bwMode="auto">
          <a:xfrm>
            <a:off x="3706813" y="4170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38" name="Rectangle 204"/>
          <p:cNvSpPr>
            <a:spLocks noChangeArrowheads="1"/>
          </p:cNvSpPr>
          <p:nvPr/>
        </p:nvSpPr>
        <p:spPr bwMode="auto">
          <a:xfrm>
            <a:off x="4164013" y="4170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39" name="Rectangle 206"/>
          <p:cNvSpPr>
            <a:spLocks noChangeArrowheads="1"/>
          </p:cNvSpPr>
          <p:nvPr/>
        </p:nvSpPr>
        <p:spPr bwMode="auto">
          <a:xfrm>
            <a:off x="5078413" y="4170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40" name="Rectangle 207"/>
          <p:cNvSpPr>
            <a:spLocks noChangeArrowheads="1"/>
          </p:cNvSpPr>
          <p:nvPr/>
        </p:nvSpPr>
        <p:spPr bwMode="auto">
          <a:xfrm>
            <a:off x="5535613" y="4170363"/>
            <a:ext cx="45878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41" name="Rectangle 208"/>
          <p:cNvSpPr>
            <a:spLocks noChangeArrowheads="1"/>
          </p:cNvSpPr>
          <p:nvPr/>
        </p:nvSpPr>
        <p:spPr bwMode="auto">
          <a:xfrm>
            <a:off x="5994400" y="4170363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42" name="Rectangle 210"/>
          <p:cNvSpPr>
            <a:spLocks noChangeArrowheads="1"/>
          </p:cNvSpPr>
          <p:nvPr/>
        </p:nvSpPr>
        <p:spPr bwMode="auto">
          <a:xfrm>
            <a:off x="6907213" y="4170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43" name="Rectangle 211"/>
          <p:cNvSpPr>
            <a:spLocks noChangeArrowheads="1"/>
          </p:cNvSpPr>
          <p:nvPr/>
        </p:nvSpPr>
        <p:spPr bwMode="auto">
          <a:xfrm>
            <a:off x="7364413" y="4170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44" name="Rectangle 212"/>
          <p:cNvSpPr>
            <a:spLocks noChangeArrowheads="1"/>
          </p:cNvSpPr>
          <p:nvPr/>
        </p:nvSpPr>
        <p:spPr bwMode="auto">
          <a:xfrm>
            <a:off x="7821613" y="4170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45" name="Rectangle 213"/>
          <p:cNvSpPr>
            <a:spLocks noChangeArrowheads="1"/>
          </p:cNvSpPr>
          <p:nvPr/>
        </p:nvSpPr>
        <p:spPr bwMode="auto">
          <a:xfrm>
            <a:off x="8278813" y="4170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46" name="Rectangle 214"/>
          <p:cNvSpPr>
            <a:spLocks noChangeArrowheads="1"/>
          </p:cNvSpPr>
          <p:nvPr/>
        </p:nvSpPr>
        <p:spPr bwMode="auto">
          <a:xfrm>
            <a:off x="14208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47" name="Rectangle 215"/>
          <p:cNvSpPr>
            <a:spLocks noChangeArrowheads="1"/>
          </p:cNvSpPr>
          <p:nvPr/>
        </p:nvSpPr>
        <p:spPr bwMode="auto">
          <a:xfrm>
            <a:off x="18780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48" name="Rectangle 216"/>
          <p:cNvSpPr>
            <a:spLocks noChangeArrowheads="1"/>
          </p:cNvSpPr>
          <p:nvPr/>
        </p:nvSpPr>
        <p:spPr bwMode="auto">
          <a:xfrm>
            <a:off x="2335213" y="4551363"/>
            <a:ext cx="4556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49" name="Rectangle 218"/>
          <p:cNvSpPr>
            <a:spLocks noChangeArrowheads="1"/>
          </p:cNvSpPr>
          <p:nvPr/>
        </p:nvSpPr>
        <p:spPr bwMode="auto">
          <a:xfrm>
            <a:off x="32496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50" name="Rectangle 219"/>
          <p:cNvSpPr>
            <a:spLocks noChangeArrowheads="1"/>
          </p:cNvSpPr>
          <p:nvPr/>
        </p:nvSpPr>
        <p:spPr bwMode="auto">
          <a:xfrm>
            <a:off x="37068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51" name="Rectangle 221"/>
          <p:cNvSpPr>
            <a:spLocks noChangeArrowheads="1"/>
          </p:cNvSpPr>
          <p:nvPr/>
        </p:nvSpPr>
        <p:spPr bwMode="auto">
          <a:xfrm>
            <a:off x="46212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52" name="Rectangle 222"/>
          <p:cNvSpPr>
            <a:spLocks noChangeArrowheads="1"/>
          </p:cNvSpPr>
          <p:nvPr/>
        </p:nvSpPr>
        <p:spPr bwMode="auto">
          <a:xfrm>
            <a:off x="50784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53" name="Rectangle 223"/>
          <p:cNvSpPr>
            <a:spLocks noChangeArrowheads="1"/>
          </p:cNvSpPr>
          <p:nvPr/>
        </p:nvSpPr>
        <p:spPr bwMode="auto">
          <a:xfrm>
            <a:off x="5535613" y="4551363"/>
            <a:ext cx="45878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54" name="Rectangle 225"/>
          <p:cNvSpPr>
            <a:spLocks noChangeArrowheads="1"/>
          </p:cNvSpPr>
          <p:nvPr/>
        </p:nvSpPr>
        <p:spPr bwMode="auto">
          <a:xfrm>
            <a:off x="64500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55" name="Rectangle 226"/>
          <p:cNvSpPr>
            <a:spLocks noChangeArrowheads="1"/>
          </p:cNvSpPr>
          <p:nvPr/>
        </p:nvSpPr>
        <p:spPr bwMode="auto">
          <a:xfrm>
            <a:off x="69072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56" name="Rectangle 227"/>
          <p:cNvSpPr>
            <a:spLocks noChangeArrowheads="1"/>
          </p:cNvSpPr>
          <p:nvPr/>
        </p:nvSpPr>
        <p:spPr bwMode="auto">
          <a:xfrm>
            <a:off x="73644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57" name="Rectangle 229"/>
          <p:cNvSpPr>
            <a:spLocks noChangeArrowheads="1"/>
          </p:cNvSpPr>
          <p:nvPr/>
        </p:nvSpPr>
        <p:spPr bwMode="auto">
          <a:xfrm>
            <a:off x="82788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58" name="Rectangle 310"/>
          <p:cNvSpPr>
            <a:spLocks noChangeArrowheads="1"/>
          </p:cNvSpPr>
          <p:nvPr/>
        </p:nvSpPr>
        <p:spPr bwMode="auto">
          <a:xfrm>
            <a:off x="1012825" y="2800350"/>
            <a:ext cx="16002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Page table using true LRU</a:t>
            </a:r>
          </a:p>
        </p:txBody>
      </p:sp>
      <p:sp>
        <p:nvSpPr>
          <p:cNvPr id="59459" name="Rectangle 312"/>
          <p:cNvSpPr>
            <a:spLocks noChangeArrowheads="1"/>
          </p:cNvSpPr>
          <p:nvPr/>
        </p:nvSpPr>
        <p:spPr bwMode="auto">
          <a:xfrm>
            <a:off x="123825" y="3408363"/>
            <a:ext cx="1220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0</a:t>
            </a:r>
          </a:p>
        </p:txBody>
      </p:sp>
      <p:sp>
        <p:nvSpPr>
          <p:cNvPr id="59460" name="Rectangle 313"/>
          <p:cNvSpPr>
            <a:spLocks noChangeArrowheads="1"/>
          </p:cNvSpPr>
          <p:nvPr/>
        </p:nvSpPr>
        <p:spPr bwMode="auto">
          <a:xfrm>
            <a:off x="123825" y="3789363"/>
            <a:ext cx="1220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1</a:t>
            </a:r>
          </a:p>
        </p:txBody>
      </p:sp>
      <p:sp>
        <p:nvSpPr>
          <p:cNvPr id="59461" name="Rectangle 314"/>
          <p:cNvSpPr>
            <a:spLocks noChangeArrowheads="1"/>
          </p:cNvSpPr>
          <p:nvPr/>
        </p:nvSpPr>
        <p:spPr bwMode="auto">
          <a:xfrm>
            <a:off x="123825" y="4170363"/>
            <a:ext cx="1220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2</a:t>
            </a:r>
          </a:p>
        </p:txBody>
      </p:sp>
      <p:sp>
        <p:nvSpPr>
          <p:cNvPr id="59462" name="Rectangle 315"/>
          <p:cNvSpPr>
            <a:spLocks noChangeArrowheads="1"/>
          </p:cNvSpPr>
          <p:nvPr/>
        </p:nvSpPr>
        <p:spPr bwMode="auto">
          <a:xfrm>
            <a:off x="123825" y="4551363"/>
            <a:ext cx="1220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3</a:t>
            </a:r>
          </a:p>
        </p:txBody>
      </p:sp>
      <p:sp>
        <p:nvSpPr>
          <p:cNvPr id="71" name="Rectangle 323"/>
          <p:cNvSpPr>
            <a:spLocks noChangeArrowheads="1"/>
          </p:cNvSpPr>
          <p:nvPr/>
        </p:nvSpPr>
        <p:spPr bwMode="auto">
          <a:xfrm>
            <a:off x="73644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72" name="Rectangle 324"/>
          <p:cNvSpPr>
            <a:spLocks noChangeArrowheads="1"/>
          </p:cNvSpPr>
          <p:nvPr/>
        </p:nvSpPr>
        <p:spPr bwMode="auto">
          <a:xfrm>
            <a:off x="78216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73" name="Rectangle 325"/>
          <p:cNvSpPr>
            <a:spLocks noChangeArrowheads="1"/>
          </p:cNvSpPr>
          <p:nvPr/>
        </p:nvSpPr>
        <p:spPr bwMode="auto">
          <a:xfrm>
            <a:off x="82788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59466" name="Rectangle 513"/>
          <p:cNvSpPr>
            <a:spLocks noChangeArrowheads="1"/>
          </p:cNvSpPr>
          <p:nvPr/>
        </p:nvSpPr>
        <p:spPr bwMode="auto">
          <a:xfrm>
            <a:off x="14208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67" name="Rectangle 518"/>
          <p:cNvSpPr>
            <a:spLocks noChangeArrowheads="1"/>
          </p:cNvSpPr>
          <p:nvPr/>
        </p:nvSpPr>
        <p:spPr bwMode="auto">
          <a:xfrm>
            <a:off x="50784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68" name="Rectangle 519"/>
          <p:cNvSpPr>
            <a:spLocks noChangeArrowheads="1"/>
          </p:cNvSpPr>
          <p:nvPr/>
        </p:nvSpPr>
        <p:spPr bwMode="auto">
          <a:xfrm>
            <a:off x="5994400" y="4551363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69" name="Rectangle 520"/>
          <p:cNvSpPr>
            <a:spLocks noChangeArrowheads="1"/>
          </p:cNvSpPr>
          <p:nvPr/>
        </p:nvSpPr>
        <p:spPr bwMode="auto">
          <a:xfrm>
            <a:off x="69072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70" name="Rectangle 521"/>
          <p:cNvSpPr>
            <a:spLocks noChangeArrowheads="1"/>
          </p:cNvSpPr>
          <p:nvPr/>
        </p:nvSpPr>
        <p:spPr bwMode="auto">
          <a:xfrm>
            <a:off x="73644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71" name="Rectangle 522"/>
          <p:cNvSpPr>
            <a:spLocks noChangeArrowheads="1"/>
          </p:cNvSpPr>
          <p:nvPr/>
        </p:nvSpPr>
        <p:spPr bwMode="auto">
          <a:xfrm>
            <a:off x="82788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72" name="Rectangle 523"/>
          <p:cNvSpPr>
            <a:spLocks noChangeArrowheads="1"/>
          </p:cNvSpPr>
          <p:nvPr/>
        </p:nvSpPr>
        <p:spPr bwMode="auto">
          <a:xfrm>
            <a:off x="78216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81" name="Rectangle 533"/>
          <p:cNvSpPr>
            <a:spLocks noChangeArrowheads="1"/>
          </p:cNvSpPr>
          <p:nvPr/>
        </p:nvSpPr>
        <p:spPr bwMode="auto">
          <a:xfrm>
            <a:off x="2790825" y="4551363"/>
            <a:ext cx="458788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82" name="Rectangle 534"/>
          <p:cNvSpPr>
            <a:spLocks noChangeArrowheads="1"/>
          </p:cNvSpPr>
          <p:nvPr/>
        </p:nvSpPr>
        <p:spPr bwMode="auto">
          <a:xfrm>
            <a:off x="2335213" y="4170363"/>
            <a:ext cx="455612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83" name="Rectangle 535"/>
          <p:cNvSpPr>
            <a:spLocks noChangeArrowheads="1"/>
          </p:cNvSpPr>
          <p:nvPr/>
        </p:nvSpPr>
        <p:spPr bwMode="auto">
          <a:xfrm>
            <a:off x="1420813" y="3408363"/>
            <a:ext cx="4572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84" name="Rectangle 536"/>
          <p:cNvSpPr>
            <a:spLocks noChangeArrowheads="1"/>
          </p:cNvSpPr>
          <p:nvPr/>
        </p:nvSpPr>
        <p:spPr bwMode="auto">
          <a:xfrm>
            <a:off x="1878013" y="3789363"/>
            <a:ext cx="4572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85" name="Rectangle 537"/>
          <p:cNvSpPr>
            <a:spLocks noChangeArrowheads="1"/>
          </p:cNvSpPr>
          <p:nvPr/>
        </p:nvSpPr>
        <p:spPr bwMode="auto">
          <a:xfrm>
            <a:off x="4621213" y="4170363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86" name="Rectangle 548"/>
          <p:cNvSpPr>
            <a:spLocks noChangeArrowheads="1"/>
          </p:cNvSpPr>
          <p:nvPr/>
        </p:nvSpPr>
        <p:spPr bwMode="auto">
          <a:xfrm>
            <a:off x="41640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87" name="Rectangle 549"/>
          <p:cNvSpPr>
            <a:spLocks noChangeArrowheads="1"/>
          </p:cNvSpPr>
          <p:nvPr/>
        </p:nvSpPr>
        <p:spPr bwMode="auto">
          <a:xfrm>
            <a:off x="32496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88" name="Rectangle 550"/>
          <p:cNvSpPr>
            <a:spLocks noChangeArrowheads="1"/>
          </p:cNvSpPr>
          <p:nvPr/>
        </p:nvSpPr>
        <p:spPr bwMode="auto">
          <a:xfrm>
            <a:off x="37068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59481" name="Rectangle 551"/>
          <p:cNvSpPr>
            <a:spLocks noChangeArrowheads="1"/>
          </p:cNvSpPr>
          <p:nvPr/>
        </p:nvSpPr>
        <p:spPr bwMode="auto">
          <a:xfrm>
            <a:off x="32496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82" name="Rectangle 552"/>
          <p:cNvSpPr>
            <a:spLocks noChangeArrowheads="1"/>
          </p:cNvSpPr>
          <p:nvPr/>
        </p:nvSpPr>
        <p:spPr bwMode="auto">
          <a:xfrm>
            <a:off x="41640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91" name="Rectangle 553"/>
          <p:cNvSpPr>
            <a:spLocks noChangeArrowheads="1"/>
          </p:cNvSpPr>
          <p:nvPr/>
        </p:nvSpPr>
        <p:spPr bwMode="auto">
          <a:xfrm>
            <a:off x="5078413" y="3408363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</p:txBody>
      </p:sp>
      <p:sp>
        <p:nvSpPr>
          <p:cNvPr id="59484" name="Rectangle 554"/>
          <p:cNvSpPr>
            <a:spLocks noChangeArrowheads="1"/>
          </p:cNvSpPr>
          <p:nvPr/>
        </p:nvSpPr>
        <p:spPr bwMode="auto">
          <a:xfrm>
            <a:off x="2790825" y="4551363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93" name="Rectangle 566"/>
          <p:cNvSpPr>
            <a:spLocks noChangeArrowheads="1"/>
          </p:cNvSpPr>
          <p:nvPr/>
        </p:nvSpPr>
        <p:spPr bwMode="auto">
          <a:xfrm>
            <a:off x="5535613" y="3789363"/>
            <a:ext cx="458787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94" name="Rectangle 567"/>
          <p:cNvSpPr>
            <a:spLocks noChangeArrowheads="1"/>
          </p:cNvSpPr>
          <p:nvPr/>
        </p:nvSpPr>
        <p:spPr bwMode="auto">
          <a:xfrm>
            <a:off x="5994400" y="4551363"/>
            <a:ext cx="455613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95" name="Rectangle 568"/>
          <p:cNvSpPr>
            <a:spLocks noChangeArrowheads="1"/>
          </p:cNvSpPr>
          <p:nvPr/>
        </p:nvSpPr>
        <p:spPr bwMode="auto">
          <a:xfrm>
            <a:off x="6450013" y="4170363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96" name="Rectangle 569"/>
          <p:cNvSpPr>
            <a:spLocks noChangeArrowheads="1"/>
          </p:cNvSpPr>
          <p:nvPr/>
        </p:nvSpPr>
        <p:spPr bwMode="auto">
          <a:xfrm>
            <a:off x="6907213" y="3408363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97" name="Rectangle 572"/>
          <p:cNvSpPr>
            <a:spLocks noChangeArrowheads="1"/>
          </p:cNvSpPr>
          <p:nvPr/>
        </p:nvSpPr>
        <p:spPr bwMode="auto">
          <a:xfrm>
            <a:off x="73644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98" name="Rectangle 573"/>
          <p:cNvSpPr>
            <a:spLocks noChangeArrowheads="1"/>
          </p:cNvSpPr>
          <p:nvPr/>
        </p:nvSpPr>
        <p:spPr bwMode="auto">
          <a:xfrm>
            <a:off x="7821613" y="4551363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99" name="Rectangle 574"/>
          <p:cNvSpPr>
            <a:spLocks noChangeArrowheads="1"/>
          </p:cNvSpPr>
          <p:nvPr/>
        </p:nvSpPr>
        <p:spPr bwMode="auto">
          <a:xfrm>
            <a:off x="82788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100" name="Rectangle 575"/>
          <p:cNvSpPr>
            <a:spLocks noChangeArrowheads="1"/>
          </p:cNvSpPr>
          <p:nvPr/>
        </p:nvSpPr>
        <p:spPr bwMode="auto">
          <a:xfrm>
            <a:off x="2851150" y="5427663"/>
            <a:ext cx="3733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2800" b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Loads 4</a:t>
            </a:r>
          </a:p>
          <a:p>
            <a:r>
              <a:rPr lang="en-US" sz="2800" b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Replacements 7</a:t>
            </a:r>
          </a:p>
        </p:txBody>
      </p:sp>
      <p:sp>
        <p:nvSpPr>
          <p:cNvPr id="59493" name="Rectangle 312"/>
          <p:cNvSpPr>
            <a:spLocks noChangeArrowheads="1"/>
          </p:cNvSpPr>
          <p:nvPr/>
        </p:nvSpPr>
        <p:spPr bwMode="auto">
          <a:xfrm>
            <a:off x="1333500" y="3071813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59494" name="Rectangle 312"/>
          <p:cNvSpPr>
            <a:spLocks noChangeArrowheads="1"/>
          </p:cNvSpPr>
          <p:nvPr/>
        </p:nvSpPr>
        <p:spPr bwMode="auto">
          <a:xfrm>
            <a:off x="1817688" y="3078163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</a:t>
            </a:r>
          </a:p>
        </p:txBody>
      </p:sp>
      <p:sp>
        <p:nvSpPr>
          <p:cNvPr id="59495" name="Rectangle 312"/>
          <p:cNvSpPr>
            <a:spLocks noChangeArrowheads="1"/>
          </p:cNvSpPr>
          <p:nvPr/>
        </p:nvSpPr>
        <p:spPr bwMode="auto">
          <a:xfrm>
            <a:off x="2273300" y="3086100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2</a:t>
            </a:r>
          </a:p>
        </p:txBody>
      </p:sp>
      <p:sp>
        <p:nvSpPr>
          <p:cNvPr id="59496" name="Rectangle 312"/>
          <p:cNvSpPr>
            <a:spLocks noChangeArrowheads="1"/>
          </p:cNvSpPr>
          <p:nvPr/>
        </p:nvSpPr>
        <p:spPr bwMode="auto">
          <a:xfrm>
            <a:off x="2743200" y="3079750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3</a:t>
            </a:r>
          </a:p>
        </p:txBody>
      </p:sp>
      <p:sp>
        <p:nvSpPr>
          <p:cNvPr id="59497" name="Rectangle 312"/>
          <p:cNvSpPr>
            <a:spLocks noChangeArrowheads="1"/>
          </p:cNvSpPr>
          <p:nvPr/>
        </p:nvSpPr>
        <p:spPr bwMode="auto">
          <a:xfrm>
            <a:off x="3187700" y="3086100"/>
            <a:ext cx="6048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4</a:t>
            </a:r>
          </a:p>
        </p:txBody>
      </p:sp>
      <p:sp>
        <p:nvSpPr>
          <p:cNvPr id="59498" name="Rectangle 312"/>
          <p:cNvSpPr>
            <a:spLocks noChangeArrowheads="1"/>
          </p:cNvSpPr>
          <p:nvPr/>
        </p:nvSpPr>
        <p:spPr bwMode="auto">
          <a:xfrm>
            <a:off x="3630613" y="3079750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5</a:t>
            </a:r>
          </a:p>
        </p:txBody>
      </p:sp>
      <p:sp>
        <p:nvSpPr>
          <p:cNvPr id="59499" name="Rectangle 312"/>
          <p:cNvSpPr>
            <a:spLocks noChangeArrowheads="1"/>
          </p:cNvSpPr>
          <p:nvPr/>
        </p:nvSpPr>
        <p:spPr bwMode="auto">
          <a:xfrm>
            <a:off x="4100513" y="3086100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6</a:t>
            </a:r>
          </a:p>
        </p:txBody>
      </p:sp>
      <p:sp>
        <p:nvSpPr>
          <p:cNvPr id="59500" name="Rectangle 312"/>
          <p:cNvSpPr>
            <a:spLocks noChangeArrowheads="1"/>
          </p:cNvSpPr>
          <p:nvPr/>
        </p:nvSpPr>
        <p:spPr bwMode="auto">
          <a:xfrm>
            <a:off x="4557713" y="3079750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7</a:t>
            </a:r>
          </a:p>
        </p:txBody>
      </p:sp>
      <p:sp>
        <p:nvSpPr>
          <p:cNvPr id="59501" name="Rectangle 312"/>
          <p:cNvSpPr>
            <a:spLocks noChangeArrowheads="1"/>
          </p:cNvSpPr>
          <p:nvPr/>
        </p:nvSpPr>
        <p:spPr bwMode="auto">
          <a:xfrm>
            <a:off x="5013325" y="3087688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8</a:t>
            </a:r>
          </a:p>
        </p:txBody>
      </p:sp>
      <p:sp>
        <p:nvSpPr>
          <p:cNvPr id="59502" name="Rectangle 312"/>
          <p:cNvSpPr>
            <a:spLocks noChangeArrowheads="1"/>
          </p:cNvSpPr>
          <p:nvPr/>
        </p:nvSpPr>
        <p:spPr bwMode="auto">
          <a:xfrm>
            <a:off x="5483225" y="3081338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9</a:t>
            </a:r>
          </a:p>
        </p:txBody>
      </p:sp>
      <p:sp>
        <p:nvSpPr>
          <p:cNvPr id="59503" name="Rectangle 312"/>
          <p:cNvSpPr>
            <a:spLocks noChangeArrowheads="1"/>
          </p:cNvSpPr>
          <p:nvPr/>
        </p:nvSpPr>
        <p:spPr bwMode="auto">
          <a:xfrm>
            <a:off x="5926138" y="3087688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10</a:t>
            </a:r>
          </a:p>
        </p:txBody>
      </p:sp>
      <p:sp>
        <p:nvSpPr>
          <p:cNvPr id="59504" name="Rectangle 312"/>
          <p:cNvSpPr>
            <a:spLocks noChangeArrowheads="1"/>
          </p:cNvSpPr>
          <p:nvPr/>
        </p:nvSpPr>
        <p:spPr bwMode="auto">
          <a:xfrm>
            <a:off x="6383338" y="3081338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11</a:t>
            </a:r>
          </a:p>
        </p:txBody>
      </p:sp>
      <p:sp>
        <p:nvSpPr>
          <p:cNvPr id="59505" name="Rectangle 312"/>
          <p:cNvSpPr>
            <a:spLocks noChangeArrowheads="1"/>
          </p:cNvSpPr>
          <p:nvPr/>
        </p:nvSpPr>
        <p:spPr bwMode="auto">
          <a:xfrm>
            <a:off x="6853238" y="3087688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12</a:t>
            </a:r>
          </a:p>
        </p:txBody>
      </p:sp>
      <p:sp>
        <p:nvSpPr>
          <p:cNvPr id="59506" name="Rectangle 312"/>
          <p:cNvSpPr>
            <a:spLocks noChangeArrowheads="1"/>
          </p:cNvSpPr>
          <p:nvPr/>
        </p:nvSpPr>
        <p:spPr bwMode="auto">
          <a:xfrm>
            <a:off x="7310438" y="3081338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13</a:t>
            </a:r>
          </a:p>
        </p:txBody>
      </p:sp>
      <p:sp>
        <p:nvSpPr>
          <p:cNvPr id="59507" name="Rectangle 312"/>
          <p:cNvSpPr>
            <a:spLocks noChangeArrowheads="1"/>
          </p:cNvSpPr>
          <p:nvPr/>
        </p:nvSpPr>
        <p:spPr bwMode="auto">
          <a:xfrm>
            <a:off x="7766050" y="3089275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14</a:t>
            </a:r>
          </a:p>
        </p:txBody>
      </p:sp>
      <p:sp>
        <p:nvSpPr>
          <p:cNvPr id="59508" name="Rectangle 312"/>
          <p:cNvSpPr>
            <a:spLocks noChangeArrowheads="1"/>
          </p:cNvSpPr>
          <p:nvPr/>
        </p:nvSpPr>
        <p:spPr bwMode="auto">
          <a:xfrm>
            <a:off x="8210550" y="3082925"/>
            <a:ext cx="6048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71" grpId="0" animBg="1"/>
      <p:bldP spid="72" grpId="0" animBg="1"/>
      <p:bldP spid="73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1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Swapping To Disk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522413"/>
            <a:ext cx="8229600" cy="4525962"/>
          </a:xfrm>
        </p:spPr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An obvious strategy to increase effective memory size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When a process yields, copy its memory to disk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When it is scheduled, copy it back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If we have relocation hardware, we can put the memory in different RAM locations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Each process could see a memory space as big as the total amount of 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Maintaining Information for LRU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457200" y="1203325"/>
            <a:ext cx="8229600" cy="4525963"/>
          </a:xfrm>
        </p:spPr>
        <p:txBody>
          <a:bodyPr/>
          <a:lstStyle/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Can we keep it in the MMU?</a:t>
            </a:r>
          </a:p>
          <a:p>
            <a:pPr lvl="1"/>
            <a:r>
              <a:rPr lang="en-GB" sz="2000" smtClean="0">
                <a:latin typeface="Times New Roman" pitchFamily="-98" charset="0"/>
                <a:ea typeface="ＭＳ Ｐゴシック" pitchFamily="-98" charset="-128"/>
              </a:rPr>
              <a:t> MMU notes the time whenever a page is referenced</a:t>
            </a:r>
          </a:p>
          <a:p>
            <a:pPr lvl="1"/>
            <a:r>
              <a:rPr lang="en-GB" sz="2000" smtClean="0">
                <a:latin typeface="Times New Roman" pitchFamily="-98" charset="0"/>
                <a:ea typeface="ＭＳ Ｐゴシック" pitchFamily="-98" charset="-128"/>
              </a:rPr>
              <a:t> MMU translation must be blindingly fast</a:t>
            </a:r>
          </a:p>
          <a:p>
            <a:pPr lvl="2"/>
            <a:r>
              <a:rPr lang="en-GB" sz="1800" smtClean="0">
                <a:latin typeface="Times New Roman" pitchFamily="-98" charset="0"/>
                <a:ea typeface="ＭＳ Ｐゴシック" pitchFamily="-98" charset="-128"/>
              </a:rPr>
              <a:t>Getting/storing time on every fetch would be very expensive</a:t>
            </a:r>
          </a:p>
          <a:p>
            <a:pPr lvl="1"/>
            <a:r>
              <a:rPr lang="en-GB" sz="2000" smtClean="0">
                <a:latin typeface="Times New Roman" pitchFamily="-98" charset="0"/>
                <a:ea typeface="ＭＳ Ｐゴシック" pitchFamily="-98" charset="-128"/>
              </a:rPr>
              <a:t>At best they will maintain a </a:t>
            </a:r>
            <a:r>
              <a:rPr lang="en-GB" sz="2000" i="1" smtClean="0">
                <a:latin typeface="Times New Roman" pitchFamily="-98" charset="0"/>
                <a:ea typeface="ＭＳ Ｐゴシック" pitchFamily="-98" charset="-128"/>
              </a:rPr>
              <a:t>read</a:t>
            </a:r>
            <a:r>
              <a:rPr lang="en-GB" sz="2000" smtClean="0">
                <a:latin typeface="Times New Roman" pitchFamily="-98" charset="0"/>
                <a:ea typeface="ＭＳ Ｐゴシック" pitchFamily="-98" charset="-128"/>
              </a:rPr>
              <a:t> and a </a:t>
            </a:r>
            <a:r>
              <a:rPr lang="en-GB" sz="2000" i="1" smtClean="0">
                <a:latin typeface="Times New Roman" pitchFamily="-98" charset="0"/>
                <a:ea typeface="ＭＳ Ｐゴシック" pitchFamily="-98" charset="-128"/>
              </a:rPr>
              <a:t>written</a:t>
            </a:r>
            <a:r>
              <a:rPr lang="en-GB" sz="2000" smtClean="0">
                <a:latin typeface="Times New Roman" pitchFamily="-98" charset="0"/>
                <a:ea typeface="ＭＳ Ｐゴシック" pitchFamily="-98" charset="-128"/>
              </a:rPr>
              <a:t> bit per page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Can we maintain this information in software?</a:t>
            </a:r>
          </a:p>
          <a:p>
            <a:pPr lvl="1"/>
            <a:r>
              <a:rPr lang="en-GB" sz="2000" smtClean="0">
                <a:latin typeface="Times New Roman" pitchFamily="-98" charset="0"/>
                <a:ea typeface="ＭＳ Ｐゴシック" pitchFamily="-98" charset="-128"/>
              </a:rPr>
              <a:t>Mark all pages invalid, even if they are in memory</a:t>
            </a:r>
          </a:p>
          <a:p>
            <a:pPr lvl="1"/>
            <a:r>
              <a:rPr lang="en-GB" sz="2000" smtClean="0">
                <a:latin typeface="Times New Roman" pitchFamily="-98" charset="0"/>
                <a:ea typeface="ＭＳ Ｐゴシック" pitchFamily="-98" charset="-128"/>
              </a:rPr>
              <a:t>Take a fault first time each page is referenced, note the time</a:t>
            </a:r>
          </a:p>
          <a:p>
            <a:pPr lvl="1"/>
            <a:r>
              <a:rPr lang="en-GB" sz="2000" smtClean="0">
                <a:latin typeface="Times New Roman" pitchFamily="-98" charset="0"/>
                <a:ea typeface="ＭＳ Ｐゴシック" pitchFamily="-98" charset="-128"/>
              </a:rPr>
              <a:t>Then mark this page valid for the rest of the time slice</a:t>
            </a:r>
          </a:p>
          <a:p>
            <a:pPr lvl="1"/>
            <a:r>
              <a:rPr lang="en-GB" sz="2000" smtClean="0">
                <a:latin typeface="Times New Roman" pitchFamily="-98" charset="0"/>
                <a:ea typeface="ＭＳ Ｐゴシック" pitchFamily="-98" charset="-128"/>
              </a:rPr>
              <a:t>Causing page faults to reduce the number of page faults???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We need a </a:t>
            </a:r>
            <a:r>
              <a:rPr lang="en-GB" sz="2800" u="sng" smtClean="0">
                <a:latin typeface="Times New Roman" pitchFamily="-98" charset="0"/>
                <a:ea typeface="ＭＳ Ｐゴシック" pitchFamily="-98" charset="-128"/>
              </a:rPr>
              <a:t>cheap</a:t>
            </a:r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 software surrogate for LRU</a:t>
            </a:r>
          </a:p>
          <a:p>
            <a:pPr lvl="1"/>
            <a:r>
              <a:rPr lang="en-GB" sz="2000" smtClean="0">
                <a:latin typeface="Times New Roman" pitchFamily="-98" charset="0"/>
                <a:ea typeface="ＭＳ Ｐゴシック" pitchFamily="-98" charset="-128"/>
              </a:rPr>
              <a:t>No extra page faults</a:t>
            </a:r>
          </a:p>
          <a:p>
            <a:pPr lvl="1"/>
            <a:r>
              <a:rPr lang="en-GB" sz="2000" smtClean="0">
                <a:latin typeface="Times New Roman" pitchFamily="-98" charset="0"/>
                <a:ea typeface="ＭＳ Ｐゴシック" pitchFamily="-98" charset="-128"/>
              </a:rPr>
              <a:t>Can’t scan entire list each time, since it’s big</a:t>
            </a:r>
            <a:endParaRPr lang="en-GB" sz="2400" smtClean="0">
              <a:latin typeface="Times New Roman" pitchFamily="-98" charset="0"/>
              <a:ea typeface="ＭＳ Ｐゴシック" pitchFamily="-98" charset="-128"/>
            </a:endParaRPr>
          </a:p>
          <a:p>
            <a:endParaRPr lang="en-US" sz="280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Clock Algorithms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4525963"/>
          </a:xfrm>
        </p:spPr>
        <p:txBody>
          <a:bodyPr/>
          <a:lstStyle/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A surrogate for LRU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Organize all pages in a circular list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MMU sets a reference bit for the page on access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Scan whenever we need another page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For each page, ask MMU if page has been referenced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If so, reset the reference bit in the MMU &amp; skip this page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If not, consider this page to be the least recently used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Next search starts from this position, not head of list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Use position in the scan as a surrogate for age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No extra page faults, usually scan only a few pages</a:t>
            </a:r>
            <a:endParaRPr lang="en-GB" smtClean="0">
              <a:latin typeface="Times New Roman" pitchFamily="-98" charset="0"/>
              <a:ea typeface="ＭＳ Ｐゴシック" pitchFamily="-98" charset="-128"/>
            </a:endParaRPr>
          </a:p>
          <a:p>
            <a:endParaRPr lang="en-US" sz="280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457200" y="195263"/>
            <a:ext cx="8355013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Clock Algorithm Page Replacement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208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780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35213" y="1493838"/>
            <a:ext cx="455612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790825" y="1493838"/>
            <a:ext cx="458788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496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068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640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212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784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535613" y="1493838"/>
            <a:ext cx="458787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994400" y="1493838"/>
            <a:ext cx="455613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4500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9072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62481" name="Rectangle 16"/>
          <p:cNvSpPr>
            <a:spLocks noChangeArrowheads="1"/>
          </p:cNvSpPr>
          <p:nvPr/>
        </p:nvSpPr>
        <p:spPr bwMode="auto">
          <a:xfrm>
            <a:off x="19542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82" name="Rectangle 17"/>
          <p:cNvSpPr>
            <a:spLocks noChangeArrowheads="1"/>
          </p:cNvSpPr>
          <p:nvPr/>
        </p:nvSpPr>
        <p:spPr bwMode="auto">
          <a:xfrm>
            <a:off x="24114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83" name="Rectangle 18"/>
          <p:cNvSpPr>
            <a:spLocks noChangeArrowheads="1"/>
          </p:cNvSpPr>
          <p:nvPr/>
        </p:nvSpPr>
        <p:spPr bwMode="auto">
          <a:xfrm>
            <a:off x="2868613" y="4919663"/>
            <a:ext cx="455612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84" name="Rectangle 19"/>
          <p:cNvSpPr>
            <a:spLocks noChangeArrowheads="1"/>
          </p:cNvSpPr>
          <p:nvPr/>
        </p:nvSpPr>
        <p:spPr bwMode="auto">
          <a:xfrm>
            <a:off x="37830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85" name="Rectangle 20"/>
          <p:cNvSpPr>
            <a:spLocks noChangeArrowheads="1"/>
          </p:cNvSpPr>
          <p:nvPr/>
        </p:nvSpPr>
        <p:spPr bwMode="auto">
          <a:xfrm>
            <a:off x="42402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86" name="Rectangle 21"/>
          <p:cNvSpPr>
            <a:spLocks noChangeArrowheads="1"/>
          </p:cNvSpPr>
          <p:nvPr/>
        </p:nvSpPr>
        <p:spPr bwMode="auto">
          <a:xfrm>
            <a:off x="46974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87" name="Rectangle 22"/>
          <p:cNvSpPr>
            <a:spLocks noChangeArrowheads="1"/>
          </p:cNvSpPr>
          <p:nvPr/>
        </p:nvSpPr>
        <p:spPr bwMode="auto">
          <a:xfrm>
            <a:off x="56118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88" name="Rectangle 23"/>
          <p:cNvSpPr>
            <a:spLocks noChangeArrowheads="1"/>
          </p:cNvSpPr>
          <p:nvPr/>
        </p:nvSpPr>
        <p:spPr bwMode="auto">
          <a:xfrm>
            <a:off x="6069013" y="4919663"/>
            <a:ext cx="458787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89" name="Rectangle 24"/>
          <p:cNvSpPr>
            <a:spLocks noChangeArrowheads="1"/>
          </p:cNvSpPr>
          <p:nvPr/>
        </p:nvSpPr>
        <p:spPr bwMode="auto">
          <a:xfrm>
            <a:off x="6527800" y="4919663"/>
            <a:ext cx="455613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90" name="Rectangle 25"/>
          <p:cNvSpPr>
            <a:spLocks noChangeArrowheads="1"/>
          </p:cNvSpPr>
          <p:nvPr/>
        </p:nvSpPr>
        <p:spPr bwMode="auto">
          <a:xfrm>
            <a:off x="78978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91" name="Rectangle 26"/>
          <p:cNvSpPr>
            <a:spLocks noChangeArrowheads="1"/>
          </p:cNvSpPr>
          <p:nvPr/>
        </p:nvSpPr>
        <p:spPr bwMode="auto">
          <a:xfrm>
            <a:off x="733425" y="1084263"/>
            <a:ext cx="16002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Reference Stream</a:t>
            </a:r>
          </a:p>
        </p:txBody>
      </p:sp>
      <p:sp>
        <p:nvSpPr>
          <p:cNvPr id="62492" name="Rectangle 27"/>
          <p:cNvSpPr>
            <a:spLocks noChangeArrowheads="1"/>
          </p:cNvSpPr>
          <p:nvPr/>
        </p:nvSpPr>
        <p:spPr bwMode="auto">
          <a:xfrm>
            <a:off x="1497013" y="5300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93" name="Rectangle 28"/>
          <p:cNvSpPr>
            <a:spLocks noChangeArrowheads="1"/>
          </p:cNvSpPr>
          <p:nvPr/>
        </p:nvSpPr>
        <p:spPr bwMode="auto">
          <a:xfrm>
            <a:off x="2411413" y="5300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94" name="Rectangle 29"/>
          <p:cNvSpPr>
            <a:spLocks noChangeArrowheads="1"/>
          </p:cNvSpPr>
          <p:nvPr/>
        </p:nvSpPr>
        <p:spPr bwMode="auto">
          <a:xfrm>
            <a:off x="2868613" y="5300663"/>
            <a:ext cx="455612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95" name="Rectangle 30"/>
          <p:cNvSpPr>
            <a:spLocks noChangeArrowheads="1"/>
          </p:cNvSpPr>
          <p:nvPr/>
        </p:nvSpPr>
        <p:spPr bwMode="auto">
          <a:xfrm>
            <a:off x="3324225" y="5300663"/>
            <a:ext cx="458788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96" name="Rectangle 31"/>
          <p:cNvSpPr>
            <a:spLocks noChangeArrowheads="1"/>
          </p:cNvSpPr>
          <p:nvPr/>
        </p:nvSpPr>
        <p:spPr bwMode="auto">
          <a:xfrm>
            <a:off x="4240213" y="5300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97" name="Rectangle 32"/>
          <p:cNvSpPr>
            <a:spLocks noChangeArrowheads="1"/>
          </p:cNvSpPr>
          <p:nvPr/>
        </p:nvSpPr>
        <p:spPr bwMode="auto">
          <a:xfrm>
            <a:off x="4697413" y="5300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98" name="Rectangle 33"/>
          <p:cNvSpPr>
            <a:spLocks noChangeArrowheads="1"/>
          </p:cNvSpPr>
          <p:nvPr/>
        </p:nvSpPr>
        <p:spPr bwMode="auto">
          <a:xfrm>
            <a:off x="5154613" y="5300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99" name="Rectangle 34"/>
          <p:cNvSpPr>
            <a:spLocks noChangeArrowheads="1"/>
          </p:cNvSpPr>
          <p:nvPr/>
        </p:nvSpPr>
        <p:spPr bwMode="auto">
          <a:xfrm>
            <a:off x="6069013" y="5300663"/>
            <a:ext cx="458787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00" name="Rectangle 35"/>
          <p:cNvSpPr>
            <a:spLocks noChangeArrowheads="1"/>
          </p:cNvSpPr>
          <p:nvPr/>
        </p:nvSpPr>
        <p:spPr bwMode="auto">
          <a:xfrm>
            <a:off x="6527800" y="5300663"/>
            <a:ext cx="455613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01" name="Rectangle 36"/>
          <p:cNvSpPr>
            <a:spLocks noChangeArrowheads="1"/>
          </p:cNvSpPr>
          <p:nvPr/>
        </p:nvSpPr>
        <p:spPr bwMode="auto">
          <a:xfrm>
            <a:off x="6983413" y="5300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02" name="Rectangle 37"/>
          <p:cNvSpPr>
            <a:spLocks noChangeArrowheads="1"/>
          </p:cNvSpPr>
          <p:nvPr/>
        </p:nvSpPr>
        <p:spPr bwMode="auto">
          <a:xfrm>
            <a:off x="7440613" y="5300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03" name="Rectangle 38"/>
          <p:cNvSpPr>
            <a:spLocks noChangeArrowheads="1"/>
          </p:cNvSpPr>
          <p:nvPr/>
        </p:nvSpPr>
        <p:spPr bwMode="auto">
          <a:xfrm>
            <a:off x="7897813" y="5300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04" name="Rectangle 39"/>
          <p:cNvSpPr>
            <a:spLocks noChangeArrowheads="1"/>
          </p:cNvSpPr>
          <p:nvPr/>
        </p:nvSpPr>
        <p:spPr bwMode="auto">
          <a:xfrm>
            <a:off x="8355013" y="5300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05" name="Rectangle 40"/>
          <p:cNvSpPr>
            <a:spLocks noChangeArrowheads="1"/>
          </p:cNvSpPr>
          <p:nvPr/>
        </p:nvSpPr>
        <p:spPr bwMode="auto">
          <a:xfrm>
            <a:off x="1497013" y="5681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06" name="Rectangle 41"/>
          <p:cNvSpPr>
            <a:spLocks noChangeArrowheads="1"/>
          </p:cNvSpPr>
          <p:nvPr/>
        </p:nvSpPr>
        <p:spPr bwMode="auto">
          <a:xfrm>
            <a:off x="1954213" y="5681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07" name="Rectangle 42"/>
          <p:cNvSpPr>
            <a:spLocks noChangeArrowheads="1"/>
          </p:cNvSpPr>
          <p:nvPr/>
        </p:nvSpPr>
        <p:spPr bwMode="auto">
          <a:xfrm>
            <a:off x="2868613" y="5681663"/>
            <a:ext cx="455612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08" name="Rectangle 43"/>
          <p:cNvSpPr>
            <a:spLocks noChangeArrowheads="1"/>
          </p:cNvSpPr>
          <p:nvPr/>
        </p:nvSpPr>
        <p:spPr bwMode="auto">
          <a:xfrm>
            <a:off x="3324225" y="5681663"/>
            <a:ext cx="458788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09" name="Rectangle 44"/>
          <p:cNvSpPr>
            <a:spLocks noChangeArrowheads="1"/>
          </p:cNvSpPr>
          <p:nvPr/>
        </p:nvSpPr>
        <p:spPr bwMode="auto">
          <a:xfrm>
            <a:off x="3783013" y="5681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10" name="Rectangle 45"/>
          <p:cNvSpPr>
            <a:spLocks noChangeArrowheads="1"/>
          </p:cNvSpPr>
          <p:nvPr/>
        </p:nvSpPr>
        <p:spPr bwMode="auto">
          <a:xfrm>
            <a:off x="4240213" y="5681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11" name="Rectangle 46"/>
          <p:cNvSpPr>
            <a:spLocks noChangeArrowheads="1"/>
          </p:cNvSpPr>
          <p:nvPr/>
        </p:nvSpPr>
        <p:spPr bwMode="auto">
          <a:xfrm>
            <a:off x="5154613" y="5681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12" name="Rectangle 47"/>
          <p:cNvSpPr>
            <a:spLocks noChangeArrowheads="1"/>
          </p:cNvSpPr>
          <p:nvPr/>
        </p:nvSpPr>
        <p:spPr bwMode="auto">
          <a:xfrm>
            <a:off x="5611813" y="5681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13" name="Rectangle 48"/>
          <p:cNvSpPr>
            <a:spLocks noChangeArrowheads="1"/>
          </p:cNvSpPr>
          <p:nvPr/>
        </p:nvSpPr>
        <p:spPr bwMode="auto">
          <a:xfrm>
            <a:off x="6069013" y="5681663"/>
            <a:ext cx="458787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14" name="Rectangle 49"/>
          <p:cNvSpPr>
            <a:spLocks noChangeArrowheads="1"/>
          </p:cNvSpPr>
          <p:nvPr/>
        </p:nvSpPr>
        <p:spPr bwMode="auto">
          <a:xfrm>
            <a:off x="6983413" y="5681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15" name="Rectangle 50"/>
          <p:cNvSpPr>
            <a:spLocks noChangeArrowheads="1"/>
          </p:cNvSpPr>
          <p:nvPr/>
        </p:nvSpPr>
        <p:spPr bwMode="auto">
          <a:xfrm>
            <a:off x="7440613" y="5681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16" name="Rectangle 51"/>
          <p:cNvSpPr>
            <a:spLocks noChangeArrowheads="1"/>
          </p:cNvSpPr>
          <p:nvPr/>
        </p:nvSpPr>
        <p:spPr bwMode="auto">
          <a:xfrm>
            <a:off x="7897813" y="5681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17" name="Rectangle 52"/>
          <p:cNvSpPr>
            <a:spLocks noChangeArrowheads="1"/>
          </p:cNvSpPr>
          <p:nvPr/>
        </p:nvSpPr>
        <p:spPr bwMode="auto">
          <a:xfrm>
            <a:off x="8355013" y="5681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18" name="Rectangle 53"/>
          <p:cNvSpPr>
            <a:spLocks noChangeArrowheads="1"/>
          </p:cNvSpPr>
          <p:nvPr/>
        </p:nvSpPr>
        <p:spPr bwMode="auto">
          <a:xfrm>
            <a:off x="14970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19" name="Rectangle 54"/>
          <p:cNvSpPr>
            <a:spLocks noChangeArrowheads="1"/>
          </p:cNvSpPr>
          <p:nvPr/>
        </p:nvSpPr>
        <p:spPr bwMode="auto">
          <a:xfrm>
            <a:off x="19542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20" name="Rectangle 55"/>
          <p:cNvSpPr>
            <a:spLocks noChangeArrowheads="1"/>
          </p:cNvSpPr>
          <p:nvPr/>
        </p:nvSpPr>
        <p:spPr bwMode="auto">
          <a:xfrm>
            <a:off x="24114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21" name="Rectangle 56"/>
          <p:cNvSpPr>
            <a:spLocks noChangeArrowheads="1"/>
          </p:cNvSpPr>
          <p:nvPr/>
        </p:nvSpPr>
        <p:spPr bwMode="auto">
          <a:xfrm>
            <a:off x="3324225" y="6062663"/>
            <a:ext cx="458788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22" name="Rectangle 57"/>
          <p:cNvSpPr>
            <a:spLocks noChangeArrowheads="1"/>
          </p:cNvSpPr>
          <p:nvPr/>
        </p:nvSpPr>
        <p:spPr bwMode="auto">
          <a:xfrm>
            <a:off x="37830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23" name="Rectangle 58"/>
          <p:cNvSpPr>
            <a:spLocks noChangeArrowheads="1"/>
          </p:cNvSpPr>
          <p:nvPr/>
        </p:nvSpPr>
        <p:spPr bwMode="auto">
          <a:xfrm>
            <a:off x="46974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24" name="Rectangle 59"/>
          <p:cNvSpPr>
            <a:spLocks noChangeArrowheads="1"/>
          </p:cNvSpPr>
          <p:nvPr/>
        </p:nvSpPr>
        <p:spPr bwMode="auto">
          <a:xfrm>
            <a:off x="51546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25" name="Rectangle 60"/>
          <p:cNvSpPr>
            <a:spLocks noChangeArrowheads="1"/>
          </p:cNvSpPr>
          <p:nvPr/>
        </p:nvSpPr>
        <p:spPr bwMode="auto">
          <a:xfrm>
            <a:off x="56118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26" name="Rectangle 61"/>
          <p:cNvSpPr>
            <a:spLocks noChangeArrowheads="1"/>
          </p:cNvSpPr>
          <p:nvPr/>
        </p:nvSpPr>
        <p:spPr bwMode="auto">
          <a:xfrm>
            <a:off x="6527800" y="6062663"/>
            <a:ext cx="455613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27" name="Rectangle 62"/>
          <p:cNvSpPr>
            <a:spLocks noChangeArrowheads="1"/>
          </p:cNvSpPr>
          <p:nvPr/>
        </p:nvSpPr>
        <p:spPr bwMode="auto">
          <a:xfrm>
            <a:off x="69834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28" name="Rectangle 63"/>
          <p:cNvSpPr>
            <a:spLocks noChangeArrowheads="1"/>
          </p:cNvSpPr>
          <p:nvPr/>
        </p:nvSpPr>
        <p:spPr bwMode="auto">
          <a:xfrm>
            <a:off x="74406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29" name="Rectangle 64"/>
          <p:cNvSpPr>
            <a:spLocks noChangeArrowheads="1"/>
          </p:cNvSpPr>
          <p:nvPr/>
        </p:nvSpPr>
        <p:spPr bwMode="auto">
          <a:xfrm>
            <a:off x="83550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30" name="Rectangle 65"/>
          <p:cNvSpPr>
            <a:spLocks noChangeArrowheads="1"/>
          </p:cNvSpPr>
          <p:nvPr/>
        </p:nvSpPr>
        <p:spPr bwMode="auto">
          <a:xfrm>
            <a:off x="14208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31" name="Rectangle 66"/>
          <p:cNvSpPr>
            <a:spLocks noChangeArrowheads="1"/>
          </p:cNvSpPr>
          <p:nvPr/>
        </p:nvSpPr>
        <p:spPr bwMode="auto">
          <a:xfrm>
            <a:off x="18780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32" name="Rectangle 67"/>
          <p:cNvSpPr>
            <a:spLocks noChangeArrowheads="1"/>
          </p:cNvSpPr>
          <p:nvPr/>
        </p:nvSpPr>
        <p:spPr bwMode="auto">
          <a:xfrm>
            <a:off x="2335213" y="2868613"/>
            <a:ext cx="4556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33" name="Rectangle 68"/>
          <p:cNvSpPr>
            <a:spLocks noChangeArrowheads="1"/>
          </p:cNvSpPr>
          <p:nvPr/>
        </p:nvSpPr>
        <p:spPr bwMode="auto">
          <a:xfrm>
            <a:off x="2790825" y="2868613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34" name="Rectangle 69"/>
          <p:cNvSpPr>
            <a:spLocks noChangeArrowheads="1"/>
          </p:cNvSpPr>
          <p:nvPr/>
        </p:nvSpPr>
        <p:spPr bwMode="auto">
          <a:xfrm>
            <a:off x="32496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35" name="Rectangle 70"/>
          <p:cNvSpPr>
            <a:spLocks noChangeArrowheads="1"/>
          </p:cNvSpPr>
          <p:nvPr/>
        </p:nvSpPr>
        <p:spPr bwMode="auto">
          <a:xfrm>
            <a:off x="37068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36" name="Rectangle 71"/>
          <p:cNvSpPr>
            <a:spLocks noChangeArrowheads="1"/>
          </p:cNvSpPr>
          <p:nvPr/>
        </p:nvSpPr>
        <p:spPr bwMode="auto">
          <a:xfrm>
            <a:off x="41640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37" name="Rectangle 72"/>
          <p:cNvSpPr>
            <a:spLocks noChangeArrowheads="1"/>
          </p:cNvSpPr>
          <p:nvPr/>
        </p:nvSpPr>
        <p:spPr bwMode="auto">
          <a:xfrm>
            <a:off x="46212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38" name="Rectangle 73"/>
          <p:cNvSpPr>
            <a:spLocks noChangeArrowheads="1"/>
          </p:cNvSpPr>
          <p:nvPr/>
        </p:nvSpPr>
        <p:spPr bwMode="auto">
          <a:xfrm>
            <a:off x="50784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39" name="Rectangle 74"/>
          <p:cNvSpPr>
            <a:spLocks noChangeArrowheads="1"/>
          </p:cNvSpPr>
          <p:nvPr/>
        </p:nvSpPr>
        <p:spPr bwMode="auto">
          <a:xfrm>
            <a:off x="5535613" y="2868613"/>
            <a:ext cx="45878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40" name="Rectangle 75"/>
          <p:cNvSpPr>
            <a:spLocks noChangeArrowheads="1"/>
          </p:cNvSpPr>
          <p:nvPr/>
        </p:nvSpPr>
        <p:spPr bwMode="auto">
          <a:xfrm>
            <a:off x="5994400" y="2868613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41" name="Rectangle 76"/>
          <p:cNvSpPr>
            <a:spLocks noChangeArrowheads="1"/>
          </p:cNvSpPr>
          <p:nvPr/>
        </p:nvSpPr>
        <p:spPr bwMode="auto">
          <a:xfrm>
            <a:off x="64500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42" name="Rectangle 77"/>
          <p:cNvSpPr>
            <a:spLocks noChangeArrowheads="1"/>
          </p:cNvSpPr>
          <p:nvPr/>
        </p:nvSpPr>
        <p:spPr bwMode="auto">
          <a:xfrm>
            <a:off x="69072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43" name="Rectangle 78"/>
          <p:cNvSpPr>
            <a:spLocks noChangeArrowheads="1"/>
          </p:cNvSpPr>
          <p:nvPr/>
        </p:nvSpPr>
        <p:spPr bwMode="auto">
          <a:xfrm>
            <a:off x="73644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44" name="Rectangle 79"/>
          <p:cNvSpPr>
            <a:spLocks noChangeArrowheads="1"/>
          </p:cNvSpPr>
          <p:nvPr/>
        </p:nvSpPr>
        <p:spPr bwMode="auto">
          <a:xfrm>
            <a:off x="78216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45" name="Rectangle 80"/>
          <p:cNvSpPr>
            <a:spLocks noChangeArrowheads="1"/>
          </p:cNvSpPr>
          <p:nvPr/>
        </p:nvSpPr>
        <p:spPr bwMode="auto">
          <a:xfrm>
            <a:off x="82788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46" name="Rectangle 81"/>
          <p:cNvSpPr>
            <a:spLocks noChangeArrowheads="1"/>
          </p:cNvSpPr>
          <p:nvPr/>
        </p:nvSpPr>
        <p:spPr bwMode="auto">
          <a:xfrm>
            <a:off x="14208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47" name="Rectangle 82"/>
          <p:cNvSpPr>
            <a:spLocks noChangeArrowheads="1"/>
          </p:cNvSpPr>
          <p:nvPr/>
        </p:nvSpPr>
        <p:spPr bwMode="auto">
          <a:xfrm>
            <a:off x="18780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48" name="Rectangle 83"/>
          <p:cNvSpPr>
            <a:spLocks noChangeArrowheads="1"/>
          </p:cNvSpPr>
          <p:nvPr/>
        </p:nvSpPr>
        <p:spPr bwMode="auto">
          <a:xfrm>
            <a:off x="2335213" y="3249613"/>
            <a:ext cx="4556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49" name="Rectangle 84"/>
          <p:cNvSpPr>
            <a:spLocks noChangeArrowheads="1"/>
          </p:cNvSpPr>
          <p:nvPr/>
        </p:nvSpPr>
        <p:spPr bwMode="auto">
          <a:xfrm>
            <a:off x="2790825" y="3249613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50" name="Rectangle 85"/>
          <p:cNvSpPr>
            <a:spLocks noChangeArrowheads="1"/>
          </p:cNvSpPr>
          <p:nvPr/>
        </p:nvSpPr>
        <p:spPr bwMode="auto">
          <a:xfrm>
            <a:off x="32496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51" name="Rectangle 86"/>
          <p:cNvSpPr>
            <a:spLocks noChangeArrowheads="1"/>
          </p:cNvSpPr>
          <p:nvPr/>
        </p:nvSpPr>
        <p:spPr bwMode="auto">
          <a:xfrm>
            <a:off x="37068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52" name="Rectangle 87"/>
          <p:cNvSpPr>
            <a:spLocks noChangeArrowheads="1"/>
          </p:cNvSpPr>
          <p:nvPr/>
        </p:nvSpPr>
        <p:spPr bwMode="auto">
          <a:xfrm>
            <a:off x="41640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53" name="Rectangle 88"/>
          <p:cNvSpPr>
            <a:spLocks noChangeArrowheads="1"/>
          </p:cNvSpPr>
          <p:nvPr/>
        </p:nvSpPr>
        <p:spPr bwMode="auto">
          <a:xfrm>
            <a:off x="46212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54" name="Rectangle 89"/>
          <p:cNvSpPr>
            <a:spLocks noChangeArrowheads="1"/>
          </p:cNvSpPr>
          <p:nvPr/>
        </p:nvSpPr>
        <p:spPr bwMode="auto">
          <a:xfrm>
            <a:off x="50784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55" name="Rectangle 90"/>
          <p:cNvSpPr>
            <a:spLocks noChangeArrowheads="1"/>
          </p:cNvSpPr>
          <p:nvPr/>
        </p:nvSpPr>
        <p:spPr bwMode="auto">
          <a:xfrm>
            <a:off x="5535613" y="3249613"/>
            <a:ext cx="45878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56" name="Rectangle 91"/>
          <p:cNvSpPr>
            <a:spLocks noChangeArrowheads="1"/>
          </p:cNvSpPr>
          <p:nvPr/>
        </p:nvSpPr>
        <p:spPr bwMode="auto">
          <a:xfrm>
            <a:off x="5994400" y="3249613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57" name="Rectangle 92"/>
          <p:cNvSpPr>
            <a:spLocks noChangeArrowheads="1"/>
          </p:cNvSpPr>
          <p:nvPr/>
        </p:nvSpPr>
        <p:spPr bwMode="auto">
          <a:xfrm>
            <a:off x="64500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58" name="Rectangle 93"/>
          <p:cNvSpPr>
            <a:spLocks noChangeArrowheads="1"/>
          </p:cNvSpPr>
          <p:nvPr/>
        </p:nvSpPr>
        <p:spPr bwMode="auto">
          <a:xfrm>
            <a:off x="69072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59" name="Rectangle 94"/>
          <p:cNvSpPr>
            <a:spLocks noChangeArrowheads="1"/>
          </p:cNvSpPr>
          <p:nvPr/>
        </p:nvSpPr>
        <p:spPr bwMode="auto">
          <a:xfrm>
            <a:off x="73644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60" name="Rectangle 95"/>
          <p:cNvSpPr>
            <a:spLocks noChangeArrowheads="1"/>
          </p:cNvSpPr>
          <p:nvPr/>
        </p:nvSpPr>
        <p:spPr bwMode="auto">
          <a:xfrm>
            <a:off x="78216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61" name="Rectangle 96"/>
          <p:cNvSpPr>
            <a:spLocks noChangeArrowheads="1"/>
          </p:cNvSpPr>
          <p:nvPr/>
        </p:nvSpPr>
        <p:spPr bwMode="auto">
          <a:xfrm>
            <a:off x="82788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62" name="Rectangle 97"/>
          <p:cNvSpPr>
            <a:spLocks noChangeArrowheads="1"/>
          </p:cNvSpPr>
          <p:nvPr/>
        </p:nvSpPr>
        <p:spPr bwMode="auto">
          <a:xfrm>
            <a:off x="14208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63" name="Rectangle 98"/>
          <p:cNvSpPr>
            <a:spLocks noChangeArrowheads="1"/>
          </p:cNvSpPr>
          <p:nvPr/>
        </p:nvSpPr>
        <p:spPr bwMode="auto">
          <a:xfrm>
            <a:off x="18780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64" name="Rectangle 99"/>
          <p:cNvSpPr>
            <a:spLocks noChangeArrowheads="1"/>
          </p:cNvSpPr>
          <p:nvPr/>
        </p:nvSpPr>
        <p:spPr bwMode="auto">
          <a:xfrm>
            <a:off x="2335213" y="3630613"/>
            <a:ext cx="4556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65" name="Rectangle 100"/>
          <p:cNvSpPr>
            <a:spLocks noChangeArrowheads="1"/>
          </p:cNvSpPr>
          <p:nvPr/>
        </p:nvSpPr>
        <p:spPr bwMode="auto">
          <a:xfrm>
            <a:off x="2790825" y="3630613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66" name="Rectangle 101"/>
          <p:cNvSpPr>
            <a:spLocks noChangeArrowheads="1"/>
          </p:cNvSpPr>
          <p:nvPr/>
        </p:nvSpPr>
        <p:spPr bwMode="auto">
          <a:xfrm>
            <a:off x="32496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67" name="Rectangle 102"/>
          <p:cNvSpPr>
            <a:spLocks noChangeArrowheads="1"/>
          </p:cNvSpPr>
          <p:nvPr/>
        </p:nvSpPr>
        <p:spPr bwMode="auto">
          <a:xfrm>
            <a:off x="37068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68" name="Rectangle 103"/>
          <p:cNvSpPr>
            <a:spLocks noChangeArrowheads="1"/>
          </p:cNvSpPr>
          <p:nvPr/>
        </p:nvSpPr>
        <p:spPr bwMode="auto">
          <a:xfrm>
            <a:off x="41640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69" name="Rectangle 104"/>
          <p:cNvSpPr>
            <a:spLocks noChangeArrowheads="1"/>
          </p:cNvSpPr>
          <p:nvPr/>
        </p:nvSpPr>
        <p:spPr bwMode="auto">
          <a:xfrm>
            <a:off x="46212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70" name="Rectangle 105"/>
          <p:cNvSpPr>
            <a:spLocks noChangeArrowheads="1"/>
          </p:cNvSpPr>
          <p:nvPr/>
        </p:nvSpPr>
        <p:spPr bwMode="auto">
          <a:xfrm>
            <a:off x="50784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71" name="Rectangle 106"/>
          <p:cNvSpPr>
            <a:spLocks noChangeArrowheads="1"/>
          </p:cNvSpPr>
          <p:nvPr/>
        </p:nvSpPr>
        <p:spPr bwMode="auto">
          <a:xfrm>
            <a:off x="5535613" y="3630613"/>
            <a:ext cx="45878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72" name="Rectangle 107"/>
          <p:cNvSpPr>
            <a:spLocks noChangeArrowheads="1"/>
          </p:cNvSpPr>
          <p:nvPr/>
        </p:nvSpPr>
        <p:spPr bwMode="auto">
          <a:xfrm>
            <a:off x="5994400" y="3630613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73" name="Rectangle 108"/>
          <p:cNvSpPr>
            <a:spLocks noChangeArrowheads="1"/>
          </p:cNvSpPr>
          <p:nvPr/>
        </p:nvSpPr>
        <p:spPr bwMode="auto">
          <a:xfrm>
            <a:off x="64500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74" name="Rectangle 109"/>
          <p:cNvSpPr>
            <a:spLocks noChangeArrowheads="1"/>
          </p:cNvSpPr>
          <p:nvPr/>
        </p:nvSpPr>
        <p:spPr bwMode="auto">
          <a:xfrm>
            <a:off x="69072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75" name="Rectangle 110"/>
          <p:cNvSpPr>
            <a:spLocks noChangeArrowheads="1"/>
          </p:cNvSpPr>
          <p:nvPr/>
        </p:nvSpPr>
        <p:spPr bwMode="auto">
          <a:xfrm>
            <a:off x="73644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76" name="Rectangle 111"/>
          <p:cNvSpPr>
            <a:spLocks noChangeArrowheads="1"/>
          </p:cNvSpPr>
          <p:nvPr/>
        </p:nvSpPr>
        <p:spPr bwMode="auto">
          <a:xfrm>
            <a:off x="78216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77" name="Rectangle 112"/>
          <p:cNvSpPr>
            <a:spLocks noChangeArrowheads="1"/>
          </p:cNvSpPr>
          <p:nvPr/>
        </p:nvSpPr>
        <p:spPr bwMode="auto">
          <a:xfrm>
            <a:off x="82788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78" name="Rectangle 113"/>
          <p:cNvSpPr>
            <a:spLocks noChangeArrowheads="1"/>
          </p:cNvSpPr>
          <p:nvPr/>
        </p:nvSpPr>
        <p:spPr bwMode="auto">
          <a:xfrm>
            <a:off x="14208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79" name="Rectangle 114"/>
          <p:cNvSpPr>
            <a:spLocks noChangeArrowheads="1"/>
          </p:cNvSpPr>
          <p:nvPr/>
        </p:nvSpPr>
        <p:spPr bwMode="auto">
          <a:xfrm>
            <a:off x="18780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80" name="Rectangle 115"/>
          <p:cNvSpPr>
            <a:spLocks noChangeArrowheads="1"/>
          </p:cNvSpPr>
          <p:nvPr/>
        </p:nvSpPr>
        <p:spPr bwMode="auto">
          <a:xfrm>
            <a:off x="2335213" y="4011613"/>
            <a:ext cx="4556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81" name="Rectangle 116"/>
          <p:cNvSpPr>
            <a:spLocks noChangeArrowheads="1"/>
          </p:cNvSpPr>
          <p:nvPr/>
        </p:nvSpPr>
        <p:spPr bwMode="auto">
          <a:xfrm>
            <a:off x="2790825" y="4011613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82" name="Rectangle 117"/>
          <p:cNvSpPr>
            <a:spLocks noChangeArrowheads="1"/>
          </p:cNvSpPr>
          <p:nvPr/>
        </p:nvSpPr>
        <p:spPr bwMode="auto">
          <a:xfrm>
            <a:off x="32496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83" name="Rectangle 118"/>
          <p:cNvSpPr>
            <a:spLocks noChangeArrowheads="1"/>
          </p:cNvSpPr>
          <p:nvPr/>
        </p:nvSpPr>
        <p:spPr bwMode="auto">
          <a:xfrm>
            <a:off x="37068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84" name="Rectangle 119"/>
          <p:cNvSpPr>
            <a:spLocks noChangeArrowheads="1"/>
          </p:cNvSpPr>
          <p:nvPr/>
        </p:nvSpPr>
        <p:spPr bwMode="auto">
          <a:xfrm>
            <a:off x="41640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85" name="Rectangle 120"/>
          <p:cNvSpPr>
            <a:spLocks noChangeArrowheads="1"/>
          </p:cNvSpPr>
          <p:nvPr/>
        </p:nvSpPr>
        <p:spPr bwMode="auto">
          <a:xfrm>
            <a:off x="46212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86" name="Rectangle 121"/>
          <p:cNvSpPr>
            <a:spLocks noChangeArrowheads="1"/>
          </p:cNvSpPr>
          <p:nvPr/>
        </p:nvSpPr>
        <p:spPr bwMode="auto">
          <a:xfrm>
            <a:off x="50784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87" name="Rectangle 122"/>
          <p:cNvSpPr>
            <a:spLocks noChangeArrowheads="1"/>
          </p:cNvSpPr>
          <p:nvPr/>
        </p:nvSpPr>
        <p:spPr bwMode="auto">
          <a:xfrm>
            <a:off x="5535613" y="4011613"/>
            <a:ext cx="45878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88" name="Rectangle 123"/>
          <p:cNvSpPr>
            <a:spLocks noChangeArrowheads="1"/>
          </p:cNvSpPr>
          <p:nvPr/>
        </p:nvSpPr>
        <p:spPr bwMode="auto">
          <a:xfrm>
            <a:off x="5994400" y="4011613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89" name="Rectangle 124"/>
          <p:cNvSpPr>
            <a:spLocks noChangeArrowheads="1"/>
          </p:cNvSpPr>
          <p:nvPr/>
        </p:nvSpPr>
        <p:spPr bwMode="auto">
          <a:xfrm>
            <a:off x="64500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90" name="Rectangle 125"/>
          <p:cNvSpPr>
            <a:spLocks noChangeArrowheads="1"/>
          </p:cNvSpPr>
          <p:nvPr/>
        </p:nvSpPr>
        <p:spPr bwMode="auto">
          <a:xfrm>
            <a:off x="69072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91" name="Rectangle 126"/>
          <p:cNvSpPr>
            <a:spLocks noChangeArrowheads="1"/>
          </p:cNvSpPr>
          <p:nvPr/>
        </p:nvSpPr>
        <p:spPr bwMode="auto">
          <a:xfrm>
            <a:off x="73644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92" name="Rectangle 127"/>
          <p:cNvSpPr>
            <a:spLocks noChangeArrowheads="1"/>
          </p:cNvSpPr>
          <p:nvPr/>
        </p:nvSpPr>
        <p:spPr bwMode="auto">
          <a:xfrm>
            <a:off x="78216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93" name="Rectangle 128"/>
          <p:cNvSpPr>
            <a:spLocks noChangeArrowheads="1"/>
          </p:cNvSpPr>
          <p:nvPr/>
        </p:nvSpPr>
        <p:spPr bwMode="auto">
          <a:xfrm>
            <a:off x="82788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94" name="Rectangle 129"/>
          <p:cNvSpPr>
            <a:spLocks noChangeArrowheads="1"/>
          </p:cNvSpPr>
          <p:nvPr/>
        </p:nvSpPr>
        <p:spPr bwMode="auto">
          <a:xfrm>
            <a:off x="14208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95" name="Rectangle 130"/>
          <p:cNvSpPr>
            <a:spLocks noChangeArrowheads="1"/>
          </p:cNvSpPr>
          <p:nvPr/>
        </p:nvSpPr>
        <p:spPr bwMode="auto">
          <a:xfrm>
            <a:off x="18780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96" name="Rectangle 131"/>
          <p:cNvSpPr>
            <a:spLocks noChangeArrowheads="1"/>
          </p:cNvSpPr>
          <p:nvPr/>
        </p:nvSpPr>
        <p:spPr bwMode="auto">
          <a:xfrm>
            <a:off x="2335213" y="2487613"/>
            <a:ext cx="4556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97" name="Rectangle 132"/>
          <p:cNvSpPr>
            <a:spLocks noChangeArrowheads="1"/>
          </p:cNvSpPr>
          <p:nvPr/>
        </p:nvSpPr>
        <p:spPr bwMode="auto">
          <a:xfrm>
            <a:off x="2790825" y="2487613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98" name="Rectangle 133"/>
          <p:cNvSpPr>
            <a:spLocks noChangeArrowheads="1"/>
          </p:cNvSpPr>
          <p:nvPr/>
        </p:nvSpPr>
        <p:spPr bwMode="auto">
          <a:xfrm>
            <a:off x="32496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99" name="Rectangle 134"/>
          <p:cNvSpPr>
            <a:spLocks noChangeArrowheads="1"/>
          </p:cNvSpPr>
          <p:nvPr/>
        </p:nvSpPr>
        <p:spPr bwMode="auto">
          <a:xfrm>
            <a:off x="37068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00" name="Rectangle 135"/>
          <p:cNvSpPr>
            <a:spLocks noChangeArrowheads="1"/>
          </p:cNvSpPr>
          <p:nvPr/>
        </p:nvSpPr>
        <p:spPr bwMode="auto">
          <a:xfrm>
            <a:off x="41640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01" name="Rectangle 136"/>
          <p:cNvSpPr>
            <a:spLocks noChangeArrowheads="1"/>
          </p:cNvSpPr>
          <p:nvPr/>
        </p:nvSpPr>
        <p:spPr bwMode="auto">
          <a:xfrm>
            <a:off x="46212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02" name="Rectangle 137"/>
          <p:cNvSpPr>
            <a:spLocks noChangeArrowheads="1"/>
          </p:cNvSpPr>
          <p:nvPr/>
        </p:nvSpPr>
        <p:spPr bwMode="auto">
          <a:xfrm>
            <a:off x="50784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03" name="Rectangle 138"/>
          <p:cNvSpPr>
            <a:spLocks noChangeArrowheads="1"/>
          </p:cNvSpPr>
          <p:nvPr/>
        </p:nvSpPr>
        <p:spPr bwMode="auto">
          <a:xfrm>
            <a:off x="5535613" y="2487613"/>
            <a:ext cx="45878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04" name="Rectangle 139"/>
          <p:cNvSpPr>
            <a:spLocks noChangeArrowheads="1"/>
          </p:cNvSpPr>
          <p:nvPr/>
        </p:nvSpPr>
        <p:spPr bwMode="auto">
          <a:xfrm>
            <a:off x="5994400" y="2487613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05" name="Rectangle 140"/>
          <p:cNvSpPr>
            <a:spLocks noChangeArrowheads="1"/>
          </p:cNvSpPr>
          <p:nvPr/>
        </p:nvSpPr>
        <p:spPr bwMode="auto">
          <a:xfrm>
            <a:off x="64500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06" name="Rectangle 141"/>
          <p:cNvSpPr>
            <a:spLocks noChangeArrowheads="1"/>
          </p:cNvSpPr>
          <p:nvPr/>
        </p:nvSpPr>
        <p:spPr bwMode="auto">
          <a:xfrm>
            <a:off x="69072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07" name="Rectangle 142"/>
          <p:cNvSpPr>
            <a:spLocks noChangeArrowheads="1"/>
          </p:cNvSpPr>
          <p:nvPr/>
        </p:nvSpPr>
        <p:spPr bwMode="auto">
          <a:xfrm>
            <a:off x="73644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08" name="Rectangle 143"/>
          <p:cNvSpPr>
            <a:spLocks noChangeArrowheads="1"/>
          </p:cNvSpPr>
          <p:nvPr/>
        </p:nvSpPr>
        <p:spPr bwMode="auto">
          <a:xfrm>
            <a:off x="78216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09" name="Rectangle 144"/>
          <p:cNvSpPr>
            <a:spLocks noChangeArrowheads="1"/>
          </p:cNvSpPr>
          <p:nvPr/>
        </p:nvSpPr>
        <p:spPr bwMode="auto">
          <a:xfrm>
            <a:off x="82788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10" name="Rectangle 145"/>
          <p:cNvSpPr>
            <a:spLocks noChangeArrowheads="1"/>
          </p:cNvSpPr>
          <p:nvPr/>
        </p:nvSpPr>
        <p:spPr bwMode="auto">
          <a:xfrm>
            <a:off x="319088" y="4449763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True LRU</a:t>
            </a:r>
          </a:p>
        </p:txBody>
      </p:sp>
      <p:sp>
        <p:nvSpPr>
          <p:cNvPr id="62611" name="Rectangle 146"/>
          <p:cNvSpPr>
            <a:spLocks noChangeArrowheads="1"/>
          </p:cNvSpPr>
          <p:nvPr/>
        </p:nvSpPr>
        <p:spPr bwMode="auto">
          <a:xfrm>
            <a:off x="401638" y="188595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LRU clock</a:t>
            </a:r>
          </a:p>
        </p:txBody>
      </p:sp>
      <p:sp>
        <p:nvSpPr>
          <p:cNvPr id="62612" name="Rectangle 147"/>
          <p:cNvSpPr>
            <a:spLocks noChangeArrowheads="1"/>
          </p:cNvSpPr>
          <p:nvPr/>
        </p:nvSpPr>
        <p:spPr bwMode="auto">
          <a:xfrm>
            <a:off x="201613" y="4919663"/>
            <a:ext cx="121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0</a:t>
            </a:r>
          </a:p>
        </p:txBody>
      </p:sp>
      <p:sp>
        <p:nvSpPr>
          <p:cNvPr id="62613" name="Rectangle 148"/>
          <p:cNvSpPr>
            <a:spLocks noChangeArrowheads="1"/>
          </p:cNvSpPr>
          <p:nvPr/>
        </p:nvSpPr>
        <p:spPr bwMode="auto">
          <a:xfrm>
            <a:off x="201613" y="5300663"/>
            <a:ext cx="121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1</a:t>
            </a:r>
          </a:p>
        </p:txBody>
      </p:sp>
      <p:sp>
        <p:nvSpPr>
          <p:cNvPr id="62614" name="Rectangle 149"/>
          <p:cNvSpPr>
            <a:spLocks noChangeArrowheads="1"/>
          </p:cNvSpPr>
          <p:nvPr/>
        </p:nvSpPr>
        <p:spPr bwMode="auto">
          <a:xfrm>
            <a:off x="201613" y="5681663"/>
            <a:ext cx="121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2</a:t>
            </a:r>
          </a:p>
        </p:txBody>
      </p:sp>
      <p:sp>
        <p:nvSpPr>
          <p:cNvPr id="62615" name="Rectangle 150"/>
          <p:cNvSpPr>
            <a:spLocks noChangeArrowheads="1"/>
          </p:cNvSpPr>
          <p:nvPr/>
        </p:nvSpPr>
        <p:spPr bwMode="auto">
          <a:xfrm>
            <a:off x="201613" y="6062663"/>
            <a:ext cx="121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3</a:t>
            </a:r>
          </a:p>
        </p:txBody>
      </p:sp>
      <p:sp>
        <p:nvSpPr>
          <p:cNvPr id="62616" name="Rectangle 151"/>
          <p:cNvSpPr>
            <a:spLocks noChangeArrowheads="1"/>
          </p:cNvSpPr>
          <p:nvPr/>
        </p:nvSpPr>
        <p:spPr bwMode="auto">
          <a:xfrm>
            <a:off x="123825" y="2487613"/>
            <a:ext cx="1220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0</a:t>
            </a:r>
          </a:p>
        </p:txBody>
      </p:sp>
      <p:sp>
        <p:nvSpPr>
          <p:cNvPr id="62617" name="Rectangle 152"/>
          <p:cNvSpPr>
            <a:spLocks noChangeArrowheads="1"/>
          </p:cNvSpPr>
          <p:nvPr/>
        </p:nvSpPr>
        <p:spPr bwMode="auto">
          <a:xfrm>
            <a:off x="123825" y="2868613"/>
            <a:ext cx="1220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1</a:t>
            </a:r>
          </a:p>
        </p:txBody>
      </p:sp>
      <p:sp>
        <p:nvSpPr>
          <p:cNvPr id="62618" name="Rectangle 153"/>
          <p:cNvSpPr>
            <a:spLocks noChangeArrowheads="1"/>
          </p:cNvSpPr>
          <p:nvPr/>
        </p:nvSpPr>
        <p:spPr bwMode="auto">
          <a:xfrm>
            <a:off x="123825" y="3249613"/>
            <a:ext cx="1220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2</a:t>
            </a:r>
          </a:p>
        </p:txBody>
      </p:sp>
      <p:sp>
        <p:nvSpPr>
          <p:cNvPr id="62619" name="Rectangle 154"/>
          <p:cNvSpPr>
            <a:spLocks noChangeArrowheads="1"/>
          </p:cNvSpPr>
          <p:nvPr/>
        </p:nvSpPr>
        <p:spPr bwMode="auto">
          <a:xfrm>
            <a:off x="123825" y="3630613"/>
            <a:ext cx="1220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3</a:t>
            </a:r>
          </a:p>
        </p:txBody>
      </p:sp>
      <p:sp>
        <p:nvSpPr>
          <p:cNvPr id="62620" name="Rectangle 155"/>
          <p:cNvSpPr>
            <a:spLocks noChangeArrowheads="1"/>
          </p:cNvSpPr>
          <p:nvPr/>
        </p:nvSpPr>
        <p:spPr bwMode="auto">
          <a:xfrm>
            <a:off x="374650" y="4038600"/>
            <a:ext cx="1220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clock </a:t>
            </a:r>
          </a:p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pos</a:t>
            </a:r>
          </a:p>
        </p:txBody>
      </p:sp>
      <p:sp>
        <p:nvSpPr>
          <p:cNvPr id="157" name="Rectangle 156"/>
          <p:cNvSpPr>
            <a:spLocks noChangeArrowheads="1"/>
          </p:cNvSpPr>
          <p:nvPr/>
        </p:nvSpPr>
        <p:spPr bwMode="auto">
          <a:xfrm>
            <a:off x="73644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158" name="Rectangle 157"/>
          <p:cNvSpPr>
            <a:spLocks noChangeArrowheads="1"/>
          </p:cNvSpPr>
          <p:nvPr/>
        </p:nvSpPr>
        <p:spPr bwMode="auto">
          <a:xfrm>
            <a:off x="78216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159" name="Rectangle 158"/>
          <p:cNvSpPr>
            <a:spLocks noChangeArrowheads="1"/>
          </p:cNvSpPr>
          <p:nvPr/>
        </p:nvSpPr>
        <p:spPr bwMode="auto">
          <a:xfrm>
            <a:off x="82788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62624" name="Rectangle 159"/>
          <p:cNvSpPr>
            <a:spLocks noChangeArrowheads="1"/>
          </p:cNvSpPr>
          <p:nvPr/>
        </p:nvSpPr>
        <p:spPr bwMode="auto">
          <a:xfrm>
            <a:off x="14970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2"/>
              </a:solidFill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25" name="Rectangle 160"/>
          <p:cNvSpPr>
            <a:spLocks noChangeArrowheads="1"/>
          </p:cNvSpPr>
          <p:nvPr/>
        </p:nvSpPr>
        <p:spPr bwMode="auto">
          <a:xfrm>
            <a:off x="51546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2"/>
              </a:solidFill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26" name="Rectangle 161"/>
          <p:cNvSpPr>
            <a:spLocks noChangeArrowheads="1"/>
          </p:cNvSpPr>
          <p:nvPr/>
        </p:nvSpPr>
        <p:spPr bwMode="auto">
          <a:xfrm>
            <a:off x="6069013" y="6062663"/>
            <a:ext cx="458787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2"/>
              </a:solidFill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27" name="Rectangle 162"/>
          <p:cNvSpPr>
            <a:spLocks noChangeArrowheads="1"/>
          </p:cNvSpPr>
          <p:nvPr/>
        </p:nvSpPr>
        <p:spPr bwMode="auto">
          <a:xfrm>
            <a:off x="69834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2"/>
              </a:solidFill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28" name="Rectangle 163"/>
          <p:cNvSpPr>
            <a:spLocks noChangeArrowheads="1"/>
          </p:cNvSpPr>
          <p:nvPr/>
        </p:nvSpPr>
        <p:spPr bwMode="auto">
          <a:xfrm>
            <a:off x="74406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2"/>
              </a:solidFill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29" name="Rectangle 164"/>
          <p:cNvSpPr>
            <a:spLocks noChangeArrowheads="1"/>
          </p:cNvSpPr>
          <p:nvPr/>
        </p:nvSpPr>
        <p:spPr bwMode="auto">
          <a:xfrm>
            <a:off x="83550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2"/>
              </a:solidFill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30" name="Rectangle 165"/>
          <p:cNvSpPr>
            <a:spLocks noChangeArrowheads="1"/>
          </p:cNvSpPr>
          <p:nvPr/>
        </p:nvSpPr>
        <p:spPr bwMode="auto">
          <a:xfrm>
            <a:off x="78978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2"/>
              </a:solidFill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31" name="Rectangle 166"/>
          <p:cNvSpPr>
            <a:spLocks noChangeArrowheads="1"/>
          </p:cNvSpPr>
          <p:nvPr/>
        </p:nvSpPr>
        <p:spPr bwMode="auto">
          <a:xfrm>
            <a:off x="2868613" y="6062663"/>
            <a:ext cx="455612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62632" name="Rectangle 167"/>
          <p:cNvSpPr>
            <a:spLocks noChangeArrowheads="1"/>
          </p:cNvSpPr>
          <p:nvPr/>
        </p:nvSpPr>
        <p:spPr bwMode="auto">
          <a:xfrm>
            <a:off x="2411413" y="5681663"/>
            <a:ext cx="457200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62633" name="Rectangle 168"/>
          <p:cNvSpPr>
            <a:spLocks noChangeArrowheads="1"/>
          </p:cNvSpPr>
          <p:nvPr/>
        </p:nvSpPr>
        <p:spPr bwMode="auto">
          <a:xfrm>
            <a:off x="1497013" y="4919663"/>
            <a:ext cx="457200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62634" name="Rectangle 169"/>
          <p:cNvSpPr>
            <a:spLocks noChangeArrowheads="1"/>
          </p:cNvSpPr>
          <p:nvPr/>
        </p:nvSpPr>
        <p:spPr bwMode="auto">
          <a:xfrm>
            <a:off x="1954213" y="5300663"/>
            <a:ext cx="457200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62635" name="Rectangle 170"/>
          <p:cNvSpPr>
            <a:spLocks noChangeArrowheads="1"/>
          </p:cNvSpPr>
          <p:nvPr/>
        </p:nvSpPr>
        <p:spPr bwMode="auto">
          <a:xfrm>
            <a:off x="4697413" y="5681663"/>
            <a:ext cx="457200" cy="381000"/>
          </a:xfrm>
          <a:prstGeom prst="rect">
            <a:avLst/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62636" name="Rectangle 171"/>
          <p:cNvSpPr>
            <a:spLocks noChangeArrowheads="1"/>
          </p:cNvSpPr>
          <p:nvPr/>
        </p:nvSpPr>
        <p:spPr bwMode="auto">
          <a:xfrm>
            <a:off x="42402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62637" name="Rectangle 172"/>
          <p:cNvSpPr>
            <a:spLocks noChangeArrowheads="1"/>
          </p:cNvSpPr>
          <p:nvPr/>
        </p:nvSpPr>
        <p:spPr bwMode="auto">
          <a:xfrm>
            <a:off x="3324225" y="4919663"/>
            <a:ext cx="458788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62638" name="Rectangle 173"/>
          <p:cNvSpPr>
            <a:spLocks noChangeArrowheads="1"/>
          </p:cNvSpPr>
          <p:nvPr/>
        </p:nvSpPr>
        <p:spPr bwMode="auto">
          <a:xfrm>
            <a:off x="3783013" y="5300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62639" name="Rectangle 174"/>
          <p:cNvSpPr>
            <a:spLocks noChangeArrowheads="1"/>
          </p:cNvSpPr>
          <p:nvPr/>
        </p:nvSpPr>
        <p:spPr bwMode="auto">
          <a:xfrm>
            <a:off x="3324225" y="4919663"/>
            <a:ext cx="458788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40" name="Rectangle 175"/>
          <p:cNvSpPr>
            <a:spLocks noChangeArrowheads="1"/>
          </p:cNvSpPr>
          <p:nvPr/>
        </p:nvSpPr>
        <p:spPr bwMode="auto">
          <a:xfrm>
            <a:off x="42402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41" name="Rectangle 176"/>
          <p:cNvSpPr>
            <a:spLocks noChangeArrowheads="1"/>
          </p:cNvSpPr>
          <p:nvPr/>
        </p:nvSpPr>
        <p:spPr bwMode="auto">
          <a:xfrm>
            <a:off x="5154613" y="4919663"/>
            <a:ext cx="457200" cy="381000"/>
          </a:xfrm>
          <a:prstGeom prst="rect">
            <a:avLst/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</p:txBody>
      </p:sp>
      <p:sp>
        <p:nvSpPr>
          <p:cNvPr id="62642" name="Rectangle 177"/>
          <p:cNvSpPr>
            <a:spLocks noChangeArrowheads="1"/>
          </p:cNvSpPr>
          <p:nvPr/>
        </p:nvSpPr>
        <p:spPr bwMode="auto">
          <a:xfrm>
            <a:off x="2868613" y="6062663"/>
            <a:ext cx="455612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43" name="Rectangle 178"/>
          <p:cNvSpPr>
            <a:spLocks noChangeArrowheads="1"/>
          </p:cNvSpPr>
          <p:nvPr/>
        </p:nvSpPr>
        <p:spPr bwMode="auto">
          <a:xfrm>
            <a:off x="5611813" y="5300663"/>
            <a:ext cx="457200" cy="381000"/>
          </a:xfrm>
          <a:prstGeom prst="rect">
            <a:avLst/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62644" name="Rectangle 179"/>
          <p:cNvSpPr>
            <a:spLocks noChangeArrowheads="1"/>
          </p:cNvSpPr>
          <p:nvPr/>
        </p:nvSpPr>
        <p:spPr bwMode="auto">
          <a:xfrm>
            <a:off x="6069013" y="6062663"/>
            <a:ext cx="458787" cy="381000"/>
          </a:xfrm>
          <a:prstGeom prst="rect">
            <a:avLst/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62645" name="Rectangle 180"/>
          <p:cNvSpPr>
            <a:spLocks noChangeArrowheads="1"/>
          </p:cNvSpPr>
          <p:nvPr/>
        </p:nvSpPr>
        <p:spPr bwMode="auto">
          <a:xfrm>
            <a:off x="6527800" y="5681663"/>
            <a:ext cx="455613" cy="381000"/>
          </a:xfrm>
          <a:prstGeom prst="rect">
            <a:avLst/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62646" name="Rectangle 181"/>
          <p:cNvSpPr>
            <a:spLocks noChangeArrowheads="1"/>
          </p:cNvSpPr>
          <p:nvPr/>
        </p:nvSpPr>
        <p:spPr bwMode="auto">
          <a:xfrm>
            <a:off x="6983413" y="4919663"/>
            <a:ext cx="457200" cy="381000"/>
          </a:xfrm>
          <a:prstGeom prst="rect">
            <a:avLst/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62647" name="Rectangle 182"/>
          <p:cNvSpPr>
            <a:spLocks noChangeArrowheads="1"/>
          </p:cNvSpPr>
          <p:nvPr/>
        </p:nvSpPr>
        <p:spPr bwMode="auto">
          <a:xfrm>
            <a:off x="7440613" y="5300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62648" name="Rectangle 183"/>
          <p:cNvSpPr>
            <a:spLocks noChangeArrowheads="1"/>
          </p:cNvSpPr>
          <p:nvPr/>
        </p:nvSpPr>
        <p:spPr bwMode="auto">
          <a:xfrm>
            <a:off x="7897813" y="6062663"/>
            <a:ext cx="457200" cy="381000"/>
          </a:xfrm>
          <a:prstGeom prst="rect">
            <a:avLst/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62649" name="Rectangle 184"/>
          <p:cNvSpPr>
            <a:spLocks noChangeArrowheads="1"/>
          </p:cNvSpPr>
          <p:nvPr/>
        </p:nvSpPr>
        <p:spPr bwMode="auto">
          <a:xfrm>
            <a:off x="83550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62650" name="Rectangle 185"/>
          <p:cNvSpPr>
            <a:spLocks noChangeArrowheads="1"/>
          </p:cNvSpPr>
          <p:nvPr/>
        </p:nvSpPr>
        <p:spPr bwMode="auto">
          <a:xfrm>
            <a:off x="5078413" y="4314825"/>
            <a:ext cx="3733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loads 4, replacements 7</a:t>
            </a:r>
          </a:p>
        </p:txBody>
      </p:sp>
      <p:sp>
        <p:nvSpPr>
          <p:cNvPr id="187" name="Rectangle 186"/>
          <p:cNvSpPr>
            <a:spLocks noChangeArrowheads="1"/>
          </p:cNvSpPr>
          <p:nvPr/>
        </p:nvSpPr>
        <p:spPr bwMode="auto">
          <a:xfrm>
            <a:off x="1420813" y="2487613"/>
            <a:ext cx="4572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188" name="Rectangle 187"/>
          <p:cNvSpPr>
            <a:spLocks noChangeArrowheads="1"/>
          </p:cNvSpPr>
          <p:nvPr/>
        </p:nvSpPr>
        <p:spPr bwMode="auto">
          <a:xfrm>
            <a:off x="1878013" y="2868613"/>
            <a:ext cx="4572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189" name="Rectangle 188"/>
          <p:cNvSpPr>
            <a:spLocks noChangeArrowheads="1"/>
          </p:cNvSpPr>
          <p:nvPr/>
        </p:nvSpPr>
        <p:spPr bwMode="auto">
          <a:xfrm>
            <a:off x="2335213" y="3249613"/>
            <a:ext cx="455612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190" name="Rectangle 189"/>
          <p:cNvSpPr>
            <a:spLocks noChangeArrowheads="1"/>
          </p:cNvSpPr>
          <p:nvPr/>
        </p:nvSpPr>
        <p:spPr bwMode="auto">
          <a:xfrm>
            <a:off x="2790825" y="3630613"/>
            <a:ext cx="458788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191" name="Rectangle 190"/>
          <p:cNvSpPr>
            <a:spLocks noChangeArrowheads="1"/>
          </p:cNvSpPr>
          <p:nvPr/>
        </p:nvSpPr>
        <p:spPr bwMode="auto">
          <a:xfrm>
            <a:off x="32496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192" name="Rectangle 191"/>
          <p:cNvSpPr>
            <a:spLocks noChangeArrowheads="1"/>
          </p:cNvSpPr>
          <p:nvPr/>
        </p:nvSpPr>
        <p:spPr bwMode="auto">
          <a:xfrm>
            <a:off x="37068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193" name="Rectangle 192"/>
          <p:cNvSpPr>
            <a:spLocks noChangeArrowheads="1"/>
          </p:cNvSpPr>
          <p:nvPr/>
        </p:nvSpPr>
        <p:spPr bwMode="auto">
          <a:xfrm>
            <a:off x="41640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194" name="Rectangle 193"/>
          <p:cNvSpPr>
            <a:spLocks noChangeArrowheads="1"/>
          </p:cNvSpPr>
          <p:nvPr/>
        </p:nvSpPr>
        <p:spPr bwMode="auto">
          <a:xfrm>
            <a:off x="4621213" y="3249613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195" name="Rectangle 194"/>
          <p:cNvSpPr>
            <a:spLocks noChangeArrowheads="1"/>
          </p:cNvSpPr>
          <p:nvPr/>
        </p:nvSpPr>
        <p:spPr bwMode="auto">
          <a:xfrm>
            <a:off x="5078413" y="2487613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</p:txBody>
      </p:sp>
      <p:sp>
        <p:nvSpPr>
          <p:cNvPr id="196" name="Rectangle 195"/>
          <p:cNvSpPr>
            <a:spLocks noChangeArrowheads="1"/>
          </p:cNvSpPr>
          <p:nvPr/>
        </p:nvSpPr>
        <p:spPr bwMode="auto">
          <a:xfrm>
            <a:off x="5535613" y="2868613"/>
            <a:ext cx="458787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197" name="Rectangle 196"/>
          <p:cNvSpPr>
            <a:spLocks noChangeArrowheads="1"/>
          </p:cNvSpPr>
          <p:nvPr/>
        </p:nvSpPr>
        <p:spPr bwMode="auto">
          <a:xfrm>
            <a:off x="5994400" y="3249613"/>
            <a:ext cx="455613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198" name="Rectangle 197"/>
          <p:cNvSpPr>
            <a:spLocks noChangeArrowheads="1"/>
          </p:cNvSpPr>
          <p:nvPr/>
        </p:nvSpPr>
        <p:spPr bwMode="auto">
          <a:xfrm>
            <a:off x="6450013" y="3630613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199" name="Rectangle 198"/>
          <p:cNvSpPr>
            <a:spLocks noChangeArrowheads="1"/>
          </p:cNvSpPr>
          <p:nvPr/>
        </p:nvSpPr>
        <p:spPr bwMode="auto">
          <a:xfrm>
            <a:off x="6907213" y="2487613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200" name="Rectangle 199"/>
          <p:cNvSpPr>
            <a:spLocks noChangeArrowheads="1"/>
          </p:cNvSpPr>
          <p:nvPr/>
        </p:nvSpPr>
        <p:spPr bwMode="auto">
          <a:xfrm>
            <a:off x="7821613" y="3249613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201" name="Rectangle 200"/>
          <p:cNvSpPr>
            <a:spLocks noChangeArrowheads="1"/>
          </p:cNvSpPr>
          <p:nvPr/>
        </p:nvSpPr>
        <p:spPr bwMode="auto">
          <a:xfrm>
            <a:off x="3692525" y="4756150"/>
            <a:ext cx="3733800" cy="865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32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Loads 4</a:t>
            </a:r>
          </a:p>
          <a:p>
            <a:r>
              <a:rPr lang="en-US" sz="32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Replacements 7</a:t>
            </a:r>
          </a:p>
        </p:txBody>
      </p:sp>
      <p:sp>
        <p:nvSpPr>
          <p:cNvPr id="62666" name="Rectangle 201"/>
          <p:cNvSpPr>
            <a:spLocks noChangeArrowheads="1"/>
          </p:cNvSpPr>
          <p:nvPr/>
        </p:nvSpPr>
        <p:spPr bwMode="auto">
          <a:xfrm>
            <a:off x="14208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203" name="Rectangle 202"/>
          <p:cNvSpPr>
            <a:spLocks noChangeArrowheads="1"/>
          </p:cNvSpPr>
          <p:nvPr/>
        </p:nvSpPr>
        <p:spPr bwMode="auto">
          <a:xfrm>
            <a:off x="18780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</a:t>
            </a:r>
          </a:p>
        </p:txBody>
      </p:sp>
      <p:sp>
        <p:nvSpPr>
          <p:cNvPr id="204" name="Rectangle 203"/>
          <p:cNvSpPr>
            <a:spLocks noChangeArrowheads="1"/>
          </p:cNvSpPr>
          <p:nvPr/>
        </p:nvSpPr>
        <p:spPr bwMode="auto">
          <a:xfrm>
            <a:off x="2335213" y="4011613"/>
            <a:ext cx="4556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2</a:t>
            </a:r>
          </a:p>
        </p:txBody>
      </p:sp>
      <p:sp>
        <p:nvSpPr>
          <p:cNvPr id="205" name="Rectangle 204"/>
          <p:cNvSpPr>
            <a:spLocks noChangeArrowheads="1"/>
          </p:cNvSpPr>
          <p:nvPr/>
        </p:nvSpPr>
        <p:spPr bwMode="auto">
          <a:xfrm>
            <a:off x="2790825" y="4011613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3</a:t>
            </a:r>
          </a:p>
        </p:txBody>
      </p:sp>
      <p:sp>
        <p:nvSpPr>
          <p:cNvPr id="206" name="Rectangle 205"/>
          <p:cNvSpPr>
            <a:spLocks noChangeArrowheads="1"/>
          </p:cNvSpPr>
          <p:nvPr/>
        </p:nvSpPr>
        <p:spPr bwMode="auto">
          <a:xfrm>
            <a:off x="32496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207" name="Rectangle 206"/>
          <p:cNvSpPr>
            <a:spLocks noChangeArrowheads="1"/>
          </p:cNvSpPr>
          <p:nvPr/>
        </p:nvSpPr>
        <p:spPr bwMode="auto">
          <a:xfrm>
            <a:off x="37068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208" name="Rectangle 207"/>
          <p:cNvSpPr>
            <a:spLocks noChangeArrowheads="1"/>
          </p:cNvSpPr>
          <p:nvPr/>
        </p:nvSpPr>
        <p:spPr bwMode="auto">
          <a:xfrm>
            <a:off x="41640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209" name="Rectangle 208"/>
          <p:cNvSpPr>
            <a:spLocks noChangeArrowheads="1"/>
          </p:cNvSpPr>
          <p:nvPr/>
        </p:nvSpPr>
        <p:spPr bwMode="auto">
          <a:xfrm>
            <a:off x="46212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210" name="Rectangle 209"/>
          <p:cNvSpPr>
            <a:spLocks noChangeArrowheads="1"/>
          </p:cNvSpPr>
          <p:nvPr/>
        </p:nvSpPr>
        <p:spPr bwMode="auto">
          <a:xfrm>
            <a:off x="50784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3</a:t>
            </a:r>
          </a:p>
        </p:txBody>
      </p:sp>
      <p:sp>
        <p:nvSpPr>
          <p:cNvPr id="211" name="Rectangle 210"/>
          <p:cNvSpPr>
            <a:spLocks noChangeArrowheads="1"/>
          </p:cNvSpPr>
          <p:nvPr/>
        </p:nvSpPr>
        <p:spPr bwMode="auto">
          <a:xfrm>
            <a:off x="5535613" y="4011613"/>
            <a:ext cx="45878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</a:t>
            </a:r>
          </a:p>
        </p:txBody>
      </p:sp>
      <p:sp>
        <p:nvSpPr>
          <p:cNvPr id="212" name="Rectangle 211"/>
          <p:cNvSpPr>
            <a:spLocks noChangeArrowheads="1"/>
          </p:cNvSpPr>
          <p:nvPr/>
        </p:nvSpPr>
        <p:spPr bwMode="auto">
          <a:xfrm>
            <a:off x="82788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213" name="Rectangle 212"/>
          <p:cNvSpPr>
            <a:spLocks noChangeArrowheads="1"/>
          </p:cNvSpPr>
          <p:nvPr/>
        </p:nvSpPr>
        <p:spPr bwMode="auto">
          <a:xfrm>
            <a:off x="73644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214" name="Rectangle 213"/>
          <p:cNvSpPr>
            <a:spLocks noChangeArrowheads="1"/>
          </p:cNvSpPr>
          <p:nvPr/>
        </p:nvSpPr>
        <p:spPr bwMode="auto">
          <a:xfrm>
            <a:off x="82788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3</a:t>
            </a:r>
          </a:p>
        </p:txBody>
      </p:sp>
      <p:sp>
        <p:nvSpPr>
          <p:cNvPr id="215" name="Rectangle 214"/>
          <p:cNvSpPr>
            <a:spLocks noChangeArrowheads="1"/>
          </p:cNvSpPr>
          <p:nvPr/>
        </p:nvSpPr>
        <p:spPr bwMode="auto">
          <a:xfrm>
            <a:off x="78216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</a:t>
            </a:r>
          </a:p>
        </p:txBody>
      </p:sp>
      <p:sp>
        <p:nvSpPr>
          <p:cNvPr id="216" name="Rectangle 215"/>
          <p:cNvSpPr>
            <a:spLocks noChangeArrowheads="1"/>
          </p:cNvSpPr>
          <p:nvPr/>
        </p:nvSpPr>
        <p:spPr bwMode="auto">
          <a:xfrm>
            <a:off x="73644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</a:t>
            </a:r>
          </a:p>
        </p:txBody>
      </p:sp>
      <p:sp>
        <p:nvSpPr>
          <p:cNvPr id="217" name="Rectangle 216"/>
          <p:cNvSpPr>
            <a:spLocks noChangeArrowheads="1"/>
          </p:cNvSpPr>
          <p:nvPr/>
        </p:nvSpPr>
        <p:spPr bwMode="auto">
          <a:xfrm>
            <a:off x="69072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218" name="Rectangle 217"/>
          <p:cNvSpPr>
            <a:spLocks noChangeArrowheads="1"/>
          </p:cNvSpPr>
          <p:nvPr/>
        </p:nvSpPr>
        <p:spPr bwMode="auto">
          <a:xfrm>
            <a:off x="5994400" y="4011613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2</a:t>
            </a:r>
          </a:p>
        </p:txBody>
      </p:sp>
      <p:sp>
        <p:nvSpPr>
          <p:cNvPr id="219" name="Rectangle 218"/>
          <p:cNvSpPr>
            <a:spLocks noChangeArrowheads="1"/>
          </p:cNvSpPr>
          <p:nvPr/>
        </p:nvSpPr>
        <p:spPr bwMode="auto">
          <a:xfrm>
            <a:off x="64500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3</a:t>
            </a:r>
          </a:p>
        </p:txBody>
      </p:sp>
      <p:sp>
        <p:nvSpPr>
          <p:cNvPr id="220" name="Rectangle 219"/>
          <p:cNvSpPr>
            <a:spLocks noChangeArrowheads="1"/>
          </p:cNvSpPr>
          <p:nvPr/>
        </p:nvSpPr>
        <p:spPr bwMode="auto">
          <a:xfrm>
            <a:off x="37068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221" name="Rectangle 220"/>
          <p:cNvSpPr>
            <a:spLocks noChangeArrowheads="1"/>
          </p:cNvSpPr>
          <p:nvPr/>
        </p:nvSpPr>
        <p:spPr bwMode="auto">
          <a:xfrm>
            <a:off x="41640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222" name="Rectangle 221"/>
          <p:cNvSpPr>
            <a:spLocks noChangeArrowheads="1"/>
          </p:cNvSpPr>
          <p:nvPr/>
        </p:nvSpPr>
        <p:spPr bwMode="auto">
          <a:xfrm>
            <a:off x="46212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223" name="Rectangle 222"/>
          <p:cNvSpPr>
            <a:spLocks noChangeArrowheads="1"/>
          </p:cNvSpPr>
          <p:nvPr/>
        </p:nvSpPr>
        <p:spPr bwMode="auto">
          <a:xfrm>
            <a:off x="41640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224" name="Rectangle 223"/>
          <p:cNvSpPr>
            <a:spLocks noChangeArrowheads="1"/>
          </p:cNvSpPr>
          <p:nvPr/>
        </p:nvSpPr>
        <p:spPr bwMode="auto">
          <a:xfrm>
            <a:off x="46212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225" name="Rectangle 224"/>
          <p:cNvSpPr>
            <a:spLocks noChangeArrowheads="1"/>
          </p:cNvSpPr>
          <p:nvPr/>
        </p:nvSpPr>
        <p:spPr bwMode="auto">
          <a:xfrm>
            <a:off x="46212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226" name="Rectangle 225"/>
          <p:cNvSpPr>
            <a:spLocks noChangeArrowheads="1"/>
          </p:cNvSpPr>
          <p:nvPr/>
        </p:nvSpPr>
        <p:spPr bwMode="auto">
          <a:xfrm>
            <a:off x="50784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227" name="Rectangle 228"/>
          <p:cNvSpPr>
            <a:spLocks noChangeArrowheads="1"/>
          </p:cNvSpPr>
          <p:nvPr/>
        </p:nvSpPr>
        <p:spPr bwMode="auto">
          <a:xfrm>
            <a:off x="46212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</a:t>
            </a:r>
          </a:p>
        </p:txBody>
      </p:sp>
      <p:sp>
        <p:nvSpPr>
          <p:cNvPr id="228" name="Rectangle 229"/>
          <p:cNvSpPr>
            <a:spLocks noChangeArrowheads="1"/>
          </p:cNvSpPr>
          <p:nvPr/>
        </p:nvSpPr>
        <p:spPr bwMode="auto">
          <a:xfrm>
            <a:off x="46212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2</a:t>
            </a:r>
          </a:p>
        </p:txBody>
      </p:sp>
      <p:sp>
        <p:nvSpPr>
          <p:cNvPr id="229" name="Rectangle 230"/>
          <p:cNvSpPr>
            <a:spLocks noChangeArrowheads="1"/>
          </p:cNvSpPr>
          <p:nvPr/>
        </p:nvSpPr>
        <p:spPr bwMode="auto">
          <a:xfrm>
            <a:off x="50784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230" name="Rectangle 234"/>
          <p:cNvSpPr>
            <a:spLocks noChangeArrowheads="1"/>
          </p:cNvSpPr>
          <p:nvPr/>
        </p:nvSpPr>
        <p:spPr bwMode="auto">
          <a:xfrm>
            <a:off x="78216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231" name="Rectangle 235"/>
          <p:cNvSpPr>
            <a:spLocks noChangeArrowheads="1"/>
          </p:cNvSpPr>
          <p:nvPr/>
        </p:nvSpPr>
        <p:spPr bwMode="auto">
          <a:xfrm>
            <a:off x="78216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2</a:t>
            </a:r>
          </a:p>
        </p:txBody>
      </p:sp>
      <p:sp>
        <p:nvSpPr>
          <p:cNvPr id="62696" name="Rectangle 312"/>
          <p:cNvSpPr>
            <a:spLocks noChangeArrowheads="1"/>
          </p:cNvSpPr>
          <p:nvPr/>
        </p:nvSpPr>
        <p:spPr bwMode="auto">
          <a:xfrm>
            <a:off x="1333500" y="2132013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62697" name="Rectangle 312"/>
          <p:cNvSpPr>
            <a:spLocks noChangeArrowheads="1"/>
          </p:cNvSpPr>
          <p:nvPr/>
        </p:nvSpPr>
        <p:spPr bwMode="auto">
          <a:xfrm>
            <a:off x="1817688" y="2139950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</a:t>
            </a:r>
          </a:p>
        </p:txBody>
      </p:sp>
      <p:sp>
        <p:nvSpPr>
          <p:cNvPr id="62698" name="Rectangle 312"/>
          <p:cNvSpPr>
            <a:spLocks noChangeArrowheads="1"/>
          </p:cNvSpPr>
          <p:nvPr/>
        </p:nvSpPr>
        <p:spPr bwMode="auto">
          <a:xfrm>
            <a:off x="2273300" y="2146300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2</a:t>
            </a:r>
          </a:p>
        </p:txBody>
      </p:sp>
      <p:sp>
        <p:nvSpPr>
          <p:cNvPr id="62699" name="Rectangle 312"/>
          <p:cNvSpPr>
            <a:spLocks noChangeArrowheads="1"/>
          </p:cNvSpPr>
          <p:nvPr/>
        </p:nvSpPr>
        <p:spPr bwMode="auto">
          <a:xfrm>
            <a:off x="2743200" y="2139950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3</a:t>
            </a:r>
          </a:p>
        </p:txBody>
      </p:sp>
      <p:sp>
        <p:nvSpPr>
          <p:cNvPr id="62700" name="Rectangle 312"/>
          <p:cNvSpPr>
            <a:spLocks noChangeArrowheads="1"/>
          </p:cNvSpPr>
          <p:nvPr/>
        </p:nvSpPr>
        <p:spPr bwMode="auto">
          <a:xfrm>
            <a:off x="3187700" y="2146300"/>
            <a:ext cx="6048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4</a:t>
            </a:r>
          </a:p>
        </p:txBody>
      </p:sp>
      <p:sp>
        <p:nvSpPr>
          <p:cNvPr id="62701" name="Rectangle 312"/>
          <p:cNvSpPr>
            <a:spLocks noChangeArrowheads="1"/>
          </p:cNvSpPr>
          <p:nvPr/>
        </p:nvSpPr>
        <p:spPr bwMode="auto">
          <a:xfrm>
            <a:off x="3630613" y="2139950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5</a:t>
            </a:r>
          </a:p>
        </p:txBody>
      </p:sp>
      <p:sp>
        <p:nvSpPr>
          <p:cNvPr id="62702" name="Rectangle 312"/>
          <p:cNvSpPr>
            <a:spLocks noChangeArrowheads="1"/>
          </p:cNvSpPr>
          <p:nvPr/>
        </p:nvSpPr>
        <p:spPr bwMode="auto">
          <a:xfrm>
            <a:off x="4100513" y="2147888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6</a:t>
            </a:r>
          </a:p>
        </p:txBody>
      </p:sp>
      <p:sp>
        <p:nvSpPr>
          <p:cNvPr id="62703" name="Rectangle 312"/>
          <p:cNvSpPr>
            <a:spLocks noChangeArrowheads="1"/>
          </p:cNvSpPr>
          <p:nvPr/>
        </p:nvSpPr>
        <p:spPr bwMode="auto">
          <a:xfrm>
            <a:off x="4557713" y="2141538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7</a:t>
            </a:r>
          </a:p>
        </p:txBody>
      </p:sp>
      <p:sp>
        <p:nvSpPr>
          <p:cNvPr id="62704" name="Rectangle 312"/>
          <p:cNvSpPr>
            <a:spLocks noChangeArrowheads="1"/>
          </p:cNvSpPr>
          <p:nvPr/>
        </p:nvSpPr>
        <p:spPr bwMode="auto">
          <a:xfrm>
            <a:off x="5013325" y="2147888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8</a:t>
            </a:r>
          </a:p>
        </p:txBody>
      </p:sp>
      <p:sp>
        <p:nvSpPr>
          <p:cNvPr id="62705" name="Rectangle 312"/>
          <p:cNvSpPr>
            <a:spLocks noChangeArrowheads="1"/>
          </p:cNvSpPr>
          <p:nvPr/>
        </p:nvSpPr>
        <p:spPr bwMode="auto">
          <a:xfrm>
            <a:off x="5483225" y="2141538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9</a:t>
            </a:r>
          </a:p>
        </p:txBody>
      </p:sp>
      <p:sp>
        <p:nvSpPr>
          <p:cNvPr id="62706" name="Rectangle 312"/>
          <p:cNvSpPr>
            <a:spLocks noChangeArrowheads="1"/>
          </p:cNvSpPr>
          <p:nvPr/>
        </p:nvSpPr>
        <p:spPr bwMode="auto">
          <a:xfrm>
            <a:off x="5926138" y="2147888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10</a:t>
            </a:r>
          </a:p>
        </p:txBody>
      </p:sp>
      <p:sp>
        <p:nvSpPr>
          <p:cNvPr id="62707" name="Rectangle 312"/>
          <p:cNvSpPr>
            <a:spLocks noChangeArrowheads="1"/>
          </p:cNvSpPr>
          <p:nvPr/>
        </p:nvSpPr>
        <p:spPr bwMode="auto">
          <a:xfrm>
            <a:off x="6383338" y="2141538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11</a:t>
            </a:r>
          </a:p>
        </p:txBody>
      </p:sp>
      <p:sp>
        <p:nvSpPr>
          <p:cNvPr id="62708" name="Rectangle 312"/>
          <p:cNvSpPr>
            <a:spLocks noChangeArrowheads="1"/>
          </p:cNvSpPr>
          <p:nvPr/>
        </p:nvSpPr>
        <p:spPr bwMode="auto">
          <a:xfrm>
            <a:off x="6853238" y="2149475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12</a:t>
            </a:r>
          </a:p>
        </p:txBody>
      </p:sp>
      <p:sp>
        <p:nvSpPr>
          <p:cNvPr id="62709" name="Rectangle 312"/>
          <p:cNvSpPr>
            <a:spLocks noChangeArrowheads="1"/>
          </p:cNvSpPr>
          <p:nvPr/>
        </p:nvSpPr>
        <p:spPr bwMode="auto">
          <a:xfrm>
            <a:off x="7310438" y="2143125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13</a:t>
            </a:r>
          </a:p>
        </p:txBody>
      </p:sp>
      <p:sp>
        <p:nvSpPr>
          <p:cNvPr id="62710" name="Rectangle 312"/>
          <p:cNvSpPr>
            <a:spLocks noChangeArrowheads="1"/>
          </p:cNvSpPr>
          <p:nvPr/>
        </p:nvSpPr>
        <p:spPr bwMode="auto">
          <a:xfrm>
            <a:off x="7766050" y="2149475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14</a:t>
            </a:r>
          </a:p>
        </p:txBody>
      </p:sp>
      <p:sp>
        <p:nvSpPr>
          <p:cNvPr id="62711" name="Rectangle 312"/>
          <p:cNvSpPr>
            <a:spLocks noChangeArrowheads="1"/>
          </p:cNvSpPr>
          <p:nvPr/>
        </p:nvSpPr>
        <p:spPr bwMode="auto">
          <a:xfrm>
            <a:off x="8210550" y="2143125"/>
            <a:ext cx="6048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2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1" dur="5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00"/>
                            </p:stCondLst>
                            <p:childTnLst>
                              <p:par>
                                <p:cTn id="2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8" dur="500"/>
                                        <p:tgtEl>
                                          <p:spTgt spid="2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500"/>
                            </p:stCondLst>
                            <p:childTnLst>
                              <p:par>
                                <p:cTn id="28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8" dur="5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00"/>
                            </p:stCondLst>
                            <p:childTnLst>
                              <p:par>
                                <p:cTn id="2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"/>
                            </p:stCondLst>
                            <p:childTnLst>
                              <p:par>
                                <p:cTn id="3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500"/>
                            </p:stCondLst>
                            <p:childTnLst>
                              <p:par>
                                <p:cTn id="3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57" grpId="0" animBg="1"/>
      <p:bldP spid="158" grpId="0" animBg="1"/>
      <p:bldP spid="159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09" grpId="1" animBg="1"/>
      <p:bldP spid="210" grpId="0" animBg="1"/>
      <p:bldP spid="210" grpId="1" animBg="1"/>
      <p:bldP spid="211" grpId="0" animBg="1"/>
      <p:bldP spid="212" grpId="0" animBg="1"/>
      <p:bldP spid="213" grpId="0" animBg="1"/>
      <p:bldP spid="214" grpId="0" animBg="1"/>
      <p:bldP spid="215" grpId="0" build="allAtOnce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2" grpId="1" animBg="1"/>
      <p:bldP spid="223" grpId="0" animBg="1"/>
      <p:bldP spid="224" grpId="0" animBg="1"/>
      <p:bldP spid="224" grpId="1" animBg="1"/>
      <p:bldP spid="225" grpId="0" animBg="1"/>
      <p:bldP spid="226" grpId="0" animBg="1"/>
      <p:bldP spid="226" grpId="1" animBg="1"/>
      <p:bldP spid="227" grpId="0" build="allAtOnce" animBg="1"/>
      <p:bldP spid="228" grpId="0" animBg="1"/>
      <p:bldP spid="229" grpId="0" animBg="1"/>
      <p:bldP spid="230" grpId="0" animBg="1"/>
      <p:bldP spid="230" grpId="1" animBg="1"/>
      <p:bldP spid="231" grpId="0" animBg="1"/>
      <p:bldP spid="231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457200" y="36671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Comparing True LRU To Clock Algorithm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Same number of loads and replacements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But didn’t replace the same pages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What, if anything, does that mean?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Both are just approximations to the optimal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If LRU clock’s decisions are 98% as good as true LRU 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And can be done for 1% of the cost (in hardware and cycles) 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It’s a bargain!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457200" y="36671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Page Replacement and Multiprogramming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We don’t want to clear out all the page frames on each context switch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How do we deal with sharing page frames?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Possible choices: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Single global pool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Fixed allocation of page frames per process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Working set-based page frame allocations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Single Global Page Frame Pool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457200" y="1177925"/>
            <a:ext cx="8229600" cy="4525963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Treat the entire set of page frames as a shared resource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Approximate LRU for the entire set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Replace whichever process’ page is LRU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Probably a mistake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 Bad interaction with round-robin scheduling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The guy who was last in the scheduling queue will find all his pages swapped out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And not because he isn’t using them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When he gets in, lots of page faults</a:t>
            </a:r>
            <a:endParaRPr lang="en-US" smtClean="0">
              <a:latin typeface="Times New Roman" pitchFamily="-98" charset="0"/>
              <a:ea typeface="ＭＳ Ｐゴシック" pitchFamily="-98" charset="-128"/>
            </a:endParaRPr>
          </a:p>
          <a:p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Per-Process Page Frame Pools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457200" y="1177925"/>
            <a:ext cx="8229600" cy="4525963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Set aside some number of page frames for each running process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Use an LRU approximation separately for each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How many page frames per process?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Fixed number of pages per process is bad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 Different processes exhibit different locality</a:t>
            </a:r>
          </a:p>
          <a:p>
            <a:pPr lvl="2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Which pages are needed changes over time</a:t>
            </a:r>
          </a:p>
          <a:p>
            <a:pPr lvl="2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Number of pages needed changes over time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 Much like different natural scheduling intervals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We need a dynamic customized allocation</a:t>
            </a:r>
            <a:endParaRPr lang="en-US" smtClean="0">
              <a:latin typeface="Times New Roman" pitchFamily="-98" charset="0"/>
              <a:ea typeface="ＭＳ Ｐゴシック" pitchFamily="-98" charset="-128"/>
            </a:endParaRPr>
          </a:p>
          <a:p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Working Sets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457200" y="1454150"/>
            <a:ext cx="8229600" cy="4525963"/>
          </a:xfrm>
        </p:spPr>
        <p:txBody>
          <a:bodyPr/>
          <a:lstStyle/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Give each running process an allocation of page frames matched to its needs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How do we know what its needs are?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Use </a:t>
            </a:r>
            <a:r>
              <a:rPr lang="en-GB" sz="2800" i="1" smtClean="0">
                <a:latin typeface="Times New Roman" pitchFamily="-98" charset="0"/>
                <a:ea typeface="ＭＳ Ｐゴシック" pitchFamily="-98" charset="-128"/>
              </a:rPr>
              <a:t>working sets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Set of pages used by a process in a fixed length sampling window in the immediate past</a:t>
            </a:r>
            <a:r>
              <a:rPr lang="en-GB" sz="2000" baseline="50000" smtClean="0">
                <a:latin typeface="Times New Roman" pitchFamily="-98" charset="0"/>
                <a:ea typeface="ＭＳ Ｐゴシック" pitchFamily="-98" charset="-128"/>
              </a:rPr>
              <a:t>1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Allocate enough page frames to hold each process’ working set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Each process runs replacement within its own set</a:t>
            </a:r>
          </a:p>
          <a:p>
            <a:endParaRPr lang="en-GB" sz="2800" smtClean="0">
              <a:latin typeface="Times New Roman" pitchFamily="-98" charset="0"/>
              <a:ea typeface="ＭＳ Ｐゴシック" pitchFamily="-98" charset="-128"/>
            </a:endParaRPr>
          </a:p>
          <a:p>
            <a:endParaRPr lang="en-US" sz="2800" smtClean="0">
              <a:latin typeface="Times New Roman" pitchFamily="-98" charset="0"/>
              <a:ea typeface="ＭＳ Ｐゴシック" pitchFamily="-9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59100" y="503238"/>
            <a:ext cx="3297238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7589" name="TextBox 4"/>
          <p:cNvSpPr txBox="1">
            <a:spLocks noChangeArrowheads="1"/>
          </p:cNvSpPr>
          <p:nvPr/>
        </p:nvSpPr>
        <p:spPr bwMode="auto">
          <a:xfrm>
            <a:off x="766763" y="5954713"/>
            <a:ext cx="6407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aseline="40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</a:t>
            </a:r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This definition paraphrased from Peter Denning’s definition</a:t>
            </a:r>
            <a:endParaRPr lang="en-US" sz="1600" baseline="400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 Natural Working Set Size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68612" name="Line 5"/>
          <p:cNvSpPr>
            <a:spLocks noChangeShapeType="1"/>
          </p:cNvSpPr>
          <p:nvPr/>
        </p:nvSpPr>
        <p:spPr bwMode="auto">
          <a:xfrm>
            <a:off x="1598613" y="1952625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13" name="Line 6"/>
          <p:cNvSpPr>
            <a:spLocks noChangeShapeType="1"/>
          </p:cNvSpPr>
          <p:nvPr/>
        </p:nvSpPr>
        <p:spPr bwMode="auto">
          <a:xfrm>
            <a:off x="1598613" y="5913438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14" name="Text Box 7"/>
          <p:cNvSpPr txBox="1">
            <a:spLocks noChangeArrowheads="1"/>
          </p:cNvSpPr>
          <p:nvPr/>
        </p:nvSpPr>
        <p:spPr bwMode="auto">
          <a:xfrm>
            <a:off x="384175" y="3190875"/>
            <a:ext cx="13795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Number of page faults</a:t>
            </a:r>
          </a:p>
        </p:txBody>
      </p:sp>
      <p:sp>
        <p:nvSpPr>
          <p:cNvPr id="68615" name="Text Box 8"/>
          <p:cNvSpPr txBox="1">
            <a:spLocks noChangeArrowheads="1"/>
          </p:cNvSpPr>
          <p:nvPr/>
        </p:nvSpPr>
        <p:spPr bwMode="auto">
          <a:xfrm>
            <a:off x="3351213" y="6003925"/>
            <a:ext cx="27447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Working set size</a:t>
            </a: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198813" y="3475038"/>
            <a:ext cx="1600200" cy="1598612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rgbClr val="77933C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The</a:t>
            </a:r>
          </a:p>
          <a:p>
            <a:pPr algn="ctr"/>
            <a:r>
              <a:rPr lang="en-US" b="1">
                <a:solidFill>
                  <a:srgbClr val="77933C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sweet</a:t>
            </a:r>
          </a:p>
          <a:p>
            <a:pPr algn="ctr"/>
            <a:r>
              <a:rPr lang="en-US" b="1">
                <a:solidFill>
                  <a:srgbClr val="77933C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spot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351213" y="1417638"/>
            <a:ext cx="2286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Insufficient space leads to huge numbers of page faults</a:t>
            </a:r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5599113" y="3616325"/>
            <a:ext cx="2522537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9900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Little</a:t>
            </a:r>
            <a:r>
              <a:rPr lang="en-US" sz="2000">
                <a:solidFill>
                  <a:srgbClr val="FF0000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</a:t>
            </a:r>
            <a:r>
              <a:rPr lang="en-US" sz="2000">
                <a:solidFill>
                  <a:srgbClr val="FF9900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marginal benefit for additional space</a:t>
            </a:r>
          </a:p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9900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More, is just “more”.</a:t>
            </a:r>
          </a:p>
        </p:txBody>
      </p:sp>
      <p:sp>
        <p:nvSpPr>
          <p:cNvPr id="68619" name="Freeform 15"/>
          <p:cNvSpPr>
            <a:spLocks/>
          </p:cNvSpPr>
          <p:nvPr/>
        </p:nvSpPr>
        <p:spPr bwMode="auto">
          <a:xfrm>
            <a:off x="3122613" y="2103438"/>
            <a:ext cx="4495800" cy="2743200"/>
          </a:xfrm>
          <a:custGeom>
            <a:avLst/>
            <a:gdLst>
              <a:gd name="T0" fmla="*/ 4495800 w 2832"/>
              <a:gd name="T1" fmla="*/ 2743200 h 1728"/>
              <a:gd name="T2" fmla="*/ 1981200 w 2832"/>
              <a:gd name="T3" fmla="*/ 2590800 h 1728"/>
              <a:gd name="T4" fmla="*/ 838200 w 2832"/>
              <a:gd name="T5" fmla="*/ 2133600 h 1728"/>
              <a:gd name="T6" fmla="*/ 228600 w 2832"/>
              <a:gd name="T7" fmla="*/ 1066800 h 1728"/>
              <a:gd name="T8" fmla="*/ 0 w 2832"/>
              <a:gd name="T9" fmla="*/ 0 h 17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32"/>
              <a:gd name="T16" fmla="*/ 0 h 1728"/>
              <a:gd name="T17" fmla="*/ 2832 w 2832"/>
              <a:gd name="T18" fmla="*/ 1728 h 17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32" h="1728">
                <a:moveTo>
                  <a:pt x="2832" y="1728"/>
                </a:moveTo>
                <a:cubicBezTo>
                  <a:pt x="2232" y="1712"/>
                  <a:pt x="1632" y="1696"/>
                  <a:pt x="1248" y="1632"/>
                </a:cubicBezTo>
                <a:cubicBezTo>
                  <a:pt x="864" y="1568"/>
                  <a:pt x="712" y="1504"/>
                  <a:pt x="528" y="1344"/>
                </a:cubicBezTo>
                <a:cubicBezTo>
                  <a:pt x="344" y="1184"/>
                  <a:pt x="232" y="896"/>
                  <a:pt x="144" y="672"/>
                </a:cubicBezTo>
                <a:cubicBezTo>
                  <a:pt x="56" y="448"/>
                  <a:pt x="24" y="11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Optimal Working Sets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457200" y="1163638"/>
            <a:ext cx="8229600" cy="4525962"/>
          </a:xfrm>
        </p:spPr>
        <p:txBody>
          <a:bodyPr/>
          <a:lstStyle/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What is optimal working set for a process?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 Number of pages needed during next time slice</a:t>
            </a:r>
          </a:p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What if try to run the process in fewer pages?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 Needed pages will replace one another continuously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 Process will run very slowly</a:t>
            </a:r>
            <a:endParaRPr lang="en-GB" i="1" dirty="0" smtClean="0">
              <a:latin typeface="Times New Roman" pitchFamily="-98" charset="0"/>
              <a:ea typeface="ＭＳ Ｐゴシック" pitchFamily="-98" charset="-128"/>
            </a:endParaRPr>
          </a:p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How can we know what working set size is?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 By observing the process’ behavior</a:t>
            </a:r>
          </a:p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Which pages should be in the working-set?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 No need to guess, the process will fault for them</a:t>
            </a:r>
            <a:endParaRPr lang="en-US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Downsides To Simple Swapping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If we actually move everything out, the costs of a context switch are </a:t>
            </a:r>
            <a:r>
              <a:rPr lang="en-US" u="sng" dirty="0" smtClean="0">
                <a:latin typeface="Times New Roman" pitchFamily="-98" charset="0"/>
                <a:ea typeface="ＭＳ Ｐゴシック" pitchFamily="-98" charset="-128"/>
              </a:rPr>
              <a:t>very</a:t>
            </a:r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 high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Copy all of RAM out to disk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And then copy other stuff from disk to RAM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Before the newly scheduled process can do anything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We’re still limiting processes to the amount of RAM we actually have</a:t>
            </a:r>
          </a:p>
          <a:p>
            <a:pPr lvl="1">
              <a:buFont typeface="Arial" pitchFamily="-98" charset="0"/>
              <a:buNone/>
            </a:pPr>
            <a:endParaRPr lang="en-US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Implementing Working Sets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457200" y="1338263"/>
            <a:ext cx="8229600" cy="4525962"/>
          </a:xfrm>
        </p:spPr>
        <p:txBody>
          <a:bodyPr/>
          <a:lstStyle/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Manage the working set size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Assign page frames to each in-memory process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Processes page against themselves in working set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Observe paging behavior (faults per unit time)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Adjust number of assigned page frames accordingly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Page stealing algorithms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E.g., Working Set-Clock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Track last use time for each page, for owning process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Find page least recently used (by its owner)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Processes that need more pages tend to get more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Processes that don't use their pages tend to lose them</a:t>
            </a:r>
          </a:p>
          <a:p>
            <a:endParaRPr lang="en-US" sz="280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Thrashing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457200" y="1111250"/>
            <a:ext cx="8229600" cy="4525963"/>
          </a:xfrm>
        </p:spPr>
        <p:txBody>
          <a:bodyPr/>
          <a:lstStyle/>
          <a:p>
            <a:r>
              <a:rPr lang="en-GB" sz="2800" dirty="0" smtClean="0">
                <a:latin typeface="Times New Roman" pitchFamily="-98" charset="0"/>
                <a:ea typeface="ＭＳ Ｐゴシック" pitchFamily="-98" charset="-128"/>
              </a:rPr>
              <a:t>Working set size characterizes each process</a:t>
            </a: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How many pages it needs to run for </a:t>
            </a:r>
            <a:r>
              <a:rPr lang="en-GB" sz="2400" dirty="0" err="1" smtClean="0">
                <a:latin typeface="Symbol" pitchFamily="-98" charset="2"/>
                <a:ea typeface="ＭＳ Ｐゴシック" pitchFamily="-98" charset="-128"/>
              </a:rPr>
              <a:t>t</a:t>
            </a:r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 milliseconds</a:t>
            </a:r>
          </a:p>
          <a:p>
            <a:r>
              <a:rPr lang="en-GB" sz="2800" dirty="0" smtClean="0">
                <a:latin typeface="Times New Roman" pitchFamily="-98" charset="0"/>
                <a:ea typeface="ＭＳ Ｐゴシック" pitchFamily="-98" charset="-128"/>
              </a:rPr>
              <a:t>What if we don’t have enough memory?</a:t>
            </a: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Sum of working sets exceeds available memory</a:t>
            </a: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No one will have enough pages in memory</a:t>
            </a: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Whenever anything runs, it will grab a page from someone else</a:t>
            </a: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So they’ll get a page fault soon after they start running</a:t>
            </a:r>
          </a:p>
          <a:p>
            <a:r>
              <a:rPr lang="en-GB" sz="2800" dirty="0" smtClean="0">
                <a:latin typeface="Times New Roman" pitchFamily="-98" charset="0"/>
                <a:ea typeface="ＭＳ Ｐゴシック" pitchFamily="-98" charset="-128"/>
              </a:rPr>
              <a:t>This behavior is called </a:t>
            </a:r>
            <a:r>
              <a:rPr lang="en-GB" sz="2800" i="1" dirty="0" smtClean="0">
                <a:latin typeface="Times New Roman" pitchFamily="-98" charset="0"/>
                <a:ea typeface="ＭＳ Ｐゴシック" pitchFamily="-98" charset="-128"/>
              </a:rPr>
              <a:t>thrashing</a:t>
            </a:r>
          </a:p>
          <a:p>
            <a:r>
              <a:rPr lang="en-GB" sz="2800" dirty="0" smtClean="0">
                <a:latin typeface="Times New Roman" pitchFamily="-98" charset="0"/>
                <a:ea typeface="ＭＳ Ｐゴシック" pitchFamily="-98" charset="-128"/>
              </a:rPr>
              <a:t>When systems thrash, all processes run slow</a:t>
            </a:r>
          </a:p>
          <a:p>
            <a:r>
              <a:rPr lang="en-GB" sz="2800" dirty="0" smtClean="0">
                <a:latin typeface="Times New Roman" pitchFamily="-98" charset="0"/>
                <a:ea typeface="ＭＳ Ｐゴシック" pitchFamily="-98" charset="-128"/>
              </a:rPr>
              <a:t>Generally continues till system takes action</a:t>
            </a:r>
          </a:p>
          <a:p>
            <a:endParaRPr lang="en-US" sz="2800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Thrashing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We cannot squeeze working set sizes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This will also cause thrashing</a:t>
            </a:r>
          </a:p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We can reduce number of competing processes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Swap some of the </a:t>
            </a:r>
            <a:r>
              <a:rPr lang="en-GB" u="sng" dirty="0" smtClean="0">
                <a:latin typeface="Times New Roman" pitchFamily="-98" charset="0"/>
                <a:ea typeface="ＭＳ Ｐゴシック" pitchFamily="-98" charset="-128"/>
              </a:rPr>
              <a:t>ready</a:t>
            </a: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 processes out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To ensure enough memory for the rest to run</a:t>
            </a:r>
          </a:p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Swapped-out processes won’t run for quite a while</a:t>
            </a:r>
          </a:p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But we can round-robin which are in and which are out</a:t>
            </a:r>
          </a:p>
          <a:p>
            <a:endParaRPr lang="en-US" sz="36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-98" charset="0"/>
                <a:ea typeface="ＭＳ Ｐゴシック" pitchFamily="-98" charset="-128"/>
              </a:rPr>
              <a:t>Unswapping</a:t>
            </a:r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 a Process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4525963"/>
          </a:xfrm>
        </p:spPr>
        <p:txBody>
          <a:bodyPr/>
          <a:lstStyle/>
          <a:p>
            <a:r>
              <a:rPr lang="en-GB" sz="3100" dirty="0" smtClean="0">
                <a:latin typeface="Times New Roman" pitchFamily="-98" charset="0"/>
                <a:ea typeface="ＭＳ Ｐゴシック" pitchFamily="-98" charset="-128"/>
              </a:rPr>
              <a:t>What happens when a swapped process comes in from disk?</a:t>
            </a:r>
          </a:p>
          <a:p>
            <a:r>
              <a:rPr lang="en-GB" sz="3100" dirty="0" smtClean="0">
                <a:latin typeface="Times New Roman" pitchFamily="-98" charset="0"/>
                <a:ea typeface="ＭＳ Ｐゴシック" pitchFamily="-98" charset="-128"/>
              </a:rPr>
              <a:t>Pure swapping?</a:t>
            </a: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Bring in all pages before process is run, no page faults</a:t>
            </a:r>
          </a:p>
          <a:p>
            <a:r>
              <a:rPr lang="en-GB" sz="3100" dirty="0" smtClean="0">
                <a:latin typeface="Times New Roman" pitchFamily="-98" charset="0"/>
                <a:ea typeface="ＭＳ Ｐゴシック" pitchFamily="-98" charset="-128"/>
              </a:rPr>
              <a:t>Pure demand paging?</a:t>
            </a: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Pages are only brought in as needed</a:t>
            </a: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Fewer pages per process, more processes in memory</a:t>
            </a:r>
          </a:p>
          <a:p>
            <a:r>
              <a:rPr lang="en-GB" sz="3100" dirty="0" smtClean="0">
                <a:latin typeface="Times New Roman" pitchFamily="-98" charset="0"/>
                <a:ea typeface="ＭＳ Ｐゴシック" pitchFamily="-98" charset="-128"/>
              </a:rPr>
              <a:t>What if we pre-loaded the last working set?</a:t>
            </a: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Far fewer pages to be read in than swapping</a:t>
            </a:r>
          </a:p>
          <a:p>
            <a:pPr lvl="1"/>
            <a:r>
              <a:rPr lang="en-GB" sz="2400" i="1" dirty="0" smtClean="0">
                <a:latin typeface="Times New Roman" pitchFamily="-98" charset="0"/>
                <a:ea typeface="ＭＳ Ｐゴシック" pitchFamily="-98" charset="-128"/>
              </a:rPr>
              <a:t>Probably</a:t>
            </a:r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 the same disk reads as pure demand paging</a:t>
            </a: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Far fewer initial page faults than pure demand paging</a:t>
            </a:r>
          </a:p>
          <a:p>
            <a:endParaRPr lang="en-US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Clean Vs. Dirty Pages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457200" y="1362075"/>
            <a:ext cx="8229600" cy="4525963"/>
          </a:xfrm>
        </p:spPr>
        <p:txBody>
          <a:bodyPr/>
          <a:lstStyle/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Consider a page, recently paged in from disk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There are two copies, one on disk, one in memory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If the in-memory copy has not been modified, there is still a valid copy on disk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The in-memory copy is said to be “clean”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Clean pages can be replaced without writing them back to disk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If the in-memory copy has been modified, the copy on disk is no longer up-to-date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The in-memory copy is said to be “dirty”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If swapped out of memory, must be written to 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Dirty Pages and Page Replacement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457200" y="1230313"/>
            <a:ext cx="8229600" cy="4525962"/>
          </a:xfrm>
        </p:spPr>
        <p:txBody>
          <a:bodyPr/>
          <a:lstStyle/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Clean pages can be replaced at any time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The copy on disk is already up to date</a:t>
            </a:r>
          </a:p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Dirty pages must be written to disk before the frame can be reused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A slow operation we don’t want to wait for</a:t>
            </a:r>
          </a:p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Could only kick out clean pages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But that would limit flexibility</a:t>
            </a:r>
          </a:p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How to avoid being hamstrung by too many dirty page frames in memory?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Pre-Emptive Page Laundering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>
          <a:xfrm>
            <a:off x="457200" y="1138238"/>
            <a:ext cx="8229600" cy="4525962"/>
          </a:xfrm>
        </p:spPr>
        <p:txBody>
          <a:bodyPr/>
          <a:lstStyle/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Clean pages give memory scheduler flexibility 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Many pages that can, if necessary, be replaced</a:t>
            </a:r>
          </a:p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We can increase flexibility by converting dirty pages to clean ones</a:t>
            </a:r>
          </a:p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Ongoing background write-out of dirty pages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Find and write out all dirty, non-running pages</a:t>
            </a:r>
          </a:p>
          <a:p>
            <a:pPr lvl="2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No point in writing out a page that is actively in use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On assumption we will eventually have to page out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Make them clean again, available for replacement</a:t>
            </a:r>
          </a:p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An outgoing equivalent of pre-loading</a:t>
            </a:r>
            <a:endParaRPr lang="en-US" dirty="0" smtClean="0">
              <a:latin typeface="Times New Roman" pitchFamily="-98" charset="0"/>
              <a:ea typeface="ＭＳ Ｐゴシック" pitchFamily="-98" charset="-128"/>
            </a:endParaRPr>
          </a:p>
          <a:p>
            <a:endParaRPr lang="en-US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Paging and Shared Segments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>
          <a:xfrm>
            <a:off x="457200" y="1150938"/>
            <a:ext cx="8229600" cy="4525962"/>
          </a:xfrm>
        </p:spPr>
        <p:txBody>
          <a:bodyPr/>
          <a:lstStyle/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Some memory segments will be shared 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Shared memory, executables, DLLs 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Created/managed as mappable segments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One copy mapped into multiple processes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Demand paging same as with any other pages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Secondary home may be in a file system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Shared pages don't fit working set model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May not be associated with just one process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Global LRU may be more appropriate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Shared pages often need/get special handling</a:t>
            </a:r>
          </a:p>
          <a:p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Paging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What is paging?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What problem does it solve?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How does it do so?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Paged address translation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Paging and fragmentation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Paging memory management units</a:t>
            </a:r>
          </a:p>
          <a:p>
            <a:endParaRPr lang="en-GB" smtClean="0">
              <a:latin typeface="Times New Roman" pitchFamily="-98" charset="0"/>
              <a:ea typeface="ＭＳ Ｐゴシック" pitchFamily="-98" charset="-128"/>
            </a:endParaRPr>
          </a:p>
          <a:p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460750" y="503238"/>
            <a:ext cx="2143125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Segmentation Revisited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3000"/>
              </a:lnSpc>
            </a:pPr>
            <a:r>
              <a:rPr lang="en-GB" sz="3100" smtClean="0">
                <a:latin typeface="Times New Roman" pitchFamily="-98" charset="0"/>
                <a:ea typeface="ＭＳ Ｐゴシック" pitchFamily="-98" charset="-128"/>
              </a:rPr>
              <a:t>Segment relocation solved the relocation problem for us</a:t>
            </a:r>
          </a:p>
          <a:p>
            <a:pPr>
              <a:lnSpc>
                <a:spcPct val="73000"/>
              </a:lnSpc>
            </a:pPr>
            <a:r>
              <a:rPr lang="en-GB" sz="3100" smtClean="0">
                <a:latin typeface="Times New Roman" pitchFamily="-98" charset="0"/>
                <a:ea typeface="ＭＳ Ｐゴシック" pitchFamily="-98" charset="-128"/>
              </a:rPr>
              <a:t>It used base registers to compute a physical address from a virtual address</a:t>
            </a:r>
          </a:p>
          <a:p>
            <a:pPr lvl="1">
              <a:lnSpc>
                <a:spcPct val="73000"/>
              </a:lnSpc>
            </a:pPr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Allowing us to move data around in physical memory</a:t>
            </a:r>
          </a:p>
          <a:p>
            <a:pPr lvl="1">
              <a:lnSpc>
                <a:spcPct val="73000"/>
              </a:lnSpc>
            </a:pPr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By only updating the base register</a:t>
            </a:r>
          </a:p>
          <a:p>
            <a:pPr>
              <a:lnSpc>
                <a:spcPct val="73000"/>
              </a:lnSpc>
            </a:pPr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It did nothing about external fragmentation</a:t>
            </a:r>
          </a:p>
          <a:p>
            <a:pPr lvl="1">
              <a:lnSpc>
                <a:spcPct val="7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 </a:t>
            </a:r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Because segments are still required to be </a:t>
            </a:r>
            <a:r>
              <a:rPr lang="en-GB" u="sng" smtClean="0">
                <a:latin typeface="Times New Roman" pitchFamily="-98" charset="0"/>
                <a:ea typeface="ＭＳ Ｐゴシック" pitchFamily="-98" charset="-128"/>
              </a:rPr>
              <a:t>contiguous</a:t>
            </a:r>
            <a:endParaRPr lang="en-GB" sz="2400" u="sng" smtClean="0">
              <a:latin typeface="Times New Roman" pitchFamily="-98" charset="0"/>
              <a:ea typeface="ＭＳ Ｐゴシック" pitchFamily="-98" charset="-128"/>
            </a:endParaRPr>
          </a:p>
          <a:p>
            <a:pPr>
              <a:lnSpc>
                <a:spcPct val="73000"/>
              </a:lnSpc>
            </a:pPr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We need to eliminate the “contiguity requirement”</a:t>
            </a:r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 Paging Approach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454150"/>
            <a:ext cx="8229600" cy="4525963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Divide physical memory into units of a single fixed size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 pretty small one, like 1-4K bytes or words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Typically called a </a:t>
            </a:r>
            <a:r>
              <a:rPr lang="en-US" i="1" smtClean="0">
                <a:latin typeface="Times New Roman" pitchFamily="-98" charset="0"/>
                <a:ea typeface="ＭＳ Ｐゴシック" pitchFamily="-98" charset="-128"/>
              </a:rPr>
              <a:t>page frame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Treat the virtual address space in the same way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For each virtual address space page, store its data in one physical address page frame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Use some magic per-page translation mechanism to convert virtual to physical pages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046288" y="503238"/>
            <a:ext cx="5057775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Paged Address Translation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682625" y="1600200"/>
            <a:ext cx="8229600" cy="4525963"/>
          </a:xfrm>
        </p:spPr>
        <p:txBody>
          <a:bodyPr/>
          <a:lstStyle/>
          <a:p>
            <a:pPr>
              <a:buFont typeface="Arial" pitchFamily="-98" charset="0"/>
              <a:buNone/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512763" y="1874838"/>
            <a:ext cx="8229600" cy="6858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88963" y="1952625"/>
            <a:ext cx="609600" cy="5334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1198563" y="1952625"/>
            <a:ext cx="609600" cy="5334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1808163" y="1952625"/>
            <a:ext cx="608012" cy="5334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12" name="Rectangle 9"/>
          <p:cNvSpPr>
            <a:spLocks noChangeArrowheads="1"/>
          </p:cNvSpPr>
          <p:nvPr/>
        </p:nvSpPr>
        <p:spPr bwMode="auto">
          <a:xfrm>
            <a:off x="3103563" y="1952625"/>
            <a:ext cx="6096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13" name="Rectangle 10"/>
          <p:cNvSpPr>
            <a:spLocks noChangeArrowheads="1"/>
          </p:cNvSpPr>
          <p:nvPr/>
        </p:nvSpPr>
        <p:spPr bwMode="auto">
          <a:xfrm>
            <a:off x="3713163" y="1952625"/>
            <a:ext cx="6096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14" name="Rectangle 11"/>
          <p:cNvSpPr>
            <a:spLocks noChangeArrowheads="1"/>
          </p:cNvSpPr>
          <p:nvPr/>
        </p:nvSpPr>
        <p:spPr bwMode="auto">
          <a:xfrm>
            <a:off x="4322763" y="1952625"/>
            <a:ext cx="6096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8056563" y="1952625"/>
            <a:ext cx="6096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Times New Roman"/>
              <a:ea typeface="ＭＳ Ｐゴシック" pitchFamily="-102" charset="-128"/>
              <a:cs typeface="Times New Roman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7446963" y="1952625"/>
            <a:ext cx="6096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Times New Roman"/>
              <a:ea typeface="ＭＳ Ｐゴシック" pitchFamily="-102" charset="-128"/>
              <a:cs typeface="Times New Roman"/>
            </a:endParaRPr>
          </a:p>
        </p:txBody>
      </p:sp>
      <p:sp>
        <p:nvSpPr>
          <p:cNvPr id="21517" name="Text Box 15"/>
          <p:cNvSpPr txBox="1">
            <a:spLocks noChangeArrowheads="1"/>
          </p:cNvSpPr>
          <p:nvPr/>
        </p:nvSpPr>
        <p:spPr bwMode="auto">
          <a:xfrm>
            <a:off x="1122363" y="2027238"/>
            <a:ext cx="144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CODE</a:t>
            </a:r>
          </a:p>
        </p:txBody>
      </p:sp>
      <p:sp>
        <p:nvSpPr>
          <p:cNvPr id="21518" name="Text Box 16"/>
          <p:cNvSpPr txBox="1">
            <a:spLocks noChangeArrowheads="1"/>
          </p:cNvSpPr>
          <p:nvPr/>
        </p:nvSpPr>
        <p:spPr bwMode="auto">
          <a:xfrm>
            <a:off x="3636963" y="2027238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DATA</a:t>
            </a:r>
          </a:p>
        </p:txBody>
      </p:sp>
      <p:sp>
        <p:nvSpPr>
          <p:cNvPr id="21519" name="Text Box 17"/>
          <p:cNvSpPr txBox="1">
            <a:spLocks noChangeArrowheads="1"/>
          </p:cNvSpPr>
          <p:nvPr/>
        </p:nvSpPr>
        <p:spPr bwMode="auto">
          <a:xfrm>
            <a:off x="7675563" y="2027238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STACK</a:t>
            </a:r>
          </a:p>
        </p:txBody>
      </p:sp>
      <p:sp>
        <p:nvSpPr>
          <p:cNvPr id="21520" name="Rectangle 19"/>
          <p:cNvSpPr>
            <a:spLocks noChangeArrowheads="1"/>
          </p:cNvSpPr>
          <p:nvPr/>
        </p:nvSpPr>
        <p:spPr bwMode="auto">
          <a:xfrm>
            <a:off x="585788" y="3398838"/>
            <a:ext cx="611187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21" name="Rectangle 20"/>
          <p:cNvSpPr>
            <a:spLocks noChangeArrowheads="1"/>
          </p:cNvSpPr>
          <p:nvPr/>
        </p:nvSpPr>
        <p:spPr bwMode="auto">
          <a:xfrm>
            <a:off x="1196975" y="3398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22" name="Rectangle 21"/>
          <p:cNvSpPr>
            <a:spLocks noChangeArrowheads="1"/>
          </p:cNvSpPr>
          <p:nvPr/>
        </p:nvSpPr>
        <p:spPr bwMode="auto">
          <a:xfrm>
            <a:off x="1806575" y="3398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23" name="Rectangle 22"/>
          <p:cNvSpPr>
            <a:spLocks noChangeArrowheads="1"/>
          </p:cNvSpPr>
          <p:nvPr/>
        </p:nvSpPr>
        <p:spPr bwMode="auto">
          <a:xfrm>
            <a:off x="2416175" y="3398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24" name="Rectangle 23"/>
          <p:cNvSpPr>
            <a:spLocks noChangeArrowheads="1"/>
          </p:cNvSpPr>
          <p:nvPr/>
        </p:nvSpPr>
        <p:spPr bwMode="auto">
          <a:xfrm>
            <a:off x="3025775" y="3398838"/>
            <a:ext cx="609600" cy="533400"/>
          </a:xfrm>
          <a:prstGeom prst="rect">
            <a:avLst/>
          </a:prstGeom>
          <a:solidFill>
            <a:srgbClr val="93C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25" name="Rectangle 24"/>
          <p:cNvSpPr>
            <a:spLocks noChangeArrowheads="1"/>
          </p:cNvSpPr>
          <p:nvPr/>
        </p:nvSpPr>
        <p:spPr bwMode="auto">
          <a:xfrm>
            <a:off x="3635375" y="3398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26" name="Rectangle 25"/>
          <p:cNvSpPr>
            <a:spLocks noChangeArrowheads="1"/>
          </p:cNvSpPr>
          <p:nvPr/>
        </p:nvSpPr>
        <p:spPr bwMode="auto">
          <a:xfrm>
            <a:off x="4244975" y="3398838"/>
            <a:ext cx="611188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27" name="Rectangle 26"/>
          <p:cNvSpPr>
            <a:spLocks noChangeArrowheads="1"/>
          </p:cNvSpPr>
          <p:nvPr/>
        </p:nvSpPr>
        <p:spPr bwMode="auto">
          <a:xfrm>
            <a:off x="585788" y="3932238"/>
            <a:ext cx="611187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28" name="Rectangle 27"/>
          <p:cNvSpPr>
            <a:spLocks noChangeArrowheads="1"/>
          </p:cNvSpPr>
          <p:nvPr/>
        </p:nvSpPr>
        <p:spPr bwMode="auto">
          <a:xfrm>
            <a:off x="1196975" y="3932238"/>
            <a:ext cx="609600" cy="5334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29" name="Rectangle 28"/>
          <p:cNvSpPr>
            <a:spLocks noChangeArrowheads="1"/>
          </p:cNvSpPr>
          <p:nvPr/>
        </p:nvSpPr>
        <p:spPr bwMode="auto">
          <a:xfrm>
            <a:off x="1806575" y="39322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30" name="Rectangle 29"/>
          <p:cNvSpPr>
            <a:spLocks noChangeArrowheads="1"/>
          </p:cNvSpPr>
          <p:nvPr/>
        </p:nvSpPr>
        <p:spPr bwMode="auto">
          <a:xfrm>
            <a:off x="2416175" y="39322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31" name="Rectangle 30"/>
          <p:cNvSpPr>
            <a:spLocks noChangeArrowheads="1"/>
          </p:cNvSpPr>
          <p:nvPr/>
        </p:nvSpPr>
        <p:spPr bwMode="auto">
          <a:xfrm>
            <a:off x="3025775" y="39322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32" name="Rectangle 31"/>
          <p:cNvSpPr>
            <a:spLocks noChangeArrowheads="1"/>
          </p:cNvSpPr>
          <p:nvPr/>
        </p:nvSpPr>
        <p:spPr bwMode="auto">
          <a:xfrm>
            <a:off x="3635375" y="39322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33" name="Rectangle 32"/>
          <p:cNvSpPr>
            <a:spLocks noChangeArrowheads="1"/>
          </p:cNvSpPr>
          <p:nvPr/>
        </p:nvSpPr>
        <p:spPr bwMode="auto">
          <a:xfrm>
            <a:off x="4244975" y="3932238"/>
            <a:ext cx="611188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34" name="Rectangle 33"/>
          <p:cNvSpPr>
            <a:spLocks noChangeArrowheads="1"/>
          </p:cNvSpPr>
          <p:nvPr/>
        </p:nvSpPr>
        <p:spPr bwMode="auto">
          <a:xfrm>
            <a:off x="585788" y="4465638"/>
            <a:ext cx="611187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35" name="Rectangle 34"/>
          <p:cNvSpPr>
            <a:spLocks noChangeArrowheads="1"/>
          </p:cNvSpPr>
          <p:nvPr/>
        </p:nvSpPr>
        <p:spPr bwMode="auto">
          <a:xfrm>
            <a:off x="1196975" y="44656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36" name="Rectangle 35"/>
          <p:cNvSpPr>
            <a:spLocks noChangeArrowheads="1"/>
          </p:cNvSpPr>
          <p:nvPr/>
        </p:nvSpPr>
        <p:spPr bwMode="auto">
          <a:xfrm>
            <a:off x="1806575" y="44656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37" name="Rectangle 36"/>
          <p:cNvSpPr>
            <a:spLocks noChangeArrowheads="1"/>
          </p:cNvSpPr>
          <p:nvPr/>
        </p:nvSpPr>
        <p:spPr bwMode="auto">
          <a:xfrm>
            <a:off x="2416175" y="4465638"/>
            <a:ext cx="609600" cy="5334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38" name="Rectangle 37"/>
          <p:cNvSpPr>
            <a:spLocks noChangeArrowheads="1"/>
          </p:cNvSpPr>
          <p:nvPr/>
        </p:nvSpPr>
        <p:spPr bwMode="auto">
          <a:xfrm>
            <a:off x="3025775" y="44656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39" name="Rectangle 38"/>
          <p:cNvSpPr>
            <a:spLocks noChangeArrowheads="1"/>
          </p:cNvSpPr>
          <p:nvPr/>
        </p:nvSpPr>
        <p:spPr bwMode="auto">
          <a:xfrm>
            <a:off x="3635375" y="44656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40" name="Rectangle 39"/>
          <p:cNvSpPr>
            <a:spLocks noChangeArrowheads="1"/>
          </p:cNvSpPr>
          <p:nvPr/>
        </p:nvSpPr>
        <p:spPr bwMode="auto">
          <a:xfrm>
            <a:off x="4244975" y="4465638"/>
            <a:ext cx="611188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41" name="Rectangle 40"/>
          <p:cNvSpPr>
            <a:spLocks noChangeArrowheads="1"/>
          </p:cNvSpPr>
          <p:nvPr/>
        </p:nvSpPr>
        <p:spPr bwMode="auto">
          <a:xfrm>
            <a:off x="585788" y="4999038"/>
            <a:ext cx="611187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42" name="Rectangle 41"/>
          <p:cNvSpPr>
            <a:spLocks noChangeArrowheads="1"/>
          </p:cNvSpPr>
          <p:nvPr/>
        </p:nvSpPr>
        <p:spPr bwMode="auto">
          <a:xfrm>
            <a:off x="1196975" y="4999038"/>
            <a:ext cx="6096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43" name="Rectangle 42"/>
          <p:cNvSpPr>
            <a:spLocks noChangeArrowheads="1"/>
          </p:cNvSpPr>
          <p:nvPr/>
        </p:nvSpPr>
        <p:spPr bwMode="auto">
          <a:xfrm>
            <a:off x="1806575" y="49990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44" name="Rectangle 43"/>
          <p:cNvSpPr>
            <a:spLocks noChangeArrowheads="1"/>
          </p:cNvSpPr>
          <p:nvPr/>
        </p:nvSpPr>
        <p:spPr bwMode="auto">
          <a:xfrm>
            <a:off x="2416175" y="49990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45" name="Rectangle 44"/>
          <p:cNvSpPr>
            <a:spLocks noChangeArrowheads="1"/>
          </p:cNvSpPr>
          <p:nvPr/>
        </p:nvSpPr>
        <p:spPr bwMode="auto">
          <a:xfrm>
            <a:off x="3025775" y="49990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46" name="Rectangle 45"/>
          <p:cNvSpPr>
            <a:spLocks noChangeArrowheads="1"/>
          </p:cNvSpPr>
          <p:nvPr/>
        </p:nvSpPr>
        <p:spPr bwMode="auto">
          <a:xfrm>
            <a:off x="3635375" y="4999038"/>
            <a:ext cx="6096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47" name="Rectangle 46"/>
          <p:cNvSpPr>
            <a:spLocks noChangeArrowheads="1"/>
          </p:cNvSpPr>
          <p:nvPr/>
        </p:nvSpPr>
        <p:spPr bwMode="auto">
          <a:xfrm>
            <a:off x="4244975" y="4999038"/>
            <a:ext cx="611188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48" name="Rectangle 47"/>
          <p:cNvSpPr>
            <a:spLocks noChangeArrowheads="1"/>
          </p:cNvSpPr>
          <p:nvPr/>
        </p:nvSpPr>
        <p:spPr bwMode="auto">
          <a:xfrm>
            <a:off x="585788" y="5532438"/>
            <a:ext cx="611187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49" name="Rectangle 48"/>
          <p:cNvSpPr>
            <a:spLocks noChangeArrowheads="1"/>
          </p:cNvSpPr>
          <p:nvPr/>
        </p:nvSpPr>
        <p:spPr bwMode="auto">
          <a:xfrm>
            <a:off x="1196975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50" name="Rectangle 49"/>
          <p:cNvSpPr>
            <a:spLocks noChangeArrowheads="1"/>
          </p:cNvSpPr>
          <p:nvPr/>
        </p:nvSpPr>
        <p:spPr bwMode="auto">
          <a:xfrm>
            <a:off x="1806575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51" name="Rectangle 50"/>
          <p:cNvSpPr>
            <a:spLocks noChangeArrowheads="1"/>
          </p:cNvSpPr>
          <p:nvPr/>
        </p:nvSpPr>
        <p:spPr bwMode="auto">
          <a:xfrm>
            <a:off x="2416175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52" name="Rectangle 51"/>
          <p:cNvSpPr>
            <a:spLocks noChangeArrowheads="1"/>
          </p:cNvSpPr>
          <p:nvPr/>
        </p:nvSpPr>
        <p:spPr bwMode="auto">
          <a:xfrm>
            <a:off x="3025775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53" name="Rectangle 52"/>
          <p:cNvSpPr>
            <a:spLocks noChangeArrowheads="1"/>
          </p:cNvSpPr>
          <p:nvPr/>
        </p:nvSpPr>
        <p:spPr bwMode="auto">
          <a:xfrm>
            <a:off x="3635375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54" name="Rectangle 53"/>
          <p:cNvSpPr>
            <a:spLocks noChangeArrowheads="1"/>
          </p:cNvSpPr>
          <p:nvPr/>
        </p:nvSpPr>
        <p:spPr bwMode="auto">
          <a:xfrm>
            <a:off x="4244975" y="5532438"/>
            <a:ext cx="611188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55" name="Rectangle 54"/>
          <p:cNvSpPr>
            <a:spLocks noChangeArrowheads="1"/>
          </p:cNvSpPr>
          <p:nvPr/>
        </p:nvSpPr>
        <p:spPr bwMode="auto">
          <a:xfrm>
            <a:off x="4856163" y="3398838"/>
            <a:ext cx="608012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56" name="Rectangle 57"/>
          <p:cNvSpPr>
            <a:spLocks noChangeArrowheads="1"/>
          </p:cNvSpPr>
          <p:nvPr/>
        </p:nvSpPr>
        <p:spPr bwMode="auto">
          <a:xfrm>
            <a:off x="4856163" y="3932238"/>
            <a:ext cx="608012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57" name="Rectangle 60"/>
          <p:cNvSpPr>
            <a:spLocks noChangeArrowheads="1"/>
          </p:cNvSpPr>
          <p:nvPr/>
        </p:nvSpPr>
        <p:spPr bwMode="auto">
          <a:xfrm>
            <a:off x="4856163" y="4465638"/>
            <a:ext cx="608012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58" name="Rectangle 63"/>
          <p:cNvSpPr>
            <a:spLocks noChangeArrowheads="1"/>
          </p:cNvSpPr>
          <p:nvPr/>
        </p:nvSpPr>
        <p:spPr bwMode="auto">
          <a:xfrm>
            <a:off x="4856163" y="4999038"/>
            <a:ext cx="608012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59" name="Rectangle 66"/>
          <p:cNvSpPr>
            <a:spLocks noChangeArrowheads="1"/>
          </p:cNvSpPr>
          <p:nvPr/>
        </p:nvSpPr>
        <p:spPr bwMode="auto">
          <a:xfrm>
            <a:off x="4856163" y="5532438"/>
            <a:ext cx="608012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60" name="Rectangle 69"/>
          <p:cNvSpPr>
            <a:spLocks noChangeArrowheads="1"/>
          </p:cNvSpPr>
          <p:nvPr/>
        </p:nvSpPr>
        <p:spPr bwMode="auto">
          <a:xfrm>
            <a:off x="5464175" y="3398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61" name="Rectangle 70"/>
          <p:cNvSpPr>
            <a:spLocks noChangeArrowheads="1"/>
          </p:cNvSpPr>
          <p:nvPr/>
        </p:nvSpPr>
        <p:spPr bwMode="auto">
          <a:xfrm>
            <a:off x="6073775" y="3398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62" name="Rectangle 71"/>
          <p:cNvSpPr>
            <a:spLocks noChangeArrowheads="1"/>
          </p:cNvSpPr>
          <p:nvPr/>
        </p:nvSpPr>
        <p:spPr bwMode="auto">
          <a:xfrm>
            <a:off x="5464175" y="39322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63" name="Rectangle 72"/>
          <p:cNvSpPr>
            <a:spLocks noChangeArrowheads="1"/>
          </p:cNvSpPr>
          <p:nvPr/>
        </p:nvSpPr>
        <p:spPr bwMode="auto">
          <a:xfrm>
            <a:off x="6073775" y="39322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64" name="Rectangle 73"/>
          <p:cNvSpPr>
            <a:spLocks noChangeArrowheads="1"/>
          </p:cNvSpPr>
          <p:nvPr/>
        </p:nvSpPr>
        <p:spPr bwMode="auto">
          <a:xfrm>
            <a:off x="5464175" y="44656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65" name="Rectangle 74"/>
          <p:cNvSpPr>
            <a:spLocks noChangeArrowheads="1"/>
          </p:cNvSpPr>
          <p:nvPr/>
        </p:nvSpPr>
        <p:spPr bwMode="auto">
          <a:xfrm>
            <a:off x="6073775" y="44656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66" name="Rectangle 75"/>
          <p:cNvSpPr>
            <a:spLocks noChangeArrowheads="1"/>
          </p:cNvSpPr>
          <p:nvPr/>
        </p:nvSpPr>
        <p:spPr bwMode="auto">
          <a:xfrm>
            <a:off x="5464175" y="49990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67" name="Rectangle 76"/>
          <p:cNvSpPr>
            <a:spLocks noChangeArrowheads="1"/>
          </p:cNvSpPr>
          <p:nvPr/>
        </p:nvSpPr>
        <p:spPr bwMode="auto">
          <a:xfrm>
            <a:off x="6073775" y="49990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68" name="Rectangle 77"/>
          <p:cNvSpPr>
            <a:spLocks noChangeArrowheads="1"/>
          </p:cNvSpPr>
          <p:nvPr/>
        </p:nvSpPr>
        <p:spPr bwMode="auto">
          <a:xfrm>
            <a:off x="5464175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69" name="Rectangle 78"/>
          <p:cNvSpPr>
            <a:spLocks noChangeArrowheads="1"/>
          </p:cNvSpPr>
          <p:nvPr/>
        </p:nvSpPr>
        <p:spPr bwMode="auto">
          <a:xfrm>
            <a:off x="6073775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70" name="Rectangle 79"/>
          <p:cNvSpPr>
            <a:spLocks noChangeArrowheads="1"/>
          </p:cNvSpPr>
          <p:nvPr/>
        </p:nvSpPr>
        <p:spPr bwMode="auto">
          <a:xfrm>
            <a:off x="6683375" y="3398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71" name="Rectangle 80"/>
          <p:cNvSpPr>
            <a:spLocks noChangeArrowheads="1"/>
          </p:cNvSpPr>
          <p:nvPr/>
        </p:nvSpPr>
        <p:spPr bwMode="auto">
          <a:xfrm>
            <a:off x="6683375" y="39322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72" name="Rectangle 81"/>
          <p:cNvSpPr>
            <a:spLocks noChangeArrowheads="1"/>
          </p:cNvSpPr>
          <p:nvPr/>
        </p:nvSpPr>
        <p:spPr bwMode="auto">
          <a:xfrm>
            <a:off x="6683375" y="44656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73" name="Rectangle 82"/>
          <p:cNvSpPr>
            <a:spLocks noChangeArrowheads="1"/>
          </p:cNvSpPr>
          <p:nvPr/>
        </p:nvSpPr>
        <p:spPr bwMode="auto">
          <a:xfrm>
            <a:off x="6683375" y="4999038"/>
            <a:ext cx="609600" cy="5334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74" name="Rectangle 83"/>
          <p:cNvSpPr>
            <a:spLocks noChangeArrowheads="1"/>
          </p:cNvSpPr>
          <p:nvPr/>
        </p:nvSpPr>
        <p:spPr bwMode="auto">
          <a:xfrm>
            <a:off x="6683375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75" name="Rectangle 84"/>
          <p:cNvSpPr>
            <a:spLocks noChangeArrowheads="1"/>
          </p:cNvSpPr>
          <p:nvPr/>
        </p:nvSpPr>
        <p:spPr bwMode="auto">
          <a:xfrm>
            <a:off x="7292975" y="3398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76" name="Rectangle 85"/>
          <p:cNvSpPr>
            <a:spLocks noChangeArrowheads="1"/>
          </p:cNvSpPr>
          <p:nvPr/>
        </p:nvSpPr>
        <p:spPr bwMode="auto">
          <a:xfrm>
            <a:off x="7902575" y="3398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77" name="Rectangle 86"/>
          <p:cNvSpPr>
            <a:spLocks noChangeArrowheads="1"/>
          </p:cNvSpPr>
          <p:nvPr/>
        </p:nvSpPr>
        <p:spPr bwMode="auto">
          <a:xfrm>
            <a:off x="7292975" y="3932238"/>
            <a:ext cx="609600" cy="533400"/>
          </a:xfrm>
          <a:prstGeom prst="rect">
            <a:avLst/>
          </a:prstGeom>
          <a:solidFill>
            <a:srgbClr val="93C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78" name="Rectangle 87"/>
          <p:cNvSpPr>
            <a:spLocks noChangeArrowheads="1"/>
          </p:cNvSpPr>
          <p:nvPr/>
        </p:nvSpPr>
        <p:spPr bwMode="auto">
          <a:xfrm>
            <a:off x="7902575" y="39322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79" name="Rectangle 88"/>
          <p:cNvSpPr>
            <a:spLocks noChangeArrowheads="1"/>
          </p:cNvSpPr>
          <p:nvPr/>
        </p:nvSpPr>
        <p:spPr bwMode="auto">
          <a:xfrm>
            <a:off x="7292975" y="44656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80" name="Rectangle 89"/>
          <p:cNvSpPr>
            <a:spLocks noChangeArrowheads="1"/>
          </p:cNvSpPr>
          <p:nvPr/>
        </p:nvSpPr>
        <p:spPr bwMode="auto">
          <a:xfrm>
            <a:off x="7902575" y="44656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81" name="Rectangle 90"/>
          <p:cNvSpPr>
            <a:spLocks noChangeArrowheads="1"/>
          </p:cNvSpPr>
          <p:nvPr/>
        </p:nvSpPr>
        <p:spPr bwMode="auto">
          <a:xfrm>
            <a:off x="7292975" y="49990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82" name="Rectangle 91"/>
          <p:cNvSpPr>
            <a:spLocks noChangeArrowheads="1"/>
          </p:cNvSpPr>
          <p:nvPr/>
        </p:nvSpPr>
        <p:spPr bwMode="auto">
          <a:xfrm>
            <a:off x="7902575" y="49990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83" name="Rectangle 92"/>
          <p:cNvSpPr>
            <a:spLocks noChangeArrowheads="1"/>
          </p:cNvSpPr>
          <p:nvPr/>
        </p:nvSpPr>
        <p:spPr bwMode="auto">
          <a:xfrm>
            <a:off x="7292975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84" name="Rectangle 93"/>
          <p:cNvSpPr>
            <a:spLocks noChangeArrowheads="1"/>
          </p:cNvSpPr>
          <p:nvPr/>
        </p:nvSpPr>
        <p:spPr bwMode="auto">
          <a:xfrm>
            <a:off x="7902575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85" name="Text Box 100"/>
          <p:cNvSpPr txBox="1">
            <a:spLocks noChangeArrowheads="1"/>
          </p:cNvSpPr>
          <p:nvPr/>
        </p:nvSpPr>
        <p:spPr bwMode="auto">
          <a:xfrm>
            <a:off x="2112963" y="1279525"/>
            <a:ext cx="525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process virtual address space</a:t>
            </a:r>
          </a:p>
        </p:txBody>
      </p:sp>
      <p:sp>
        <p:nvSpPr>
          <p:cNvPr id="21586" name="Text Box 101"/>
          <p:cNvSpPr txBox="1">
            <a:spLocks noChangeArrowheads="1"/>
          </p:cNvSpPr>
          <p:nvPr/>
        </p:nvSpPr>
        <p:spPr bwMode="auto">
          <a:xfrm>
            <a:off x="2268538" y="6011863"/>
            <a:ext cx="52578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physical memory</a:t>
            </a:r>
          </a:p>
        </p:txBody>
      </p:sp>
      <p:cxnSp>
        <p:nvCxnSpPr>
          <p:cNvPr id="21587" name="AutoShape 102"/>
          <p:cNvCxnSpPr>
            <a:cxnSpLocks noChangeShapeType="1"/>
            <a:stCxn id="21509" idx="2"/>
            <a:endCxn id="21528" idx="0"/>
          </p:cNvCxnSpPr>
          <p:nvPr/>
        </p:nvCxnSpPr>
        <p:spPr bwMode="auto">
          <a:xfrm rot="16200000" flipH="1">
            <a:off x="474662" y="2905126"/>
            <a:ext cx="1446213" cy="6080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88" name="AutoShape 103"/>
          <p:cNvCxnSpPr>
            <a:cxnSpLocks noChangeShapeType="1"/>
            <a:stCxn id="21510" idx="2"/>
            <a:endCxn id="21537" idx="0"/>
          </p:cNvCxnSpPr>
          <p:nvPr/>
        </p:nvCxnSpPr>
        <p:spPr bwMode="auto">
          <a:xfrm rot="16200000" flipH="1">
            <a:off x="1122362" y="2867026"/>
            <a:ext cx="1979613" cy="1217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89" name="AutoShape 104"/>
          <p:cNvCxnSpPr>
            <a:cxnSpLocks noChangeShapeType="1"/>
            <a:stCxn id="21511" idx="2"/>
            <a:endCxn id="21573" idx="0"/>
          </p:cNvCxnSpPr>
          <p:nvPr/>
        </p:nvCxnSpPr>
        <p:spPr bwMode="auto">
          <a:xfrm rot="16200000" flipH="1">
            <a:off x="3293268" y="1304132"/>
            <a:ext cx="2513013" cy="487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90" name="AutoShape 105"/>
          <p:cNvCxnSpPr>
            <a:cxnSpLocks noChangeShapeType="1"/>
            <a:stCxn id="21512" idx="2"/>
            <a:endCxn id="21542" idx="0"/>
          </p:cNvCxnSpPr>
          <p:nvPr/>
        </p:nvCxnSpPr>
        <p:spPr bwMode="auto">
          <a:xfrm rot="5400000">
            <a:off x="1198562" y="2789238"/>
            <a:ext cx="2513013" cy="1906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91" name="AutoShape 106"/>
          <p:cNvCxnSpPr>
            <a:cxnSpLocks noChangeShapeType="1"/>
            <a:stCxn id="21513" idx="2"/>
            <a:endCxn id="21546" idx="0"/>
          </p:cNvCxnSpPr>
          <p:nvPr/>
        </p:nvCxnSpPr>
        <p:spPr bwMode="auto">
          <a:xfrm rot="5400000">
            <a:off x="2722562" y="3703638"/>
            <a:ext cx="2513013" cy="77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92" name="AutoShape 107"/>
          <p:cNvCxnSpPr>
            <a:cxnSpLocks noChangeShapeType="1"/>
            <a:stCxn id="21514" idx="2"/>
            <a:endCxn id="21556" idx="0"/>
          </p:cNvCxnSpPr>
          <p:nvPr/>
        </p:nvCxnSpPr>
        <p:spPr bwMode="auto">
          <a:xfrm rot="16200000" flipH="1">
            <a:off x="4171156" y="2942432"/>
            <a:ext cx="1446213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93" name="AutoShape 108"/>
          <p:cNvCxnSpPr>
            <a:cxnSpLocks noChangeShapeType="1"/>
            <a:stCxn id="12" idx="2"/>
            <a:endCxn id="21525" idx="1"/>
          </p:cNvCxnSpPr>
          <p:nvPr/>
        </p:nvCxnSpPr>
        <p:spPr bwMode="auto">
          <a:xfrm rot="5400000">
            <a:off x="5103812" y="1017588"/>
            <a:ext cx="1179513" cy="4116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94" name="AutoShape 109"/>
          <p:cNvCxnSpPr>
            <a:cxnSpLocks noChangeShapeType="1"/>
            <a:stCxn id="11" idx="2"/>
            <a:endCxn id="21577" idx="0"/>
          </p:cNvCxnSpPr>
          <p:nvPr/>
        </p:nvCxnSpPr>
        <p:spPr bwMode="auto">
          <a:xfrm rot="5400000">
            <a:off x="7256462" y="2827338"/>
            <a:ext cx="1446213" cy="763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42673</TotalTime>
  <Words>3917</Words>
  <Application>Microsoft Macintosh PowerPoint</Application>
  <PresentationFormat>On-screen Show (4:3)</PresentationFormat>
  <Paragraphs>688</Paragraphs>
  <Slides>57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Calibri</vt:lpstr>
      <vt:lpstr>Courier New</vt:lpstr>
      <vt:lpstr>Lucida Grande</vt:lpstr>
      <vt:lpstr>ＭＳ Ｐゴシック</vt:lpstr>
      <vt:lpstr>Symbol</vt:lpstr>
      <vt:lpstr>Times New Roman</vt:lpstr>
      <vt:lpstr>Arial</vt:lpstr>
      <vt:lpstr>Default Theme</vt:lpstr>
      <vt:lpstr>Operating System Principles: Memory Management –  Swapping, Paging, and Virtual Memory CS 111 Operating Systems  Peter Reiher </vt:lpstr>
      <vt:lpstr>Outline</vt:lpstr>
      <vt:lpstr>Swapping</vt:lpstr>
      <vt:lpstr>Swapping To Disk</vt:lpstr>
      <vt:lpstr>Downsides To Simple Swapping</vt:lpstr>
      <vt:lpstr>Paging</vt:lpstr>
      <vt:lpstr>Segmentation Revisited</vt:lpstr>
      <vt:lpstr>The Paging Approach</vt:lpstr>
      <vt:lpstr>Paged Address Translation</vt:lpstr>
      <vt:lpstr>Paging and Fragmentation</vt:lpstr>
      <vt:lpstr>How Does This Compare To Segment Fragmentation?</vt:lpstr>
      <vt:lpstr>Providing the Magic  Translation Mechanism </vt:lpstr>
      <vt:lpstr>Paging and MMUs</vt:lpstr>
      <vt:lpstr>Some Examples</vt:lpstr>
      <vt:lpstr>The MMU Hardware</vt:lpstr>
      <vt:lpstr>Handling Big Page Tables</vt:lpstr>
      <vt:lpstr>The MMU and Multiple Processes</vt:lpstr>
      <vt:lpstr>Ongoing MMU Operations</vt:lpstr>
      <vt:lpstr>Demand Paging</vt:lpstr>
      <vt:lpstr>What Is Demand Paging?</vt:lpstr>
      <vt:lpstr>How To Make Demand  Paging Work</vt:lpstr>
      <vt:lpstr>Achieving Good Performance for Demand Paging</vt:lpstr>
      <vt:lpstr>Demand Paging and  Locality of Reference</vt:lpstr>
      <vt:lpstr>Why is Locality of Reference Usually Present?</vt:lpstr>
      <vt:lpstr>Page Faults</vt:lpstr>
      <vt:lpstr>Handling a Page Fault</vt:lpstr>
      <vt:lpstr>Page Faults Don’t Impact Correctness</vt:lpstr>
      <vt:lpstr>Pages and Secondary Storage</vt:lpstr>
      <vt:lpstr>Demand Paging Performance</vt:lpstr>
      <vt:lpstr>Virtual Memory</vt:lpstr>
      <vt:lpstr>The Basic Concept</vt:lpstr>
      <vt:lpstr>The Key VM Technology: Replacement Algorithms</vt:lpstr>
      <vt:lpstr>The Basics of Page Replacement</vt:lpstr>
      <vt:lpstr>The Optimal Replacement Algorithm</vt:lpstr>
      <vt:lpstr>Do We Require Optimal Algorithms?</vt:lpstr>
      <vt:lpstr>Approximating the Optimal</vt:lpstr>
      <vt:lpstr>Candidate Replacement Algorithms</vt:lpstr>
      <vt:lpstr>Naïve LRU</vt:lpstr>
      <vt:lpstr>True LRU Page Replacement</vt:lpstr>
      <vt:lpstr>Maintaining Information for LRU</vt:lpstr>
      <vt:lpstr>Clock Algorithms</vt:lpstr>
      <vt:lpstr>Clock Algorithm Page Replacement</vt:lpstr>
      <vt:lpstr>Comparing True LRU To Clock Algorithm</vt:lpstr>
      <vt:lpstr>Page Replacement and Multiprogramming</vt:lpstr>
      <vt:lpstr>Single Global Page Frame Pool</vt:lpstr>
      <vt:lpstr>Per-Process Page Frame Pools</vt:lpstr>
      <vt:lpstr>Working Sets</vt:lpstr>
      <vt:lpstr>The Natural Working Set Size</vt:lpstr>
      <vt:lpstr>Optimal Working Sets</vt:lpstr>
      <vt:lpstr>Implementing Working Sets</vt:lpstr>
      <vt:lpstr>Thrashing</vt:lpstr>
      <vt:lpstr>Preventing Thrashing</vt:lpstr>
      <vt:lpstr>Unswapping a Process</vt:lpstr>
      <vt:lpstr>Clean Vs. Dirty Pages</vt:lpstr>
      <vt:lpstr>Dirty Pages and Page Replacement</vt:lpstr>
      <vt:lpstr>Pre-Emptive Page Laundering</vt:lpstr>
      <vt:lpstr>Paging and Shared Segments</vt:lpstr>
    </vt:vector>
  </TitlesOfParts>
  <Company>UCLA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Microsoft Office User</cp:lastModifiedBy>
  <cp:revision>64</cp:revision>
  <cp:lastPrinted>2014-01-03T23:50:58Z</cp:lastPrinted>
  <dcterms:created xsi:type="dcterms:W3CDTF">2016-09-29T18:14:09Z</dcterms:created>
  <dcterms:modified xsi:type="dcterms:W3CDTF">2016-10-13T16:43:05Z</dcterms:modified>
</cp:coreProperties>
</file>