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78" r:id="rId4"/>
    <p:sldId id="283" r:id="rId5"/>
    <p:sldId id="284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85" r:id="rId18"/>
    <p:sldId id="269" r:id="rId19"/>
    <p:sldId id="270" r:id="rId20"/>
  </p:sldIdLst>
  <p:sldSz cx="9144000" cy="5143500" type="screen16x9"/>
  <p:notesSz cx="6858000" cy="9144000"/>
  <p:embeddedFontLst>
    <p:embeddedFont>
      <p:font typeface="微软雅黑" panose="020B0503020204020204" pitchFamily="34" charset="-122"/>
      <p:regular r:id="rId22"/>
      <p:bold r:id="rId23"/>
    </p:embeddedFont>
    <p:embeddedFont>
      <p:font typeface="Oswald" pitchFamily="2" charset="77"/>
      <p:regular r:id="rId24"/>
      <p:bold r:id="rId25"/>
    </p:embeddedFont>
    <p:embeddedFont>
      <p:font typeface="Source Code Pro" panose="020B0509030403020204" pitchFamily="49" charset="77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5986"/>
  </p:normalViewPr>
  <p:slideViewPr>
    <p:cSldViewPr snapToGrid="0" snapToObjects="1">
      <p:cViewPr varScale="1">
        <p:scale>
          <a:sx n="144" d="100"/>
          <a:sy n="144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d913d7d9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d913d7d9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b19182db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b19182db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b19182db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b19182db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b19182db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b19182db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b19182db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b19182db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b19182db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b19182db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d913d7d9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d913d7d9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d913d7d9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d913d7d9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b19182db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b19182db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712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db186b3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db186b3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Linear regression performs the task to predict a dependent variable value (y) based on a given independent variable (x). So, this regression technique finds out a linear relationship between x (input) and y(output). Hence, the name is Linear Regression.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b19182db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b19182db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b19182db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b19182db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b19182db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b19182db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b19182db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b19182db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Onehot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encoding: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create new attributes according to the number of classes present in the categorical attribute </a:t>
            </a:r>
            <a:r>
              <a:rPr lang="en-SG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i.e</a:t>
            </a:r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if there are </a:t>
            </a:r>
            <a:r>
              <a:rPr lang="en-SG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number of categories in categorical attribute, </a:t>
            </a:r>
            <a:r>
              <a:rPr lang="en-SG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new attributes will be created. These attributes created are called </a:t>
            </a:r>
            <a:r>
              <a:rPr lang="en-SG" sz="1100" b="1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Dummy Variables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b19182dbb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b19182dbb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F170-DF51-A643-8612-025DABABF143}" type="datetimeFigureOut">
              <a:rPr kumimoji="1" lang="zh-CN" altLang="en-US" smtClean="0"/>
              <a:t>2019/7/15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DF4F-D601-1444-8CCA-44BEB2E81E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202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Enthuse Workshop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Data Science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with our encoding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613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is categorical and does not have any relation between different categories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our encoding implies a relation: 0 &lt; 1 &lt; 2.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overcome this problem, we use One Hot Encoder: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l="5339" t="46331" r="75316" b="36833"/>
          <a:stretch/>
        </p:blipFill>
        <p:spPr>
          <a:xfrm>
            <a:off x="4855525" y="3063975"/>
            <a:ext cx="2806723" cy="137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 l="5014" t="48343" r="78636" b="36692"/>
          <a:stretch/>
        </p:blipFill>
        <p:spPr>
          <a:xfrm>
            <a:off x="1481750" y="3203825"/>
            <a:ext cx="2397802" cy="1234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3605750" y="3192125"/>
            <a:ext cx="273900" cy="1245900"/>
          </a:xfrm>
          <a:prstGeom prst="rect">
            <a:avLst/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5085900" y="3045250"/>
            <a:ext cx="744600" cy="1411500"/>
          </a:xfrm>
          <a:prstGeom prst="rect">
            <a:avLst/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" name="Google Shape;111;p19"/>
          <p:cNvCxnSpPr/>
          <p:nvPr/>
        </p:nvCxnSpPr>
        <p:spPr>
          <a:xfrm>
            <a:off x="4082588" y="3751000"/>
            <a:ext cx="570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One</a:t>
            </a:r>
            <a:r>
              <a:rPr lang="en-US" altLang="zh-CN" dirty="0"/>
              <a:t>-hot</a:t>
            </a:r>
            <a:r>
              <a:rPr lang="zh-CN" altLang="en-US" dirty="0"/>
              <a:t> </a:t>
            </a:r>
            <a:r>
              <a:rPr lang="en" dirty="0"/>
              <a:t>encoding</a:t>
            </a:r>
            <a:endParaRPr dirty="0"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613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 err="1"/>
              <a:t>onehotencoder</a:t>
            </a:r>
            <a:r>
              <a:rPr lang="en" sz="1400" dirty="0"/>
              <a:t> = </a:t>
            </a:r>
            <a:r>
              <a:rPr lang="en" sz="1400" dirty="0" err="1"/>
              <a:t>OneHotEncoder</a:t>
            </a:r>
            <a:r>
              <a:rPr lang="en" sz="1400" dirty="0"/>
              <a:t>(</a:t>
            </a:r>
            <a:r>
              <a:rPr lang="en" sz="1400" dirty="0" err="1"/>
              <a:t>categorical_features</a:t>
            </a:r>
            <a:r>
              <a:rPr lang="en" sz="1400" dirty="0"/>
              <a:t> = [3])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X = </a:t>
            </a:r>
            <a:r>
              <a:rPr lang="en" sz="1400" dirty="0" err="1"/>
              <a:t>onehotencoder.fit_transform</a:t>
            </a:r>
            <a:r>
              <a:rPr lang="en" sz="1400" dirty="0"/>
              <a:t>(X).</a:t>
            </a:r>
            <a:r>
              <a:rPr lang="en" sz="1400" dirty="0" err="1"/>
              <a:t>toarray</a:t>
            </a:r>
            <a:r>
              <a:rPr lang="en" sz="1400" dirty="0"/>
              <a:t>()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the profit using linear regression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split the dataset into the training set and test set: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from sklearn.model_selection import train_test_split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X_train, X_test, y_train, y_test = train_test_split(X, y, test_size = 0.2, random_state = 0)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the profit using linear regression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 then fit a regression model: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from </a:t>
            </a:r>
            <a:r>
              <a:rPr lang="en" sz="1400" dirty="0" err="1"/>
              <a:t>sklearn.linear_model</a:t>
            </a:r>
            <a:r>
              <a:rPr lang="en" sz="1400" dirty="0"/>
              <a:t> import </a:t>
            </a:r>
            <a:r>
              <a:rPr lang="en" sz="1400" dirty="0" err="1"/>
              <a:t>LinearRegression</a:t>
            </a:r>
            <a:endParaRPr sz="14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regressor = </a:t>
            </a:r>
            <a:r>
              <a:rPr lang="en" sz="1400" dirty="0" err="1"/>
              <a:t>LinearRegression</a:t>
            </a:r>
            <a:r>
              <a:rPr lang="en" sz="1400" dirty="0"/>
              <a:t>()</a:t>
            </a:r>
            <a:endParaRPr sz="14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 err="1"/>
              <a:t>regressor.fit</a:t>
            </a:r>
            <a:r>
              <a:rPr lang="en" sz="1400" dirty="0"/>
              <a:t>(</a:t>
            </a:r>
            <a:r>
              <a:rPr lang="en" sz="1400" dirty="0" err="1"/>
              <a:t>X_train</a:t>
            </a:r>
            <a:r>
              <a:rPr lang="en" sz="1400" dirty="0"/>
              <a:t>, </a:t>
            </a:r>
            <a:r>
              <a:rPr lang="en" sz="1400" dirty="0" err="1"/>
              <a:t>y_train</a:t>
            </a:r>
            <a:r>
              <a:rPr lang="en" sz="1400" dirty="0"/>
              <a:t>)</a:t>
            </a:r>
            <a:endParaRPr sz="14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the profit using linear regression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the model: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y_pred = regressor.predict(X_test)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2. Unsupervised Learning: </a:t>
            </a:r>
            <a:br>
              <a:rPr lang="en" dirty="0"/>
            </a:br>
            <a:r>
              <a:rPr lang="en" dirty="0"/>
              <a:t>K-means </a:t>
            </a:r>
            <a:r>
              <a:rPr lang="en-US" altLang="zh-CN" dirty="0"/>
              <a:t>C</a:t>
            </a:r>
            <a:r>
              <a:rPr lang="en" dirty="0"/>
              <a:t>lustering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r>
              <a:rPr lang="en" dirty="0"/>
              <a:t>: group similar data points together and discover underlying patterns.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K-means looks for a fixed number (k) of clusters in a dataset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425" y="2803975"/>
            <a:ext cx="5443651" cy="23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6E95-CDED-7146-8CB1-1D9F7773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K-Mean Clustering algorithm works?</a:t>
            </a:r>
          </a:p>
        </p:txBody>
      </p:sp>
      <p:pic>
        <p:nvPicPr>
          <p:cNvPr id="5" name="Picture 5" descr="K means clustering algorithm">
            <a:extLst>
              <a:ext uri="{FF2B5EF4-FFF2-40B4-BE49-F238E27FC236}">
                <a16:creationId xmlns:a16="http://schemas.microsoft.com/office/drawing/2014/main" id="{4C389281-CF1B-1849-8154-D1AFDF6B1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8439" y="1648112"/>
            <a:ext cx="3117205" cy="3211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FA43E9E-6E81-A343-9619-96BD5B6AC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917" y="1989710"/>
            <a:ext cx="4306652" cy="242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0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Initialize and fit: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from </a:t>
            </a:r>
            <a:r>
              <a:rPr lang="en" sz="1400" dirty="0" err="1"/>
              <a:t>sklearn.cluster</a:t>
            </a:r>
            <a:r>
              <a:rPr lang="en" sz="1400" dirty="0"/>
              <a:t> import </a:t>
            </a:r>
            <a:r>
              <a:rPr lang="en" sz="1400" dirty="0" err="1"/>
              <a:t>KMeans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 err="1"/>
              <a:t>kmeans</a:t>
            </a:r>
            <a:r>
              <a:rPr lang="en" sz="1400" dirty="0"/>
              <a:t> = </a:t>
            </a:r>
            <a:r>
              <a:rPr lang="en" sz="1400" dirty="0" err="1"/>
              <a:t>KMeans</a:t>
            </a:r>
            <a:r>
              <a:rPr lang="en" sz="1400" dirty="0"/>
              <a:t>(</a:t>
            </a:r>
            <a:r>
              <a:rPr lang="en" sz="1400" dirty="0" err="1"/>
              <a:t>n_clusters</a:t>
            </a:r>
            <a:r>
              <a:rPr lang="en" sz="1400" dirty="0"/>
              <a:t> = 5, </a:t>
            </a:r>
            <a:r>
              <a:rPr lang="en" sz="1400" dirty="0" err="1"/>
              <a:t>init</a:t>
            </a:r>
            <a:r>
              <a:rPr lang="en" sz="1400" dirty="0"/>
              <a:t> = 'k-means++')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 err="1"/>
              <a:t>kmeans.fit</a:t>
            </a:r>
            <a:r>
              <a:rPr lang="en" sz="1400" dirty="0"/>
              <a:t>(features)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Cluster assignments for each data point: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assignments = </a:t>
            </a:r>
            <a:r>
              <a:rPr lang="en" sz="1400" dirty="0" err="1"/>
              <a:t>kmeans.fit_predict</a:t>
            </a:r>
            <a:r>
              <a:rPr lang="en" sz="1400" dirty="0"/>
              <a:t>(features)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err="1"/>
              <a:t>Centeroids</a:t>
            </a:r>
            <a:r>
              <a:rPr lang="en" dirty="0"/>
              <a:t>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 err="1"/>
              <a:t>kmeans.cluster_centers</a:t>
            </a:r>
            <a:r>
              <a:rPr lang="en" sz="1400" dirty="0"/>
              <a:t>_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Supervised Learning</a:t>
            </a:r>
          </a:p>
          <a:p>
            <a:pPr marL="939800" lvl="1" indent="-342900">
              <a:spcBef>
                <a:spcPts val="0"/>
              </a:spcBef>
              <a:buFont typeface="+mj-lt"/>
              <a:buAutoNum type="alphaLcPeriod"/>
            </a:pPr>
            <a:r>
              <a:rPr lang="en" dirty="0">
                <a:solidFill>
                  <a:schemeClr val="accent4"/>
                </a:solidFill>
              </a:rPr>
              <a:t>Linear </a:t>
            </a:r>
            <a:r>
              <a:rPr lang="en-US" altLang="zh-CN" dirty="0">
                <a:solidFill>
                  <a:schemeClr val="accent4"/>
                </a:solidFill>
              </a:rPr>
              <a:t>R</a:t>
            </a:r>
            <a:r>
              <a:rPr lang="en" dirty="0">
                <a:solidFill>
                  <a:schemeClr val="accent4"/>
                </a:solidFill>
              </a:rPr>
              <a:t>egression</a:t>
            </a:r>
          </a:p>
          <a:p>
            <a:pPr marL="939800" lvl="1" indent="-342900">
              <a:spcBef>
                <a:spcPts val="0"/>
              </a:spcBef>
              <a:buFont typeface="+mj-lt"/>
              <a:buAutoNum type="alphaLcPeriod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Classification</a:t>
            </a:r>
          </a:p>
          <a:p>
            <a:pPr marL="939800" lvl="1" indent="-342900">
              <a:spcBef>
                <a:spcPts val="0"/>
              </a:spcBef>
              <a:buFont typeface="+mj-lt"/>
              <a:buAutoNum type="alphaLcPeriod"/>
            </a:pP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en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Unsupervised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L</a:t>
            </a: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earning</a:t>
            </a:r>
          </a:p>
          <a:p>
            <a:pPr marL="939800" lvl="1" indent="-342900">
              <a:buFont typeface="+mj-lt"/>
              <a:buAutoNum type="alphaLcPeriod"/>
            </a:pPr>
            <a:r>
              <a:rPr lang="en-SG" dirty="0">
                <a:solidFill>
                  <a:schemeClr val="accent4"/>
                </a:solidFill>
              </a:rPr>
              <a:t>K-means Clustering</a:t>
            </a:r>
          </a:p>
          <a:p>
            <a:pPr>
              <a:buFont typeface="+mj-lt"/>
              <a:buAutoNum type="arabicPeriod"/>
            </a:pPr>
            <a:endParaRPr lang="en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788566-5984-DB41-B0B1-04F11B676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28420"/>
            <a:ext cx="2255361" cy="14147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74F488-8E41-D74D-A15E-CB1598820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883605"/>
            <a:ext cx="2255361" cy="14147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400" y="123508"/>
            <a:ext cx="811201" cy="295593"/>
          </a:xfr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A5F93C2D-784B-4B25-9682-284822CD2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90" y="123508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Supervised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Learning Process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C:\Users\Ian\Desktop\supervised.png">
            <a:extLst>
              <a:ext uri="{FF2B5EF4-FFF2-40B4-BE49-F238E27FC236}">
                <a16:creationId xmlns:a16="http://schemas.microsoft.com/office/drawing/2014/main" id="{50B7EEC1-D402-5343-B048-5BDC0FD0C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49" y="1448503"/>
            <a:ext cx="5278017" cy="323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86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400" y="123508"/>
            <a:ext cx="811201" cy="295593"/>
          </a:xfr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A5F93C2D-784B-4B25-9682-284822CD2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09" y="17048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Unsupervised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Learning Process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2" descr="C:\Users\Ian\Desktop\unsupervised.png">
            <a:extLst>
              <a:ext uri="{FF2B5EF4-FFF2-40B4-BE49-F238E27FC236}">
                <a16:creationId xmlns:a16="http://schemas.microsoft.com/office/drawing/2014/main" id="{0C861ACA-F6C0-A64D-823E-1188F6439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46" y="1354316"/>
            <a:ext cx="5382425" cy="311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39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</a:t>
            </a:r>
            <a:r>
              <a:rPr lang="en-US" altLang="zh-CN" dirty="0"/>
              <a:t>1</a:t>
            </a:r>
            <a:r>
              <a:rPr lang="en" dirty="0"/>
              <a:t>. </a:t>
            </a:r>
            <a:r>
              <a:rPr lang="en-US" altLang="zh-CN" dirty="0"/>
              <a:t>S</a:t>
            </a:r>
            <a:r>
              <a:rPr lang="en-SG" dirty="0" err="1"/>
              <a:t>upervised</a:t>
            </a:r>
            <a:r>
              <a:rPr lang="en" dirty="0"/>
              <a:t> Learning: </a:t>
            </a:r>
            <a:br>
              <a:rPr lang="en" dirty="0"/>
            </a:b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95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l="7501" r="25216" b="6331"/>
          <a:stretch/>
        </p:blipFill>
        <p:spPr>
          <a:xfrm>
            <a:off x="2471800" y="1386900"/>
            <a:ext cx="4062998" cy="318182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6945325" y="2638850"/>
            <a:ext cx="18102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y = ax + b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regression: preparing data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4th column is text. 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can’t have text in our data if we’re going to run any kind of model on it.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1600"/>
              </a:spcAft>
              <a:buSzPts val="1400"/>
              <a:buChar char="-"/>
            </a:pPr>
            <a:r>
              <a:rPr lang="en"/>
              <a:t>we need to make this data ready for the model: convert it to numbers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l="4771" t="33237" r="67709" b="50072"/>
          <a:stretch/>
        </p:blipFill>
        <p:spPr>
          <a:xfrm>
            <a:off x="430125" y="1723225"/>
            <a:ext cx="4040827" cy="137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data: label encoder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613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distinct name should be replaced by a number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l="5014" t="48343" r="78636" b="36692"/>
          <a:stretch/>
        </p:blipFill>
        <p:spPr>
          <a:xfrm>
            <a:off x="5951762" y="2486650"/>
            <a:ext cx="2397802" cy="123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4">
            <a:alphaModFix/>
          </a:blip>
          <a:srcRect l="4771" t="33237" r="67709" b="50072"/>
          <a:stretch/>
        </p:blipFill>
        <p:spPr>
          <a:xfrm>
            <a:off x="794337" y="2297575"/>
            <a:ext cx="4040827" cy="1378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7"/>
          <p:cNvCxnSpPr/>
          <p:nvPr/>
        </p:nvCxnSpPr>
        <p:spPr>
          <a:xfrm>
            <a:off x="5078463" y="3126075"/>
            <a:ext cx="570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" name="Google Shape;93;p17"/>
          <p:cNvSpPr/>
          <p:nvPr/>
        </p:nvSpPr>
        <p:spPr>
          <a:xfrm>
            <a:off x="3635338" y="2267575"/>
            <a:ext cx="540300" cy="1502400"/>
          </a:xfrm>
          <a:prstGeom prst="rect">
            <a:avLst/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8075763" y="2297575"/>
            <a:ext cx="273900" cy="1472400"/>
          </a:xfrm>
          <a:prstGeom prst="rect">
            <a:avLst/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data: label encoder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613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from sklearn.preprocessing import LabelEncoder, OneHotEncoder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labelencoder = LabelEncoder()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X[:, 3] = labelencoder.fit_transform(X[:, 3])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NTU</Template>
  <TotalTime>1109</TotalTime>
  <Words>507</Words>
  <Application>Microsoft Macintosh PowerPoint</Application>
  <PresentationFormat>On-screen Show (16:9)</PresentationFormat>
  <Paragraphs>68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Source Code Pro</vt:lpstr>
      <vt:lpstr>Oswald</vt:lpstr>
      <vt:lpstr>微软雅黑</vt:lpstr>
      <vt:lpstr>Arial</vt:lpstr>
      <vt:lpstr>Modern Writer</vt:lpstr>
      <vt:lpstr>Enthuse Workshop</vt:lpstr>
      <vt:lpstr>Outline</vt:lpstr>
      <vt:lpstr>Supervised Learning Process</vt:lpstr>
      <vt:lpstr>Unsupervised Learning Process</vt:lpstr>
      <vt:lpstr>Part 1. Supervised Learning:  Linear Regression</vt:lpstr>
      <vt:lpstr>Linear regression</vt:lpstr>
      <vt:lpstr>Linear regression: preparing data</vt:lpstr>
      <vt:lpstr>preparing data: label encoder</vt:lpstr>
      <vt:lpstr>preparing data: label encoder</vt:lpstr>
      <vt:lpstr>Problem with our encoding</vt:lpstr>
      <vt:lpstr>One-hot encoding</vt:lpstr>
      <vt:lpstr>Predicting the profit using linear regression</vt:lpstr>
      <vt:lpstr>Predicting the profit using linear regression</vt:lpstr>
      <vt:lpstr>Predicting the profit using linear regression</vt:lpstr>
      <vt:lpstr>Part 2. Unsupervised Learning:  K-means Clustering</vt:lpstr>
      <vt:lpstr>K-means clustering</vt:lpstr>
      <vt:lpstr>How the K-Mean Clustering algorithm works?</vt:lpstr>
      <vt:lpstr>K-means clustering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Enthuse Workshop</dc:title>
  <cp:lastModifiedBy>Microsoft Office User</cp:lastModifiedBy>
  <cp:revision>22</cp:revision>
  <dcterms:modified xsi:type="dcterms:W3CDTF">2019-07-16T00:57:07Z</dcterms:modified>
</cp:coreProperties>
</file>