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2"/>
  </p:notesMasterIdLst>
  <p:handoutMasterIdLst>
    <p:handoutMasterId r:id="rId73"/>
  </p:handoutMasterIdLst>
  <p:sldIdLst>
    <p:sldId id="330" r:id="rId2"/>
    <p:sldId id="342" r:id="rId3"/>
    <p:sldId id="355" r:id="rId4"/>
    <p:sldId id="258" r:id="rId5"/>
    <p:sldId id="387" r:id="rId6"/>
    <p:sldId id="429" r:id="rId7"/>
    <p:sldId id="388" r:id="rId8"/>
    <p:sldId id="430" r:id="rId9"/>
    <p:sldId id="431" r:id="rId10"/>
    <p:sldId id="487" r:id="rId11"/>
    <p:sldId id="290" r:id="rId12"/>
    <p:sldId id="367" r:id="rId13"/>
    <p:sldId id="360" r:id="rId14"/>
    <p:sldId id="472" r:id="rId15"/>
    <p:sldId id="474" r:id="rId16"/>
    <p:sldId id="475" r:id="rId17"/>
    <p:sldId id="476" r:id="rId18"/>
    <p:sldId id="477" r:id="rId19"/>
    <p:sldId id="482" r:id="rId20"/>
    <p:sldId id="486" r:id="rId21"/>
    <p:sldId id="488" r:id="rId22"/>
    <p:sldId id="489" r:id="rId23"/>
    <p:sldId id="490" r:id="rId24"/>
    <p:sldId id="491" r:id="rId25"/>
    <p:sldId id="492" r:id="rId26"/>
    <p:sldId id="493" r:id="rId27"/>
    <p:sldId id="494" r:id="rId28"/>
    <p:sldId id="495" r:id="rId29"/>
    <p:sldId id="496" r:id="rId30"/>
    <p:sldId id="497" r:id="rId31"/>
    <p:sldId id="498" r:id="rId32"/>
    <p:sldId id="499" r:id="rId33"/>
    <p:sldId id="500" r:id="rId34"/>
    <p:sldId id="501" r:id="rId35"/>
    <p:sldId id="502" r:id="rId36"/>
    <p:sldId id="503" r:id="rId37"/>
    <p:sldId id="504" r:id="rId38"/>
    <p:sldId id="505" r:id="rId39"/>
    <p:sldId id="506" r:id="rId40"/>
    <p:sldId id="507" r:id="rId41"/>
    <p:sldId id="508" r:id="rId42"/>
    <p:sldId id="509" r:id="rId43"/>
    <p:sldId id="510" r:id="rId44"/>
    <p:sldId id="511" r:id="rId45"/>
    <p:sldId id="512" r:id="rId46"/>
    <p:sldId id="513" r:id="rId47"/>
    <p:sldId id="514" r:id="rId48"/>
    <p:sldId id="515" r:id="rId49"/>
    <p:sldId id="516" r:id="rId50"/>
    <p:sldId id="517" r:id="rId51"/>
    <p:sldId id="518" r:id="rId52"/>
    <p:sldId id="519" r:id="rId53"/>
    <p:sldId id="520" r:id="rId54"/>
    <p:sldId id="521" r:id="rId55"/>
    <p:sldId id="522" r:id="rId56"/>
    <p:sldId id="523" r:id="rId57"/>
    <p:sldId id="524" r:id="rId58"/>
    <p:sldId id="525" r:id="rId59"/>
    <p:sldId id="526" r:id="rId60"/>
    <p:sldId id="527" r:id="rId61"/>
    <p:sldId id="528" r:id="rId62"/>
    <p:sldId id="529" r:id="rId63"/>
    <p:sldId id="530" r:id="rId64"/>
    <p:sldId id="531" r:id="rId65"/>
    <p:sldId id="532" r:id="rId66"/>
    <p:sldId id="533" r:id="rId67"/>
    <p:sldId id="534" r:id="rId68"/>
    <p:sldId id="535" r:id="rId69"/>
    <p:sldId id="536" r:id="rId70"/>
    <p:sldId id="537" r:id="rId71"/>
  </p:sldIdLst>
  <p:sldSz cx="9144000" cy="6858000" type="screen4x3"/>
  <p:notesSz cx="6808788" cy="9939338"/>
  <p:defaultTextStyle>
    <a:defPPr>
      <a:defRPr lang="en-US"/>
    </a:defPPr>
    <a:lvl1pPr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6pPr>
    <a:lvl7pPr marL="27432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7pPr>
    <a:lvl8pPr marL="32004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8pPr>
    <a:lvl9pPr marL="3657600" algn="l" defTabSz="914400" rtl="0" eaLnBrk="1" latinLnBrk="0" hangingPunct="1">
      <a:defRPr kern="1200">
        <a:solidFill>
          <a:schemeClr val="tx1"/>
        </a:solidFill>
        <a:latin typeface="Times New Roman" panose="02020603050405020304" pitchFamily="18"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6">
          <p15:clr>
            <a:srgbClr val="A4A3A4"/>
          </p15:clr>
        </p15:guide>
        <p15:guide id="2" pos="2910">
          <p15:clr>
            <a:srgbClr val="A4A3A4"/>
          </p15:clr>
        </p15:guide>
      </p15:sldGuideLst>
    </p:ext>
    <p:ext uri="{2D200454-40CA-4A62-9FC3-DE9A4176ACB9}">
      <p15:notesGuideLst xmlns:p15="http://schemas.microsoft.com/office/powerpoint/2012/main">
        <p15:guide id="1" orient="horz" pos="3139">
          <p15:clr>
            <a:srgbClr val="A4A3A4"/>
          </p15:clr>
        </p15:guide>
        <p15:guide id="2" pos="216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99"/>
    <a:srgbClr val="660033"/>
    <a:srgbClr val="00FF99"/>
    <a:srgbClr val="6600FF"/>
    <a:srgbClr val="0033CC"/>
    <a:srgbClr val="1C1C1C"/>
    <a:srgbClr val="FF0066"/>
    <a:srgbClr val="C0C0C0"/>
    <a:srgbClr val="FFCC66"/>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7" autoAdjust="0"/>
    <p:restoredTop sz="94660"/>
  </p:normalViewPr>
  <p:slideViewPr>
    <p:cSldViewPr>
      <p:cViewPr varScale="1">
        <p:scale>
          <a:sx n="113" d="100"/>
          <a:sy n="113" d="100"/>
        </p:scale>
        <p:origin x="1458" y="108"/>
      </p:cViewPr>
      <p:guideLst>
        <p:guide orient="horz" pos="2166"/>
        <p:guide pos="291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96" d="100"/>
          <a:sy n="96" d="100"/>
        </p:scale>
        <p:origin x="-1752" y="-112"/>
      </p:cViewPr>
      <p:guideLst>
        <p:guide orient="horz" pos="3139"/>
        <p:guide pos="216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51197" cy="497633"/>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56390" y="1"/>
            <a:ext cx="2951197" cy="497633"/>
          </a:xfrm>
          <a:prstGeom prst="rect">
            <a:avLst/>
          </a:prstGeom>
        </p:spPr>
        <p:txBody>
          <a:bodyPr vert="horz" lIns="91440" tIns="45720" rIns="91440" bIns="45720" rtlCol="0"/>
          <a:lstStyle>
            <a:lvl1pPr algn="r">
              <a:defRPr sz="1200" smtClean="0"/>
            </a:lvl1pPr>
          </a:lstStyle>
          <a:p>
            <a:pPr>
              <a:defRPr/>
            </a:pPr>
            <a:fld id="{8A793AEF-20AD-4364-A748-A444056648A9}" type="datetimeFigureOut">
              <a:rPr lang="en-US"/>
              <a:t>8/1/2024</a:t>
            </a:fld>
            <a:endParaRPr lang="en-US"/>
          </a:p>
        </p:txBody>
      </p:sp>
      <p:sp>
        <p:nvSpPr>
          <p:cNvPr id="4" name="Footer Placeholder 3"/>
          <p:cNvSpPr>
            <a:spLocks noGrp="1"/>
          </p:cNvSpPr>
          <p:nvPr>
            <p:ph type="ftr" sz="quarter" idx="2"/>
          </p:nvPr>
        </p:nvSpPr>
        <p:spPr>
          <a:xfrm>
            <a:off x="0" y="9441705"/>
            <a:ext cx="2951197" cy="495413"/>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56390" y="9441705"/>
            <a:ext cx="2951197" cy="495413"/>
          </a:xfrm>
          <a:prstGeom prst="rect">
            <a:avLst/>
          </a:prstGeom>
        </p:spPr>
        <p:txBody>
          <a:bodyPr vert="horz" lIns="91440" tIns="45720" rIns="91440" bIns="45720" rtlCol="0" anchor="b"/>
          <a:lstStyle>
            <a:lvl1pPr algn="r">
              <a:defRPr sz="1200" smtClean="0"/>
            </a:lvl1pPr>
          </a:lstStyle>
          <a:p>
            <a:pPr>
              <a:defRPr/>
            </a:pPr>
            <a:fld id="{788C297B-2005-4BC2-AF6B-E4B6EA1BCBA8}" type="slidenum">
              <a:rPr lang="en-US"/>
              <a:t>‹#›</a:t>
            </a:fld>
            <a:endParaRPr lang="en-US"/>
          </a:p>
        </p:txBody>
      </p:sp>
    </p:spTree>
    <p:extLst>
      <p:ext uri="{BB962C8B-B14F-4D97-AF65-F5344CB8AC3E}">
        <p14:creationId xmlns:p14="http://schemas.microsoft.com/office/powerpoint/2010/main" val="36701154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62" name="Rectangle 2"/>
          <p:cNvSpPr>
            <a:spLocks noGrp="1" noChangeArrowheads="1"/>
          </p:cNvSpPr>
          <p:nvPr>
            <p:ph type="hdr" sz="quarter"/>
          </p:nvPr>
        </p:nvSpPr>
        <p:spPr bwMode="auto">
          <a:xfrm>
            <a:off x="0" y="1"/>
            <a:ext cx="2951197" cy="497633"/>
          </a:xfrm>
          <a:prstGeom prst="rect">
            <a:avLst/>
          </a:prstGeom>
          <a:noFill/>
          <a:ln w="9525">
            <a:noFill/>
            <a:miter lim="800000"/>
          </a:ln>
          <a:effectLst/>
        </p:spPr>
        <p:txBody>
          <a:bodyPr vert="horz" wrap="square" lIns="91440" tIns="45720" rIns="91440" bIns="45720" numCol="1" anchor="t" anchorCtr="0" compatLnSpc="1"/>
          <a:lstStyle>
            <a:lvl1pPr eaLnBrk="0" hangingPunct="0">
              <a:defRPr sz="1200">
                <a:solidFill>
                  <a:schemeClr val="tx2"/>
                </a:solidFill>
                <a:effectLst>
                  <a:outerShdw blurRad="38100" dist="38100" dir="2700000" algn="tl">
                    <a:srgbClr val="C0C0C0"/>
                  </a:outerShdw>
                </a:effectLst>
                <a:latin typeface="Tahoma" panose="020B0604030504040204" pitchFamily="34" charset="0"/>
              </a:defRPr>
            </a:lvl1pPr>
          </a:lstStyle>
          <a:p>
            <a:pPr>
              <a:defRPr/>
            </a:pPr>
            <a:endParaRPr lang="en-US" altLang="en-US"/>
          </a:p>
        </p:txBody>
      </p:sp>
      <p:sp>
        <p:nvSpPr>
          <p:cNvPr id="40963" name="Rectangle 3"/>
          <p:cNvSpPr>
            <a:spLocks noGrp="1" noChangeArrowheads="1"/>
          </p:cNvSpPr>
          <p:nvPr>
            <p:ph type="dt" idx="1"/>
          </p:nvPr>
        </p:nvSpPr>
        <p:spPr bwMode="auto">
          <a:xfrm>
            <a:off x="3857593" y="1"/>
            <a:ext cx="2951196" cy="497633"/>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200">
                <a:solidFill>
                  <a:schemeClr val="tx2"/>
                </a:solidFill>
                <a:effectLst>
                  <a:outerShdw blurRad="38100" dist="38100" dir="2700000" algn="tl">
                    <a:srgbClr val="C0C0C0"/>
                  </a:outerShdw>
                </a:effectLst>
                <a:latin typeface="Tahoma" panose="020B0604030504040204" pitchFamily="34" charset="0"/>
              </a:defRPr>
            </a:lvl1pPr>
          </a:lstStyle>
          <a:p>
            <a:pPr>
              <a:defRPr/>
            </a:pPr>
            <a:endParaRPr lang="en-US" altLang="en-US"/>
          </a:p>
        </p:txBody>
      </p:sp>
      <p:sp>
        <p:nvSpPr>
          <p:cNvPr id="89092" name="Rectangle 4"/>
          <p:cNvSpPr>
            <a:spLocks noGrp="1" noRot="1" noChangeAspect="1" noChangeArrowheads="1" noTextEdit="1"/>
          </p:cNvSpPr>
          <p:nvPr>
            <p:ph type="sldImg" idx="2"/>
          </p:nvPr>
        </p:nvSpPr>
        <p:spPr bwMode="auto">
          <a:xfrm>
            <a:off x="920750" y="746125"/>
            <a:ext cx="4967288" cy="3725863"/>
          </a:xfrm>
          <a:prstGeom prst="rect">
            <a:avLst/>
          </a:prstGeom>
          <a:noFill/>
          <a:ln w="9525">
            <a:solidFill>
              <a:srgbClr val="000000"/>
            </a:solidFill>
            <a:miter lim="800000"/>
          </a:ln>
        </p:spPr>
      </p:sp>
      <p:sp>
        <p:nvSpPr>
          <p:cNvPr id="40965" name="Rectangle 5"/>
          <p:cNvSpPr>
            <a:spLocks noGrp="1" noChangeArrowheads="1"/>
          </p:cNvSpPr>
          <p:nvPr>
            <p:ph type="body" sz="quarter" idx="3"/>
          </p:nvPr>
        </p:nvSpPr>
        <p:spPr bwMode="auto">
          <a:xfrm>
            <a:off x="908800" y="4720854"/>
            <a:ext cx="4991188" cy="4472034"/>
          </a:xfrm>
          <a:prstGeom prst="rect">
            <a:avLst/>
          </a:prstGeom>
          <a:noFill/>
          <a:ln w="9525">
            <a:noFill/>
            <a:miter lim="800000"/>
          </a:ln>
          <a:effectLst/>
        </p:spPr>
        <p:txBody>
          <a:bodyPr vert="horz" wrap="square" lIns="91440" tIns="45720" rIns="91440" bIns="45720" numCol="1" anchor="t" anchorCtr="0" compatLnSpc="1"/>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40966" name="Rectangle 6"/>
          <p:cNvSpPr>
            <a:spLocks noGrp="1" noChangeArrowheads="1"/>
          </p:cNvSpPr>
          <p:nvPr>
            <p:ph type="ftr" sz="quarter" idx="4"/>
          </p:nvPr>
        </p:nvSpPr>
        <p:spPr bwMode="auto">
          <a:xfrm>
            <a:off x="0" y="9441705"/>
            <a:ext cx="2951197" cy="497633"/>
          </a:xfrm>
          <a:prstGeom prst="rect">
            <a:avLst/>
          </a:prstGeom>
          <a:noFill/>
          <a:ln w="9525">
            <a:noFill/>
            <a:miter lim="800000"/>
          </a:ln>
          <a:effectLst/>
        </p:spPr>
        <p:txBody>
          <a:bodyPr vert="horz" wrap="square" lIns="91440" tIns="45720" rIns="91440" bIns="45720" numCol="1" anchor="b" anchorCtr="0" compatLnSpc="1"/>
          <a:lstStyle>
            <a:lvl1pPr eaLnBrk="0" hangingPunct="0">
              <a:defRPr sz="1200">
                <a:solidFill>
                  <a:schemeClr val="tx2"/>
                </a:solidFill>
                <a:effectLst>
                  <a:outerShdw blurRad="38100" dist="38100" dir="2700000" algn="tl">
                    <a:srgbClr val="C0C0C0"/>
                  </a:outerShdw>
                </a:effectLst>
                <a:latin typeface="Tahoma" panose="020B0604030504040204" pitchFamily="34" charset="0"/>
              </a:defRPr>
            </a:lvl1pPr>
          </a:lstStyle>
          <a:p>
            <a:pPr>
              <a:defRPr/>
            </a:pPr>
            <a:endParaRPr lang="en-US" altLang="en-US"/>
          </a:p>
        </p:txBody>
      </p:sp>
      <p:sp>
        <p:nvSpPr>
          <p:cNvPr id="40967" name="Rectangle 7"/>
          <p:cNvSpPr>
            <a:spLocks noGrp="1" noChangeArrowheads="1"/>
          </p:cNvSpPr>
          <p:nvPr>
            <p:ph type="sldNum" sz="quarter" idx="5"/>
          </p:nvPr>
        </p:nvSpPr>
        <p:spPr bwMode="auto">
          <a:xfrm>
            <a:off x="3857593" y="9441705"/>
            <a:ext cx="2951196" cy="497633"/>
          </a:xfrm>
          <a:prstGeom prst="rect">
            <a:avLst/>
          </a:prstGeom>
          <a:noFill/>
          <a:ln w="9525">
            <a:noFill/>
            <a:miter lim="800000"/>
          </a:ln>
          <a:effectLst/>
        </p:spPr>
        <p:txBody>
          <a:bodyPr vert="horz" wrap="square" lIns="91440" tIns="45720" rIns="91440" bIns="45720" numCol="1" anchor="b" anchorCtr="0" compatLnSpc="1"/>
          <a:lstStyle>
            <a:lvl1pPr algn="r" eaLnBrk="0" hangingPunct="0">
              <a:defRPr sz="1200">
                <a:solidFill>
                  <a:schemeClr val="tx2"/>
                </a:solidFill>
                <a:effectLst>
                  <a:outerShdw blurRad="38100" dist="38100" dir="2700000" algn="tl">
                    <a:srgbClr val="C0C0C0"/>
                  </a:outerShdw>
                </a:effectLst>
                <a:latin typeface="Tahoma" panose="020B0604030504040204" pitchFamily="34" charset="0"/>
              </a:defRPr>
            </a:lvl1pPr>
          </a:lstStyle>
          <a:p>
            <a:pPr>
              <a:defRPr/>
            </a:pPr>
            <a:fld id="{1341CA6D-7202-4BBD-AB1A-320787EBCC23}" type="slidenum">
              <a:rPr lang="en-US" altLang="en-US"/>
              <a:t>‹#›</a:t>
            </a:fld>
            <a:endParaRPr lang="en-US" altLang="en-US"/>
          </a:p>
        </p:txBody>
      </p:sp>
    </p:spTree>
    <p:extLst>
      <p:ext uri="{BB962C8B-B14F-4D97-AF65-F5344CB8AC3E}">
        <p14:creationId xmlns:p14="http://schemas.microsoft.com/office/powerpoint/2010/main" val="29111695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1D9BBF0-427E-4C56-BAA1-C915F7C1C570}" type="slidenum">
              <a:rPr lang="en-US" altLang="en-US"/>
              <a:t>1</a:t>
            </a:fld>
            <a:endParaRPr lang="en-US" altLang="en-US"/>
          </a:p>
        </p:txBody>
      </p:sp>
      <p:sp>
        <p:nvSpPr>
          <p:cNvPr id="90115" name="Rectangle 2"/>
          <p:cNvSpPr>
            <a:spLocks noGrp="1" noRot="1" noChangeAspect="1" noChangeArrowheads="1" noTextEdit="1"/>
          </p:cNvSpPr>
          <p:nvPr>
            <p:ph type="sldImg"/>
          </p:nvPr>
        </p:nvSpPr>
        <p:spPr/>
      </p:sp>
      <p:sp>
        <p:nvSpPr>
          <p:cNvPr id="90116"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B20E73-E4C4-482C-B6B6-1BD0F0E96870}" type="slidenum">
              <a:rPr lang="en-US" altLang="en-US"/>
              <a:t>2</a:t>
            </a:fld>
            <a:endParaRPr lang="en-US" altLang="en-U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7B20E73-E4C4-482C-B6B6-1BD0F0E96870}" type="slidenum">
              <a:rPr lang="en-US" altLang="en-US"/>
              <a:t>3</a:t>
            </a:fld>
            <a:endParaRPr lang="en-US" altLang="en-US"/>
          </a:p>
        </p:txBody>
      </p:sp>
      <p:sp>
        <p:nvSpPr>
          <p:cNvPr id="92163" name="Rectangle 2"/>
          <p:cNvSpPr>
            <a:spLocks noGrp="1" noRot="1" noChangeAspect="1" noChangeArrowheads="1" noTextEdit="1"/>
          </p:cNvSpPr>
          <p:nvPr>
            <p:ph type="sldImg"/>
          </p:nvPr>
        </p:nvSpPr>
        <p:spPr/>
      </p:sp>
      <p:sp>
        <p:nvSpPr>
          <p:cNvPr id="921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DB056A-E432-4F8F-A704-BC74CE599A0F}" type="slidenum">
              <a:rPr lang="en-US" altLang="en-US"/>
              <a:t>4</a:t>
            </a:fld>
            <a:endParaRPr lang="en-US" altLang="en-US"/>
          </a:p>
        </p:txBody>
      </p:sp>
      <p:sp>
        <p:nvSpPr>
          <p:cNvPr id="100355" name="Rectangle 2"/>
          <p:cNvSpPr>
            <a:spLocks noGrp="1" noRot="1" noChangeAspect="1" noChangeArrowheads="1" noTextEdit="1"/>
          </p:cNvSpPr>
          <p:nvPr>
            <p:ph type="sldImg"/>
          </p:nvPr>
        </p:nvSpPr>
        <p:spPr/>
      </p:sp>
      <p:sp>
        <p:nvSpPr>
          <p:cNvPr id="100356" name="Rectangle 3"/>
          <p:cNvSpPr>
            <a:spLocks noGrp="1" noChangeArrowheads="1"/>
          </p:cNvSpPr>
          <p:nvPr>
            <p:ph type="body" idx="1"/>
          </p:nvPr>
        </p:nvSpPr>
        <p:spPr>
          <a:noFill/>
        </p:spPr>
        <p:txBody>
          <a:bodyPr/>
          <a:lstStyle/>
          <a:p>
            <a:pPr eaLnBrk="1" hangingPunct="1"/>
            <a:r>
              <a:rPr lang="en-US" altLang="en-US"/>
              <a:t>Figure 1-1 Bohr Model</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8AE0D68-7450-45C2-A19B-21F0468A6EFB}" type="slidenum">
              <a:rPr lang="en-US" altLang="en-US"/>
              <a:t>11</a:t>
            </a:fld>
            <a:endParaRPr lang="en-US" altLang="en-US"/>
          </a:p>
        </p:txBody>
      </p:sp>
      <p:sp>
        <p:nvSpPr>
          <p:cNvPr id="101379" name="Rectangle 2"/>
          <p:cNvSpPr>
            <a:spLocks noGrp="1" noRot="1" noChangeAspect="1" noChangeArrowheads="1" noTextEdit="1"/>
          </p:cNvSpPr>
          <p:nvPr>
            <p:ph type="sldImg"/>
          </p:nvPr>
        </p:nvSpPr>
        <p:spPr/>
      </p:sp>
      <p:sp>
        <p:nvSpPr>
          <p:cNvPr id="101380" name="Rectangle 3"/>
          <p:cNvSpPr>
            <a:spLocks noGrp="1" noChangeArrowheads="1"/>
          </p:cNvSpPr>
          <p:nvPr>
            <p:ph type="body" idx="1"/>
          </p:nvPr>
        </p:nvSpPr>
        <p:spPr>
          <a:noFill/>
        </p:spPr>
        <p:txBody>
          <a:bodyPr/>
          <a:lstStyle/>
          <a:p>
            <a:pPr eaLnBrk="1" hangingPunct="1"/>
            <a:r>
              <a:rPr lang="en-US" altLang="en-US" dirty="0"/>
              <a:t>Figure 1-1 Bohr Model</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3171F47-B984-4848-916D-C7A4C0207634}" type="slidenum">
              <a:rPr lang="en-US" altLang="en-US"/>
              <a:t>13</a:t>
            </a:fld>
            <a:endParaRPr lang="en-US" altLang="en-US"/>
          </a:p>
        </p:txBody>
      </p:sp>
      <p:sp>
        <p:nvSpPr>
          <p:cNvPr id="168963" name="Rectangle 2"/>
          <p:cNvSpPr>
            <a:spLocks noGrp="1" noRot="1" noChangeAspect="1" noChangeArrowheads="1" noTextEdit="1"/>
          </p:cNvSpPr>
          <p:nvPr>
            <p:ph type="sldImg"/>
          </p:nvPr>
        </p:nvSpPr>
        <p:spPr/>
      </p:sp>
      <p:sp>
        <p:nvSpPr>
          <p:cNvPr id="168964" name="Rectangle 3"/>
          <p:cNvSpPr>
            <a:spLocks noGrp="1" noChangeArrowheads="1"/>
          </p:cNvSpPr>
          <p:nvPr>
            <p:ph type="body" idx="1"/>
          </p:nvPr>
        </p:nvSpPr>
        <p:spPr>
          <a:noFill/>
        </p:spPr>
        <p:txBody>
          <a:bodyPr/>
          <a:lstStyle/>
          <a:p>
            <a:pPr eaLnBrk="1" hangingPunct="1"/>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pPr>
              <a:defRPr/>
            </a:pPr>
            <a:endParaRPr lang="en-US"/>
          </a:p>
        </p:txBody>
      </p:sp>
      <p:sp>
        <p:nvSpPr>
          <p:cNvPr id="17" name="Footer Placeholder 16"/>
          <p:cNvSpPr>
            <a:spLocks noGrp="1"/>
          </p:cNvSpPr>
          <p:nvPr>
            <p:ph type="ftr" sz="quarter" idx="11"/>
          </p:nvPr>
        </p:nvSpPr>
        <p:spPr/>
        <p:txBody>
          <a:bodyPr/>
          <a:lstStyle/>
          <a:p>
            <a:pPr>
              <a:defRPr/>
            </a:pPr>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68FDDA58-B260-4846-88BB-C5CBD0884044}" type="slidenum">
              <a:rPr lang="en-US" smtClean="0"/>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61BFB74-6358-4FD1-BB67-9208E9BC37D8}"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pPr>
              <a:defRPr/>
            </a:pPr>
            <a:fld id="{9D5D288D-1AF9-4F11-877F-40559B538C93}" type="slidenum">
              <a:rPr lang="en-US" smtClean="0"/>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274638"/>
            <a:ext cx="8229600" cy="58515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Date Placeholder 2"/>
          <p:cNvSpPr>
            <a:spLocks noGrp="1"/>
          </p:cNvSpPr>
          <p:nvPr>
            <p:ph type="dt" sz="half" idx="10"/>
          </p:nvPr>
        </p:nvSpPr>
        <p:spPr/>
        <p:txBody>
          <a:bodyPr/>
          <a:lstStyle>
            <a:lvl1pPr>
              <a:defRPr/>
            </a:lvl1pPr>
          </a:lstStyle>
          <a:p>
            <a:pPr>
              <a:defRPr/>
            </a:pPr>
            <a:fld id="{B2FF74A5-4DA1-45FF-BA8F-27AAF6BFCCBC}" type="datetime1">
              <a:rPr lang="en-US" smtClean="0"/>
              <a:t>8/1/2024</a:t>
            </a:fld>
            <a:endParaRPr lang="en-GB"/>
          </a:p>
        </p:txBody>
      </p:sp>
      <p:sp>
        <p:nvSpPr>
          <p:cNvPr id="4" name="Footer Placeholder 3"/>
          <p:cNvSpPr>
            <a:spLocks noGrp="1"/>
          </p:cNvSpPr>
          <p:nvPr>
            <p:ph type="ftr" sz="quarter" idx="11"/>
          </p:nvPr>
        </p:nvSpPr>
        <p:spPr/>
        <p:txBody>
          <a:bodyPr/>
          <a:lstStyle>
            <a:lvl1pPr>
              <a:defRPr/>
            </a:lvl1pPr>
          </a:lstStyle>
          <a:p>
            <a:pPr>
              <a:defRPr/>
            </a:pPr>
            <a:r>
              <a:rPr lang="en-GB"/>
              <a:t>AUTHOR: NOOR FAIZAH BT ZAINUL ABIDIN</a:t>
            </a:r>
          </a:p>
        </p:txBody>
      </p:sp>
      <p:sp>
        <p:nvSpPr>
          <p:cNvPr id="5" name="Slide Number Placeholder 4"/>
          <p:cNvSpPr>
            <a:spLocks noGrp="1"/>
          </p:cNvSpPr>
          <p:nvPr>
            <p:ph type="sldNum" sz="quarter" idx="12"/>
          </p:nvPr>
        </p:nvSpPr>
        <p:spPr/>
        <p:txBody>
          <a:bodyPr/>
          <a:lstStyle>
            <a:lvl1pPr>
              <a:defRPr/>
            </a:lvl1pPr>
          </a:lstStyle>
          <a:p>
            <a:fld id="{41DA740A-871B-4F2D-9423-347B042FB438}" type="slidenum">
              <a:rPr lang="en-GB" altLang="en-US"/>
              <a:t>‹#›</a:t>
            </a:fld>
            <a:endParaRPr lang="en-GB" altLang="en-US"/>
          </a:p>
        </p:txBody>
      </p:sp>
    </p:spTree>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a:xfrm>
            <a:off x="4361688" y="1026372"/>
            <a:ext cx="457200" cy="441325"/>
          </a:xfrm>
        </p:spPr>
        <p:txBody>
          <a:bodyPr/>
          <a:lstStyle/>
          <a:p>
            <a:pPr>
              <a:defRPr/>
            </a:pPr>
            <a:fld id="{DD3F2E99-ED31-46AF-892B-01F2B9FCA811}" type="slidenum">
              <a:rPr lang="en-US" smtClean="0"/>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pPr>
              <a:defRPr/>
            </a:pPr>
            <a:endParaRPr lang="en-US"/>
          </a:p>
        </p:txBody>
      </p:sp>
      <p:sp>
        <p:nvSpPr>
          <p:cNvPr id="4" name="Date Placeholder 3"/>
          <p:cNvSpPr>
            <a:spLocks noGrp="1"/>
          </p:cNvSpPr>
          <p:nvPr>
            <p:ph type="dt" sz="half" idx="10"/>
          </p:nvPr>
        </p:nvSpPr>
        <p:spPr/>
        <p:txBody>
          <a:bodyPr/>
          <a:lstStyle/>
          <a:p>
            <a:pPr>
              <a:defRPr/>
            </a:pPr>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pPr>
              <a:defRPr/>
            </a:pPr>
            <a:fld id="{9D72FE1F-A3F6-458B-989B-28132A78EE5B}" type="slidenum">
              <a:rPr lang="en-US" smtClean="0"/>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482CF6CA-3295-4DFF-AD24-0181BEC85EEB}" type="slidenum">
              <a:rPr lang="en-US" smtClean="0"/>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a:xfrm>
            <a:off x="304800" y="6409944"/>
            <a:ext cx="3581400" cy="365760"/>
          </a:xfrm>
        </p:spPr>
        <p:txBody>
          <a:bodyPr/>
          <a:lstStyle/>
          <a:p>
            <a:pPr>
              <a:defRPr/>
            </a:pPr>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pPr>
              <a:defRPr/>
            </a:pPr>
            <a:fld id="{A4823AC0-9500-4904-AD91-447B1164AD82}" type="slidenum">
              <a:rPr lang="en-US" smtClean="0"/>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a:xfrm>
            <a:off x="4343400" y="1036020"/>
            <a:ext cx="457200" cy="441325"/>
          </a:xfrm>
        </p:spPr>
        <p:txBody>
          <a:bodyPr/>
          <a:lstStyle/>
          <a:p>
            <a:pPr>
              <a:defRPr/>
            </a:pPr>
            <a:fld id="{B277B09F-01EC-4AB5-B0DA-770F3C6317E7}" type="slidenum">
              <a:rPr lang="en-US" smtClean="0"/>
              <a:t>‹#›</a:t>
            </a:fld>
            <a:endParaRPr lang="en-US"/>
          </a:p>
        </p:txBody>
      </p:sp>
    </p:spTree>
  </p:cSld>
  <p:clrMapOvr>
    <a:masterClrMapping/>
  </p:clrMapOvr>
  <p:transition>
    <p:fade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pPr>
              <a:defRPr/>
            </a:pPr>
            <a:fld id="{1D695CD7-9D04-4C78-9FE5-06150CBE8F2F}" type="slidenum">
              <a:rPr lang="en-US" smtClean="0"/>
              <a:t>‹#›</a:t>
            </a:fld>
            <a:endParaRPr lang="en-US"/>
          </a:p>
        </p:txBody>
      </p:sp>
    </p:spTree>
  </p:cSld>
  <p:clrMapOvr>
    <a:masterClrMapping/>
  </p:clrMapOvr>
  <p:transition>
    <p:fade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pPr>
              <a:defRPr/>
            </a:pPr>
            <a:fld id="{4E24B79E-DAB5-438D-8443-F815DAFC82AD}" type="slidenum">
              <a:rPr lang="en-US" smtClean="0"/>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a:xfrm>
            <a:off x="301752" y="6410848"/>
            <a:ext cx="3383280" cy="365760"/>
          </a:xfrm>
        </p:spPr>
        <p:txBody>
          <a:bodyPr/>
          <a:lstStyle/>
          <a:p>
            <a:pPr>
              <a:defRPr/>
            </a:pPr>
            <a:endParaRPr lang="en-US"/>
          </a:p>
        </p:txBody>
      </p:sp>
    </p:spTree>
  </p:cSld>
  <p:clrMapOvr>
    <a:overrideClrMapping bg1="lt1" tx1="dk1" bg2="lt2" tx2="dk2" accent1="accent1" accent2="accent2" accent3="accent3" accent4="accent4" accent5="accent5" accent6="accent6" hlink="hlink" folHlink="folHlink"/>
  </p:clrMapOvr>
  <p:transition>
    <p:fade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pPr>
              <a:defRPr/>
            </a:pPr>
            <a:fld id="{A61F646C-89D1-4D61-874F-68CD06AF1A27}" type="slidenum">
              <a:rPr lang="en-US" smtClean="0"/>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pPr>
              <a:defRPr/>
            </a:pPr>
            <a:endParaRPr lang="en-US"/>
          </a:p>
        </p:txBody>
      </p:sp>
      <p:sp>
        <p:nvSpPr>
          <p:cNvPr id="6" name="Footer Placeholder 5"/>
          <p:cNvSpPr>
            <a:spLocks noGrp="1"/>
          </p:cNvSpPr>
          <p:nvPr>
            <p:ph type="ftr" sz="quarter" idx="11"/>
          </p:nvPr>
        </p:nvSpPr>
        <p:spPr>
          <a:xfrm>
            <a:off x="301752" y="6410848"/>
            <a:ext cx="3584448" cy="365760"/>
          </a:xfrm>
        </p:spPr>
        <p:txBody>
          <a:bodyPr/>
          <a:lstStyle/>
          <a:p>
            <a:pPr>
              <a:defRPr/>
            </a:pPr>
            <a:endParaRPr lang="en-US"/>
          </a:p>
        </p:txBody>
      </p:sp>
    </p:spTree>
  </p:cSld>
  <p:clrMapOvr>
    <a:masterClrMapping/>
  </p:clrMapOvr>
  <p:transition>
    <p:fade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pPr>
              <a:defRPr/>
            </a:pPr>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pPr>
              <a:defRPr/>
            </a:pPr>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pPr>
              <a:defRPr/>
            </a:pPr>
            <a:fld id="{40C6786D-95F0-41D5-81AB-D52154C8E17A}" type="slidenum">
              <a:rPr lang="en-US" smtClean="0"/>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fade thruBlk="1"/>
  </p:transition>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panose="05000000000000000000"/>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panose="05000000000000000000"/>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oleObject" Target="../embeddings/oleObject2.bin"/><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399" y="294382"/>
            <a:ext cx="8991601" cy="2430145"/>
          </a:xfrm>
          <a:prstGeom prst="rect">
            <a:avLst/>
          </a:prstGeom>
          <a:noFill/>
          <a:ln>
            <a:noFill/>
          </a:ln>
          <a:effectLst/>
        </p:spPr>
        <p:txBody>
          <a:bodyPr wrap="square" lIns="91440" tIns="45720" rIns="91440" bIns="45720">
            <a:sp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ctr"/>
            <a:r>
              <a:rPr lang="en-US" sz="3200" b="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latin typeface="JasmineUPC" pitchFamily="18" charset="-34"/>
                <a:cs typeface="JasmineUPC" pitchFamily="18" charset="-34"/>
              </a:rPr>
              <a:t>        </a:t>
            </a:r>
          </a:p>
          <a:p>
            <a:pPr algn="ctr"/>
            <a:endPar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asmineUPC" pitchFamily="18" charset="-34"/>
              <a:cs typeface="JasmineUPC" pitchFamily="18" charset="-34"/>
            </a:endParaRPr>
          </a:p>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asmineUPC" pitchFamily="18" charset="-34"/>
                <a:cs typeface="JasmineUPC" pitchFamily="18" charset="-34"/>
              </a:rPr>
              <a:t>Lincoln university </a:t>
            </a:r>
          </a:p>
          <a:p>
            <a:pPr algn="ctr"/>
            <a:r>
              <a:rPr lang="en-US" sz="32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asmineUPC" pitchFamily="18" charset="-34"/>
                <a:cs typeface="JasmineUPC" pitchFamily="18" charset="-34"/>
              </a:rPr>
              <a:t>  </a:t>
            </a:r>
            <a:r>
              <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asmineUPC" pitchFamily="18" charset="-34"/>
                <a:cs typeface="JasmineUPC" pitchFamily="18" charset="-34"/>
              </a:rPr>
              <a:t>FACULTY OF ENGINEERING &amp; BUILT Environment</a:t>
            </a:r>
          </a:p>
          <a:p>
            <a:pPr algn="ctr"/>
            <a:endParaRPr lang="en-US" sz="2400" b="1" cap="all"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latin typeface="JasmineUPC" pitchFamily="18" charset="-34"/>
              <a:cs typeface="JasmineUPC" pitchFamily="18" charset="-34"/>
            </a:endParaRPr>
          </a:p>
        </p:txBody>
      </p:sp>
      <p:sp>
        <p:nvSpPr>
          <p:cNvPr id="7" name="TextBox 6"/>
          <p:cNvSpPr txBox="1"/>
          <p:nvPr/>
        </p:nvSpPr>
        <p:spPr>
          <a:xfrm>
            <a:off x="762000" y="3276600"/>
            <a:ext cx="7875270" cy="1322070"/>
          </a:xfrm>
          <a:prstGeom prst="rect">
            <a:avLst/>
          </a:prstGeom>
          <a:noFill/>
        </p:spPr>
        <p:txBody>
          <a:bodyPr wrap="square" rtlCol="0">
            <a:spAutoFit/>
          </a:bodyPr>
          <a:lstStyle/>
          <a:p>
            <a:pPr algn="ctr"/>
            <a:r>
              <a:rPr lang="en-US" sz="4000" b="1" dirty="0">
                <a:latin typeface="Open Sans Semibold" pitchFamily="34" charset="0"/>
                <a:ea typeface="Open Sans Semibold" pitchFamily="34" charset="0"/>
                <a:cs typeface="Open Sans Semibold" pitchFamily="34" charset="0"/>
              </a:rPr>
              <a:t>Chapter 1: PN JUNCTION DEVICES</a:t>
            </a:r>
          </a:p>
        </p:txBody>
      </p:sp>
      <p:sp>
        <p:nvSpPr>
          <p:cNvPr id="8" name="Subtitle 7"/>
          <p:cNvSpPr>
            <a:spLocks noGrp="1"/>
          </p:cNvSpPr>
          <p:nvPr>
            <p:ph type="subTitle" idx="1"/>
          </p:nvPr>
        </p:nvSpPr>
        <p:spPr>
          <a:xfrm>
            <a:off x="1371600" y="5410200"/>
            <a:ext cx="6400800" cy="1371600"/>
          </a:xfrm>
        </p:spPr>
        <p:txBody>
          <a:bodyPr>
            <a:normAutofit/>
          </a:bodyPr>
          <a:lstStyle/>
          <a:p>
            <a:r>
              <a:rPr lang="en-US" sz="2000" b="0" cap="none" spc="0" dirty="0">
                <a:solidFill>
                  <a:srgbClr val="0033CC"/>
                </a:solidFill>
                <a:latin typeface="Berlin Sans FB" pitchFamily="34" charset="0"/>
                <a:cs typeface="Times New Roman" panose="02020603050405020304" pitchFamily="18" charset="0"/>
              </a:rPr>
              <a:t>BY: MS. SOBRINA MOHAMAD SOBRI</a:t>
            </a:r>
          </a:p>
        </p:txBody>
      </p:sp>
      <p:sp>
        <p:nvSpPr>
          <p:cNvPr id="10" name="TextBox 9"/>
          <p:cNvSpPr txBox="1"/>
          <p:nvPr/>
        </p:nvSpPr>
        <p:spPr>
          <a:xfrm>
            <a:off x="228600" y="6400800"/>
            <a:ext cx="8763000" cy="338554"/>
          </a:xfrm>
          <a:prstGeom prst="rect">
            <a:avLst/>
          </a:prstGeom>
          <a:noFill/>
        </p:spPr>
        <p:txBody>
          <a:bodyPr wrap="square" rtlCol="0">
            <a:spAutoFit/>
          </a:bodyPr>
          <a:lstStyle/>
          <a:p>
            <a:r>
              <a:rPr lang="en-US" sz="1600" b="1" dirty="0">
                <a:latin typeface="Bradley Hand ITC" pitchFamily="66" charset="0"/>
              </a:rPr>
              <a:t>ELECTRONIC  DEVICES AND OPERATIONS 1  	</a:t>
            </a:r>
            <a:endParaRPr lang="en-US" sz="1600" b="1" i="1" dirty="0">
              <a:latin typeface="Bradley Hand ITC" pitchFamily="66" charset="0"/>
            </a:endParaRPr>
          </a:p>
        </p:txBody>
      </p:sp>
      <p:pic>
        <p:nvPicPr>
          <p:cNvPr id="9" name="image1.jpeg"/>
          <p:cNvPicPr/>
          <p:nvPr/>
        </p:nvPicPr>
        <p:blipFill>
          <a:blip r:embed="rId3" cstate="print"/>
          <a:stretch>
            <a:fillRect/>
          </a:stretch>
        </p:blipFill>
        <p:spPr>
          <a:xfrm>
            <a:off x="3521771" y="280005"/>
            <a:ext cx="2476500" cy="902732"/>
          </a:xfrm>
          <a:prstGeom prst="rect">
            <a:avLst/>
          </a:prstGeom>
        </p:spPr>
      </p:pic>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9"/>
          <p:cNvSpPr txBox="1"/>
          <p:nvPr/>
        </p:nvSpPr>
        <p:spPr>
          <a:xfrm>
            <a:off x="457200" y="2286000"/>
            <a:ext cx="7747635" cy="2292935"/>
          </a:xfrm>
          <a:prstGeom prst="rect">
            <a:avLst/>
          </a:prstGeom>
          <a:noFill/>
        </p:spPr>
        <p:txBody>
          <a:bodyPr wrap="square" rtlCol="0" anchor="t">
            <a:spAutoFit/>
          </a:bodyPr>
          <a:lstStyle/>
          <a:p>
            <a:pPr marL="12700" indent="0" algn="just">
              <a:lnSpc>
                <a:spcPct val="100000"/>
              </a:lnSpc>
              <a:spcBef>
                <a:spcPts val="895"/>
              </a:spcBef>
              <a:buSzPct val="100000"/>
              <a:buFont typeface="Wingdings" panose="05000000000000000000" charset="0"/>
              <a:buNone/>
              <a:tabLst>
                <a:tab pos="355600" algn="l"/>
              </a:tabLst>
            </a:pPr>
            <a:r>
              <a:rPr sz="1600" dirty="0">
                <a:latin typeface="Palatino Linotype" panose="02040502050505030304" charset="0"/>
                <a:cs typeface="Palatino Linotype" panose="02040502050505030304" charset="0"/>
                <a:sym typeface="+mn-ea"/>
              </a:rPr>
              <a:t>The value of I</a:t>
            </a:r>
            <a:r>
              <a:rPr sz="1600" baseline="-25000" dirty="0">
                <a:latin typeface="Palatino Linotype" panose="02040502050505030304" charset="0"/>
                <a:cs typeface="Palatino Linotype" panose="02040502050505030304" charset="0"/>
                <a:sym typeface="+mn-ea"/>
              </a:rPr>
              <a:t>0</a:t>
            </a:r>
            <a:r>
              <a:rPr sz="1600" dirty="0">
                <a:latin typeface="Palatino Linotype" panose="02040502050505030304" charset="0"/>
                <a:cs typeface="Palatino Linotype" panose="02040502050505030304" charset="0"/>
                <a:sym typeface="+mn-ea"/>
              </a:rPr>
              <a:t> (or I</a:t>
            </a:r>
            <a:r>
              <a:rPr sz="1600" baseline="-25000" dirty="0">
                <a:latin typeface="Palatino Linotype" panose="02040502050505030304" charset="0"/>
                <a:cs typeface="Palatino Linotype" panose="02040502050505030304" charset="0"/>
                <a:sym typeface="+mn-ea"/>
              </a:rPr>
              <a:t>s</a:t>
            </a:r>
            <a:r>
              <a:rPr lang="en-US" sz="1600" baseline="-250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 is independent of the applied reverse voltage</a:t>
            </a:r>
            <a:r>
              <a:rPr lang="en-US" sz="16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but depends on (a) temperature, (b) degree of doping and (c) physical size of the junction.</a:t>
            </a:r>
            <a:endParaRPr sz="1600" dirty="0">
              <a:latin typeface="Palatino Linotype" panose="02040502050505030304" charset="0"/>
              <a:cs typeface="Palatino Linotype" panose="02040502050505030304" charset="0"/>
            </a:endParaRPr>
          </a:p>
          <a:p>
            <a:pPr marL="12700" indent="0" algn="just">
              <a:lnSpc>
                <a:spcPct val="100000"/>
              </a:lnSpc>
              <a:spcBef>
                <a:spcPts val="895"/>
              </a:spcBef>
              <a:buSzPct val="100000"/>
              <a:buFont typeface="Wingdings" panose="05000000000000000000" charset="0"/>
              <a:buNone/>
              <a:tabLst>
                <a:tab pos="355600" algn="l"/>
              </a:tabLst>
            </a:pPr>
            <a:r>
              <a:rPr sz="1600" dirty="0">
                <a:latin typeface="Palatino Linotype" panose="02040502050505030304" charset="0"/>
                <a:cs typeface="Palatino Linotype" panose="02040502050505030304" charset="0"/>
                <a:sym typeface="+mn-ea"/>
              </a:rPr>
              <a:t>As seen from Fig., when reverse voltage exceeds a certain value called break-down voltage</a:t>
            </a:r>
            <a:r>
              <a:rPr lang="en-US" sz="16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VBR (or </a:t>
            </a:r>
            <a:r>
              <a:rPr sz="1600" dirty="0" err="1">
                <a:latin typeface="Palatino Linotype" panose="02040502050505030304" charset="0"/>
                <a:cs typeface="Palatino Linotype" panose="02040502050505030304" charset="0"/>
                <a:sym typeface="+mn-ea"/>
              </a:rPr>
              <a:t>Zener</a:t>
            </a:r>
            <a:r>
              <a:rPr sz="1600" dirty="0">
                <a:latin typeface="Palatino Linotype" panose="02040502050505030304" charset="0"/>
                <a:cs typeface="Palatino Linotype" panose="02040502050505030304" charset="0"/>
                <a:sym typeface="+mn-ea"/>
              </a:rPr>
              <a:t> voltage </a:t>
            </a:r>
            <a:r>
              <a:rPr sz="1600" dirty="0" err="1">
                <a:latin typeface="Palatino Linotype" panose="02040502050505030304" charset="0"/>
                <a:cs typeface="Palatino Linotype" panose="02040502050505030304" charset="0"/>
                <a:sym typeface="+mn-ea"/>
              </a:rPr>
              <a:t>Vz</a:t>
            </a:r>
            <a:r>
              <a:rPr sz="1600" dirty="0">
                <a:latin typeface="Palatino Linotype" panose="02040502050505030304" charset="0"/>
                <a:cs typeface="Palatino Linotype" panose="02040502050505030304" charset="0"/>
                <a:sym typeface="+mn-ea"/>
              </a:rPr>
              <a:t>), the leakage current suddenly and sharply increases, the curve indicating</a:t>
            </a:r>
            <a:r>
              <a:rPr lang="en-US" sz="16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zero resistance at this point. Any further increase in voltage is likely to produce burnout unless protected</a:t>
            </a:r>
            <a:r>
              <a:rPr lang="en-US" sz="16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by a current-limiting resistor.</a:t>
            </a:r>
            <a:endParaRPr sz="1600" dirty="0">
              <a:latin typeface="Palatino Linotype" panose="02040502050505030304" charset="0"/>
              <a:cs typeface="Palatino Linotype" panose="02040502050505030304" charset="0"/>
            </a:endParaRPr>
          </a:p>
          <a:p>
            <a:pPr marL="12700" indent="0" algn="just">
              <a:lnSpc>
                <a:spcPct val="100000"/>
              </a:lnSpc>
              <a:spcBef>
                <a:spcPts val="895"/>
              </a:spcBef>
              <a:buSzPct val="100000"/>
              <a:buFont typeface="Wingdings" panose="05000000000000000000" charset="0"/>
              <a:buNone/>
              <a:tabLst>
                <a:tab pos="355600" algn="l"/>
              </a:tabLst>
            </a:pPr>
            <a:r>
              <a:rPr sz="1600" dirty="0">
                <a:latin typeface="Palatino Linotype" panose="02040502050505030304" charset="0"/>
                <a:cs typeface="Palatino Linotype" panose="02040502050505030304" charset="0"/>
                <a:sym typeface="+mn-ea"/>
              </a:rPr>
              <a:t>When P-N junction diodes are employed primarily because of this breakdown property as voltage</a:t>
            </a:r>
            <a:r>
              <a:rPr lang="en-US" sz="1600" dirty="0">
                <a:latin typeface="Palatino Linotype" panose="02040502050505030304" charset="0"/>
                <a:cs typeface="Palatino Linotype" panose="02040502050505030304" charset="0"/>
                <a:sym typeface="+mn-ea"/>
              </a:rPr>
              <a:t> </a:t>
            </a:r>
            <a:r>
              <a:rPr sz="1600" dirty="0">
                <a:latin typeface="Palatino Linotype" panose="02040502050505030304" charset="0"/>
                <a:cs typeface="Palatino Linotype" panose="02040502050505030304" charset="0"/>
                <a:sym typeface="+mn-ea"/>
              </a:rPr>
              <a:t>regulators, they are called </a:t>
            </a:r>
            <a:r>
              <a:rPr sz="1600" dirty="0" err="1">
                <a:latin typeface="Palatino Linotype" panose="02040502050505030304" charset="0"/>
                <a:cs typeface="Palatino Linotype" panose="02040502050505030304" charset="0"/>
                <a:sym typeface="+mn-ea"/>
              </a:rPr>
              <a:t>Zener</a:t>
            </a:r>
            <a:r>
              <a:rPr sz="1600" dirty="0">
                <a:latin typeface="Palatino Linotype" panose="02040502050505030304" charset="0"/>
                <a:cs typeface="Palatino Linotype" panose="02040502050505030304" charset="0"/>
                <a:sym typeface="+mn-ea"/>
              </a:rPr>
              <a:t> diodes (Art. 54.1).</a:t>
            </a:r>
            <a:endParaRPr lang="en-US" sz="1600" dirty="0"/>
          </a:p>
        </p:txBody>
      </p:sp>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914400" y="609600"/>
            <a:ext cx="4476750" cy="3810000"/>
          </a:xfrm>
          <a:prstGeom prst="rect">
            <a:avLst/>
          </a:prstGeom>
        </p:spPr>
      </p:pic>
      <p:sp>
        <p:nvSpPr>
          <p:cNvPr id="3" name="Text Box 2"/>
          <p:cNvSpPr txBox="1"/>
          <p:nvPr/>
        </p:nvSpPr>
        <p:spPr>
          <a:xfrm>
            <a:off x="5715000" y="1066800"/>
            <a:ext cx="2540000" cy="2862322"/>
          </a:xfrm>
          <a:prstGeom prst="rect">
            <a:avLst/>
          </a:prstGeom>
          <a:noFill/>
        </p:spPr>
        <p:txBody>
          <a:bodyPr wrap="square" rtlCol="0" anchor="t">
            <a:spAutoFit/>
          </a:bodyPr>
          <a:lstStyle/>
          <a:p>
            <a:pPr algn="just"/>
            <a:r>
              <a:rPr lang="en-US" dirty="0"/>
              <a:t>The volt-ampere characteristics described above are called static characteristics because they describe the </a:t>
            </a:r>
            <a:r>
              <a:rPr lang="en-US" dirty="0" err="1"/>
              <a:t>d.c.</a:t>
            </a:r>
            <a:r>
              <a:rPr lang="en-US" dirty="0"/>
              <a:t> </a:t>
            </a:r>
            <a:r>
              <a:rPr lang="en-US" dirty="0" err="1"/>
              <a:t>behaviour</a:t>
            </a:r>
            <a:r>
              <a:rPr lang="en-US" dirty="0"/>
              <a:t> of the diode. The forward and reverse characteristics have been combined into a single diagram of Fig. 52.4.</a:t>
            </a:r>
          </a:p>
        </p:txBody>
      </p:sp>
    </p:spTree>
  </p:cSld>
  <p:clrMapOvr>
    <a:masterClrMapping/>
  </p:clrMapOvr>
  <p:transition>
    <p:split orient="vert" dir="in"/>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 Box 2"/>
              <p:cNvSpPr txBox="1"/>
              <p:nvPr/>
            </p:nvSpPr>
            <p:spPr>
              <a:xfrm>
                <a:off x="457200" y="457200"/>
                <a:ext cx="7752080" cy="5136727"/>
              </a:xfrm>
              <a:prstGeom prst="rect">
                <a:avLst/>
              </a:prstGeom>
              <a:noFill/>
            </p:spPr>
            <p:txBody>
              <a:bodyPr wrap="square" rtlCol="0" anchor="t">
                <a:spAutoFit/>
              </a:bodyPr>
              <a:lstStyle/>
              <a:p>
                <a:pPr algn="just"/>
                <a:r>
                  <a:rPr lang="en-US" dirty="0"/>
                  <a:t>Applications</a:t>
                </a:r>
              </a:p>
              <a:p>
                <a:pPr algn="just"/>
                <a:r>
                  <a:rPr lang="en-US" b="1" dirty="0"/>
                  <a:t>The main applications of semiconductor diodes in modern electronic circuitry are as under </a:t>
                </a:r>
                <a:r>
                  <a:rPr lang="en-US" dirty="0"/>
                  <a:t>:</a:t>
                </a:r>
              </a:p>
              <a:p>
                <a:pPr algn="just"/>
                <a:endParaRPr lang="en-US" dirty="0"/>
              </a:p>
              <a:p>
                <a:pPr marL="342900" indent="-342900" algn="just">
                  <a:buAutoNum type="arabicPeriod"/>
                </a:pPr>
                <a:r>
                  <a:rPr lang="en-US" dirty="0"/>
                  <a:t>As power or rectifier diodes. They convert ac current into dc current for dc power supplies of electronic circuits.</a:t>
                </a:r>
              </a:p>
              <a:p>
                <a:pPr algn="just"/>
                <a:endParaRPr lang="en-US" dirty="0"/>
              </a:p>
              <a:p>
                <a:pPr algn="just"/>
                <a:r>
                  <a:rPr lang="en-US" dirty="0"/>
                  <a:t>2. As signal diodes in communication circuits for modulation and demodulation of small signals.</a:t>
                </a:r>
              </a:p>
              <a:p>
                <a:pPr algn="just"/>
                <a:endParaRPr lang="en-US" dirty="0"/>
              </a:p>
              <a:p>
                <a:pPr algn="just"/>
                <a:r>
                  <a:rPr lang="en-US" dirty="0"/>
                  <a:t>3. As </a:t>
                </a:r>
                <a:r>
                  <a:rPr lang="en-US" dirty="0" err="1"/>
                  <a:t>Zener</a:t>
                </a:r>
                <a:r>
                  <a:rPr lang="en-US" dirty="0"/>
                  <a:t> diodes in voltage stabilizing circuits.</a:t>
                </a:r>
              </a:p>
              <a:p>
                <a:pPr algn="just"/>
                <a:endParaRPr lang="en-US" dirty="0"/>
              </a:p>
              <a:p>
                <a:pPr algn="just"/>
                <a:r>
                  <a:rPr lang="en-US" dirty="0"/>
                  <a:t>4. As </a:t>
                </a:r>
                <a:r>
                  <a:rPr lang="en-US" dirty="0" err="1"/>
                  <a:t>varactor</a:t>
                </a:r>
                <a:r>
                  <a:rPr lang="en-US" dirty="0"/>
                  <a:t> diodes–for use in voltage-controlled tuning circuits as may be found in radio and TV receivers. For this purpose, the diode is deliberately made to have a certain range of junction capacitance. The capacitance of the reverse-biased diode is given by C = K / </a:t>
                </a:r>
                <a14:m>
                  <m:oMath xmlns:m="http://schemas.openxmlformats.org/officeDocument/2006/math">
                    <m:rad>
                      <m:radPr>
                        <m:degHide m:val="on"/>
                        <m:ctrlPr>
                          <a:rPr lang="en-US" i="1">
                            <a:latin typeface="Cambria Math" panose="02040503050406030204" pitchFamily="18" charset="0"/>
                            <a:cs typeface="Cambria Math" panose="02040503050406030204" charset="0"/>
                          </a:rPr>
                        </m:ctrlPr>
                      </m:radPr>
                      <m:deg/>
                      <m:e>
                        <m:sSub>
                          <m:sSubPr>
                            <m:ctrlPr>
                              <a:rPr lang="en-US" i="1">
                                <a:latin typeface="Cambria Math" panose="02040503050406030204" pitchFamily="18" charset="0"/>
                                <a:cs typeface="Cambria Math" panose="02040503050406030204" charset="0"/>
                              </a:rPr>
                            </m:ctrlPr>
                          </m:sSubPr>
                          <m:e>
                            <m:r>
                              <a:rPr lang="en-US" i="1">
                                <a:latin typeface="Cambria Math" panose="02040503050406030204" charset="0"/>
                                <a:cs typeface="Cambria Math" panose="02040503050406030204" charset="0"/>
                              </a:rPr>
                              <m:t>𝑉</m:t>
                            </m:r>
                          </m:e>
                          <m:sub>
                            <m:r>
                              <a:rPr lang="en-US" i="1">
                                <a:latin typeface="Cambria Math" panose="02040503050406030204" charset="0"/>
                                <a:cs typeface="Cambria Math" panose="02040503050406030204" charset="0"/>
                              </a:rPr>
                              <m:t>𝑅</m:t>
                            </m:r>
                          </m:sub>
                        </m:sSub>
                      </m:e>
                    </m:rad>
                    <m:r>
                      <a:rPr lang="en-US" b="0" i="0" smtClean="0">
                        <a:latin typeface="Cambria Math"/>
                        <a:cs typeface="Cambria Math" panose="02040503050406030204" charset="0"/>
                      </a:rPr>
                      <m:t> </m:t>
                    </m:r>
                  </m:oMath>
                </a14:m>
                <a:r>
                  <a:rPr lang="en-US" dirty="0"/>
                  <a:t>where V</a:t>
                </a:r>
                <a:r>
                  <a:rPr lang="en-US" baseline="-25000" dirty="0"/>
                  <a:t>R</a:t>
                </a:r>
                <a:r>
                  <a:rPr lang="en-US" dirty="0"/>
                  <a:t> is the reverse voltage.</a:t>
                </a:r>
              </a:p>
              <a:p>
                <a:pPr algn="just"/>
                <a:endParaRPr lang="en-US" dirty="0"/>
              </a:p>
              <a:p>
                <a:pPr algn="just"/>
                <a:r>
                  <a:rPr lang="en-US" dirty="0"/>
                  <a:t>5. In logic circuits used in computers.</a:t>
                </a:r>
              </a:p>
            </p:txBody>
          </p:sp>
        </mc:Choice>
        <mc:Fallback xmlns="">
          <p:sp>
            <p:nvSpPr>
              <p:cNvPr id="3" name="Text Box 2"/>
              <p:cNvSpPr txBox="1">
                <a:spLocks noRot="1" noChangeAspect="1" noMove="1" noResize="1" noEditPoints="1" noAdjustHandles="1" noChangeArrowheads="1" noChangeShapeType="1" noTextEdit="1"/>
              </p:cNvSpPr>
              <p:nvPr/>
            </p:nvSpPr>
            <p:spPr>
              <a:xfrm>
                <a:off x="457200" y="457200"/>
                <a:ext cx="7752080" cy="5136727"/>
              </a:xfrm>
              <a:prstGeom prst="rect">
                <a:avLst/>
              </a:prstGeom>
              <a:blipFill rotWithShape="1">
                <a:blip r:embed="rId2"/>
                <a:stretch>
                  <a:fillRect l="-629" t="-593" r="-1415" b="-949"/>
                </a:stretch>
              </a:blipFill>
            </p:spPr>
            <p:txBody>
              <a:bodyPr/>
              <a:lstStyle/>
              <a:p>
                <a:r>
                  <a:rPr lang="en-US">
                    <a:noFill/>
                  </a:rPr>
                  <a:t> </a:t>
                </a:r>
              </a:p>
            </p:txBody>
          </p:sp>
        </mc:Fallback>
      </mc:AlternateContent>
    </p:spTree>
  </p:cSld>
  <p:clrMapOvr>
    <a:masterClrMapping/>
  </p:clrMapOvr>
  <p:transition>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9" name="Rectangle 5"/>
          <p:cNvSpPr>
            <a:spLocks noGrp="1" noChangeArrowheads="1"/>
          </p:cNvSpPr>
          <p:nvPr>
            <p:ph type="title"/>
          </p:nvPr>
        </p:nvSpPr>
        <p:spPr>
          <a:xfrm>
            <a:off x="685800" y="304800"/>
            <a:ext cx="7620000" cy="914400"/>
          </a:xfrm>
        </p:spPr>
        <p:txBody>
          <a:bodyPr>
            <a:noAutofit/>
          </a:bodyPr>
          <a:lstStyle/>
          <a:p>
            <a:pPr marL="457200" indent="0" eaLnBrk="1" fontAlgn="auto" hangingPunct="1">
              <a:lnSpc>
                <a:spcPts val="3900"/>
              </a:lnSpc>
              <a:spcAft>
                <a:spcPts val="0"/>
              </a:spcAft>
              <a:defRPr/>
            </a:pPr>
            <a:r>
              <a:rPr lang="en-US" sz="2800" b="1" dirty="0">
                <a:solidFill>
                  <a:schemeClr val="tx1"/>
                </a:solidFill>
                <a:latin typeface="Perpetua" pitchFamily="18" charset="0"/>
              </a:rPr>
              <a:t>Junction Capacitance</a:t>
            </a:r>
          </a:p>
        </p:txBody>
      </p:sp>
      <p:sp>
        <p:nvSpPr>
          <p:cNvPr id="3" name="Text Box 2"/>
          <p:cNvSpPr txBox="1"/>
          <p:nvPr/>
        </p:nvSpPr>
        <p:spPr>
          <a:xfrm>
            <a:off x="457200" y="1524000"/>
            <a:ext cx="8129905" cy="3416320"/>
          </a:xfrm>
          <a:prstGeom prst="rect">
            <a:avLst/>
          </a:prstGeom>
          <a:noFill/>
        </p:spPr>
        <p:txBody>
          <a:bodyPr wrap="square" rtlCol="0" anchor="t">
            <a:spAutoFit/>
          </a:bodyPr>
          <a:lstStyle/>
          <a:p>
            <a:pPr algn="just"/>
            <a:r>
              <a:rPr lang="en-US" dirty="0">
                <a:latin typeface="Palatino Linotype" panose="02040502050505030304" charset="0"/>
                <a:cs typeface="Palatino Linotype" panose="02040502050505030304" charset="0"/>
              </a:rPr>
              <a:t>Capacitive effects are exhibited by P-N junctions when they are either forward-biased or reverse biased.</a:t>
            </a:r>
          </a:p>
          <a:p>
            <a:pPr algn="just"/>
            <a:endParaRPr lang="en-US" dirty="0">
              <a:latin typeface="Palatino Linotype" panose="02040502050505030304" charset="0"/>
              <a:cs typeface="Palatino Linotype" panose="02040502050505030304" charset="0"/>
            </a:endParaRPr>
          </a:p>
          <a:p>
            <a:pPr algn="just"/>
            <a:endParaRPr lang="en-US" dirty="0">
              <a:latin typeface="Palatino Linotype" panose="02040502050505030304" charset="0"/>
              <a:cs typeface="Palatino Linotype" panose="02040502050505030304" charset="0"/>
            </a:endParaRPr>
          </a:p>
          <a:p>
            <a:pPr algn="just"/>
            <a:r>
              <a:rPr lang="en-US" dirty="0">
                <a:latin typeface="Palatino Linotype" panose="02040502050505030304" charset="0"/>
                <a:cs typeface="Palatino Linotype" panose="02040502050505030304" charset="0"/>
              </a:rPr>
              <a:t>(a) Transition Capacitance (CT) or Space-charge Capacitance</a:t>
            </a:r>
          </a:p>
          <a:p>
            <a:pPr algn="just"/>
            <a:endParaRPr lang="en-US" dirty="0">
              <a:latin typeface="Palatino Linotype" panose="02040502050505030304" charset="0"/>
              <a:cs typeface="Palatino Linotype" panose="02040502050505030304" charset="0"/>
            </a:endParaRPr>
          </a:p>
          <a:p>
            <a:pPr algn="just"/>
            <a:r>
              <a:rPr lang="en-US" dirty="0">
                <a:latin typeface="Palatino Linotype" panose="02040502050505030304" charset="0"/>
                <a:cs typeface="Palatino Linotype" panose="02040502050505030304" charset="0"/>
              </a:rPr>
              <a:t>When a P-N junction is reverse-biased, the depletion region acts like an insulator or as a dielectric material essential for making a capacitor. The P- and N-type regions on either side have low resistance and act as the plates. We, therefore, have all the components necessary for making a parallel-plate capacitor. This junction capacitance is called transition or space charge capacitance (</a:t>
            </a:r>
            <a:r>
              <a:rPr lang="en-US" dirty="0" err="1">
                <a:latin typeface="Palatino Linotype" panose="02040502050505030304" charset="0"/>
                <a:cs typeface="Palatino Linotype" panose="02040502050505030304" charset="0"/>
              </a:rPr>
              <a:t>C</a:t>
            </a:r>
            <a:r>
              <a:rPr lang="en-US" baseline="-25000" dirty="0" err="1">
                <a:latin typeface="Palatino Linotype" panose="02040502050505030304" charset="0"/>
                <a:cs typeface="Palatino Linotype" panose="02040502050505030304" charset="0"/>
              </a:rPr>
              <a:t>pn</a:t>
            </a:r>
            <a:r>
              <a:rPr lang="en-US" dirty="0">
                <a:latin typeface="Palatino Linotype" panose="02040502050505030304" charset="0"/>
                <a:cs typeface="Palatino Linotype" panose="02040502050505030304" charset="0"/>
              </a:rPr>
              <a:t> or C</a:t>
            </a:r>
            <a:r>
              <a:rPr lang="en-US" baseline="-25000" dirty="0">
                <a:latin typeface="Palatino Linotype" panose="02040502050505030304" charset="0"/>
                <a:cs typeface="Palatino Linotype" panose="02040502050505030304" charset="0"/>
              </a:rPr>
              <a:t>T</a:t>
            </a:r>
            <a:r>
              <a:rPr lang="en-US" dirty="0">
                <a:latin typeface="Palatino Linotype" panose="02040502050505030304" charset="0"/>
                <a:cs typeface="Palatino Linotype" panose="02040502050505030304" charset="0"/>
              </a:rPr>
              <a:t>).</a:t>
            </a:r>
          </a:p>
        </p:txBody>
      </p:sp>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304800" y="1371600"/>
            <a:ext cx="8405495" cy="1754326"/>
          </a:xfrm>
          <a:prstGeom prst="rect">
            <a:avLst/>
          </a:prstGeom>
          <a:noFill/>
        </p:spPr>
        <p:txBody>
          <a:bodyPr wrap="square" rtlCol="0" anchor="t">
            <a:spAutoFit/>
          </a:bodyPr>
          <a:lstStyle/>
          <a:p>
            <a:pPr algn="just"/>
            <a:r>
              <a:rPr lang="en-US" dirty="0">
                <a:latin typeface="Palatino Linotype" panose="02040502050505030304" charset="0"/>
                <a:cs typeface="Palatino Linotype" panose="02040502050505030304" charset="0"/>
              </a:rPr>
              <a:t>(b) Diffusion or Storage Capacitance (CD)</a:t>
            </a:r>
          </a:p>
          <a:p>
            <a:pPr algn="just"/>
            <a:r>
              <a:rPr lang="en-US" dirty="0">
                <a:latin typeface="Palatino Linotype" panose="02040502050505030304" charset="0"/>
                <a:cs typeface="Palatino Linotype" panose="02040502050505030304" charset="0"/>
              </a:rPr>
              <a:t>This capacitive effect is present when the junction is forward-biased. It is called diffusion capacitance to account for the time delay in moving charges across the junction by diffusion process.* Due to this fact, this capacitance cannot be identified in terms of a dielectric and plates. It varies directly with the magnitude of forward current as explained below in more details.</a:t>
            </a:r>
          </a:p>
        </p:txBody>
      </p: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52400"/>
            <a:ext cx="7886700" cy="994172"/>
          </a:xfrm>
        </p:spPr>
        <p:txBody>
          <a:bodyPr/>
          <a:lstStyle/>
          <a:p>
            <a:pPr algn="ctr"/>
            <a:r>
              <a:rPr lang="en-US" altLang="en-US" b="1" dirty="0">
                <a:solidFill>
                  <a:schemeClr val="accent5">
                    <a:lumMod val="50000"/>
                  </a:schemeClr>
                </a:solidFill>
                <a:latin typeface="Perpetua" pitchFamily="18" charset="0"/>
                <a:sym typeface="+mn-ea"/>
              </a:rPr>
              <a:t>DIODE</a:t>
            </a:r>
            <a:endParaRPr lang="en-US" b="1" u="sng">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3" name="Content Placeholder 2"/>
          <p:cNvSpPr>
            <a:spLocks noGrp="1"/>
          </p:cNvSpPr>
          <p:nvPr>
            <p:ph sz="half" idx="1"/>
          </p:nvPr>
        </p:nvSpPr>
        <p:spPr>
          <a:xfrm>
            <a:off x="228600" y="1524000"/>
            <a:ext cx="8610600" cy="2398395"/>
          </a:xfrm>
        </p:spPr>
        <p:txBody>
          <a:bodyPr>
            <a:normAutofit/>
          </a:bodyPr>
          <a:lstStyle/>
          <a:p>
            <a:pPr algn="just"/>
            <a:r>
              <a:rPr lang="en-US" sz="2000" dirty="0"/>
              <a:t>Diode is a two-terminal semiconductor device formed by two doped regions of silicon separated by a </a:t>
            </a:r>
            <a:r>
              <a:rPr lang="en-US" sz="2000" dirty="0" err="1"/>
              <a:t>pn</a:t>
            </a:r>
            <a:r>
              <a:rPr lang="en-US" sz="2000" dirty="0"/>
              <a:t> junction.  </a:t>
            </a:r>
          </a:p>
          <a:p>
            <a:pPr algn="just"/>
            <a:r>
              <a:rPr lang="en-US" sz="2000" dirty="0"/>
              <a:t>The</a:t>
            </a:r>
            <a:r>
              <a:rPr lang="en-US" sz="2000" b="1" i="1" dirty="0">
                <a:solidFill>
                  <a:srgbClr val="FF0000"/>
                </a:solidFill>
              </a:rPr>
              <a:t> p region</a:t>
            </a:r>
            <a:r>
              <a:rPr lang="en-US" sz="2000" dirty="0"/>
              <a:t> is called the </a:t>
            </a:r>
            <a:r>
              <a:rPr lang="en-US" sz="2000" b="1" i="1" dirty="0">
                <a:solidFill>
                  <a:srgbClr val="FF0000"/>
                </a:solidFill>
              </a:rPr>
              <a:t>anode</a:t>
            </a:r>
            <a:r>
              <a:rPr lang="en-US" sz="2000" dirty="0"/>
              <a:t> and is connected to a conductive terminal. </a:t>
            </a:r>
          </a:p>
          <a:p>
            <a:pPr algn="just"/>
            <a:r>
              <a:rPr lang="en-US" sz="2000" dirty="0"/>
              <a:t>The </a:t>
            </a:r>
            <a:r>
              <a:rPr lang="en-US" sz="2000" b="1" i="1" dirty="0">
                <a:solidFill>
                  <a:srgbClr val="FF0000"/>
                </a:solidFill>
              </a:rPr>
              <a:t>n region</a:t>
            </a:r>
            <a:r>
              <a:rPr lang="en-US" sz="2000" dirty="0"/>
              <a:t> is called the</a:t>
            </a:r>
            <a:r>
              <a:rPr lang="en-US" sz="2000" b="1" i="1" dirty="0">
                <a:solidFill>
                  <a:srgbClr val="FF0000"/>
                </a:solidFill>
              </a:rPr>
              <a:t> cathode</a:t>
            </a:r>
            <a:r>
              <a:rPr lang="en-US" sz="2000" dirty="0"/>
              <a:t> and is connected to a second conductive terminal. The basic diode structure and schematic symbol are shown in Figure below. </a:t>
            </a:r>
          </a:p>
        </p:txBody>
      </p:sp>
      <p:pic>
        <p:nvPicPr>
          <p:cNvPr id="5" name="Content Placeholder 4"/>
          <p:cNvPicPr>
            <a:picLocks noGrp="1" noChangeAspect="1"/>
          </p:cNvPicPr>
          <p:nvPr>
            <p:ph sz="half" idx="2"/>
          </p:nvPr>
        </p:nvPicPr>
        <p:blipFill>
          <a:blip r:embed="rId2"/>
          <a:stretch>
            <a:fillRect/>
          </a:stretch>
        </p:blipFill>
        <p:spPr>
          <a:xfrm>
            <a:off x="1371600" y="3962400"/>
            <a:ext cx="6130290" cy="1982153"/>
          </a:xfrm>
          <a:prstGeom prst="rect">
            <a:avLst/>
          </a:prstGeom>
        </p:spPr>
      </p:pic>
    </p:spTree>
  </p:cSld>
  <p:clrMapOvr>
    <a:masterClrMapping/>
  </p:clrMapOvr>
  <p:transition>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304800"/>
            <a:ext cx="6017260" cy="854075"/>
          </a:xfrm>
        </p:spPr>
        <p:txBody>
          <a:bodyPr>
            <a:noAutofit/>
          </a:bodyPr>
          <a:lstStyle/>
          <a:p>
            <a:pPr marL="0" indent="0">
              <a:buNone/>
            </a:pPr>
            <a:r>
              <a:rPr lang="en-US" sz="2700" b="1" u="sng">
                <a:gradFill>
                  <a:gsLst>
                    <a:gs pos="21000">
                      <a:srgbClr val="53575C"/>
                    </a:gs>
                    <a:gs pos="88000">
                      <a:srgbClr val="C5C7CA"/>
                    </a:gs>
                  </a:gsLst>
                  <a:lin ang="5400000"/>
                </a:gradFill>
                <a:effectLst/>
              </a:rPr>
              <a:t>Typical Diode PAckages</a:t>
            </a:r>
          </a:p>
          <a:p>
            <a:pPr marL="0" indent="0">
              <a:buNone/>
            </a:pPr>
            <a:endParaRPr lang="en-US" sz="2700" b="1" u="sng">
              <a:gradFill>
                <a:gsLst>
                  <a:gs pos="21000">
                    <a:srgbClr val="53575C"/>
                  </a:gs>
                  <a:gs pos="88000">
                    <a:srgbClr val="C5C7CA"/>
                  </a:gs>
                </a:gsLst>
                <a:lin ang="5400000"/>
              </a:gradFill>
              <a:effectLst/>
            </a:endParaRPr>
          </a:p>
          <a:p>
            <a:pPr marL="0" indent="0">
              <a:buNone/>
            </a:pPr>
            <a:endParaRPr lang="en-US" sz="2700" b="1" u="sng">
              <a:gradFill>
                <a:gsLst>
                  <a:gs pos="21000">
                    <a:srgbClr val="53575C"/>
                  </a:gs>
                  <a:gs pos="88000">
                    <a:srgbClr val="C5C7CA"/>
                  </a:gs>
                </a:gsLst>
                <a:lin ang="5400000"/>
              </a:gradFill>
              <a:effectLst/>
            </a:endParaRPr>
          </a:p>
        </p:txBody>
      </p:sp>
      <p:sp>
        <p:nvSpPr>
          <p:cNvPr id="4" name="Slide Number Placeholder 3"/>
          <p:cNvSpPr>
            <a:spLocks noGrp="1"/>
          </p:cNvSpPr>
          <p:nvPr>
            <p:ph type="sldNum" sz="quarter" idx="12"/>
          </p:nvPr>
        </p:nvSpPr>
        <p:spPr/>
        <p:txBody>
          <a:bodyPr/>
          <a:lstStyle/>
          <a:p>
            <a:fld id="{015981BB-E6CB-4AAE-8A8F-B145F0BF2F5E}" type="slidenum">
              <a:rPr lang="en-US" sz="1200" smtClean="0"/>
              <a:t>16</a:t>
            </a:fld>
            <a:endParaRPr lang="en-US" sz="1200"/>
          </a:p>
        </p:txBody>
      </p:sp>
      <p:pic>
        <p:nvPicPr>
          <p:cNvPr id="5" name="Content Placeholder 4"/>
          <p:cNvPicPr>
            <a:picLocks noGrp="1" noChangeAspect="1"/>
          </p:cNvPicPr>
          <p:nvPr>
            <p:ph sz="half" idx="2"/>
          </p:nvPr>
        </p:nvPicPr>
        <p:blipFill>
          <a:blip r:embed="rId2"/>
          <a:stretch>
            <a:fillRect/>
          </a:stretch>
        </p:blipFill>
        <p:spPr>
          <a:xfrm>
            <a:off x="4572159" y="1828959"/>
            <a:ext cx="4395311" cy="3451860"/>
          </a:xfrm>
          <a:prstGeom prst="rect">
            <a:avLst/>
          </a:prstGeom>
        </p:spPr>
      </p:pic>
      <p:sp>
        <p:nvSpPr>
          <p:cNvPr id="7" name="Text Box 6"/>
          <p:cNvSpPr txBox="1"/>
          <p:nvPr/>
        </p:nvSpPr>
        <p:spPr>
          <a:xfrm>
            <a:off x="182880" y="1650206"/>
            <a:ext cx="4138613" cy="3322955"/>
          </a:xfrm>
          <a:prstGeom prst="rect">
            <a:avLst/>
          </a:prstGeom>
          <a:noFill/>
        </p:spPr>
        <p:txBody>
          <a:bodyPr wrap="square" rtlCol="0">
            <a:spAutoFit/>
          </a:bodyPr>
          <a:lstStyle/>
          <a:p>
            <a:pPr marL="285750" indent="-285750" algn="just">
              <a:buFont typeface="Arial" panose="020B0604020202020204" pitchFamily="34" charset="0"/>
              <a:buChar char="•"/>
            </a:pPr>
            <a:r>
              <a:rPr lang="en-US" sz="2100"/>
              <a:t>Several common physical configurations of through-hole mounted diodes are shown as in Figure (a).</a:t>
            </a:r>
          </a:p>
          <a:p>
            <a:pPr marL="285750" indent="-285750" algn="just">
              <a:buFont typeface="Arial" panose="020B0604020202020204" pitchFamily="34" charset="0"/>
              <a:buChar char="•"/>
            </a:pPr>
            <a:r>
              <a:rPr lang="en-US" sz="2100"/>
              <a:t>The cathode is usually marked by a band, a tab or some other feature. </a:t>
            </a:r>
          </a:p>
          <a:p>
            <a:pPr marL="285750" indent="-285750" algn="just">
              <a:buFont typeface="Arial" panose="020B0604020202020204" pitchFamily="34" charset="0"/>
              <a:buChar char="•"/>
            </a:pPr>
            <a:r>
              <a:rPr lang="en-US" sz="2100"/>
              <a:t>On those packages where one lead is connected to the case, the case is cathode. </a:t>
            </a: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381159"/>
            <a:ext cx="5966460" cy="853916"/>
          </a:xfrm>
        </p:spPr>
        <p:txBody>
          <a:bodyPr>
            <a:noAutofit/>
          </a:bodyPr>
          <a:lstStyle/>
          <a:p>
            <a:pPr marL="0" indent="0">
              <a:buNone/>
            </a:pPr>
            <a:r>
              <a:rPr lang="en-US" sz="2700" b="1" u="sng">
                <a:gradFill>
                  <a:gsLst>
                    <a:gs pos="21000">
                      <a:srgbClr val="53575C"/>
                    </a:gs>
                    <a:gs pos="88000">
                      <a:srgbClr val="C5C7CA"/>
                    </a:gs>
                  </a:gsLst>
                  <a:lin ang="5400000"/>
                </a:gradFill>
                <a:effectLst/>
              </a:rPr>
              <a:t>Surface-Mount Diode Packages</a:t>
            </a:r>
          </a:p>
          <a:p>
            <a:pPr marL="0" indent="0">
              <a:buNone/>
            </a:pPr>
            <a:endParaRPr lang="en-US" sz="2700" b="1" u="sng">
              <a:gradFill>
                <a:gsLst>
                  <a:gs pos="21000">
                    <a:srgbClr val="53575C"/>
                  </a:gs>
                  <a:gs pos="88000">
                    <a:srgbClr val="C5C7CA"/>
                  </a:gs>
                </a:gsLst>
                <a:lin ang="5400000"/>
              </a:gradFill>
              <a:effectLst/>
            </a:endParaRPr>
          </a:p>
        </p:txBody>
      </p:sp>
      <p:sp>
        <p:nvSpPr>
          <p:cNvPr id="4" name="Slide Number Placeholder 3"/>
          <p:cNvSpPr>
            <a:spLocks noGrp="1"/>
          </p:cNvSpPr>
          <p:nvPr>
            <p:ph type="sldNum" sz="quarter" idx="12"/>
          </p:nvPr>
        </p:nvSpPr>
        <p:spPr/>
        <p:txBody>
          <a:bodyPr/>
          <a:lstStyle/>
          <a:p>
            <a:fld id="{015981BB-E6CB-4AAE-8A8F-B145F0BF2F5E}" type="slidenum">
              <a:rPr lang="en-US" sz="1200" smtClean="0"/>
              <a:t>17</a:t>
            </a:fld>
            <a:endParaRPr lang="en-US" sz="1200"/>
          </a:p>
        </p:txBody>
      </p:sp>
      <p:sp>
        <p:nvSpPr>
          <p:cNvPr id="7" name="Text Box 6"/>
          <p:cNvSpPr txBox="1"/>
          <p:nvPr/>
        </p:nvSpPr>
        <p:spPr>
          <a:xfrm>
            <a:off x="182880" y="1650365"/>
            <a:ext cx="4121150" cy="4246245"/>
          </a:xfrm>
          <a:prstGeom prst="rect">
            <a:avLst/>
          </a:prstGeom>
          <a:noFill/>
        </p:spPr>
        <p:txBody>
          <a:bodyPr wrap="square" rtlCol="0">
            <a:spAutoFit/>
          </a:bodyPr>
          <a:lstStyle/>
          <a:p>
            <a:pPr marL="285750" indent="-285750" algn="just">
              <a:buFont typeface="Arial" panose="020B0604020202020204" pitchFamily="34" charset="0"/>
              <a:buChar char="•"/>
            </a:pPr>
            <a:r>
              <a:rPr lang="en-US" sz="1800"/>
              <a:t>Figure (b) shows typical diode packages for surface mounting on a printed circuit board. </a:t>
            </a:r>
          </a:p>
          <a:p>
            <a:pPr marL="285750" indent="-285750" algn="just">
              <a:buFont typeface="Arial" panose="020B0604020202020204" pitchFamily="34" charset="0"/>
              <a:buChar char="•"/>
            </a:pPr>
            <a:r>
              <a:rPr lang="en-US" sz="1800"/>
              <a:t>The SOD and SMA types have a band on one end to indicate the cathode. </a:t>
            </a:r>
          </a:p>
          <a:p>
            <a:pPr marL="285750" indent="-285750" algn="just">
              <a:buFont typeface="Arial" panose="020B0604020202020204" pitchFamily="34" charset="0"/>
              <a:buChar char="•"/>
            </a:pPr>
            <a:r>
              <a:rPr lang="en-US" sz="1800"/>
              <a:t>The SOT type is a three-terminal package in which there are either one or two diodes. </a:t>
            </a:r>
          </a:p>
          <a:p>
            <a:pPr marL="285750" indent="-285750" algn="just">
              <a:buFont typeface="Arial" panose="020B0604020202020204" pitchFamily="34" charset="0"/>
              <a:buChar char="•"/>
            </a:pPr>
            <a:r>
              <a:rPr lang="en-US" sz="1800"/>
              <a:t>In a single-diode SOT package, pin 1 is usually the anode and pin 3 is the cathode.</a:t>
            </a:r>
          </a:p>
          <a:p>
            <a:pPr marL="285750" indent="-285750" algn="just">
              <a:buFont typeface="Arial" panose="020B0604020202020204" pitchFamily="34" charset="0"/>
              <a:buChar char="•"/>
            </a:pPr>
            <a:r>
              <a:rPr lang="en-US" sz="1800"/>
              <a:t>In a dual-diode SOT package, pin 3 is the common terminal and can be either the anode or the cathode. </a:t>
            </a:r>
          </a:p>
          <a:p>
            <a:pPr marL="285750" indent="-285750" algn="just">
              <a:buFont typeface="Arial" panose="020B0604020202020204" pitchFamily="34" charset="0"/>
              <a:buChar char="•"/>
            </a:pPr>
            <a:endParaRPr lang="en-US" sz="1800"/>
          </a:p>
        </p:txBody>
      </p:sp>
      <p:pic>
        <p:nvPicPr>
          <p:cNvPr id="6" name="Content Placeholder 5"/>
          <p:cNvPicPr>
            <a:picLocks noGrp="1" noChangeAspect="1"/>
          </p:cNvPicPr>
          <p:nvPr>
            <p:ph sz="half" idx="2"/>
          </p:nvPr>
        </p:nvPicPr>
        <p:blipFill>
          <a:blip r:embed="rId2"/>
          <a:stretch>
            <a:fillRect/>
          </a:stretch>
        </p:blipFill>
        <p:spPr>
          <a:xfrm>
            <a:off x="5181283" y="2133759"/>
            <a:ext cx="3505200" cy="3355658"/>
          </a:xfrm>
          <a:prstGeom prst="rect">
            <a:avLst/>
          </a:prstGeom>
        </p:spPr>
      </p:pic>
      <p:sp>
        <p:nvSpPr>
          <p:cNvPr id="8" name="Text Box 7"/>
          <p:cNvSpPr txBox="1"/>
          <p:nvPr/>
        </p:nvSpPr>
        <p:spPr>
          <a:xfrm>
            <a:off x="5510689" y="4753451"/>
            <a:ext cx="3447574" cy="106680"/>
          </a:xfrm>
          <a:prstGeom prst="rect">
            <a:avLst/>
          </a:prstGeom>
          <a:noFill/>
        </p:spPr>
        <p:txBody>
          <a:bodyPr wrap="square" rtlCol="0" anchor="t">
            <a:spAutoFit/>
          </a:bodyPr>
          <a:lstStyle/>
          <a:p>
            <a:pPr indent="0" algn="just">
              <a:buFont typeface="Arial" panose="020B0604020202020204" pitchFamily="34" charset="0"/>
              <a:buNone/>
            </a:pPr>
            <a:r>
              <a:rPr lang="en-US" sz="100" b="1" i="1">
                <a:solidFill>
                  <a:srgbClr val="FF0000"/>
                </a:solidFill>
                <a:sym typeface="+mn-ea"/>
              </a:rPr>
              <a:t> Note: Always check the datasheet for the particular diode to verify the pin configurations.</a:t>
            </a:r>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838200"/>
            <a:ext cx="8446294" cy="628174"/>
          </a:xfrm>
        </p:spPr>
        <p:txBody>
          <a:bodyPr>
            <a:normAutofit fontScale="90000"/>
          </a:bodyPr>
          <a:lstStyle/>
          <a:p>
            <a:r>
              <a:rPr lang="en-US" b="1" u="sng" dirty="0">
                <a:gradFill>
                  <a:gsLst>
                    <a:gs pos="21000">
                      <a:srgbClr val="53575C"/>
                    </a:gs>
                    <a:gs pos="88000">
                      <a:srgbClr val="C5C7CA"/>
                    </a:gs>
                  </a:gsLst>
                  <a:lin ang="5400000"/>
                </a:gradFill>
                <a:effectLst/>
                <a:sym typeface="+mn-ea"/>
              </a:rPr>
              <a:t>Forward Bias</a:t>
            </a:r>
            <a:br>
              <a:rPr lang="en-US" b="1" u="sng" dirty="0">
                <a:gradFill>
                  <a:gsLst>
                    <a:gs pos="21000">
                      <a:srgbClr val="53575C"/>
                    </a:gs>
                    <a:gs pos="88000">
                      <a:srgbClr val="C5C7CA"/>
                    </a:gs>
                  </a:gsLst>
                  <a:lin ang="5400000"/>
                </a:gradFill>
                <a:effectLst/>
              </a:rPr>
            </a:br>
            <a:endParaRPr lang="en-US" dirty="0"/>
          </a:p>
        </p:txBody>
      </p:sp>
      <p:sp>
        <p:nvSpPr>
          <p:cNvPr id="3" name="Content Placeholder 2"/>
          <p:cNvSpPr>
            <a:spLocks noGrp="1"/>
          </p:cNvSpPr>
          <p:nvPr>
            <p:ph idx="1"/>
          </p:nvPr>
        </p:nvSpPr>
        <p:spPr>
          <a:xfrm>
            <a:off x="232886" y="1869758"/>
            <a:ext cx="8677751" cy="2814638"/>
          </a:xfrm>
        </p:spPr>
        <p:txBody>
          <a:bodyPr>
            <a:normAutofit fontScale="92500" lnSpcReduction="10000"/>
          </a:bodyPr>
          <a:lstStyle/>
          <a:p>
            <a:pPr marL="0" indent="0">
              <a:buNone/>
            </a:pPr>
            <a:r>
              <a:rPr lang="en-US" b="1" i="1" dirty="0">
                <a:solidFill>
                  <a:srgbClr val="FF0000"/>
                </a:solidFill>
              </a:rPr>
              <a:t>Note: Biasing is the setting of initial operating conditions of an active device in an amplifier, require a steady current or voltage at their terminals to operate correctly. </a:t>
            </a:r>
          </a:p>
          <a:p>
            <a:pPr marL="0" indent="0">
              <a:buNone/>
            </a:pPr>
            <a:endParaRPr lang="en-US" b="1" i="1" dirty="0">
              <a:solidFill>
                <a:srgbClr val="FF0000"/>
              </a:solidFill>
            </a:endParaRPr>
          </a:p>
          <a:p>
            <a:pPr marL="0" indent="0">
              <a:buNone/>
            </a:pPr>
            <a:r>
              <a:rPr lang="en-US" b="1" i="1" dirty="0">
                <a:solidFill>
                  <a:srgbClr val="FF0000"/>
                </a:solidFill>
              </a:rPr>
              <a:t>Forward bias</a:t>
            </a:r>
            <a:r>
              <a:rPr lang="en-US" dirty="0">
                <a:solidFill>
                  <a:schemeClr val="tx1"/>
                </a:solidFill>
              </a:rPr>
              <a:t> is the condition that allows current through the </a:t>
            </a:r>
            <a:r>
              <a:rPr lang="en-US" dirty="0" err="1">
                <a:solidFill>
                  <a:schemeClr val="tx1"/>
                </a:solidFill>
              </a:rPr>
              <a:t>pn</a:t>
            </a:r>
            <a:r>
              <a:rPr lang="en-US" dirty="0">
                <a:solidFill>
                  <a:schemeClr val="tx1"/>
                </a:solidFill>
              </a:rPr>
              <a:t> junction. </a:t>
            </a:r>
          </a:p>
          <a:p>
            <a:pPr marL="0" indent="0">
              <a:buNone/>
            </a:pPr>
            <a:endParaRPr lang="en-US" dirty="0">
              <a:solidFill>
                <a:schemeClr val="tx1"/>
              </a:solidFill>
            </a:endParaRPr>
          </a:p>
        </p:txBody>
      </p:sp>
    </p:spTree>
  </p:cSld>
  <p:clrMapOvr>
    <a:masterClrMapping/>
  </p:clrMapOvr>
  <p:transition>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8446294" cy="628174"/>
          </a:xfrm>
        </p:spPr>
        <p:txBody>
          <a:bodyPr>
            <a:normAutofit fontScale="90000"/>
          </a:bodyPr>
          <a:lstStyle/>
          <a:p>
            <a:r>
              <a:rPr lang="en-US" b="1" u="sng" dirty="0">
                <a:gradFill>
                  <a:gsLst>
                    <a:gs pos="21000">
                      <a:srgbClr val="53575C"/>
                    </a:gs>
                    <a:gs pos="88000">
                      <a:srgbClr val="C5C7CA"/>
                    </a:gs>
                  </a:gsLst>
                  <a:lin ang="5400000"/>
                </a:gradFill>
                <a:effectLst/>
                <a:sym typeface="+mn-ea"/>
              </a:rPr>
              <a:t>Reverse Bias</a:t>
            </a:r>
            <a:br>
              <a:rPr lang="en-US" b="1" u="sng" dirty="0">
                <a:gradFill>
                  <a:gsLst>
                    <a:gs pos="21000">
                      <a:srgbClr val="53575C"/>
                    </a:gs>
                    <a:gs pos="88000">
                      <a:srgbClr val="C5C7CA"/>
                    </a:gs>
                  </a:gsLst>
                  <a:lin ang="5400000"/>
                </a:gradFill>
                <a:effectLst/>
              </a:rPr>
            </a:br>
            <a:endParaRPr lang="en-US" dirty="0"/>
          </a:p>
        </p:txBody>
      </p:sp>
      <p:sp>
        <p:nvSpPr>
          <p:cNvPr id="3" name="Content Placeholder 2"/>
          <p:cNvSpPr>
            <a:spLocks noGrp="1"/>
          </p:cNvSpPr>
          <p:nvPr>
            <p:ph idx="1"/>
          </p:nvPr>
        </p:nvSpPr>
        <p:spPr>
          <a:xfrm>
            <a:off x="232886" y="1869758"/>
            <a:ext cx="8677751" cy="2814638"/>
          </a:xfrm>
        </p:spPr>
        <p:txBody>
          <a:bodyPr>
            <a:normAutofit fontScale="92500" lnSpcReduction="10000"/>
          </a:bodyPr>
          <a:lstStyle/>
          <a:p>
            <a:pPr marL="0" indent="0">
              <a:buNone/>
            </a:pPr>
            <a:r>
              <a:rPr lang="en-US" b="1" i="1" dirty="0">
                <a:solidFill>
                  <a:srgbClr val="FF0000"/>
                </a:solidFill>
              </a:rPr>
              <a:t>Note: Biasing is the setting of initial operating conditions of an active device in an amplifier, require a steady current or voltage at their terminals to operate correctly. </a:t>
            </a:r>
          </a:p>
          <a:p>
            <a:pPr marL="0" indent="0">
              <a:buNone/>
            </a:pPr>
            <a:endParaRPr lang="en-US" b="1" i="1" dirty="0">
              <a:solidFill>
                <a:srgbClr val="FF0000"/>
              </a:solidFill>
            </a:endParaRPr>
          </a:p>
          <a:p>
            <a:pPr marL="0" indent="0">
              <a:buNone/>
            </a:pPr>
            <a:r>
              <a:rPr lang="en-US" b="1" i="1" dirty="0">
                <a:solidFill>
                  <a:srgbClr val="FF0000"/>
                </a:solidFill>
              </a:rPr>
              <a:t>Reverse bias</a:t>
            </a:r>
            <a:r>
              <a:rPr lang="en-US" dirty="0"/>
              <a:t> is the condition that essentially prevents current through the diode.</a:t>
            </a:r>
          </a:p>
        </p:txBody>
      </p:sp>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698" name="Rectangle 2"/>
          <p:cNvSpPr>
            <a:spLocks noGrp="1" noChangeArrowheads="1"/>
          </p:cNvSpPr>
          <p:nvPr>
            <p:ph type="title"/>
          </p:nvPr>
        </p:nvSpPr>
        <p:spPr>
          <a:xfrm>
            <a:off x="457200" y="304800"/>
            <a:ext cx="7772400" cy="685800"/>
          </a:xfrm>
        </p:spPr>
        <p:txBody>
          <a:bodyPr>
            <a:normAutofit fontScale="90000"/>
          </a:bodyPr>
          <a:lstStyle/>
          <a:p>
            <a:pPr marL="484505" indent="0" eaLnBrk="1" fontAlgn="auto" hangingPunct="1">
              <a:spcAft>
                <a:spcPts val="0"/>
              </a:spcAft>
              <a:defRPr/>
            </a:pPr>
            <a:r>
              <a:rPr lang="en-US" sz="4000" b="1" dirty="0">
                <a:solidFill>
                  <a:schemeClr val="accent4">
                    <a:lumMod val="75000"/>
                  </a:schemeClr>
                </a:solidFill>
              </a:rPr>
              <a:t>CONTENT</a:t>
            </a:r>
          </a:p>
        </p:txBody>
      </p:sp>
      <p:sp>
        <p:nvSpPr>
          <p:cNvPr id="19459" name="Rectangle 3"/>
          <p:cNvSpPr>
            <a:spLocks noGrp="1" noChangeArrowheads="1"/>
          </p:cNvSpPr>
          <p:nvPr>
            <p:ph sz="quarter" idx="1"/>
          </p:nvPr>
        </p:nvSpPr>
        <p:spPr>
          <a:xfrm>
            <a:off x="762000" y="1676400"/>
            <a:ext cx="7772400" cy="5181600"/>
          </a:xfrm>
        </p:spPr>
        <p:txBody>
          <a:bodyPr>
            <a:normAutofit/>
          </a:bodyPr>
          <a:lstStyle/>
          <a:p>
            <a:pPr marL="682625" indent="-682625" eaLnBrk="1" hangingPunct="1">
              <a:lnSpc>
                <a:spcPct val="80000"/>
              </a:lnSpc>
              <a:buFontTx/>
              <a:buNone/>
            </a:pPr>
            <a:r>
              <a:rPr lang="en-US" sz="2000" dirty="0">
                <a:solidFill>
                  <a:srgbClr val="C00000"/>
                </a:solidFill>
                <a:latin typeface="Perpetua" pitchFamily="18" charset="0"/>
                <a:cs typeface="Times New Roman" panose="02020603050405020304" pitchFamily="18" charset="0"/>
                <a:sym typeface="Wingdings" panose="05000000000000000000" pitchFamily="2" charset="2"/>
              </a:rPr>
              <a:t>1.1</a:t>
            </a:r>
            <a:r>
              <a:rPr lang="en-US" sz="2000" dirty="0">
                <a:solidFill>
                  <a:srgbClr val="C00000"/>
                </a:solidFill>
                <a:latin typeface="Perpetua" pitchFamily="18" charset="0"/>
                <a:cs typeface="Times New Roman" panose="02020603050405020304" pitchFamily="18" charset="0"/>
              </a:rPr>
              <a:t> </a:t>
            </a:r>
            <a:r>
              <a:rPr lang="en-US" sz="2000" dirty="0">
                <a:solidFill>
                  <a:srgbClr val="000000"/>
                </a:solidFill>
                <a:latin typeface="Perpetua" pitchFamily="18" charset="0"/>
                <a:cs typeface="Times New Roman" panose="02020603050405020304" pitchFamily="18" charset="0"/>
              </a:rPr>
              <a:t> 		PN junction diode</a:t>
            </a:r>
          </a:p>
          <a:p>
            <a:pPr marL="682625" indent="-682625">
              <a:lnSpc>
                <a:spcPct val="80000"/>
              </a:lnSpc>
              <a:buNone/>
            </a:pPr>
            <a:r>
              <a:rPr lang="en-US" sz="2000" dirty="0">
                <a:solidFill>
                  <a:srgbClr val="C00000"/>
                </a:solidFill>
                <a:latin typeface="Perpetua" pitchFamily="18" charset="0"/>
                <a:cs typeface="Times New Roman" panose="02020603050405020304" pitchFamily="18" charset="0"/>
                <a:sym typeface="Wingdings" panose="05000000000000000000" pitchFamily="2" charset="2"/>
              </a:rPr>
              <a:t>1.2</a:t>
            </a:r>
            <a:r>
              <a:rPr lang="en-US" sz="2000" dirty="0">
                <a:solidFill>
                  <a:srgbClr val="C00000"/>
                </a:solidFill>
                <a:latin typeface="Perpetua" pitchFamily="18" charset="0"/>
                <a:cs typeface="Times New Roman" panose="02020603050405020304" pitchFamily="18" charset="0"/>
              </a:rPr>
              <a:t> </a:t>
            </a:r>
            <a:r>
              <a:rPr lang="en-US" sz="2000" dirty="0">
                <a:latin typeface="Perpetua" pitchFamily="18" charset="0"/>
                <a:cs typeface="Times New Roman" panose="02020603050405020304" pitchFamily="18" charset="0"/>
              </a:rPr>
              <a:t> 		Structure, operation and V-I characteristics</a:t>
            </a:r>
          </a:p>
          <a:p>
            <a:pPr marL="682625" indent="-682625">
              <a:lnSpc>
                <a:spcPct val="80000"/>
              </a:lnSpc>
              <a:buNone/>
            </a:pPr>
            <a:r>
              <a:rPr lang="en-US" sz="2000" dirty="0">
                <a:solidFill>
                  <a:srgbClr val="C00000"/>
                </a:solidFill>
                <a:latin typeface="Perpetua" pitchFamily="18" charset="0"/>
                <a:cs typeface="Times New Roman" panose="02020603050405020304" pitchFamily="18" charset="0"/>
                <a:sym typeface="Wingdings" panose="05000000000000000000" pitchFamily="2" charset="2"/>
              </a:rPr>
              <a:t>1.3</a:t>
            </a:r>
            <a:r>
              <a:rPr lang="en-US" sz="2000" dirty="0">
                <a:solidFill>
                  <a:srgbClr val="C00000"/>
                </a:solidFill>
                <a:latin typeface="Perpetua" pitchFamily="18" charset="0"/>
                <a:cs typeface="Times New Roman" panose="02020603050405020304" pitchFamily="18" charset="0"/>
              </a:rPr>
              <a:t> </a:t>
            </a:r>
            <a:r>
              <a:rPr lang="en-US" sz="2000" dirty="0">
                <a:solidFill>
                  <a:srgbClr val="000000"/>
                </a:solidFill>
                <a:latin typeface="Perpetua" pitchFamily="18" charset="0"/>
                <a:cs typeface="Times New Roman" panose="02020603050405020304" pitchFamily="18" charset="0"/>
              </a:rPr>
              <a:t> 		Diffusion and transient capacitance </a:t>
            </a:r>
          </a:p>
          <a:p>
            <a:pPr marL="682625" indent="-682625" eaLnBrk="1" hangingPunct="1">
              <a:lnSpc>
                <a:spcPct val="80000"/>
              </a:lnSpc>
              <a:buFontTx/>
              <a:buNone/>
            </a:pPr>
            <a:r>
              <a:rPr lang="en-US" sz="2000" dirty="0">
                <a:solidFill>
                  <a:srgbClr val="C00000"/>
                </a:solidFill>
                <a:latin typeface="Perpetua" pitchFamily="18" charset="0"/>
                <a:cs typeface="Times New Roman" panose="02020603050405020304" pitchFamily="18" charset="0"/>
              </a:rPr>
              <a:t>1.4</a:t>
            </a:r>
            <a:r>
              <a:rPr lang="en-US" sz="2000" dirty="0">
                <a:latin typeface="Perpetua" pitchFamily="18" charset="0"/>
                <a:cs typeface="Times New Roman" panose="02020603050405020304" pitchFamily="18" charset="0"/>
              </a:rPr>
              <a:t>  		Half Wave and Full Wave Rectifier</a:t>
            </a:r>
          </a:p>
          <a:p>
            <a:pPr marL="682625" indent="-682625" eaLnBrk="1" hangingPunct="1">
              <a:lnSpc>
                <a:spcPct val="80000"/>
              </a:lnSpc>
              <a:buFontTx/>
              <a:buNone/>
            </a:pPr>
            <a:r>
              <a:rPr lang="en-US" sz="2000" dirty="0">
                <a:solidFill>
                  <a:srgbClr val="C00000"/>
                </a:solidFill>
                <a:latin typeface="Perpetua" pitchFamily="18" charset="0"/>
                <a:cs typeface="Times New Roman" panose="02020603050405020304" pitchFamily="18" charset="0"/>
              </a:rPr>
              <a:t>1.5</a:t>
            </a:r>
            <a:r>
              <a:rPr lang="en-US" sz="2000" dirty="0">
                <a:latin typeface="Perpetua" pitchFamily="18" charset="0"/>
                <a:cs typeface="Times New Roman" panose="02020603050405020304" pitchFamily="18" charset="0"/>
              </a:rPr>
              <a:t> 		Display devices- LED, Laser diodes </a:t>
            </a:r>
          </a:p>
          <a:p>
            <a:pPr marL="682625" indent="-682625" eaLnBrk="1" hangingPunct="1">
              <a:lnSpc>
                <a:spcPct val="80000"/>
              </a:lnSpc>
              <a:buFontTx/>
              <a:buNone/>
            </a:pPr>
            <a:r>
              <a:rPr lang="en-US" sz="2000" dirty="0">
                <a:solidFill>
                  <a:srgbClr val="C00000"/>
                </a:solidFill>
                <a:latin typeface="Perpetua" pitchFamily="18" charset="0"/>
                <a:cs typeface="Times New Roman" panose="02020603050405020304" pitchFamily="18" charset="0"/>
              </a:rPr>
              <a:t>1.6		</a:t>
            </a:r>
            <a:r>
              <a:rPr lang="en-US" sz="2000" dirty="0">
                <a:latin typeface="Perpetua" pitchFamily="18" charset="0"/>
                <a:cs typeface="Times New Roman" panose="02020603050405020304" pitchFamily="18" charset="0"/>
              </a:rPr>
              <a:t>Zener diode characteristics, Zener reverse   	characteristics</a:t>
            </a:r>
          </a:p>
          <a:p>
            <a:pPr marL="682625" indent="-682625" eaLnBrk="1" hangingPunct="1">
              <a:lnSpc>
                <a:spcPct val="80000"/>
              </a:lnSpc>
              <a:buFontTx/>
              <a:buNone/>
            </a:pPr>
            <a:r>
              <a:rPr lang="en-US" sz="2000" dirty="0">
                <a:solidFill>
                  <a:srgbClr val="FF0000"/>
                </a:solidFill>
                <a:latin typeface="Perpetua" pitchFamily="18" charset="0"/>
                <a:cs typeface="Times New Roman" panose="02020603050405020304" pitchFamily="18" charset="0"/>
              </a:rPr>
              <a:t>1.7</a:t>
            </a:r>
            <a:r>
              <a:rPr lang="en-US" sz="2000" dirty="0">
                <a:latin typeface="Perpetua" pitchFamily="18" charset="0"/>
                <a:cs typeface="Times New Roman" panose="02020603050405020304" pitchFamily="18" charset="0"/>
              </a:rPr>
              <a:t>		Zener as regulator</a:t>
            </a:r>
          </a:p>
          <a:p>
            <a:pPr marL="682625" indent="-682625" eaLnBrk="1" hangingPunct="1">
              <a:lnSpc>
                <a:spcPct val="80000"/>
              </a:lnSpc>
              <a:buFontTx/>
              <a:buNone/>
            </a:pPr>
            <a:endParaRPr lang="en-US" sz="2000" dirty="0">
              <a:latin typeface="Perpetua" pitchFamily="18" charset="0"/>
              <a:cs typeface="Times New Roman" panose="02020603050405020304" pitchFamily="18" charset="0"/>
            </a:endParaRPr>
          </a:p>
          <a:p>
            <a:pPr marL="711200" indent="-711200" eaLnBrk="1" hangingPunct="1">
              <a:lnSpc>
                <a:spcPct val="80000"/>
              </a:lnSpc>
            </a:pPr>
            <a:endParaRPr lang="en-US" sz="2000" dirty="0">
              <a:solidFill>
                <a:srgbClr val="000000"/>
              </a:solidFill>
              <a:latin typeface="Perpetua" pitchFamily="18" charset="0"/>
              <a:cs typeface="Times New Roman" panose="02020603050405020304" pitchFamily="18" charset="0"/>
            </a:endParaRPr>
          </a:p>
        </p:txBody>
      </p:sp>
    </p:spTree>
  </p:cSld>
  <p:clrMapOvr>
    <a:masterClrMapping/>
  </p:clrMapOvr>
  <p:transition>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685800"/>
            <a:ext cx="7886700" cy="639604"/>
          </a:xfrm>
        </p:spPr>
        <p:txBody>
          <a:bodyPr>
            <a:normAutofit fontScale="90000"/>
          </a:bodyPr>
          <a:lstStyle/>
          <a:p>
            <a:r>
              <a:rPr lang="en-US" b="1" u="sng" dirty="0">
                <a:gradFill>
                  <a:gsLst>
                    <a:gs pos="21000">
                      <a:srgbClr val="53575C"/>
                    </a:gs>
                    <a:gs pos="88000">
                      <a:srgbClr val="C5C7CA"/>
                    </a:gs>
                  </a:gsLst>
                  <a:lin ang="5400000"/>
                </a:gradFill>
                <a:effectLst/>
                <a:sym typeface="+mn-ea"/>
              </a:rPr>
              <a:t>Reverse Breakdown</a:t>
            </a:r>
            <a:br>
              <a:rPr lang="en-US" dirty="0"/>
            </a:br>
            <a:endParaRPr lang="en-US" dirty="0"/>
          </a:p>
        </p:txBody>
      </p:sp>
      <p:sp>
        <p:nvSpPr>
          <p:cNvPr id="3" name="Content Placeholder 2"/>
          <p:cNvSpPr>
            <a:spLocks noGrp="1"/>
          </p:cNvSpPr>
          <p:nvPr>
            <p:ph idx="1"/>
          </p:nvPr>
        </p:nvSpPr>
        <p:spPr>
          <a:xfrm>
            <a:off x="367189" y="1567339"/>
            <a:ext cx="8148161" cy="3922871"/>
          </a:xfrm>
        </p:spPr>
        <p:txBody>
          <a:bodyPr>
            <a:noAutofit/>
          </a:bodyPr>
          <a:lstStyle/>
          <a:p>
            <a:pPr algn="just"/>
            <a:r>
              <a:rPr lang="en-US" sz="1800" dirty="0"/>
              <a:t>Normally, the reverse current is so small that it can be neglected.</a:t>
            </a:r>
          </a:p>
          <a:p>
            <a:pPr algn="just"/>
            <a:r>
              <a:rPr lang="en-US" sz="1800" dirty="0"/>
              <a:t>However, if the external reverse-bias voltage is increased to a value called the breakdown voltage, the reverse current will drastically increase. This is what happens. </a:t>
            </a:r>
          </a:p>
          <a:p>
            <a:pPr algn="just"/>
            <a:r>
              <a:rPr lang="en-US" sz="1800" dirty="0"/>
              <a:t>The current can increase dramatically if steps are not taken to limit the current. </a:t>
            </a:r>
          </a:p>
          <a:p>
            <a:pPr algn="just"/>
            <a:r>
              <a:rPr lang="en-US" sz="1800" dirty="0"/>
              <a:t>When the reverse current is not limited, the resulting heating will permanently damage the diode. </a:t>
            </a:r>
          </a:p>
          <a:p>
            <a:pPr algn="just"/>
            <a:r>
              <a:rPr lang="en-US" sz="1800" dirty="0"/>
              <a:t>Most diodes are not operated in reverse breakdown, but if the current is limited (by adding a series-limiting resistor for example), there is no permanent damage to the diode.</a:t>
            </a:r>
          </a:p>
        </p:txBody>
      </p:sp>
    </p:spTree>
  </p:cSld>
  <p:clrMapOvr>
    <a:masterClrMapping/>
  </p:clrMapOvr>
  <p:transition>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38400"/>
            <a:ext cx="9143048" cy="1352550"/>
          </a:xfrm>
          <a:solidFill>
            <a:schemeClr val="accent1">
              <a:lumMod val="75000"/>
            </a:schemeClr>
          </a:solidFill>
        </p:spPr>
        <p:txBody>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  Diode Models</a:t>
            </a:r>
          </a:p>
        </p:txBody>
      </p:sp>
    </p:spTree>
  </p:cSld>
  <p:clrMapOvr>
    <a:masterClrMapping/>
  </p:clrMapOvr>
  <p:transition>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886700" cy="519589"/>
          </a:xfrm>
        </p:spPr>
        <p:txBody>
          <a:bodyPr>
            <a:normAutofit fontScale="90000"/>
          </a:bodyPr>
          <a:lstStyle/>
          <a:p>
            <a:r>
              <a:rPr lang="en-US" b="1" u="sng" dirty="0">
                <a:gradFill>
                  <a:gsLst>
                    <a:gs pos="21000">
                      <a:srgbClr val="53575C"/>
                    </a:gs>
                    <a:gs pos="88000">
                      <a:srgbClr val="C5C7CA"/>
                    </a:gs>
                  </a:gsLst>
                  <a:lin ang="5400000"/>
                </a:gradFill>
                <a:effectLst/>
                <a:sym typeface="+mn-ea"/>
              </a:rPr>
              <a:t>Bias connection</a:t>
            </a:r>
            <a:endParaRPr lang="en-US" dirty="0"/>
          </a:p>
        </p:txBody>
      </p:sp>
      <p:pic>
        <p:nvPicPr>
          <p:cNvPr id="6" name="Content Placeholder 5"/>
          <p:cNvPicPr>
            <a:picLocks noGrp="1" noChangeAspect="1"/>
          </p:cNvPicPr>
          <p:nvPr>
            <p:ph idx="1"/>
          </p:nvPr>
        </p:nvPicPr>
        <p:blipFill>
          <a:blip r:embed="rId2"/>
          <a:stretch>
            <a:fillRect/>
          </a:stretch>
        </p:blipFill>
        <p:spPr>
          <a:xfrm>
            <a:off x="1644523" y="990600"/>
            <a:ext cx="5817394" cy="2281238"/>
          </a:xfrm>
          <a:prstGeom prst="rect">
            <a:avLst/>
          </a:prstGeom>
        </p:spPr>
      </p:pic>
      <p:sp>
        <p:nvSpPr>
          <p:cNvPr id="7" name="Text Box 6"/>
          <p:cNvSpPr txBox="1"/>
          <p:nvPr/>
        </p:nvSpPr>
        <p:spPr>
          <a:xfrm>
            <a:off x="309409" y="3429000"/>
            <a:ext cx="8487622" cy="3046988"/>
          </a:xfrm>
          <a:prstGeom prst="rect">
            <a:avLst/>
          </a:prstGeom>
          <a:noFill/>
        </p:spPr>
        <p:txBody>
          <a:bodyPr wrap="square" rtlCol="0" anchor="t">
            <a:spAutoFit/>
          </a:bodyPr>
          <a:lstStyle/>
          <a:p>
            <a:pPr algn="just"/>
            <a:r>
              <a:rPr lang="en-US" sz="1600" b="1" i="1" dirty="0">
                <a:solidFill>
                  <a:srgbClr val="FF0000"/>
                </a:solidFill>
              </a:rPr>
              <a:t>Forward-Bias</a:t>
            </a:r>
            <a:r>
              <a:rPr lang="en-US" sz="1600" dirty="0"/>
              <a:t> Recall that a diode is forward-biased when a voltage source is connected as shown in Figure 2–14(a). The positive terminal of the source is connected to the anode through a current-limiting resistor. The negative terminal of the source is connected to the cathode. The forward current (I</a:t>
            </a:r>
            <a:r>
              <a:rPr lang="en-US" sz="1600" baseline="-25000" dirty="0"/>
              <a:t>F</a:t>
            </a:r>
            <a:r>
              <a:rPr lang="en-US" sz="1600" dirty="0"/>
              <a:t>) is from cathode to anode as indicated. The forward voltage drop (V</a:t>
            </a:r>
            <a:r>
              <a:rPr lang="en-US" sz="1600" baseline="-25000" dirty="0"/>
              <a:t>F</a:t>
            </a:r>
            <a:r>
              <a:rPr lang="en-US" sz="1600" dirty="0"/>
              <a:t>) due to the barrier potential is from positive at the anode to negative at the cathode.</a:t>
            </a:r>
          </a:p>
          <a:p>
            <a:pPr algn="just"/>
            <a:endParaRPr lang="en-US" sz="1600" dirty="0"/>
          </a:p>
          <a:p>
            <a:pPr algn="just"/>
            <a:r>
              <a:rPr lang="en-US" sz="1600" b="1" i="1" dirty="0">
                <a:solidFill>
                  <a:srgbClr val="FF0000"/>
                </a:solidFill>
              </a:rPr>
              <a:t>Reverse-Bias</a:t>
            </a:r>
            <a:r>
              <a:rPr lang="en-US" sz="1600" dirty="0"/>
              <a:t> Connection A diode is reverse-biased when a voltage source is connected as shown in Figure 2–14(b). The negative terminal of the source is connected to the anode side of the circuit, and the positive terminal is connected to the cathode side. A resistor is not necessary in reverse bias but it is shown for circuit consistency. The reverse current is</a:t>
            </a:r>
          </a:p>
          <a:p>
            <a:pPr algn="just"/>
            <a:r>
              <a:rPr lang="en-US" sz="1600" dirty="0"/>
              <a:t>extremely small and can be considered to be zero. Notice that the entire bias voltage (V</a:t>
            </a:r>
            <a:r>
              <a:rPr lang="en-US" sz="1600" baseline="-25000" dirty="0"/>
              <a:t>BIAS</a:t>
            </a:r>
            <a:r>
              <a:rPr lang="en-US" sz="1600" dirty="0"/>
              <a:t>) appears across the diode.</a:t>
            </a:r>
          </a:p>
        </p:txBody>
      </p:sp>
    </p:spTree>
  </p:cSld>
  <p:clrMapOvr>
    <a:masterClrMapping/>
  </p:clrMapOvr>
  <p:transition>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7886700" cy="562451"/>
          </a:xfrm>
        </p:spPr>
        <p:txBody>
          <a:bodyPr>
            <a:normAutofit fontScale="90000"/>
          </a:bodyPr>
          <a:lstStyle/>
          <a:p>
            <a:r>
              <a:rPr lang="en-US" b="1" u="sng" dirty="0">
                <a:gradFill>
                  <a:gsLst>
                    <a:gs pos="21000">
                      <a:srgbClr val="53575C"/>
                    </a:gs>
                    <a:gs pos="88000">
                      <a:srgbClr val="C5C7CA"/>
                    </a:gs>
                  </a:gsLst>
                  <a:lin ang="5400000"/>
                </a:gradFill>
                <a:effectLst/>
                <a:sym typeface="+mn-ea"/>
              </a:rPr>
              <a:t>Diode Approximation</a:t>
            </a:r>
            <a:br>
              <a:rPr lang="en-US" dirty="0"/>
            </a:br>
            <a:endParaRPr lang="en-US" dirty="0"/>
          </a:p>
        </p:txBody>
      </p:sp>
      <p:pic>
        <p:nvPicPr>
          <p:cNvPr id="5" name="Content Placeholder 4"/>
          <p:cNvPicPr>
            <a:picLocks noGrp="1" noChangeAspect="1"/>
          </p:cNvPicPr>
          <p:nvPr>
            <p:ph idx="1"/>
          </p:nvPr>
        </p:nvPicPr>
        <p:blipFill>
          <a:blip r:embed="rId2"/>
          <a:srcRect r="40441"/>
          <a:stretch>
            <a:fillRect/>
          </a:stretch>
        </p:blipFill>
        <p:spPr>
          <a:xfrm>
            <a:off x="5369719" y="1654969"/>
            <a:ext cx="3493294" cy="3971925"/>
          </a:xfrm>
          <a:prstGeom prst="rect">
            <a:avLst/>
          </a:prstGeom>
        </p:spPr>
      </p:pic>
      <p:sp>
        <p:nvSpPr>
          <p:cNvPr id="6" name="Text Box 5"/>
          <p:cNvSpPr txBox="1"/>
          <p:nvPr/>
        </p:nvSpPr>
        <p:spPr>
          <a:xfrm>
            <a:off x="218123" y="1654969"/>
            <a:ext cx="4787265" cy="2399665"/>
          </a:xfrm>
          <a:prstGeom prst="rect">
            <a:avLst/>
          </a:prstGeom>
          <a:noFill/>
        </p:spPr>
        <p:txBody>
          <a:bodyPr wrap="square" rtlCol="0" anchor="t">
            <a:spAutoFit/>
          </a:bodyPr>
          <a:lstStyle/>
          <a:p>
            <a:pPr algn="just"/>
            <a:r>
              <a:rPr lang="en-US" sz="1500" b="1" i="1" dirty="0">
                <a:solidFill>
                  <a:srgbClr val="FF0000"/>
                </a:solidFill>
              </a:rPr>
              <a:t>1. Ideal Diode Model </a:t>
            </a:r>
          </a:p>
          <a:p>
            <a:pPr algn="just"/>
            <a:endParaRPr lang="en-US" sz="1500" dirty="0"/>
          </a:p>
          <a:p>
            <a:pPr marL="285750" indent="-285750" algn="just">
              <a:buFont typeface="Arial" panose="020B0604020202020204" pitchFamily="34" charset="0"/>
              <a:buChar char="•"/>
            </a:pPr>
            <a:r>
              <a:rPr lang="en-US" sz="1500" dirty="0"/>
              <a:t>The ideal model of a diode is the least accurate approximation and can be represented by a simple switch. </a:t>
            </a:r>
          </a:p>
          <a:p>
            <a:pPr marL="285750" indent="-285750" algn="just">
              <a:buFont typeface="Arial" panose="020B0604020202020204" pitchFamily="34" charset="0"/>
              <a:buChar char="•"/>
            </a:pPr>
            <a:r>
              <a:rPr lang="en-US" sz="1500" dirty="0"/>
              <a:t>When the diode is forward-biased, it ideally acts like a closed (on) switch, as shown in Figure 2–15(a). </a:t>
            </a:r>
          </a:p>
          <a:p>
            <a:pPr marL="285750" indent="-285750" algn="just">
              <a:buFont typeface="Arial" panose="020B0604020202020204" pitchFamily="34" charset="0"/>
              <a:buChar char="•"/>
            </a:pPr>
            <a:r>
              <a:rPr lang="en-US" sz="1500" dirty="0"/>
              <a:t>When the diode is reverse-biased, it ideally acts like an open (off) switch, as shown in part (b). </a:t>
            </a:r>
          </a:p>
          <a:p>
            <a:pPr indent="0" algn="just">
              <a:buFont typeface="Arial" panose="020B0604020202020204" pitchFamily="34" charset="0"/>
              <a:buNone/>
            </a:pPr>
            <a:endParaRPr lang="en-US" sz="1500" dirty="0"/>
          </a:p>
        </p:txBody>
      </p:sp>
    </p:spTree>
  </p:cSld>
  <p:clrMapOvr>
    <a:masterClrMapping/>
  </p:clrMapOvr>
  <p:transition>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rcRect l="57877" b="17689"/>
          <a:stretch>
            <a:fillRect/>
          </a:stretch>
        </p:blipFill>
        <p:spPr>
          <a:xfrm>
            <a:off x="151448" y="991076"/>
            <a:ext cx="3297555" cy="4363403"/>
          </a:xfrm>
          <a:prstGeom prst="rect">
            <a:avLst/>
          </a:prstGeom>
        </p:spPr>
      </p:pic>
      <p:sp>
        <p:nvSpPr>
          <p:cNvPr id="7" name="Text Box 6"/>
          <p:cNvSpPr txBox="1"/>
          <p:nvPr/>
        </p:nvSpPr>
        <p:spPr>
          <a:xfrm>
            <a:off x="3524726" y="1600200"/>
            <a:ext cx="5232559" cy="3539430"/>
          </a:xfrm>
          <a:prstGeom prst="rect">
            <a:avLst/>
          </a:prstGeom>
          <a:noFill/>
        </p:spPr>
        <p:txBody>
          <a:bodyPr wrap="square" rtlCol="0" anchor="t">
            <a:spAutoFit/>
          </a:bodyPr>
          <a:lstStyle/>
          <a:p>
            <a:pPr marL="285750" indent="-285750">
              <a:buFont typeface="Arial" panose="020B0604020202020204" pitchFamily="34" charset="0"/>
              <a:buChar char="•"/>
            </a:pPr>
            <a:r>
              <a:rPr lang="en-US" sz="1600" dirty="0"/>
              <a:t>In Figure 2–15(c), the ideal V-I characteristic curve graphically depicts the ideal diode operation. </a:t>
            </a:r>
          </a:p>
          <a:p>
            <a:pPr marL="285750" indent="-285750">
              <a:buFont typeface="Arial" panose="020B0604020202020204" pitchFamily="34" charset="0"/>
              <a:buChar char="•"/>
            </a:pPr>
            <a:r>
              <a:rPr lang="en-US" sz="1600" dirty="0"/>
              <a:t>Since the barrier potential and the forward dynamic resistance are neglected, the diode is assumed to have a zero voltage across it when forward-biased;</a:t>
            </a:r>
          </a:p>
          <a:p>
            <a:pPr indent="0">
              <a:buFont typeface="Arial" panose="020B0604020202020204" pitchFamily="34" charset="0"/>
              <a:buNone/>
            </a:pPr>
            <a:r>
              <a:rPr lang="en-US" sz="1600" b="1" dirty="0">
                <a:solidFill>
                  <a:srgbClr val="FF0000"/>
                </a:solidFill>
              </a:rPr>
              <a:t>			V</a:t>
            </a:r>
            <a:r>
              <a:rPr lang="en-US" sz="1600" b="1" baseline="-25000" dirty="0">
                <a:solidFill>
                  <a:srgbClr val="FF0000"/>
                </a:solidFill>
              </a:rPr>
              <a:t>F</a:t>
            </a:r>
            <a:r>
              <a:rPr lang="en-US" sz="1600" b="1" dirty="0">
                <a:solidFill>
                  <a:srgbClr val="FF0000"/>
                </a:solidFill>
              </a:rPr>
              <a:t> = 0 V</a:t>
            </a:r>
          </a:p>
          <a:p>
            <a:pPr marL="285750" indent="-285750">
              <a:buFont typeface="Arial" panose="020B0604020202020204" pitchFamily="34" charset="0"/>
              <a:buChar char="•"/>
            </a:pPr>
            <a:r>
              <a:rPr lang="en-US" sz="1600" dirty="0">
                <a:solidFill>
                  <a:schemeClr val="tx1"/>
                </a:solidFill>
              </a:rPr>
              <a:t>The forward current is determined by the bias voltage and the limiting resistor using Ohm’s law.</a:t>
            </a:r>
          </a:p>
          <a:p>
            <a:pPr indent="0">
              <a:buFont typeface="Arial" panose="020B0604020202020204" pitchFamily="34" charset="0"/>
              <a:buNone/>
            </a:pPr>
            <a:r>
              <a:rPr lang="en-US" sz="1600" b="1" dirty="0">
                <a:solidFill>
                  <a:srgbClr val="FF0000"/>
                </a:solidFill>
              </a:rPr>
              <a:t>		            I</a:t>
            </a:r>
            <a:r>
              <a:rPr lang="en-US" sz="1600" b="1" baseline="-25000" dirty="0">
                <a:solidFill>
                  <a:srgbClr val="FF0000"/>
                </a:solidFill>
              </a:rPr>
              <a:t>F</a:t>
            </a:r>
            <a:r>
              <a:rPr lang="en-US" sz="1600" b="1" dirty="0">
                <a:solidFill>
                  <a:srgbClr val="FF0000"/>
                </a:solidFill>
              </a:rPr>
              <a:t> = V</a:t>
            </a:r>
            <a:r>
              <a:rPr lang="en-US" sz="1600" b="1" baseline="-25000" dirty="0">
                <a:solidFill>
                  <a:srgbClr val="FF0000"/>
                </a:solidFill>
              </a:rPr>
              <a:t>BIAS</a:t>
            </a:r>
            <a:r>
              <a:rPr lang="en-US" sz="1600" b="1" dirty="0">
                <a:solidFill>
                  <a:srgbClr val="FF0000"/>
                </a:solidFill>
              </a:rPr>
              <a:t> / R</a:t>
            </a:r>
            <a:r>
              <a:rPr lang="en-US" sz="1600" b="1" baseline="-25000" dirty="0">
                <a:solidFill>
                  <a:srgbClr val="FF0000"/>
                </a:solidFill>
              </a:rPr>
              <a:t>LIMIT</a:t>
            </a:r>
          </a:p>
          <a:p>
            <a:pPr marL="285750" indent="-285750">
              <a:buFont typeface="Arial" panose="020B0604020202020204" pitchFamily="34" charset="0"/>
              <a:buChar char="•"/>
            </a:pPr>
            <a:r>
              <a:rPr lang="en-US" sz="1600" dirty="0">
                <a:solidFill>
                  <a:schemeClr val="tx1"/>
                </a:solidFill>
              </a:rPr>
              <a:t>Since the reverse current is neglected, its value is assumed to be zero; </a:t>
            </a:r>
          </a:p>
          <a:p>
            <a:pPr indent="0">
              <a:buFont typeface="Arial" panose="020B0604020202020204" pitchFamily="34" charset="0"/>
              <a:buNone/>
            </a:pPr>
            <a:r>
              <a:rPr lang="en-US" sz="1600" b="1" dirty="0">
                <a:solidFill>
                  <a:srgbClr val="FF0000"/>
                </a:solidFill>
                <a:sym typeface="+mn-ea"/>
              </a:rPr>
              <a:t>			I</a:t>
            </a:r>
            <a:r>
              <a:rPr lang="en-US" sz="1600" b="1" baseline="-25000" dirty="0">
                <a:solidFill>
                  <a:srgbClr val="FF0000"/>
                </a:solidFill>
                <a:sym typeface="+mn-ea"/>
              </a:rPr>
              <a:t>R</a:t>
            </a:r>
            <a:r>
              <a:rPr lang="en-US" sz="1600" b="1" dirty="0">
                <a:solidFill>
                  <a:srgbClr val="FF0000"/>
                </a:solidFill>
                <a:sym typeface="+mn-ea"/>
              </a:rPr>
              <a:t> = 0 V</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The reverse voltage equals the bias voltage.</a:t>
            </a:r>
          </a:p>
          <a:p>
            <a:pPr indent="0">
              <a:buFont typeface="Arial" panose="020B0604020202020204" pitchFamily="34" charset="0"/>
              <a:buNone/>
            </a:pPr>
            <a:r>
              <a:rPr lang="en-US" sz="1600" dirty="0">
                <a:solidFill>
                  <a:schemeClr val="tx1"/>
                </a:solidFill>
              </a:rPr>
              <a:t>		</a:t>
            </a:r>
            <a:r>
              <a:rPr lang="en-US" sz="1600" b="1" dirty="0">
                <a:solidFill>
                  <a:srgbClr val="FF0000"/>
                </a:solidFill>
              </a:rPr>
              <a:t>               V</a:t>
            </a:r>
            <a:r>
              <a:rPr lang="en-US" sz="1600" b="1" baseline="-25000" dirty="0">
                <a:solidFill>
                  <a:srgbClr val="FF0000"/>
                </a:solidFill>
              </a:rPr>
              <a:t>R</a:t>
            </a:r>
            <a:r>
              <a:rPr lang="en-US" sz="1600" b="1" dirty="0">
                <a:solidFill>
                  <a:srgbClr val="FF0000"/>
                </a:solidFill>
              </a:rPr>
              <a:t> = V</a:t>
            </a:r>
            <a:r>
              <a:rPr lang="en-US" sz="1600" b="1" baseline="-25000" dirty="0">
                <a:solidFill>
                  <a:srgbClr val="FF0000"/>
                </a:solidFill>
              </a:rPr>
              <a:t>BIAS</a:t>
            </a:r>
          </a:p>
        </p:txBody>
      </p:sp>
      <p:sp>
        <p:nvSpPr>
          <p:cNvPr id="11" name="Text Box 10"/>
          <p:cNvSpPr txBox="1"/>
          <p:nvPr/>
        </p:nvSpPr>
        <p:spPr>
          <a:xfrm>
            <a:off x="259556" y="5275898"/>
            <a:ext cx="8635841" cy="460375"/>
          </a:xfrm>
          <a:prstGeom prst="rect">
            <a:avLst/>
          </a:prstGeom>
          <a:noFill/>
        </p:spPr>
        <p:txBody>
          <a:bodyPr wrap="square" rtlCol="0" anchor="t">
            <a:spAutoFit/>
          </a:bodyPr>
          <a:lstStyle/>
          <a:p>
            <a:pPr algn="just"/>
            <a:r>
              <a:rPr lang="en-US" sz="1200" b="1" i="1">
                <a:solidFill>
                  <a:srgbClr val="FF0000"/>
                </a:solidFill>
              </a:rPr>
              <a:t> Note: The ideal  model is useful  when you are troubleshooting or trying to figure out the operation of a circuit and are not concerned with more exact values of voltage or current.</a:t>
            </a:r>
          </a:p>
        </p:txBody>
      </p:sp>
    </p:spTree>
  </p:cSld>
  <p:clrMapOvr>
    <a:masterClrMapping/>
  </p:clrMapOvr>
  <p:transition>
    <p:fade thruBlk="1"/>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35267" y="990600"/>
            <a:ext cx="8672989" cy="2630170"/>
          </a:xfrm>
          <a:prstGeom prst="rect">
            <a:avLst/>
          </a:prstGeom>
          <a:noFill/>
        </p:spPr>
        <p:txBody>
          <a:bodyPr wrap="square" rtlCol="0" anchor="t">
            <a:spAutoFit/>
          </a:bodyPr>
          <a:lstStyle/>
          <a:p>
            <a:pPr algn="just"/>
            <a:r>
              <a:rPr lang="en-US" sz="1500" b="1" i="1" dirty="0">
                <a:solidFill>
                  <a:srgbClr val="FF0000"/>
                </a:solidFill>
              </a:rPr>
              <a:t>2. Practical Diode Model</a:t>
            </a:r>
          </a:p>
          <a:p>
            <a:pPr algn="just"/>
            <a:endParaRPr lang="en-US" sz="1500" dirty="0"/>
          </a:p>
          <a:p>
            <a:pPr marL="285750" indent="-285750" algn="just">
              <a:buFont typeface="Arial" panose="020B0604020202020204" pitchFamily="34" charset="0"/>
              <a:buChar char="•"/>
            </a:pPr>
            <a:r>
              <a:rPr lang="en-US" sz="1500" dirty="0"/>
              <a:t>The practical model includes the barrier potential. </a:t>
            </a:r>
          </a:p>
          <a:p>
            <a:pPr marL="285750" indent="-285750" algn="just">
              <a:buFont typeface="Arial" panose="020B0604020202020204" pitchFamily="34" charset="0"/>
              <a:buChar char="•"/>
            </a:pPr>
            <a:r>
              <a:rPr lang="en-US" sz="1500" dirty="0"/>
              <a:t>When the diode is forward-biased, it is equivalent to a closed switch in series with a small equivalent voltage source (V</a:t>
            </a:r>
            <a:r>
              <a:rPr lang="en-US" sz="1500" baseline="-25000" dirty="0"/>
              <a:t>F</a:t>
            </a:r>
            <a:r>
              <a:rPr lang="en-US" sz="1500" dirty="0"/>
              <a:t>) equal to the barrier potential (0.7 V) with the positive side toward the anode, as indicated in Figure 2–16(a). </a:t>
            </a:r>
          </a:p>
          <a:p>
            <a:pPr marL="285750" indent="-285750" algn="just">
              <a:buFont typeface="Arial" panose="020B0604020202020204" pitchFamily="34" charset="0"/>
              <a:buChar char="•"/>
            </a:pPr>
            <a:r>
              <a:rPr lang="en-US" sz="1500" dirty="0"/>
              <a:t>This equivalent voltage source represents the barrier potential that must be exceeded by the bias voltage before the diode will conduct and is not an active source of voltage. </a:t>
            </a:r>
          </a:p>
          <a:p>
            <a:pPr marL="285750" indent="-285750" algn="just">
              <a:buFont typeface="Arial" panose="020B0604020202020204" pitchFamily="34" charset="0"/>
              <a:buChar char="•"/>
            </a:pPr>
            <a:r>
              <a:rPr lang="en-US" sz="1500" dirty="0"/>
              <a:t>When conducting, a voltage drop of 0.7 V appears across the diode.</a:t>
            </a:r>
          </a:p>
          <a:p>
            <a:pPr marL="285750" indent="-285750" algn="just">
              <a:buFont typeface="Arial" panose="020B0604020202020204" pitchFamily="34" charset="0"/>
              <a:buChar char="•"/>
            </a:pPr>
            <a:r>
              <a:rPr lang="en-US" sz="1500" dirty="0"/>
              <a:t>When the diode is reverse-biased, it is equivalent to an open switch just as in the ideal model, as shown in Figure 2–16(b). The barrier potential does not affect reverse bias, so it is not a factor.</a:t>
            </a:r>
          </a:p>
        </p:txBody>
      </p:sp>
      <p:pic>
        <p:nvPicPr>
          <p:cNvPr id="7" name="Content Placeholder 6"/>
          <p:cNvPicPr>
            <a:picLocks noGrp="1" noChangeAspect="1"/>
          </p:cNvPicPr>
          <p:nvPr>
            <p:ph sz="half" idx="2"/>
          </p:nvPr>
        </p:nvPicPr>
        <p:blipFill>
          <a:blip r:embed="rId2"/>
          <a:srcRect t="16351" r="31691"/>
          <a:stretch>
            <a:fillRect/>
          </a:stretch>
        </p:blipFill>
        <p:spPr>
          <a:xfrm>
            <a:off x="4069080" y="3569018"/>
            <a:ext cx="4911566" cy="2328863"/>
          </a:xfrm>
          <a:prstGeom prst="rect">
            <a:avLst/>
          </a:prstGeom>
        </p:spPr>
      </p:pic>
    </p:spTree>
  </p:cSld>
  <p:clrMapOvr>
    <a:masterClrMapping/>
  </p:clrMapOvr>
  <p:transition>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sz="half" idx="1"/>
          </p:nvPr>
        </p:nvPicPr>
        <p:blipFill>
          <a:blip r:embed="rId2"/>
          <a:srcRect l="68107" b="14692"/>
          <a:stretch>
            <a:fillRect/>
          </a:stretch>
        </p:blipFill>
        <p:spPr>
          <a:xfrm>
            <a:off x="381000" y="2057400"/>
            <a:ext cx="2824163" cy="2984183"/>
          </a:xfrm>
          <a:prstGeom prst="rect">
            <a:avLst/>
          </a:prstGeom>
        </p:spPr>
      </p:pic>
      <p:sp>
        <p:nvSpPr>
          <p:cNvPr id="6" name="Text Box 5"/>
          <p:cNvSpPr txBox="1"/>
          <p:nvPr/>
        </p:nvSpPr>
        <p:spPr>
          <a:xfrm>
            <a:off x="3587115" y="1399189"/>
            <a:ext cx="5308283" cy="4524315"/>
          </a:xfrm>
          <a:prstGeom prst="rect">
            <a:avLst/>
          </a:prstGeom>
          <a:noFill/>
        </p:spPr>
        <p:txBody>
          <a:bodyPr wrap="square" rtlCol="0" anchor="t">
            <a:spAutoFit/>
          </a:bodyPr>
          <a:lstStyle/>
          <a:p>
            <a:pPr marL="285750" indent="-285750">
              <a:buFont typeface="Arial" panose="020B0604020202020204" pitchFamily="34" charset="0"/>
              <a:buChar char="•"/>
            </a:pPr>
            <a:r>
              <a:rPr lang="en-US" sz="1600" dirty="0"/>
              <a:t>The characteristic curve for the practical diode model is shown in Figure 2–16(c). </a:t>
            </a:r>
          </a:p>
          <a:p>
            <a:pPr marL="285750" indent="-285750">
              <a:buFont typeface="Arial" panose="020B0604020202020204" pitchFamily="34" charset="0"/>
              <a:buChar char="•"/>
            </a:pPr>
            <a:r>
              <a:rPr lang="en-US" sz="1600" dirty="0"/>
              <a:t>Since the barrier potential is included and the dynamic resistance is neglected, the diode is assumed to have a voltage across it when forward-biased, as indicated by the portion of the curve to the right of the origin.</a:t>
            </a:r>
          </a:p>
          <a:p>
            <a:pPr algn="ctr"/>
            <a:r>
              <a:rPr lang="en-US" sz="1600" b="1" dirty="0">
                <a:solidFill>
                  <a:srgbClr val="FF0000"/>
                </a:solidFill>
              </a:rPr>
              <a:t>V</a:t>
            </a:r>
            <a:r>
              <a:rPr lang="en-US" sz="1600" b="1" baseline="-25000" dirty="0">
                <a:solidFill>
                  <a:srgbClr val="FF0000"/>
                </a:solidFill>
              </a:rPr>
              <a:t>F</a:t>
            </a:r>
            <a:r>
              <a:rPr lang="en-US" sz="1600" b="1" dirty="0">
                <a:solidFill>
                  <a:srgbClr val="FF0000"/>
                </a:solidFill>
              </a:rPr>
              <a:t> = 0.7 V</a:t>
            </a:r>
          </a:p>
          <a:p>
            <a:pPr marL="285750" indent="-285750" algn="just">
              <a:buFont typeface="Arial" panose="020B0604020202020204" pitchFamily="34" charset="0"/>
              <a:buChar char="•"/>
            </a:pPr>
            <a:r>
              <a:rPr lang="en-US" sz="1600" dirty="0"/>
              <a:t>The forward current is determined as follows by first applying Kirchhoff’s voltage law to</a:t>
            </a:r>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endParaRPr lang="en-US" sz="1600" dirty="0"/>
          </a:p>
          <a:p>
            <a:pPr marL="285750" indent="-285750" algn="just">
              <a:buFont typeface="Arial" panose="020B0604020202020204" pitchFamily="34" charset="0"/>
              <a:buChar char="•"/>
            </a:pPr>
            <a:r>
              <a:rPr lang="en-US" sz="1600" dirty="0"/>
              <a:t>The diode is assumed to have zero reverse current, as indicated by the portion of the curve on the negative horizontal axis.</a:t>
            </a:r>
          </a:p>
          <a:p>
            <a:endParaRPr lang="en-US" sz="1600" dirty="0"/>
          </a:p>
          <a:p>
            <a:endParaRPr lang="en-US" sz="1600" dirty="0"/>
          </a:p>
        </p:txBody>
      </p:sp>
      <p:pic>
        <p:nvPicPr>
          <p:cNvPr id="8" name="Content Placeholder 7"/>
          <p:cNvPicPr>
            <a:picLocks noGrp="1" noChangeAspect="1"/>
          </p:cNvPicPr>
          <p:nvPr>
            <p:ph sz="half" idx="2"/>
          </p:nvPr>
        </p:nvPicPr>
        <p:blipFill>
          <a:blip r:embed="rId3"/>
          <a:stretch>
            <a:fillRect/>
          </a:stretch>
        </p:blipFill>
        <p:spPr>
          <a:xfrm>
            <a:off x="5486400" y="3810000"/>
            <a:ext cx="1754505" cy="727710"/>
          </a:xfrm>
          <a:prstGeom prst="rect">
            <a:avLst/>
          </a:prstGeom>
        </p:spPr>
      </p:pic>
      <p:pic>
        <p:nvPicPr>
          <p:cNvPr id="10" name="Picture 9"/>
          <p:cNvPicPr>
            <a:picLocks noChangeAspect="1"/>
          </p:cNvPicPr>
          <p:nvPr/>
        </p:nvPicPr>
        <p:blipFill>
          <a:blip r:embed="rId4"/>
          <a:stretch>
            <a:fillRect/>
          </a:stretch>
        </p:blipFill>
        <p:spPr>
          <a:xfrm>
            <a:off x="5724571" y="5181600"/>
            <a:ext cx="1104900" cy="655320"/>
          </a:xfrm>
          <a:prstGeom prst="rect">
            <a:avLst/>
          </a:prstGeom>
        </p:spPr>
      </p:pic>
      <p:sp>
        <p:nvSpPr>
          <p:cNvPr id="11" name="Text Box 10"/>
          <p:cNvSpPr txBox="1"/>
          <p:nvPr/>
        </p:nvSpPr>
        <p:spPr>
          <a:xfrm>
            <a:off x="259555" y="5921058"/>
            <a:ext cx="8635841" cy="645160"/>
          </a:xfrm>
          <a:prstGeom prst="rect">
            <a:avLst/>
          </a:prstGeom>
          <a:noFill/>
        </p:spPr>
        <p:txBody>
          <a:bodyPr wrap="square" rtlCol="0" anchor="t">
            <a:spAutoFit/>
          </a:bodyPr>
          <a:lstStyle/>
          <a:p>
            <a:pPr algn="just"/>
            <a:r>
              <a:rPr lang="en-US" sz="1200" b="1" i="1" dirty="0">
                <a:solidFill>
                  <a:srgbClr val="FF0000"/>
                </a:solidFill>
              </a:rPr>
              <a:t> Note: The practical model is useful when you are troubleshooting in lower-voltage circuits. In these cases, the 0.7 V drop across the diode may be significant and should be taken into account. The practical model is also useful when you are designing basic diode circuits.</a:t>
            </a:r>
          </a:p>
        </p:txBody>
      </p:sp>
    </p:spTree>
  </p:cSld>
  <p:clrMapOvr>
    <a:masterClrMapping/>
  </p:clrMapOvr>
  <p:transition>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p:nvPr/>
        </p:nvSpPr>
        <p:spPr>
          <a:xfrm>
            <a:off x="235267" y="990600"/>
            <a:ext cx="8672989" cy="2630170"/>
          </a:xfrm>
          <a:prstGeom prst="rect">
            <a:avLst/>
          </a:prstGeom>
          <a:noFill/>
        </p:spPr>
        <p:txBody>
          <a:bodyPr wrap="square" rtlCol="0" anchor="t">
            <a:spAutoFit/>
          </a:bodyPr>
          <a:lstStyle/>
          <a:p>
            <a:pPr algn="just"/>
            <a:r>
              <a:rPr lang="en-US" sz="1500" b="1" i="1" dirty="0">
                <a:solidFill>
                  <a:srgbClr val="FF0000"/>
                </a:solidFill>
              </a:rPr>
              <a:t>2. Complete Diode Model</a:t>
            </a:r>
          </a:p>
          <a:p>
            <a:pPr algn="just"/>
            <a:endParaRPr lang="en-US" sz="1500" dirty="0"/>
          </a:p>
          <a:p>
            <a:pPr marL="285750" indent="-285750" algn="just">
              <a:buFont typeface="Arial" panose="020B0604020202020204" pitchFamily="34" charset="0"/>
              <a:buChar char="•"/>
            </a:pPr>
            <a:r>
              <a:rPr lang="en-US" sz="1500" dirty="0"/>
              <a:t>The complete model of a diode is the most accurate approximation and includes the barrier potential, the small forward dynamic resistance (</a:t>
            </a:r>
            <a:r>
              <a:rPr lang="en-US" sz="1500" b="1" i="1" dirty="0" err="1">
                <a:solidFill>
                  <a:srgbClr val="FF0000"/>
                </a:solidFill>
              </a:rPr>
              <a:t>r’</a:t>
            </a:r>
            <a:r>
              <a:rPr lang="en-US" sz="1500" b="1" i="1" baseline="-25000" dirty="0" err="1">
                <a:solidFill>
                  <a:srgbClr val="FF0000"/>
                </a:solidFill>
              </a:rPr>
              <a:t>d</a:t>
            </a:r>
            <a:r>
              <a:rPr lang="en-US" sz="1500" dirty="0"/>
              <a:t>) and the large internal reverse resistance (</a:t>
            </a:r>
            <a:r>
              <a:rPr lang="en-US" sz="1500" b="1" i="1" dirty="0" err="1">
                <a:solidFill>
                  <a:srgbClr val="FF0000"/>
                </a:solidFill>
              </a:rPr>
              <a:t>r’</a:t>
            </a:r>
            <a:r>
              <a:rPr lang="en-US" sz="1500" b="1" i="1" baseline="-25000" dirty="0" err="1">
                <a:solidFill>
                  <a:srgbClr val="FF0000"/>
                </a:solidFill>
              </a:rPr>
              <a:t>R</a:t>
            </a:r>
            <a:r>
              <a:rPr lang="en-US" sz="1500" dirty="0"/>
              <a:t>)</a:t>
            </a:r>
          </a:p>
          <a:p>
            <a:pPr marL="285750" indent="-285750" algn="just">
              <a:buFont typeface="Arial" panose="020B0604020202020204" pitchFamily="34" charset="0"/>
              <a:buChar char="•"/>
            </a:pPr>
            <a:r>
              <a:rPr lang="en-US" sz="1500" dirty="0"/>
              <a:t>The reverse resistance is taken into account because it provides a path for the reverse current, which is included in this diode model.</a:t>
            </a:r>
          </a:p>
          <a:p>
            <a:pPr marL="285750" indent="-285750" algn="just">
              <a:buFont typeface="Arial" panose="020B0604020202020204" pitchFamily="34" charset="0"/>
              <a:buChar char="•"/>
            </a:pPr>
            <a:r>
              <a:rPr lang="en-US" sz="1500" dirty="0"/>
              <a:t>When the diode is forward-biased, it acts as a closed switch in series with the equivalent barrier potential voltage (V</a:t>
            </a:r>
            <a:r>
              <a:rPr lang="en-US" sz="1500" baseline="-25000" dirty="0"/>
              <a:t>B</a:t>
            </a:r>
            <a:r>
              <a:rPr lang="en-US" sz="1500" dirty="0"/>
              <a:t>) and the small forward dynamic resistance </a:t>
            </a:r>
            <a:r>
              <a:rPr lang="en-US" sz="1500" b="1" i="1" dirty="0" err="1">
                <a:solidFill>
                  <a:srgbClr val="FF0000"/>
                </a:solidFill>
                <a:sym typeface="+mn-ea"/>
              </a:rPr>
              <a:t>r’</a:t>
            </a:r>
            <a:r>
              <a:rPr lang="en-US" sz="1500" b="1" i="1" baseline="-25000" dirty="0" err="1">
                <a:solidFill>
                  <a:srgbClr val="FF0000"/>
                </a:solidFill>
                <a:sym typeface="+mn-ea"/>
              </a:rPr>
              <a:t>d</a:t>
            </a:r>
            <a:r>
              <a:rPr lang="en-US" sz="1500" dirty="0"/>
              <a:t> as indicated in Figure 2–17(a). </a:t>
            </a:r>
          </a:p>
          <a:p>
            <a:pPr marL="285750" indent="-285750" algn="just">
              <a:buFont typeface="Arial" panose="020B0604020202020204" pitchFamily="34" charset="0"/>
              <a:buChar char="•"/>
            </a:pPr>
            <a:r>
              <a:rPr lang="en-US" sz="1500" dirty="0"/>
              <a:t>When the diode is reverse-biased, it acts as an open switch in parallel with the large internal reverse resistance </a:t>
            </a:r>
            <a:r>
              <a:rPr lang="en-US" sz="1500" b="1" i="1" dirty="0" err="1">
                <a:solidFill>
                  <a:srgbClr val="FF0000"/>
                </a:solidFill>
                <a:sym typeface="+mn-ea"/>
              </a:rPr>
              <a:t>r’</a:t>
            </a:r>
            <a:r>
              <a:rPr lang="en-US" sz="1500" b="1" i="1" baseline="-25000" dirty="0" err="1">
                <a:solidFill>
                  <a:srgbClr val="FF0000"/>
                </a:solidFill>
                <a:sym typeface="+mn-ea"/>
              </a:rPr>
              <a:t>R</a:t>
            </a:r>
            <a:r>
              <a:rPr lang="en-US" sz="1500" dirty="0"/>
              <a:t> as shown in Figure 2–17(b). </a:t>
            </a:r>
          </a:p>
          <a:p>
            <a:pPr marL="285750" indent="-285750" algn="just">
              <a:buFont typeface="Arial" panose="020B0604020202020204" pitchFamily="34" charset="0"/>
              <a:buChar char="•"/>
            </a:pPr>
            <a:r>
              <a:rPr lang="en-US" sz="1500" dirty="0"/>
              <a:t>The barrier potential does not affect reverse bias, so it is not a factor.</a:t>
            </a:r>
          </a:p>
        </p:txBody>
      </p:sp>
      <p:pic>
        <p:nvPicPr>
          <p:cNvPr id="3" name="Content Placeholder 2"/>
          <p:cNvPicPr>
            <a:picLocks noGrp="1" noChangeAspect="1"/>
          </p:cNvPicPr>
          <p:nvPr>
            <p:ph sz="half" idx="2"/>
          </p:nvPr>
        </p:nvPicPr>
        <p:blipFill>
          <a:blip r:embed="rId2"/>
          <a:srcRect t="15952"/>
          <a:stretch>
            <a:fillRect/>
          </a:stretch>
        </p:blipFill>
        <p:spPr>
          <a:xfrm>
            <a:off x="3886200" y="3565086"/>
            <a:ext cx="4882992" cy="2842877"/>
          </a:xfrm>
          <a:prstGeom prst="rect">
            <a:avLst/>
          </a:prstGeom>
        </p:spPr>
      </p:pic>
    </p:spTree>
  </p:cSld>
  <p:clrMapOvr>
    <a:masterClrMapping/>
  </p:clrMapOvr>
  <p:transition>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015981BB-E6CB-4AAE-8A8F-B145F0BF2F5E}" type="slidenum">
              <a:rPr lang="en-US" sz="1200" smtClean="0"/>
              <a:t>28</a:t>
            </a:fld>
            <a:endParaRPr lang="en-US" sz="1200"/>
          </a:p>
        </p:txBody>
      </p:sp>
      <p:pic>
        <p:nvPicPr>
          <p:cNvPr id="5" name="Content Placeholder 4"/>
          <p:cNvPicPr>
            <a:picLocks noGrp="1" noChangeAspect="1"/>
          </p:cNvPicPr>
          <p:nvPr>
            <p:ph sz="half" idx="1"/>
          </p:nvPr>
        </p:nvPicPr>
        <p:blipFill>
          <a:blip r:embed="rId2"/>
          <a:stretch>
            <a:fillRect/>
          </a:stretch>
        </p:blipFill>
        <p:spPr>
          <a:xfrm>
            <a:off x="685800" y="1752600"/>
            <a:ext cx="2986564" cy="2762250"/>
          </a:xfrm>
          <a:prstGeom prst="rect">
            <a:avLst/>
          </a:prstGeom>
        </p:spPr>
      </p:pic>
      <p:pic>
        <p:nvPicPr>
          <p:cNvPr id="6" name="Content Placeholder 5"/>
          <p:cNvPicPr>
            <a:picLocks noGrp="1" noChangeAspect="1"/>
          </p:cNvPicPr>
          <p:nvPr>
            <p:ph sz="half" idx="2"/>
          </p:nvPr>
        </p:nvPicPr>
        <p:blipFill>
          <a:blip r:embed="rId3"/>
          <a:stretch>
            <a:fillRect/>
          </a:stretch>
        </p:blipFill>
        <p:spPr>
          <a:xfrm>
            <a:off x="5105400" y="1981200"/>
            <a:ext cx="2920365" cy="1562100"/>
          </a:xfrm>
          <a:prstGeom prst="rect">
            <a:avLst/>
          </a:prstGeom>
        </p:spPr>
      </p:pic>
      <p:sp>
        <p:nvSpPr>
          <p:cNvPr id="8" name="Text Box 7"/>
          <p:cNvSpPr txBox="1"/>
          <p:nvPr/>
        </p:nvSpPr>
        <p:spPr>
          <a:xfrm>
            <a:off x="367189" y="4932998"/>
            <a:ext cx="8244364" cy="923330"/>
          </a:xfrm>
          <a:prstGeom prst="rect">
            <a:avLst/>
          </a:prstGeom>
          <a:noFill/>
        </p:spPr>
        <p:txBody>
          <a:bodyPr wrap="square" rtlCol="0" anchor="t">
            <a:spAutoFit/>
          </a:bodyPr>
          <a:lstStyle/>
          <a:p>
            <a:pPr algn="just"/>
            <a:r>
              <a:rPr lang="en-US" b="1" i="1">
                <a:solidFill>
                  <a:srgbClr val="FF0000"/>
                </a:solidFill>
                <a:sym typeface="+mn-ea"/>
              </a:rPr>
              <a:t>Note: The complete model is suited to design problems using a computer for simulation. For troubleshooting work, it is unnecessary to use the complete model, as it involves complicated calculations.</a:t>
            </a:r>
          </a:p>
        </p:txBody>
      </p:sp>
    </p:spTree>
  </p:cSld>
  <p:clrMapOvr>
    <a:masterClrMapping/>
  </p:clrMapOvr>
  <p:transition>
    <p:fade thruBlk="1"/>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2699" y="381000"/>
            <a:ext cx="7886700" cy="519589"/>
          </a:xfrm>
        </p:spPr>
        <p:txBody>
          <a:bodyPr>
            <a:normAutofit fontScale="90000"/>
          </a:bodyPr>
          <a:lstStyle/>
          <a:p>
            <a:r>
              <a:rPr lang="en-US" dirty="0">
                <a:ln w="6600">
                  <a:solidFill>
                    <a:schemeClr val="accent2"/>
                  </a:solidFill>
                  <a:prstDash val="solid"/>
                </a:ln>
                <a:solidFill>
                  <a:srgbClr val="FFFFFF"/>
                </a:solidFill>
                <a:effectLst>
                  <a:outerShdw dist="38100" dir="2700000" algn="tl" rotWithShape="0">
                    <a:schemeClr val="accent2"/>
                  </a:outerShdw>
                </a:effectLst>
              </a:rPr>
              <a:t>Example:</a:t>
            </a:r>
          </a:p>
        </p:txBody>
      </p:sp>
      <p:pic>
        <p:nvPicPr>
          <p:cNvPr id="5" name="Content Placeholder 4"/>
          <p:cNvPicPr>
            <a:picLocks noGrp="1" noChangeAspect="1"/>
          </p:cNvPicPr>
          <p:nvPr>
            <p:ph idx="1"/>
          </p:nvPr>
        </p:nvPicPr>
        <p:blipFill>
          <a:blip r:embed="rId2"/>
          <a:srcRect l="1452" t="4103" b="7613"/>
          <a:stretch>
            <a:fillRect/>
          </a:stretch>
        </p:blipFill>
        <p:spPr>
          <a:xfrm>
            <a:off x="1371600" y="914400"/>
            <a:ext cx="6250539" cy="1981200"/>
          </a:xfrm>
          <a:prstGeom prst="rect">
            <a:avLst/>
          </a:prstGeom>
        </p:spPr>
      </p:pic>
      <p:sp>
        <p:nvSpPr>
          <p:cNvPr id="6" name="Text Box 5"/>
          <p:cNvSpPr txBox="1"/>
          <p:nvPr/>
        </p:nvSpPr>
        <p:spPr>
          <a:xfrm>
            <a:off x="158115" y="3201829"/>
            <a:ext cx="8855869" cy="2631490"/>
          </a:xfrm>
          <a:prstGeom prst="rect">
            <a:avLst/>
          </a:prstGeom>
          <a:noFill/>
        </p:spPr>
        <p:txBody>
          <a:bodyPr wrap="square" rtlCol="0" anchor="t">
            <a:spAutoFit/>
          </a:bodyPr>
          <a:lstStyle/>
          <a:p>
            <a:pPr algn="just"/>
            <a:r>
              <a:rPr lang="en-US" sz="1500" dirty="0"/>
              <a:t>(a) </a:t>
            </a:r>
            <a:r>
              <a:rPr lang="en-US" sz="1500" b="1" i="1" dirty="0">
                <a:solidFill>
                  <a:srgbClr val="FF0000"/>
                </a:solidFill>
              </a:rPr>
              <a:t>Determine</a:t>
            </a:r>
            <a:r>
              <a:rPr lang="en-US" sz="1500" dirty="0"/>
              <a:t> </a:t>
            </a:r>
          </a:p>
          <a:p>
            <a:pPr algn="just"/>
            <a:r>
              <a:rPr lang="en-US" sz="1500" dirty="0">
                <a:solidFill>
                  <a:schemeClr val="tx1"/>
                </a:solidFill>
              </a:rPr>
              <a:t>i. forward voltage </a:t>
            </a:r>
          </a:p>
          <a:p>
            <a:pPr algn="just"/>
            <a:r>
              <a:rPr lang="en-US" sz="1500" dirty="0">
                <a:solidFill>
                  <a:schemeClr val="tx1"/>
                </a:solidFill>
              </a:rPr>
              <a:t>ii. forward current </a:t>
            </a:r>
          </a:p>
          <a:p>
            <a:pPr algn="just"/>
            <a:r>
              <a:rPr lang="en-US" sz="1500" dirty="0">
                <a:solidFill>
                  <a:schemeClr val="tx1"/>
                </a:solidFill>
              </a:rPr>
              <a:t>iii. </a:t>
            </a:r>
            <a:r>
              <a:rPr lang="en-US" sz="1500" dirty="0">
                <a:solidFill>
                  <a:schemeClr val="tx1"/>
                </a:solidFill>
                <a:sym typeface="+mn-ea"/>
              </a:rPr>
              <a:t>voltage across the limiting resistor</a:t>
            </a:r>
            <a:r>
              <a:rPr lang="en-US" sz="1500" dirty="0">
                <a:solidFill>
                  <a:schemeClr val="tx1"/>
                </a:solidFill>
              </a:rPr>
              <a:t> </a:t>
            </a:r>
          </a:p>
          <a:p>
            <a:pPr algn="just"/>
            <a:r>
              <a:rPr lang="en-US" sz="1500" dirty="0"/>
              <a:t>in Figure (a) for </a:t>
            </a:r>
            <a:r>
              <a:rPr lang="en-US" sz="1500" b="1" i="1" dirty="0">
                <a:solidFill>
                  <a:srgbClr val="FF0000"/>
                </a:solidFill>
              </a:rPr>
              <a:t>each of the diode models</a:t>
            </a:r>
            <a:r>
              <a:rPr lang="en-US" sz="1500" dirty="0"/>
              <a:t>. Assume </a:t>
            </a:r>
            <a:r>
              <a:rPr lang="en-US" sz="1500" b="1" i="1" dirty="0" err="1">
                <a:solidFill>
                  <a:srgbClr val="FF0000"/>
                </a:solidFill>
              </a:rPr>
              <a:t>r’</a:t>
            </a:r>
            <a:r>
              <a:rPr lang="en-US" sz="1500" b="1" i="1" baseline="-25000" dirty="0" err="1">
                <a:solidFill>
                  <a:srgbClr val="FF0000"/>
                </a:solidFill>
              </a:rPr>
              <a:t>d</a:t>
            </a:r>
            <a:r>
              <a:rPr lang="en-US" sz="1500" b="1" i="1" dirty="0">
                <a:solidFill>
                  <a:srgbClr val="FF0000"/>
                </a:solidFill>
              </a:rPr>
              <a:t> = 10 </a:t>
            </a:r>
            <a:r>
              <a:rPr lang="en-US" sz="1500" b="1" i="1" dirty="0">
                <a:solidFill>
                  <a:srgbClr val="FF0000"/>
                </a:solidFill>
                <a:latin typeface="Calibri" panose="020F0502020204030204" charset="0"/>
                <a:cs typeface="Calibri" panose="020F0502020204030204" charset="0"/>
              </a:rPr>
              <a:t>Ω</a:t>
            </a:r>
            <a:r>
              <a:rPr lang="en-US" sz="1500" dirty="0">
                <a:latin typeface="Calibri" panose="020F0502020204030204" charset="0"/>
                <a:cs typeface="Calibri" panose="020F0502020204030204" charset="0"/>
              </a:rPr>
              <a:t> </a:t>
            </a:r>
            <a:r>
              <a:rPr lang="en-US" sz="1500" dirty="0"/>
              <a:t>at the determined value of forward current.</a:t>
            </a:r>
          </a:p>
          <a:p>
            <a:pPr algn="just"/>
            <a:endParaRPr lang="en-US" sz="1500" dirty="0"/>
          </a:p>
          <a:p>
            <a:pPr algn="just"/>
            <a:r>
              <a:rPr lang="en-US" sz="1500" dirty="0"/>
              <a:t>(b) </a:t>
            </a:r>
            <a:r>
              <a:rPr lang="en-US" sz="1500" b="1" i="1" dirty="0">
                <a:solidFill>
                  <a:srgbClr val="FF0000"/>
                </a:solidFill>
              </a:rPr>
              <a:t>Determine</a:t>
            </a:r>
            <a:r>
              <a:rPr lang="en-US" sz="1500" dirty="0"/>
              <a:t> </a:t>
            </a:r>
          </a:p>
          <a:p>
            <a:pPr algn="just"/>
            <a:r>
              <a:rPr lang="en-US" sz="1500" dirty="0"/>
              <a:t>i. reverse voltage</a:t>
            </a:r>
          </a:p>
          <a:p>
            <a:pPr algn="just"/>
            <a:r>
              <a:rPr lang="en-US" sz="1500" dirty="0"/>
              <a:t>ii. reverse current</a:t>
            </a:r>
          </a:p>
          <a:p>
            <a:pPr algn="just"/>
            <a:r>
              <a:rPr lang="en-US" sz="1500" dirty="0"/>
              <a:t>iii. </a:t>
            </a:r>
            <a:r>
              <a:rPr lang="en-US" sz="1500" dirty="0">
                <a:sym typeface="+mn-ea"/>
              </a:rPr>
              <a:t>voltage across the limiting resistor</a:t>
            </a:r>
          </a:p>
          <a:p>
            <a:pPr algn="just"/>
            <a:r>
              <a:rPr lang="en-US" sz="1500" dirty="0"/>
              <a:t>in Figure (b) for </a:t>
            </a:r>
            <a:r>
              <a:rPr lang="en-US" sz="1500" b="1" i="1" dirty="0">
                <a:solidFill>
                  <a:srgbClr val="FF0000"/>
                </a:solidFill>
              </a:rPr>
              <a:t>each of the diode models</a:t>
            </a:r>
            <a:r>
              <a:rPr lang="en-US" sz="1500" dirty="0"/>
              <a:t>. Assume </a:t>
            </a:r>
            <a:r>
              <a:rPr lang="en-US" sz="1500" b="1" i="1" dirty="0">
                <a:solidFill>
                  <a:srgbClr val="FF0000"/>
                </a:solidFill>
              </a:rPr>
              <a:t>I</a:t>
            </a:r>
            <a:r>
              <a:rPr lang="en-US" sz="1500" b="1" i="1" baseline="-25000" dirty="0">
                <a:solidFill>
                  <a:srgbClr val="FF0000"/>
                </a:solidFill>
              </a:rPr>
              <a:t>R</a:t>
            </a:r>
            <a:r>
              <a:rPr lang="en-US" sz="1500" b="1" i="1" dirty="0">
                <a:solidFill>
                  <a:srgbClr val="FF0000"/>
                </a:solidFill>
              </a:rPr>
              <a:t> = 1 </a:t>
            </a:r>
            <a:r>
              <a:rPr lang="en-US" sz="1500" b="1" i="1" dirty="0">
                <a:solidFill>
                  <a:srgbClr val="FF0000"/>
                </a:solidFill>
                <a:latin typeface="Times New Roman" panose="02020603050405020304" pitchFamily="18" charset="0"/>
                <a:cs typeface="Times New Roman" panose="02020603050405020304" pitchFamily="18" charset="0"/>
              </a:rPr>
              <a:t>µ</a:t>
            </a:r>
            <a:r>
              <a:rPr lang="en-US" sz="1500" b="1" i="1" dirty="0">
                <a:solidFill>
                  <a:srgbClr val="FF0000"/>
                </a:solidFill>
              </a:rPr>
              <a:t>A.</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219200" y="304800"/>
            <a:ext cx="990600" cy="838200"/>
          </a:xfrm>
          <a:prstGeom prst="ellipse">
            <a:avLst/>
          </a:prstGeom>
          <a:solidFill>
            <a:srgbClr val="00FF99"/>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p>
        </p:txBody>
      </p:sp>
      <p:sp>
        <p:nvSpPr>
          <p:cNvPr id="285698" name="Rectangle 2"/>
          <p:cNvSpPr>
            <a:spLocks noGrp="1" noChangeArrowheads="1"/>
          </p:cNvSpPr>
          <p:nvPr>
            <p:ph type="title"/>
          </p:nvPr>
        </p:nvSpPr>
        <p:spPr/>
        <p:txBody>
          <a:bodyPr>
            <a:normAutofit/>
          </a:bodyPr>
          <a:lstStyle/>
          <a:p>
            <a:pPr marL="484505" indent="0" eaLnBrk="1" fontAlgn="auto" hangingPunct="1">
              <a:spcAft>
                <a:spcPts val="0"/>
              </a:spcAft>
              <a:defRPr/>
            </a:pPr>
            <a:r>
              <a:rPr lang="en-US" sz="40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1.1    PN Junction Diode</a:t>
            </a:r>
          </a:p>
        </p:txBody>
      </p:sp>
      <p:sp>
        <p:nvSpPr>
          <p:cNvPr id="6" name="Text Box 3"/>
          <p:cNvSpPr txBox="1">
            <a:spLocks noGrp="1" noChangeArrowheads="1"/>
          </p:cNvSpPr>
          <p:nvPr>
            <p:ph sz="half" idx="1"/>
          </p:nvPr>
        </p:nvSpPr>
        <p:spPr bwMode="auto">
          <a:xfrm>
            <a:off x="301752" y="1371600"/>
            <a:ext cx="4038600" cy="5077460"/>
          </a:xfrm>
          <a:prstGeom prst="rect">
            <a:avLst/>
          </a:prstGeom>
          <a:noFill/>
          <a:ln w="12700">
            <a:noFill/>
            <a:miter lim="800000"/>
          </a:ln>
        </p:spPr>
        <p:txBody>
          <a:bodyPr wrap="square">
            <a:spAutoFit/>
          </a:bodyPr>
          <a:lstStyle/>
          <a:p>
            <a:pPr marL="0" indent="0">
              <a:spcBef>
                <a:spcPct val="50000"/>
              </a:spcBef>
              <a:buClr>
                <a:srgbClr val="FF0000"/>
              </a:buClr>
              <a:buFont typeface="Wingdings" panose="05000000000000000000" pitchFamily="2" charset="2"/>
              <a:buNone/>
            </a:pPr>
            <a:r>
              <a:rPr lang="en-US" altLang="en-US" sz="2400" dirty="0">
                <a:latin typeface="Perpetua" pitchFamily="18" charset="0"/>
              </a:rPr>
              <a:t>Construction</a:t>
            </a:r>
          </a:p>
          <a:p>
            <a:pPr marL="457200" indent="-457200">
              <a:spcBef>
                <a:spcPct val="50000"/>
              </a:spcBef>
              <a:buClr>
                <a:srgbClr val="FF0000"/>
              </a:buClr>
              <a:buFont typeface="Wingdings" panose="05000000000000000000" pitchFamily="2" charset="2"/>
              <a:buChar char="Ø"/>
            </a:pPr>
            <a:r>
              <a:rPr lang="en-US" altLang="en-US" sz="2400" dirty="0">
                <a:latin typeface="Perpetua" pitchFamily="18" charset="0"/>
              </a:rPr>
              <a:t>It is a two-terminal device consisting of a P-N junction formed either in Ge or Si crystal.</a:t>
            </a:r>
          </a:p>
          <a:p>
            <a:pPr marL="457200" indent="-457200">
              <a:spcBef>
                <a:spcPct val="50000"/>
              </a:spcBef>
              <a:buClr>
                <a:srgbClr val="FF0000"/>
              </a:buClr>
              <a:buFont typeface="Wingdings" panose="05000000000000000000" pitchFamily="2" charset="2"/>
              <a:buChar char="Ø"/>
            </a:pPr>
            <a:r>
              <a:rPr lang="en-US" altLang="en-US" sz="2400" dirty="0">
                <a:latin typeface="Perpetua" pitchFamily="18" charset="0"/>
              </a:rPr>
              <a:t>Fig. (a) Circuit symbol, (b) Symbol of diode and (c) The picture of 2 commercial dioded.</a:t>
            </a:r>
          </a:p>
          <a:p>
            <a:pPr marL="457200" indent="-457200">
              <a:spcBef>
                <a:spcPct val="50000"/>
              </a:spcBef>
              <a:buFont typeface="Wingdings" panose="05000000000000000000" pitchFamily="2" charset="2"/>
              <a:buNone/>
            </a:pPr>
            <a:endParaRPr lang="en-US" altLang="en-US" sz="2400" dirty="0">
              <a:latin typeface="Tahoma" panose="020B0604030504040204" pitchFamily="34" charset="0"/>
            </a:endParaRPr>
          </a:p>
        </p:txBody>
      </p:sp>
      <p:graphicFrame>
        <p:nvGraphicFramePr>
          <p:cNvPr id="17" name="Object 19"/>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name="Equation" r:id="rId3" imgW="101600" imgH="190500" progId="">
                  <p:embed/>
                </p:oleObj>
              </mc:Choice>
              <mc:Fallback>
                <p:oleObj name="Equation" r:id="rId3" imgW="101600" imgH="190500" progId="">
                  <p:embed/>
                  <p:pic>
                    <p:nvPicPr>
                      <p:cNvPr id="0" name="Picture 1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Object 20"/>
          <p:cNvGraphicFramePr>
            <a:graphicFrameLocks noChangeAspect="1"/>
          </p:cNvGraphicFramePr>
          <p:nvPr/>
        </p:nvGraphicFramePr>
        <p:xfrm>
          <a:off x="4521200" y="3333750"/>
          <a:ext cx="101600" cy="190500"/>
        </p:xfrm>
        <a:graphic>
          <a:graphicData uri="http://schemas.openxmlformats.org/presentationml/2006/ole">
            <mc:AlternateContent xmlns:mc="http://schemas.openxmlformats.org/markup-compatibility/2006">
              <mc:Choice xmlns:v="urn:schemas-microsoft-com:vml" Requires="v">
                <p:oleObj name="Equation" r:id="rId5" imgW="101600" imgH="190500" progId="">
                  <p:embed/>
                </p:oleObj>
              </mc:Choice>
              <mc:Fallback>
                <p:oleObj name="Equation" r:id="rId5" imgW="101600" imgH="190500" progId="">
                  <p:embed/>
                  <p:pic>
                    <p:nvPicPr>
                      <p:cNvPr id="0" name="Picture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1200" y="3333750"/>
                        <a:ext cx="101600" cy="190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2" name="Content Placeholder 1"/>
          <p:cNvPicPr>
            <a:picLocks noGrp="1" noChangeAspect="1"/>
          </p:cNvPicPr>
          <p:nvPr>
            <p:ph sz="half" idx="2"/>
          </p:nvPr>
        </p:nvPicPr>
        <p:blipFill>
          <a:blip r:embed="rId6"/>
          <a:stretch>
            <a:fillRect/>
          </a:stretch>
        </p:blipFill>
        <p:spPr>
          <a:xfrm>
            <a:off x="4876800" y="1676400"/>
            <a:ext cx="3813175" cy="4467860"/>
          </a:xfrm>
          <a:prstGeom prst="rect">
            <a:avLst/>
          </a:prstGeom>
        </p:spPr>
      </p:pic>
    </p:spTree>
  </p:cSld>
  <p:clrMapOvr>
    <a:masterClrMapping/>
  </p:clrMapOvr>
  <p:transition>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325" y="2895600"/>
            <a:ext cx="9143048" cy="914400"/>
          </a:xfrm>
          <a:solidFill>
            <a:schemeClr val="accent1">
              <a:lumMod val="75000"/>
            </a:schemeClr>
          </a:solidFill>
        </p:spPr>
        <p:txBody>
          <a:bodyPr>
            <a:normAutofit fontScale="90000"/>
          </a:bodyPr>
          <a:lstStyle/>
          <a:p>
            <a:pPr algn="ct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Half-Wave Rectifier</a:t>
            </a:r>
            <a:r>
              <a:rPr lang="en-MY" alt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p:txBody>
      </p:sp>
    </p:spTree>
  </p:cSld>
  <p:clrMapOvr>
    <a:masterClrMapping/>
  </p:clrMapOvr>
  <p:transition>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86700" cy="755809"/>
          </a:xfrm>
        </p:spPr>
        <p:txBody>
          <a:bodyPr/>
          <a:lstStyle/>
          <a:p>
            <a:r>
              <a:rPr lang="en-US" b="1" dirty="0"/>
              <a:t>The Basic DC Power Supply</a:t>
            </a:r>
          </a:p>
        </p:txBody>
      </p:sp>
      <p:pic>
        <p:nvPicPr>
          <p:cNvPr id="5" name="Content Placeholder 4"/>
          <p:cNvPicPr>
            <a:picLocks noGrp="1" noChangeAspect="1"/>
          </p:cNvPicPr>
          <p:nvPr>
            <p:ph idx="1"/>
          </p:nvPr>
        </p:nvPicPr>
        <p:blipFill>
          <a:blip r:embed="rId2"/>
          <a:stretch>
            <a:fillRect/>
          </a:stretch>
        </p:blipFill>
        <p:spPr>
          <a:xfrm>
            <a:off x="533400" y="1828800"/>
            <a:ext cx="8061008" cy="3552825"/>
          </a:xfrm>
          <a:prstGeom prst="rect">
            <a:avLst/>
          </a:prstGeom>
        </p:spPr>
      </p:pic>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1066800" y="2057400"/>
            <a:ext cx="6537008" cy="2074069"/>
          </a:xfrm>
          <a:prstGeom prst="rect">
            <a:avLst/>
          </a:prstGeom>
        </p:spPr>
      </p:pic>
      <p:sp>
        <p:nvSpPr>
          <p:cNvPr id="6" name="Text Box 5"/>
          <p:cNvSpPr txBox="1"/>
          <p:nvPr/>
        </p:nvSpPr>
        <p:spPr>
          <a:xfrm>
            <a:off x="927735" y="4267200"/>
            <a:ext cx="6918484" cy="737235"/>
          </a:xfrm>
          <a:prstGeom prst="rect">
            <a:avLst/>
          </a:prstGeom>
          <a:noFill/>
        </p:spPr>
        <p:txBody>
          <a:bodyPr wrap="square" rtlCol="0" anchor="t">
            <a:spAutoFit/>
          </a:bodyPr>
          <a:lstStyle/>
          <a:p>
            <a:pPr algn="just"/>
            <a:r>
              <a:rPr lang="en-US" sz="2100" dirty="0"/>
              <a:t>The rectifier converts the ac input voltage to a pulsating dc</a:t>
            </a:r>
          </a:p>
          <a:p>
            <a:pPr algn="just"/>
            <a:r>
              <a:rPr lang="en-US" sz="2100" dirty="0"/>
              <a:t>voltage, called a half-wave rectified voltage.</a:t>
            </a:r>
          </a:p>
        </p:txBody>
      </p:sp>
    </p:spTree>
  </p:cSld>
  <p:clrMapOvr>
    <a:masterClrMapping/>
  </p:clrMapOvr>
  <p:transition>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7886700" cy="563404"/>
          </a:xfrm>
        </p:spPr>
        <p:txBody>
          <a:bodyPr>
            <a:normAutofit fontScale="90000"/>
          </a:bodyPr>
          <a:lstStyle/>
          <a:p>
            <a:r>
              <a:rPr lang="en-US" b="1" dirty="0"/>
              <a:t>Half-Wave Rectifier Operation</a:t>
            </a:r>
          </a:p>
        </p:txBody>
      </p:sp>
      <p:pic>
        <p:nvPicPr>
          <p:cNvPr id="5" name="Content Placeholder 4"/>
          <p:cNvPicPr>
            <a:picLocks noGrp="1" noChangeAspect="1"/>
          </p:cNvPicPr>
          <p:nvPr>
            <p:ph idx="1"/>
          </p:nvPr>
        </p:nvPicPr>
        <p:blipFill>
          <a:blip r:embed="rId2"/>
          <a:stretch>
            <a:fillRect/>
          </a:stretch>
        </p:blipFill>
        <p:spPr>
          <a:xfrm>
            <a:off x="458629" y="1526858"/>
            <a:ext cx="4575810" cy="4267200"/>
          </a:xfrm>
          <a:prstGeom prst="rect">
            <a:avLst/>
          </a:prstGeom>
        </p:spPr>
      </p:pic>
      <p:sp>
        <p:nvSpPr>
          <p:cNvPr id="6" name="Text Box 5"/>
          <p:cNvSpPr txBox="1"/>
          <p:nvPr/>
        </p:nvSpPr>
        <p:spPr>
          <a:xfrm>
            <a:off x="5153501" y="1591628"/>
            <a:ext cx="3792855" cy="3322955"/>
          </a:xfrm>
          <a:prstGeom prst="rect">
            <a:avLst/>
          </a:prstGeom>
          <a:noFill/>
        </p:spPr>
        <p:txBody>
          <a:bodyPr wrap="square" rtlCol="0" anchor="t">
            <a:spAutoFit/>
          </a:bodyPr>
          <a:lstStyle/>
          <a:p>
            <a:pPr algn="just"/>
            <a:r>
              <a:rPr lang="en-US" sz="1500"/>
              <a:t>A diode is connected to an ac source and to a load resistor, R</a:t>
            </a:r>
            <a:r>
              <a:rPr lang="en-US" sz="1500" baseline="-25000"/>
              <a:t>L</a:t>
            </a:r>
            <a:r>
              <a:rPr lang="en-US" sz="1500"/>
              <a:t>, forming a half-wave rectifier. </a:t>
            </a:r>
          </a:p>
          <a:p>
            <a:pPr marL="342900" indent="-342900" algn="just">
              <a:buFont typeface="Arial" panose="020B0604020202020204" pitchFamily="34" charset="0"/>
              <a:buChar char="•"/>
            </a:pPr>
            <a:r>
              <a:rPr lang="en-US" sz="1500"/>
              <a:t>During positive half cycle:</a:t>
            </a:r>
          </a:p>
          <a:p>
            <a:pPr algn="just"/>
            <a:r>
              <a:rPr lang="en-US" sz="1500"/>
              <a:t>The diode is forward-biased and conducts current through the load resistor, as shown in part (a). The current produces an output voltage across the load R</a:t>
            </a:r>
            <a:r>
              <a:rPr lang="en-US" sz="1500" baseline="-25000"/>
              <a:t>L</a:t>
            </a:r>
            <a:r>
              <a:rPr lang="en-US" sz="1500"/>
              <a:t>, which has the same shape as the positive half-cycle of the input voltage.</a:t>
            </a:r>
          </a:p>
          <a:p>
            <a:pPr algn="just"/>
            <a:endParaRPr lang="en-US" sz="1500"/>
          </a:p>
          <a:p>
            <a:pPr marL="342900" indent="-342900" algn="just">
              <a:buFont typeface="Arial" panose="020B0604020202020204" pitchFamily="34" charset="0"/>
              <a:buChar char="•"/>
            </a:pPr>
            <a:r>
              <a:rPr lang="en-US" sz="1500"/>
              <a:t>During negative half cycle:</a:t>
            </a:r>
          </a:p>
          <a:p>
            <a:pPr indent="0" algn="just">
              <a:buFont typeface="Arial" panose="020B0604020202020204" pitchFamily="34" charset="0"/>
              <a:buNone/>
            </a:pPr>
            <a:r>
              <a:rPr lang="en-US" sz="1500"/>
              <a:t>The diode is reverse-biased. There is no current, so the voltage across the load resistor is 0 V, as shown in Figure 2–20(b).</a:t>
            </a:r>
          </a:p>
        </p:txBody>
      </p:sp>
    </p:spTree>
  </p:cSld>
  <p:clrMapOvr>
    <a:masterClrMapping/>
  </p:clrMapOvr>
  <p:transition>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534400" cy="758952"/>
          </a:xfrm>
        </p:spPr>
        <p:txBody>
          <a:bodyPr>
            <a:normAutofit fontScale="90000"/>
          </a:bodyPr>
          <a:lstStyle/>
          <a:p>
            <a:r>
              <a:rPr lang="en-US" b="1" dirty="0"/>
              <a:t>Average Value of the Half-Wave Output Voltage</a:t>
            </a:r>
          </a:p>
        </p:txBody>
      </p:sp>
      <p:pic>
        <p:nvPicPr>
          <p:cNvPr id="5" name="Content Placeholder 4"/>
          <p:cNvPicPr>
            <a:picLocks noGrp="1" noChangeAspect="1"/>
          </p:cNvPicPr>
          <p:nvPr>
            <p:ph sz="half" idx="1"/>
          </p:nvPr>
        </p:nvPicPr>
        <p:blipFill>
          <a:blip r:embed="rId2"/>
          <a:stretch>
            <a:fillRect/>
          </a:stretch>
        </p:blipFill>
        <p:spPr>
          <a:xfrm>
            <a:off x="533400" y="1676400"/>
            <a:ext cx="6688931" cy="1868805"/>
          </a:xfrm>
          <a:prstGeom prst="rect">
            <a:avLst/>
          </a:prstGeom>
        </p:spPr>
      </p:pic>
      <p:pic>
        <p:nvPicPr>
          <p:cNvPr id="7" name="Content Placeholder 6"/>
          <p:cNvPicPr>
            <a:picLocks noGrp="1" noChangeAspect="1"/>
          </p:cNvPicPr>
          <p:nvPr>
            <p:ph sz="half" idx="2"/>
          </p:nvPr>
        </p:nvPicPr>
        <p:blipFill>
          <a:blip r:embed="rId3"/>
          <a:stretch>
            <a:fillRect/>
          </a:stretch>
        </p:blipFill>
        <p:spPr>
          <a:xfrm>
            <a:off x="1066800" y="3855482"/>
            <a:ext cx="1635443" cy="1297781"/>
          </a:xfrm>
          <a:prstGeom prst="rect">
            <a:avLst/>
          </a:prstGeom>
        </p:spPr>
      </p:pic>
      <p:sp>
        <p:nvSpPr>
          <p:cNvPr id="8" name="Text Box 7"/>
          <p:cNvSpPr txBox="1"/>
          <p:nvPr/>
        </p:nvSpPr>
        <p:spPr>
          <a:xfrm>
            <a:off x="3200400" y="4181793"/>
            <a:ext cx="5007293" cy="645160"/>
          </a:xfrm>
          <a:prstGeom prst="rect">
            <a:avLst/>
          </a:prstGeom>
          <a:noFill/>
        </p:spPr>
        <p:txBody>
          <a:bodyPr wrap="square" rtlCol="0" anchor="t">
            <a:spAutoFit/>
          </a:bodyPr>
          <a:lstStyle/>
          <a:p>
            <a:r>
              <a:rPr lang="en-US" sz="1800" dirty="0"/>
              <a:t>Where;</a:t>
            </a:r>
          </a:p>
          <a:p>
            <a:r>
              <a:rPr lang="en-US" sz="1800" dirty="0" err="1"/>
              <a:t>V</a:t>
            </a:r>
            <a:r>
              <a:rPr lang="en-US" sz="1800" baseline="-25000" dirty="0" err="1"/>
              <a:t>p</a:t>
            </a:r>
            <a:r>
              <a:rPr lang="en-US" sz="1800" baseline="-25000" dirty="0"/>
              <a:t> </a:t>
            </a:r>
            <a:r>
              <a:rPr lang="en-US" sz="1800" dirty="0"/>
              <a:t>is the peak value of the voltage</a:t>
            </a:r>
          </a:p>
        </p:txBody>
      </p:sp>
    </p:spTree>
  </p:cSld>
  <p:clrMapOvr>
    <a:masterClrMapping/>
  </p:clrMapOvr>
  <p:transition>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15981BB-E6CB-4AAE-8A8F-B145F0BF2F5E}" type="slidenum">
              <a:rPr lang="en-US" sz="1200" smtClean="0"/>
              <a:t>35</a:t>
            </a:fld>
            <a:endParaRPr lang="en-US" sz="1200"/>
          </a:p>
        </p:txBody>
      </p:sp>
      <p:pic>
        <p:nvPicPr>
          <p:cNvPr id="6" name="Content Placeholder 5"/>
          <p:cNvPicPr>
            <a:picLocks noGrp="1" noChangeAspect="1"/>
          </p:cNvPicPr>
          <p:nvPr>
            <p:ph sz="half" idx="1"/>
          </p:nvPr>
        </p:nvPicPr>
        <p:blipFill>
          <a:blip r:embed="rId2"/>
          <a:stretch>
            <a:fillRect/>
          </a:stretch>
        </p:blipFill>
        <p:spPr>
          <a:xfrm>
            <a:off x="198596" y="1507808"/>
            <a:ext cx="8706326" cy="3342799"/>
          </a:xfrm>
          <a:prstGeom prst="rect">
            <a:avLst/>
          </a:prstGeom>
        </p:spPr>
      </p:pic>
    </p:spTree>
  </p:cSld>
  <p:clrMapOvr>
    <a:masterClrMapping/>
  </p:clrMapOvr>
  <p:transition>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8783955" cy="994410"/>
          </a:xfrm>
        </p:spPr>
        <p:txBody>
          <a:bodyPr>
            <a:normAutofit fontScale="90000"/>
          </a:bodyPr>
          <a:lstStyle/>
          <a:p>
            <a:r>
              <a:rPr lang="en-US" b="1" dirty="0"/>
              <a:t>Effect of the Barrier Potential on the Half-Wave Rectifier Output </a:t>
            </a:r>
          </a:p>
        </p:txBody>
      </p:sp>
      <p:sp>
        <p:nvSpPr>
          <p:cNvPr id="3" name="Content Placeholder 2"/>
          <p:cNvSpPr>
            <a:spLocks noGrp="1"/>
          </p:cNvSpPr>
          <p:nvPr>
            <p:ph sz="half" idx="1"/>
          </p:nvPr>
        </p:nvSpPr>
        <p:spPr>
          <a:xfrm>
            <a:off x="152400" y="1447800"/>
            <a:ext cx="8616791" cy="3263741"/>
          </a:xfrm>
        </p:spPr>
        <p:txBody>
          <a:bodyPr/>
          <a:lstStyle/>
          <a:p>
            <a:pPr algn="just"/>
            <a:r>
              <a:rPr lang="en-US" dirty="0"/>
              <a:t>During the positive half-cycle, the input voltage must overcome the barrier potential before the diode becomes forward-biased.</a:t>
            </a:r>
          </a:p>
        </p:txBody>
      </p:sp>
      <p:pic>
        <p:nvPicPr>
          <p:cNvPr id="7" name="Content Placeholder 6"/>
          <p:cNvPicPr>
            <a:picLocks noGrp="1" noChangeAspect="1"/>
          </p:cNvPicPr>
          <p:nvPr>
            <p:ph sz="half" idx="2"/>
          </p:nvPr>
        </p:nvPicPr>
        <p:blipFill>
          <a:blip r:embed="rId2"/>
          <a:stretch>
            <a:fillRect/>
          </a:stretch>
        </p:blipFill>
        <p:spPr>
          <a:xfrm>
            <a:off x="1689735" y="2726055"/>
            <a:ext cx="6181249" cy="3172301"/>
          </a:xfrm>
          <a:prstGeom prst="rect">
            <a:avLst/>
          </a:prstGeom>
        </p:spPr>
      </p:pic>
    </p:spTree>
  </p:cSld>
  <p:clrMapOvr>
    <a:masterClrMapping/>
  </p:clrMapOvr>
  <p:transition>
    <p:fade thruBlk="1"/>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15981BB-E6CB-4AAE-8A8F-B145F0BF2F5E}" type="slidenum">
              <a:rPr lang="en-US" sz="1200" smtClean="0"/>
              <a:t>37</a:t>
            </a:fld>
            <a:endParaRPr lang="en-US" sz="1200"/>
          </a:p>
        </p:txBody>
      </p:sp>
      <p:pic>
        <p:nvPicPr>
          <p:cNvPr id="8" name="Content Placeholder 7"/>
          <p:cNvPicPr>
            <a:picLocks noGrp="1" noChangeAspect="1"/>
          </p:cNvPicPr>
          <p:nvPr>
            <p:ph sz="half" idx="1"/>
          </p:nvPr>
        </p:nvPicPr>
        <p:blipFill>
          <a:blip r:embed="rId2"/>
          <a:stretch>
            <a:fillRect/>
          </a:stretch>
        </p:blipFill>
        <p:spPr>
          <a:xfrm>
            <a:off x="609600" y="381000"/>
            <a:ext cx="7425640" cy="5715000"/>
          </a:xfrm>
          <a:prstGeom prst="rect">
            <a:avLst/>
          </a:prstGeom>
        </p:spPr>
      </p:pic>
    </p:spTree>
  </p:cSld>
  <p:clrMapOvr>
    <a:masterClrMapping/>
  </p:clrMapOvr>
  <p:transition>
    <p:fade thruBlk="1"/>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7886700" cy="676751"/>
          </a:xfrm>
        </p:spPr>
        <p:txBody>
          <a:bodyPr/>
          <a:lstStyle/>
          <a:p>
            <a:r>
              <a:rPr lang="en-US" b="1" dirty="0"/>
              <a:t>Peak Inverse Voltage (PIV)</a:t>
            </a:r>
          </a:p>
        </p:txBody>
      </p:sp>
      <p:pic>
        <p:nvPicPr>
          <p:cNvPr id="6" name="Content Placeholder 5"/>
          <p:cNvPicPr>
            <a:picLocks noGrp="1" noChangeAspect="1"/>
          </p:cNvPicPr>
          <p:nvPr>
            <p:ph sz="half" idx="1"/>
          </p:nvPr>
        </p:nvPicPr>
        <p:blipFill>
          <a:blip r:embed="rId2"/>
          <a:stretch>
            <a:fillRect/>
          </a:stretch>
        </p:blipFill>
        <p:spPr>
          <a:xfrm>
            <a:off x="1066800" y="1534952"/>
            <a:ext cx="6996589" cy="3830003"/>
          </a:xfrm>
          <a:prstGeom prst="rect">
            <a:avLst/>
          </a:prstGeom>
        </p:spPr>
      </p:pic>
      <p:sp>
        <p:nvSpPr>
          <p:cNvPr id="7" name="Text Box 6"/>
          <p:cNvSpPr txBox="1"/>
          <p:nvPr/>
        </p:nvSpPr>
        <p:spPr>
          <a:xfrm>
            <a:off x="3733800" y="5364955"/>
            <a:ext cx="2173605" cy="460375"/>
          </a:xfrm>
          <a:prstGeom prst="rect">
            <a:avLst/>
          </a:prstGeom>
          <a:noFill/>
        </p:spPr>
        <p:txBody>
          <a:bodyPr wrap="square" rtlCol="0" anchor="t">
            <a:spAutoFit/>
          </a:bodyPr>
          <a:lstStyle/>
          <a:p>
            <a:pPr marL="0" indent="0">
              <a:buNone/>
            </a:pPr>
            <a:r>
              <a:rPr lang="en-US" sz="2400" b="1" dirty="0">
                <a:solidFill>
                  <a:srgbClr val="FF0000"/>
                </a:solidFill>
                <a:sym typeface="+mn-ea"/>
              </a:rPr>
              <a:t>PIV = </a:t>
            </a:r>
            <a:r>
              <a:rPr lang="en-US" sz="2400" b="1" dirty="0" err="1">
                <a:solidFill>
                  <a:srgbClr val="FF0000"/>
                </a:solidFill>
                <a:sym typeface="+mn-ea"/>
              </a:rPr>
              <a:t>V</a:t>
            </a:r>
            <a:r>
              <a:rPr lang="en-US" sz="2400" b="1" baseline="-25000" dirty="0" err="1">
                <a:solidFill>
                  <a:srgbClr val="FF0000"/>
                </a:solidFill>
                <a:sym typeface="+mn-ea"/>
              </a:rPr>
              <a:t>p</a:t>
            </a:r>
            <a:r>
              <a:rPr lang="en-US" sz="2400" b="1" baseline="-25000" dirty="0">
                <a:solidFill>
                  <a:srgbClr val="FF0000"/>
                </a:solidFill>
                <a:sym typeface="+mn-ea"/>
              </a:rPr>
              <a:t>(in)</a:t>
            </a:r>
          </a:p>
        </p:txBody>
      </p:sp>
    </p:spTree>
  </p:cSld>
  <p:clrMapOvr>
    <a:masterClrMapping/>
  </p:clrMapOvr>
  <p:transition>
    <p:fade thruBlk="1"/>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7886700" cy="433388"/>
          </a:xfrm>
        </p:spPr>
        <p:txBody>
          <a:bodyPr>
            <a:normAutofit fontScale="90000"/>
          </a:bodyPr>
          <a:lstStyle/>
          <a:p>
            <a:r>
              <a:rPr lang="en-US" b="1" dirty="0"/>
              <a:t>Transformer Coupling</a:t>
            </a:r>
          </a:p>
        </p:txBody>
      </p:sp>
      <p:sp>
        <p:nvSpPr>
          <p:cNvPr id="4" name="Content Placeholder 3"/>
          <p:cNvSpPr>
            <a:spLocks noGrp="1"/>
          </p:cNvSpPr>
          <p:nvPr>
            <p:ph sz="half" idx="2"/>
          </p:nvPr>
        </p:nvSpPr>
        <p:spPr>
          <a:xfrm>
            <a:off x="310039" y="3699986"/>
            <a:ext cx="8205311" cy="2198370"/>
          </a:xfrm>
        </p:spPr>
        <p:txBody>
          <a:bodyPr>
            <a:normAutofit fontScale="87500" lnSpcReduction="10000"/>
          </a:bodyPr>
          <a:lstStyle/>
          <a:p>
            <a:pPr algn="just"/>
            <a:r>
              <a:rPr lang="en-US"/>
              <a:t>A transformer is often used to couple the ac input voltage from the source to the rectifier, as shown in Figure 2–27. </a:t>
            </a:r>
          </a:p>
          <a:p>
            <a:pPr algn="just"/>
            <a:r>
              <a:rPr lang="en-US"/>
              <a:t>Transformer coupling provides two advantages. </a:t>
            </a:r>
          </a:p>
          <a:p>
            <a:pPr marL="0" indent="0" algn="just">
              <a:buNone/>
            </a:pPr>
            <a:r>
              <a:rPr lang="en-US"/>
              <a:t>1. It allows the source voltage to be stepped down as needed. </a:t>
            </a:r>
          </a:p>
          <a:p>
            <a:pPr marL="0" indent="0" algn="just">
              <a:buNone/>
            </a:pPr>
            <a:r>
              <a:rPr lang="en-US"/>
              <a:t>2. Second, the ac source is electrically isolated from the rectifier, thus preventing a shock hazard in the secondary circuit.</a:t>
            </a:r>
          </a:p>
        </p:txBody>
      </p:sp>
      <p:pic>
        <p:nvPicPr>
          <p:cNvPr id="6" name="Content Placeholder 5"/>
          <p:cNvPicPr>
            <a:picLocks noGrp="1" noChangeAspect="1"/>
          </p:cNvPicPr>
          <p:nvPr>
            <p:ph sz="half" idx="1"/>
          </p:nvPr>
        </p:nvPicPr>
        <p:blipFill>
          <a:blip r:embed="rId2"/>
          <a:stretch>
            <a:fillRect/>
          </a:stretch>
        </p:blipFill>
        <p:spPr>
          <a:xfrm>
            <a:off x="1447800" y="1295400"/>
            <a:ext cx="6580346" cy="2172176"/>
          </a:xfrm>
          <a:prstGeom prst="rect">
            <a:avLst/>
          </a:prstGeom>
        </p:spPr>
      </p:pic>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81000" y="304800"/>
            <a:ext cx="6454775" cy="4368800"/>
          </a:xfrm>
          <a:prstGeom prst="rect">
            <a:avLst/>
          </a:prstGeom>
        </p:spPr>
      </p:pic>
      <p:sp>
        <p:nvSpPr>
          <p:cNvPr id="3" name="Text Box 2"/>
          <p:cNvSpPr txBox="1"/>
          <p:nvPr/>
        </p:nvSpPr>
        <p:spPr>
          <a:xfrm>
            <a:off x="533400" y="5105400"/>
            <a:ext cx="7968615" cy="645160"/>
          </a:xfrm>
          <a:prstGeom prst="rect">
            <a:avLst/>
          </a:prstGeom>
          <a:noFill/>
        </p:spPr>
        <p:txBody>
          <a:bodyPr wrap="square" rtlCol="0" anchor="t">
            <a:spAutoFit/>
          </a:bodyPr>
          <a:lstStyle/>
          <a:p>
            <a:r>
              <a:rPr lang="en-US">
                <a:latin typeface="Palatino Linotype" panose="02040502050505030304" charset="0"/>
                <a:cs typeface="Palatino Linotype" panose="02040502050505030304" charset="0"/>
              </a:rPr>
              <a:t>(a) shows typical diodes having a variety of physical structures whereas  </a:t>
            </a:r>
          </a:p>
          <a:p>
            <a:r>
              <a:rPr lang="en-US">
                <a:latin typeface="Palatino Linotype" panose="02040502050505030304" charset="0"/>
                <a:cs typeface="Palatino Linotype" panose="02040502050505030304" charset="0"/>
              </a:rPr>
              <a:t>(b) illustrates terminal identifications.</a:t>
            </a:r>
          </a:p>
        </p:txBody>
      </p:sp>
    </p:spTree>
  </p:cSld>
  <p:clrMapOvr>
    <a:masterClrMapping/>
  </p:clrMapOvr>
  <p:transition>
    <p:split orient="vert" dir="in"/>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524000"/>
            <a:ext cx="8504396" cy="4408170"/>
          </a:xfrm>
        </p:spPr>
        <p:txBody>
          <a:bodyPr/>
          <a:lstStyle/>
          <a:p>
            <a:r>
              <a:rPr lang="en-US" dirty="0" err="1"/>
              <a:t>V</a:t>
            </a:r>
            <a:r>
              <a:rPr lang="en-US" baseline="-25000" dirty="0" err="1"/>
              <a:t>sec</a:t>
            </a:r>
            <a:r>
              <a:rPr lang="en-US" dirty="0"/>
              <a:t> = </a:t>
            </a:r>
            <a:r>
              <a:rPr lang="en-US" dirty="0" err="1"/>
              <a:t>nV</a:t>
            </a:r>
            <a:r>
              <a:rPr lang="en-US" baseline="-25000" dirty="0" err="1"/>
              <a:t>pri</a:t>
            </a:r>
            <a:endParaRPr lang="en-US" dirty="0"/>
          </a:p>
          <a:p>
            <a:pPr marL="0" indent="0">
              <a:buNone/>
            </a:pPr>
            <a:r>
              <a:rPr lang="en-US" dirty="0"/>
              <a:t>If;</a:t>
            </a:r>
          </a:p>
          <a:p>
            <a:pPr marL="0" indent="0">
              <a:buNone/>
            </a:pPr>
            <a:r>
              <a:rPr lang="en-US" dirty="0"/>
              <a:t>n &gt; 1 : the secondary voltage is greater than the primary voltage</a:t>
            </a:r>
          </a:p>
          <a:p>
            <a:pPr marL="0" indent="0">
              <a:buNone/>
            </a:pPr>
            <a:r>
              <a:rPr lang="en-US" dirty="0"/>
              <a:t>n &lt; 1 : the secondary voltage is less than the primary voltage</a:t>
            </a:r>
          </a:p>
          <a:p>
            <a:pPr marL="0" indent="0">
              <a:buNone/>
            </a:pPr>
            <a:r>
              <a:rPr lang="en-US" dirty="0"/>
              <a:t>n = 1 : </a:t>
            </a:r>
            <a:r>
              <a:rPr lang="en-US" dirty="0" err="1"/>
              <a:t>V</a:t>
            </a:r>
            <a:r>
              <a:rPr lang="en-US" baseline="-25000" dirty="0" err="1"/>
              <a:t>sec</a:t>
            </a:r>
            <a:r>
              <a:rPr lang="en-US" dirty="0"/>
              <a:t> = </a:t>
            </a:r>
            <a:r>
              <a:rPr lang="en-US" dirty="0" err="1"/>
              <a:t>V</a:t>
            </a:r>
            <a:r>
              <a:rPr lang="en-US" baseline="-25000" dirty="0" err="1"/>
              <a:t>pri</a:t>
            </a:r>
            <a:endParaRPr lang="en-US" baseline="-25000" dirty="0"/>
          </a:p>
          <a:p>
            <a:r>
              <a:rPr lang="en-US" dirty="0" err="1"/>
              <a:t>V</a:t>
            </a:r>
            <a:r>
              <a:rPr lang="en-US" baseline="-25000" dirty="0" err="1"/>
              <a:t>p</a:t>
            </a:r>
            <a:r>
              <a:rPr lang="en-US" baseline="-25000" dirty="0"/>
              <a:t>(out)</a:t>
            </a:r>
            <a:r>
              <a:rPr lang="en-US" dirty="0"/>
              <a:t> = </a:t>
            </a:r>
            <a:r>
              <a:rPr lang="en-US" dirty="0" err="1"/>
              <a:t>V</a:t>
            </a:r>
            <a:r>
              <a:rPr lang="en-US" baseline="-25000" dirty="0" err="1"/>
              <a:t>p</a:t>
            </a:r>
            <a:r>
              <a:rPr lang="en-US" baseline="-25000" dirty="0"/>
              <a:t>(sec)</a:t>
            </a:r>
            <a:r>
              <a:rPr lang="en-US" dirty="0"/>
              <a:t> - 0.7 V</a:t>
            </a:r>
          </a:p>
          <a:p>
            <a:r>
              <a:rPr lang="en-US" dirty="0"/>
              <a:t>PIV = </a:t>
            </a:r>
            <a:r>
              <a:rPr lang="en-US" dirty="0" err="1">
                <a:sym typeface="+mn-ea"/>
              </a:rPr>
              <a:t>V</a:t>
            </a:r>
            <a:r>
              <a:rPr lang="en-US" baseline="-25000" dirty="0" err="1">
                <a:sym typeface="+mn-ea"/>
              </a:rPr>
              <a:t>p</a:t>
            </a:r>
            <a:r>
              <a:rPr lang="en-US" baseline="-25000" dirty="0">
                <a:sym typeface="+mn-ea"/>
              </a:rPr>
              <a:t>(sec)</a:t>
            </a:r>
            <a:endParaRPr lang="en-US" dirty="0"/>
          </a:p>
        </p:txBody>
      </p:sp>
      <p:sp>
        <p:nvSpPr>
          <p:cNvPr id="5" name="Slide Number Placeholder 4"/>
          <p:cNvSpPr>
            <a:spLocks noGrp="1"/>
          </p:cNvSpPr>
          <p:nvPr>
            <p:ph type="sldNum" sz="quarter" idx="12"/>
          </p:nvPr>
        </p:nvSpPr>
        <p:spPr/>
        <p:txBody>
          <a:bodyPr/>
          <a:lstStyle/>
          <a:p>
            <a:fld id="{015981BB-E6CB-4AAE-8A8F-B145F0BF2F5E}" type="slidenum">
              <a:rPr lang="en-US" sz="1200" smtClean="0"/>
              <a:t>40</a:t>
            </a:fld>
            <a:endParaRPr lang="en-US" sz="1200"/>
          </a:p>
        </p:txBody>
      </p:sp>
    </p:spTree>
  </p:cSld>
  <p:clrMapOvr>
    <a:masterClrMapping/>
  </p:clrMapOvr>
  <p:transition>
    <p:fade thruBlk="1"/>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15981BB-E6CB-4AAE-8A8F-B145F0BF2F5E}" type="slidenum">
              <a:rPr lang="en-US" sz="1200" smtClean="0"/>
              <a:t>41</a:t>
            </a:fld>
            <a:endParaRPr lang="en-US" sz="1200"/>
          </a:p>
        </p:txBody>
      </p:sp>
      <p:pic>
        <p:nvPicPr>
          <p:cNvPr id="6" name="Content Placeholder 5"/>
          <p:cNvPicPr>
            <a:picLocks noGrp="1" noChangeAspect="1"/>
          </p:cNvPicPr>
          <p:nvPr>
            <p:ph sz="half" idx="1"/>
          </p:nvPr>
        </p:nvPicPr>
        <p:blipFill>
          <a:blip r:embed="rId2"/>
          <a:stretch>
            <a:fillRect/>
          </a:stretch>
        </p:blipFill>
        <p:spPr>
          <a:xfrm>
            <a:off x="381000" y="381000"/>
            <a:ext cx="8382000" cy="5986968"/>
          </a:xfrm>
          <a:prstGeom prst="rect">
            <a:avLst/>
          </a:prstGeom>
        </p:spPr>
      </p:pic>
    </p:spTree>
  </p:cSld>
  <p:clrMapOvr>
    <a:masterClrMapping/>
  </p:clrMapOvr>
  <p:transition>
    <p:fade thruBlk="1"/>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2" y="2590800"/>
            <a:ext cx="9143048" cy="1123950"/>
          </a:xfrm>
          <a:solidFill>
            <a:schemeClr val="accent1">
              <a:lumMod val="75000"/>
            </a:schemeClr>
          </a:solidFill>
        </p:spPr>
        <p:txBody>
          <a:bodyPr>
            <a:normAutofit fontScale="90000"/>
          </a:bodyPr>
          <a:lstStyle/>
          <a:p>
            <a:pPr algn="ctr"/>
            <a:r>
              <a:rPr lang="en-MY" alt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Full</a:t>
            </a:r>
            <a:r>
              <a:rPr 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-Wave Rectifier</a:t>
            </a:r>
            <a:r>
              <a:rPr lang="en-MY" altLang="en-US" sz="7200" b="1" dirty="0">
                <a:ln w="10160">
                  <a:solidFill>
                    <a:schemeClr val="accent5"/>
                  </a:solidFill>
                  <a:prstDash val="solid"/>
                </a:ln>
                <a:solidFill>
                  <a:srgbClr val="FFFFFF"/>
                </a:solidFill>
                <a:effectLst>
                  <a:outerShdw blurRad="38100" dist="22860" dir="5400000" algn="tl" rotWithShape="0">
                    <a:srgbClr val="000000">
                      <a:alpha val="30000"/>
                    </a:srgbClr>
                  </a:outerShdw>
                </a:effectLst>
              </a:rPr>
              <a:t>s</a:t>
            </a:r>
          </a:p>
        </p:txBody>
      </p:sp>
    </p:spTree>
  </p:cSld>
  <p:clrMapOvr>
    <a:masterClrMapping/>
  </p:clrMapOvr>
  <p:transition>
    <p:fade thruBlk="1"/>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28600" y="1600200"/>
            <a:ext cx="8729186" cy="3263741"/>
          </a:xfrm>
        </p:spPr>
        <p:txBody>
          <a:bodyPr>
            <a:normAutofit/>
          </a:bodyPr>
          <a:lstStyle/>
          <a:p>
            <a:pPr algn="just"/>
            <a:r>
              <a:rPr lang="en-US" sz="2000" dirty="0"/>
              <a:t>A full-wave rectifier allows unidirectional (one-way) current through the load during the entire of the input cycle, whereas a half-wave rectifier allows current through the load only during one-half of the cycle. </a:t>
            </a:r>
          </a:p>
          <a:p>
            <a:pPr algn="just"/>
            <a:r>
              <a:rPr lang="en-US" sz="2000" dirty="0"/>
              <a:t>The result of full-wave rectification is an output voltage with a frequency twice the input frequency and that pulsates every half-cycle of the input, as shown in Figure 2–29.</a:t>
            </a:r>
          </a:p>
        </p:txBody>
      </p:sp>
      <p:pic>
        <p:nvPicPr>
          <p:cNvPr id="5" name="Content Placeholder 4"/>
          <p:cNvPicPr>
            <a:picLocks noGrp="1" noChangeAspect="1"/>
          </p:cNvPicPr>
          <p:nvPr>
            <p:ph sz="half" idx="2"/>
          </p:nvPr>
        </p:nvPicPr>
        <p:blipFill>
          <a:blip r:embed="rId2"/>
          <a:stretch>
            <a:fillRect/>
          </a:stretch>
        </p:blipFill>
        <p:spPr>
          <a:xfrm>
            <a:off x="914400" y="3733800"/>
            <a:ext cx="7516654" cy="2125504"/>
          </a:xfrm>
          <a:prstGeom prst="rect">
            <a:avLst/>
          </a:prstGeom>
        </p:spPr>
      </p:pic>
    </p:spTree>
  </p:cSld>
  <p:clrMapOvr>
    <a:masterClrMapping/>
  </p:clrMapOvr>
  <p:transition>
    <p:fade thruBlk="1"/>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676400"/>
            <a:ext cx="8523923" cy="3263741"/>
          </a:xfrm>
        </p:spPr>
        <p:txBody>
          <a:bodyPr>
            <a:normAutofit fontScale="90000"/>
          </a:bodyPr>
          <a:lstStyle/>
          <a:p>
            <a:r>
              <a:rPr lang="en-US" dirty="0"/>
              <a:t>The average value for a full-wave rectified sinusoidal voltage is twice that of the half-wave, as shown in the following formula:</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V</a:t>
            </a:r>
            <a:r>
              <a:rPr lang="en-US" sz="1100" dirty="0"/>
              <a:t>AVG</a:t>
            </a:r>
            <a:r>
              <a:rPr lang="en-US" dirty="0"/>
              <a:t> is approximately 63.7% of </a:t>
            </a:r>
            <a:r>
              <a:rPr lang="en-US" dirty="0" err="1"/>
              <a:t>V</a:t>
            </a:r>
            <a:r>
              <a:rPr lang="en-US" baseline="-25000" dirty="0" err="1"/>
              <a:t>p</a:t>
            </a:r>
            <a:r>
              <a:rPr lang="en-US" dirty="0"/>
              <a:t> for a full-wave rectified voltage.</a:t>
            </a:r>
          </a:p>
        </p:txBody>
      </p:sp>
      <p:pic>
        <p:nvPicPr>
          <p:cNvPr id="6" name="Content Placeholder 5"/>
          <p:cNvPicPr>
            <a:picLocks noGrp="1" noChangeAspect="1"/>
          </p:cNvPicPr>
          <p:nvPr>
            <p:ph sz="half" idx="2"/>
          </p:nvPr>
        </p:nvPicPr>
        <p:blipFill>
          <a:blip r:embed="rId2"/>
          <a:stretch>
            <a:fillRect/>
          </a:stretch>
        </p:blipFill>
        <p:spPr>
          <a:xfrm>
            <a:off x="3352800" y="2590800"/>
            <a:ext cx="2079784" cy="1091565"/>
          </a:xfrm>
          <a:prstGeom prst="rect">
            <a:avLst/>
          </a:prstGeom>
        </p:spPr>
      </p:pic>
    </p:spTree>
  </p:cSld>
  <p:clrMapOvr>
    <a:masterClrMapping/>
  </p:clrMapOvr>
  <p:transition>
    <p:fade thruBlk="1"/>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76200" y="1676400"/>
            <a:ext cx="8887904" cy="3429000"/>
          </a:xfrm>
          <a:prstGeom prst="rect">
            <a:avLst/>
          </a:prstGeom>
        </p:spPr>
      </p:pic>
    </p:spTree>
  </p:cSld>
  <p:clrMapOvr>
    <a:masterClrMapping/>
  </p:clrMapOvr>
  <p:transition>
    <p:fade thruBlk="1"/>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304800"/>
            <a:ext cx="8686800" cy="788670"/>
          </a:xfrm>
        </p:spPr>
        <p:txBody>
          <a:bodyPr>
            <a:normAutofit fontScale="90000"/>
          </a:bodyPr>
          <a:lstStyle/>
          <a:p>
            <a:r>
              <a:rPr lang="en-US" b="1" dirty="0"/>
              <a:t>Center-Tapped Full-Wave Rectifier Operation</a:t>
            </a:r>
          </a:p>
        </p:txBody>
      </p:sp>
      <p:sp>
        <p:nvSpPr>
          <p:cNvPr id="3" name="Content Placeholder 2"/>
          <p:cNvSpPr>
            <a:spLocks noGrp="1"/>
          </p:cNvSpPr>
          <p:nvPr>
            <p:ph sz="half" idx="1"/>
          </p:nvPr>
        </p:nvSpPr>
        <p:spPr>
          <a:xfrm>
            <a:off x="228600" y="1905000"/>
            <a:ext cx="3886200" cy="3263504"/>
          </a:xfrm>
        </p:spPr>
        <p:txBody>
          <a:bodyPr/>
          <a:lstStyle/>
          <a:p>
            <a:r>
              <a:rPr lang="en-US" dirty="0"/>
              <a:t>A center-tapped rectifier is a type of full-wave rectifier that uses two diodes connected to the secondary of a center-tapped transformer, as shown in Figure 2–31.</a:t>
            </a:r>
          </a:p>
        </p:txBody>
      </p:sp>
      <p:pic>
        <p:nvPicPr>
          <p:cNvPr id="6" name="Content Placeholder 5"/>
          <p:cNvPicPr>
            <a:picLocks noGrp="1" noChangeAspect="1"/>
          </p:cNvPicPr>
          <p:nvPr>
            <p:ph sz="half" idx="2"/>
          </p:nvPr>
        </p:nvPicPr>
        <p:blipFill>
          <a:blip r:embed="rId2"/>
          <a:stretch>
            <a:fillRect/>
          </a:stretch>
        </p:blipFill>
        <p:spPr>
          <a:xfrm>
            <a:off x="4343400" y="2286000"/>
            <a:ext cx="4637723" cy="2595086"/>
          </a:xfrm>
          <a:prstGeom prst="rect">
            <a:avLst/>
          </a:prstGeom>
        </p:spPr>
      </p:pic>
    </p:spTree>
  </p:cSld>
  <p:clrMapOvr>
    <a:masterClrMapping/>
  </p:clrMapOvr>
  <p:transition>
    <p:fade thruBlk="1"/>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sz="half" idx="1"/>
          </p:nvPr>
        </p:nvPicPr>
        <p:blipFill>
          <a:blip r:embed="rId2"/>
          <a:stretch>
            <a:fillRect/>
          </a:stretch>
        </p:blipFill>
        <p:spPr>
          <a:xfrm>
            <a:off x="198596" y="1571625"/>
            <a:ext cx="4970145" cy="4100036"/>
          </a:xfrm>
          <a:prstGeom prst="rect">
            <a:avLst/>
          </a:prstGeom>
        </p:spPr>
      </p:pic>
      <p:sp>
        <p:nvSpPr>
          <p:cNvPr id="7" name="Text Box 6"/>
          <p:cNvSpPr txBox="1"/>
          <p:nvPr/>
        </p:nvSpPr>
        <p:spPr>
          <a:xfrm>
            <a:off x="289468" y="457200"/>
            <a:ext cx="8599170" cy="414020"/>
          </a:xfrm>
          <a:prstGeom prst="rect">
            <a:avLst/>
          </a:prstGeom>
          <a:noFill/>
        </p:spPr>
        <p:txBody>
          <a:bodyPr wrap="square" rtlCol="0" anchor="t">
            <a:spAutoFit/>
          </a:bodyPr>
          <a:lstStyle/>
          <a:p>
            <a:r>
              <a:rPr lang="en-US" sz="2100" dirty="0"/>
              <a:t>Basic operation of a center-tapped full-wave rectifier.</a:t>
            </a:r>
          </a:p>
        </p:txBody>
      </p:sp>
      <p:sp>
        <p:nvSpPr>
          <p:cNvPr id="8" name="Text Box 7"/>
          <p:cNvSpPr txBox="1"/>
          <p:nvPr/>
        </p:nvSpPr>
        <p:spPr>
          <a:xfrm>
            <a:off x="5168741" y="1473518"/>
            <a:ext cx="3729514" cy="4246245"/>
          </a:xfrm>
          <a:prstGeom prst="rect">
            <a:avLst/>
          </a:prstGeom>
          <a:noFill/>
        </p:spPr>
        <p:txBody>
          <a:bodyPr wrap="square" rtlCol="0" anchor="t">
            <a:spAutoFit/>
          </a:bodyPr>
          <a:lstStyle/>
          <a:p>
            <a:pPr algn="just"/>
            <a:r>
              <a:rPr lang="en-US" sz="1800" dirty="0"/>
              <a:t>For a positive half-cycle of the input voltage; This condition forward-biases diode D1 and reverse-biases diode D2. </a:t>
            </a:r>
          </a:p>
          <a:p>
            <a:pPr algn="just"/>
            <a:endParaRPr lang="en-US" sz="1800" dirty="0"/>
          </a:p>
          <a:p>
            <a:pPr algn="just"/>
            <a:r>
              <a:rPr lang="en-US" sz="1800" dirty="0"/>
              <a:t>For a negative half-cycle of the input voltage;  This condition reverse-biases D</a:t>
            </a:r>
            <a:r>
              <a:rPr lang="en-US" sz="1050" dirty="0"/>
              <a:t>1</a:t>
            </a:r>
            <a:r>
              <a:rPr lang="en-US" sz="1800" dirty="0"/>
              <a:t> and forward-biases D</a:t>
            </a:r>
            <a:r>
              <a:rPr lang="en-US" sz="1100" dirty="0"/>
              <a:t>2</a:t>
            </a:r>
          </a:p>
          <a:p>
            <a:pPr algn="just"/>
            <a:endParaRPr lang="en-US" sz="1800" dirty="0"/>
          </a:p>
          <a:p>
            <a:pPr algn="just"/>
            <a:r>
              <a:rPr lang="en-US" sz="1800" dirty="0"/>
              <a:t>Because the output current during both the positive and negative portions of the input cycle is in the same direction through the load, the output voltage developed across the load resistor is a full-wave rectified dc voltage, as shown.</a:t>
            </a:r>
          </a:p>
        </p:txBody>
      </p:sp>
    </p:spTree>
  </p:cSld>
  <p:clrMapOvr>
    <a:masterClrMapping/>
  </p:clrMapOvr>
  <p:transition>
    <p:fade thruBlk="1"/>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7886700" cy="838200"/>
          </a:xfrm>
        </p:spPr>
        <p:txBody>
          <a:bodyPr>
            <a:normAutofit fontScale="90000"/>
          </a:bodyPr>
          <a:lstStyle/>
          <a:p>
            <a:r>
              <a:rPr lang="en-US" b="1" dirty="0"/>
              <a:t>Effect of the Turns Ratio on the Output Voltage</a:t>
            </a:r>
          </a:p>
        </p:txBody>
      </p:sp>
      <p:pic>
        <p:nvPicPr>
          <p:cNvPr id="6" name="Content Placeholder 5"/>
          <p:cNvPicPr>
            <a:picLocks noGrp="1" noChangeAspect="1"/>
          </p:cNvPicPr>
          <p:nvPr>
            <p:ph sz="half" idx="1"/>
          </p:nvPr>
        </p:nvPicPr>
        <p:blipFill>
          <a:blip r:embed="rId2"/>
          <a:stretch>
            <a:fillRect/>
          </a:stretch>
        </p:blipFill>
        <p:spPr>
          <a:xfrm>
            <a:off x="1371600" y="1676400"/>
            <a:ext cx="6135529" cy="3676650"/>
          </a:xfrm>
          <a:prstGeom prst="rect">
            <a:avLst/>
          </a:prstGeom>
        </p:spPr>
      </p:pic>
    </p:spTree>
  </p:cSld>
  <p:clrMapOvr>
    <a:masterClrMapping/>
  </p:clrMapOvr>
  <p:transition>
    <p:fade thruBlk="1"/>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7886700" cy="321469"/>
          </a:xfrm>
        </p:spPr>
        <p:txBody>
          <a:bodyPr>
            <a:normAutofit fontScale="90000"/>
          </a:bodyPr>
          <a:lstStyle/>
          <a:p>
            <a:r>
              <a:rPr lang="en-US" b="1" dirty="0"/>
              <a:t>Peak Inverse Voltage</a:t>
            </a:r>
          </a:p>
        </p:txBody>
      </p:sp>
      <p:pic>
        <p:nvPicPr>
          <p:cNvPr id="6" name="Content Placeholder 5"/>
          <p:cNvPicPr>
            <a:picLocks noGrp="1" noChangeAspect="1"/>
          </p:cNvPicPr>
          <p:nvPr>
            <p:ph sz="half" idx="1"/>
          </p:nvPr>
        </p:nvPicPr>
        <p:blipFill>
          <a:blip r:embed="rId2"/>
          <a:stretch>
            <a:fillRect/>
          </a:stretch>
        </p:blipFill>
        <p:spPr>
          <a:xfrm>
            <a:off x="273368" y="1564481"/>
            <a:ext cx="4240054" cy="2098834"/>
          </a:xfrm>
          <a:prstGeom prst="rect">
            <a:avLst/>
          </a:prstGeom>
        </p:spPr>
      </p:pic>
      <p:pic>
        <p:nvPicPr>
          <p:cNvPr id="7" name="Content Placeholder 6"/>
          <p:cNvPicPr>
            <a:picLocks noGrp="1" noChangeAspect="1"/>
          </p:cNvPicPr>
          <p:nvPr>
            <p:ph sz="half" idx="2"/>
          </p:nvPr>
        </p:nvPicPr>
        <p:blipFill>
          <a:blip r:embed="rId3"/>
          <a:stretch>
            <a:fillRect/>
          </a:stretch>
        </p:blipFill>
        <p:spPr>
          <a:xfrm>
            <a:off x="3234782" y="3276600"/>
            <a:ext cx="5676332" cy="3068955"/>
          </a:xfrm>
          <a:prstGeom prst="rect">
            <a:avLst/>
          </a:prstGeom>
        </p:spPr>
      </p:pic>
    </p:spTree>
  </p:cSld>
  <p:clrMapOvr>
    <a:masterClrMapping/>
  </p:clrMapOvr>
  <p:transition>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632460" y="1295400"/>
            <a:ext cx="7879080" cy="5023485"/>
          </a:xfrm>
          <a:prstGeom prst="rect">
            <a:avLst/>
          </a:prstGeom>
        </p:spPr>
        <p:txBody>
          <a:bodyPr vert="horz" wrap="square" lIns="0" tIns="109855" rIns="0" bIns="0" rtlCol="0">
            <a:spAutoFit/>
          </a:bodyPr>
          <a:lstStyle/>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1. </a:t>
            </a:r>
            <a:r>
              <a:rPr sz="2000">
                <a:latin typeface="Palatino Linotype" panose="02040502050505030304" charset="0"/>
                <a:cs typeface="Palatino Linotype" panose="02040502050505030304" charset="0"/>
              </a:rPr>
              <a:t>The low-current diodes whose body is about 3 mm long </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carry a forward current of about</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100 mA</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have saturation current of 5 µA at room temperature (25ºC)  </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withstand a reverse</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voltage of 75 V without breaking down. </a:t>
            </a:r>
          </a:p>
          <a:p>
            <a:pPr marL="12700" indent="0">
              <a:lnSpc>
                <a:spcPct val="100000"/>
              </a:lnSpc>
              <a:spcBef>
                <a:spcPts val="865"/>
              </a:spcBef>
              <a:buClr>
                <a:schemeClr val="tx1"/>
              </a:buClr>
              <a:buSzPct val="100000"/>
              <a:buFont typeface="Arial" panose="020B0604020202020204" pitchFamily="34" charset="0"/>
              <a:buNone/>
              <a:tabLst>
                <a:tab pos="355600" algn="l"/>
              </a:tabLst>
            </a:pPr>
            <a:endParaRPr sz="2000">
              <a:latin typeface="Palatino Linotype" panose="02040502050505030304" charset="0"/>
              <a:cs typeface="Palatino Linotype" panose="02040502050505030304" charset="0"/>
            </a:endParaRP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2. </a:t>
            </a:r>
            <a:r>
              <a:rPr sz="2000">
                <a:latin typeface="Palatino Linotype" panose="02040502050505030304" charset="0"/>
                <a:cs typeface="Palatino Linotype" panose="02040502050505030304" charset="0"/>
              </a:rPr>
              <a:t>The medium-current diodes </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pass a forward current of</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about 500 mA</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withstand a reverse voltage of 250 V</a:t>
            </a:r>
          </a:p>
          <a:p>
            <a:pPr marL="12700" indent="0">
              <a:lnSpc>
                <a:spcPct val="100000"/>
              </a:lnSpc>
              <a:spcBef>
                <a:spcPts val="865"/>
              </a:spcBef>
              <a:buClr>
                <a:schemeClr val="tx1"/>
              </a:buClr>
              <a:buSzPct val="100000"/>
              <a:buFont typeface="Arial" panose="020B0604020202020204" pitchFamily="34" charset="0"/>
              <a:buNone/>
              <a:tabLst>
                <a:tab pos="355600" algn="l"/>
              </a:tabLst>
            </a:pPr>
            <a:endParaRPr sz="2000">
              <a:latin typeface="Palatino Linotype" panose="02040502050505030304" charset="0"/>
              <a:cs typeface="Palatino Linotype" panose="02040502050505030304" charset="0"/>
            </a:endParaRP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3. </a:t>
            </a:r>
            <a:r>
              <a:rPr sz="2000">
                <a:latin typeface="Palatino Linotype" panose="02040502050505030304" charset="0"/>
                <a:cs typeface="Palatino Linotype" panose="02040502050505030304" charset="0"/>
              </a:rPr>
              <a:t>The high-current diodes or power diodes</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pass a forward current of many amperes </a:t>
            </a:r>
          </a:p>
          <a:p>
            <a:pPr marL="12700" indent="0">
              <a:lnSpc>
                <a:spcPct val="100000"/>
              </a:lnSpc>
              <a:spcBef>
                <a:spcPts val="865"/>
              </a:spcBef>
              <a:buClr>
                <a:schemeClr val="tx1"/>
              </a:buClr>
              <a:buSzPct val="100000"/>
              <a:buFont typeface="Arial" panose="020B0604020202020204" pitchFamily="34" charset="0"/>
              <a:buNone/>
              <a:tabLst>
                <a:tab pos="355600" algn="l"/>
              </a:tabLst>
            </a:pP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can survive several hundred volts of reverse voltage.</a:t>
            </a:r>
          </a:p>
        </p:txBody>
      </p:sp>
      <p:sp>
        <p:nvSpPr>
          <p:cNvPr id="17" name="Rectangle 16"/>
          <p:cNvSpPr/>
          <p:nvPr/>
        </p:nvSpPr>
        <p:spPr>
          <a:xfrm>
            <a:off x="304800" y="228600"/>
            <a:ext cx="86106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15981BB-E6CB-4AAE-8A8F-B145F0BF2F5E}" type="slidenum">
              <a:rPr lang="en-US" sz="1200" smtClean="0"/>
              <a:t>50</a:t>
            </a:fld>
            <a:endParaRPr lang="en-US" sz="1200"/>
          </a:p>
        </p:txBody>
      </p:sp>
      <p:pic>
        <p:nvPicPr>
          <p:cNvPr id="6" name="Content Placeholder 5"/>
          <p:cNvPicPr>
            <a:picLocks noGrp="1" noChangeAspect="1"/>
          </p:cNvPicPr>
          <p:nvPr>
            <p:ph sz="half" idx="1"/>
          </p:nvPr>
        </p:nvPicPr>
        <p:blipFill>
          <a:blip r:embed="rId2"/>
          <a:stretch>
            <a:fillRect/>
          </a:stretch>
        </p:blipFill>
        <p:spPr>
          <a:xfrm>
            <a:off x="1066800" y="304800"/>
            <a:ext cx="7010400" cy="6159192"/>
          </a:xfrm>
          <a:prstGeom prst="rect">
            <a:avLst/>
          </a:prstGeom>
        </p:spPr>
      </p:pic>
    </p:spTree>
  </p:cSld>
  <p:clrMapOvr>
    <a:masterClrMapping/>
  </p:clrMapOvr>
  <p:transition>
    <p:fade thruBlk="1"/>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886700" cy="658178"/>
          </a:xfrm>
        </p:spPr>
        <p:txBody>
          <a:bodyPr>
            <a:normAutofit fontScale="90000"/>
          </a:bodyPr>
          <a:lstStyle/>
          <a:p>
            <a:r>
              <a:rPr lang="en-US" b="1" dirty="0"/>
              <a:t>Bridge Full-Wave Rectifier Operation</a:t>
            </a:r>
          </a:p>
        </p:txBody>
      </p:sp>
      <p:sp>
        <p:nvSpPr>
          <p:cNvPr id="4" name="Content Placeholder 3"/>
          <p:cNvSpPr>
            <a:spLocks noGrp="1"/>
          </p:cNvSpPr>
          <p:nvPr>
            <p:ph sz="half" idx="2"/>
          </p:nvPr>
        </p:nvSpPr>
        <p:spPr>
          <a:xfrm>
            <a:off x="4629150" y="1639729"/>
            <a:ext cx="4315301" cy="4111943"/>
          </a:xfrm>
        </p:spPr>
        <p:txBody>
          <a:bodyPr>
            <a:noAutofit/>
          </a:bodyPr>
          <a:lstStyle/>
          <a:p>
            <a:pPr algn="just"/>
            <a:r>
              <a:rPr lang="en-US" sz="1725" dirty="0"/>
              <a:t>The bridge rectifier uses four diodes connected.</a:t>
            </a:r>
          </a:p>
          <a:p>
            <a:pPr algn="just"/>
            <a:r>
              <a:rPr lang="en-US" sz="1725" dirty="0"/>
              <a:t>When the input cycle is positive as in part (a), diodes D</a:t>
            </a:r>
            <a:r>
              <a:rPr lang="en-US" sz="1200" dirty="0"/>
              <a:t>1</a:t>
            </a:r>
            <a:r>
              <a:rPr lang="en-US" sz="1725" dirty="0"/>
              <a:t> and D</a:t>
            </a:r>
            <a:r>
              <a:rPr lang="en-US" sz="1200" dirty="0"/>
              <a:t>2</a:t>
            </a:r>
            <a:r>
              <a:rPr lang="en-US" sz="1725" dirty="0"/>
              <a:t> are forward-biased and conduct current in the direction shown. A voltage is developed across R</a:t>
            </a:r>
            <a:r>
              <a:rPr lang="en-US" sz="1050" dirty="0"/>
              <a:t>L</a:t>
            </a:r>
            <a:r>
              <a:rPr lang="en-US" sz="1725" dirty="0"/>
              <a:t> that looks like the positive half of the input cycle. During this time, diodes D</a:t>
            </a:r>
            <a:r>
              <a:rPr lang="en-US" sz="1100" dirty="0"/>
              <a:t>3</a:t>
            </a:r>
            <a:r>
              <a:rPr lang="en-US" sz="1725" dirty="0"/>
              <a:t> and D</a:t>
            </a:r>
            <a:r>
              <a:rPr lang="en-US" sz="1200" dirty="0"/>
              <a:t>4</a:t>
            </a:r>
            <a:r>
              <a:rPr lang="en-US" sz="1725" dirty="0"/>
              <a:t> are reverse-biased.</a:t>
            </a:r>
          </a:p>
          <a:p>
            <a:pPr algn="just"/>
            <a:r>
              <a:rPr lang="en-US" sz="1725" dirty="0"/>
              <a:t>When the input cycle is negative as in part (b), diodes D</a:t>
            </a:r>
            <a:r>
              <a:rPr lang="en-US" sz="1200" dirty="0"/>
              <a:t>3</a:t>
            </a:r>
            <a:r>
              <a:rPr lang="en-US" sz="1725" dirty="0"/>
              <a:t> and D</a:t>
            </a:r>
            <a:r>
              <a:rPr lang="en-US" sz="1200" dirty="0"/>
              <a:t>4</a:t>
            </a:r>
            <a:r>
              <a:rPr lang="en-US" sz="1725" dirty="0"/>
              <a:t> are forward biased and conduct current in the same direction through RL as during the positive half-cycle. During the negative half-cycle, D</a:t>
            </a:r>
            <a:r>
              <a:rPr lang="en-US" sz="1400" dirty="0"/>
              <a:t>1</a:t>
            </a:r>
            <a:r>
              <a:rPr lang="en-US" sz="1725" dirty="0"/>
              <a:t> and D</a:t>
            </a:r>
            <a:r>
              <a:rPr lang="en-US" sz="1400" dirty="0"/>
              <a:t>2</a:t>
            </a:r>
            <a:r>
              <a:rPr lang="en-US" sz="1725" dirty="0"/>
              <a:t> are reverse-biased. </a:t>
            </a:r>
          </a:p>
        </p:txBody>
      </p:sp>
      <p:pic>
        <p:nvPicPr>
          <p:cNvPr id="6" name="Content Placeholder 5"/>
          <p:cNvPicPr>
            <a:picLocks noGrp="1" noChangeAspect="1"/>
          </p:cNvPicPr>
          <p:nvPr>
            <p:ph sz="half" idx="1"/>
          </p:nvPr>
        </p:nvPicPr>
        <p:blipFill>
          <a:blip r:embed="rId2"/>
          <a:stretch>
            <a:fillRect/>
          </a:stretch>
        </p:blipFill>
        <p:spPr>
          <a:xfrm>
            <a:off x="123825" y="1639729"/>
            <a:ext cx="4436745" cy="3850958"/>
          </a:xfrm>
          <a:prstGeom prst="rect">
            <a:avLst/>
          </a:prstGeom>
        </p:spPr>
      </p:pic>
    </p:spTree>
  </p:cSld>
  <p:clrMapOvr>
    <a:masterClrMapping/>
  </p:clrMapOvr>
  <p:transition>
    <p:fade thruBlk="1"/>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886700" cy="713899"/>
          </a:xfrm>
        </p:spPr>
        <p:txBody>
          <a:bodyPr/>
          <a:lstStyle/>
          <a:p>
            <a:r>
              <a:rPr lang="en-US" b="1" dirty="0"/>
              <a:t>Bridge Output Voltage</a:t>
            </a:r>
          </a:p>
        </p:txBody>
      </p:sp>
      <p:pic>
        <p:nvPicPr>
          <p:cNvPr id="6" name="Content Placeholder 5"/>
          <p:cNvPicPr>
            <a:picLocks noGrp="1" noChangeAspect="1"/>
          </p:cNvPicPr>
          <p:nvPr>
            <p:ph sz="half" idx="1"/>
          </p:nvPr>
        </p:nvPicPr>
        <p:blipFill>
          <a:blip r:embed="rId2"/>
          <a:stretch>
            <a:fillRect/>
          </a:stretch>
        </p:blipFill>
        <p:spPr>
          <a:xfrm>
            <a:off x="2971800" y="4495800"/>
            <a:ext cx="3215164" cy="941070"/>
          </a:xfrm>
          <a:prstGeom prst="rect">
            <a:avLst/>
          </a:prstGeom>
        </p:spPr>
      </p:pic>
      <p:pic>
        <p:nvPicPr>
          <p:cNvPr id="7" name="Content Placeholder 6"/>
          <p:cNvPicPr>
            <a:picLocks noGrp="1" noChangeAspect="1"/>
          </p:cNvPicPr>
          <p:nvPr>
            <p:ph sz="half" idx="2"/>
          </p:nvPr>
        </p:nvPicPr>
        <p:blipFill>
          <a:blip r:embed="rId3"/>
          <a:stretch>
            <a:fillRect/>
          </a:stretch>
        </p:blipFill>
        <p:spPr>
          <a:xfrm>
            <a:off x="609600" y="1676400"/>
            <a:ext cx="7851934" cy="2595086"/>
          </a:xfrm>
          <a:prstGeom prst="rect">
            <a:avLst/>
          </a:prstGeom>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886700" cy="620554"/>
          </a:xfrm>
        </p:spPr>
        <p:txBody>
          <a:bodyPr/>
          <a:lstStyle/>
          <a:p>
            <a:r>
              <a:rPr lang="en-US" b="1" dirty="0"/>
              <a:t>Peak Inverse Voltage</a:t>
            </a:r>
          </a:p>
        </p:txBody>
      </p:sp>
      <p:pic>
        <p:nvPicPr>
          <p:cNvPr id="6" name="Content Placeholder 5"/>
          <p:cNvPicPr>
            <a:picLocks noGrp="1" noChangeAspect="1"/>
          </p:cNvPicPr>
          <p:nvPr>
            <p:ph sz="half" idx="1"/>
          </p:nvPr>
        </p:nvPicPr>
        <p:blipFill>
          <a:blip r:embed="rId2"/>
          <a:stretch>
            <a:fillRect/>
          </a:stretch>
        </p:blipFill>
        <p:spPr>
          <a:xfrm>
            <a:off x="391001" y="1602105"/>
            <a:ext cx="6409072" cy="3503295"/>
          </a:xfrm>
          <a:prstGeom prst="rect">
            <a:avLst/>
          </a:prstGeom>
        </p:spPr>
      </p:pic>
      <p:pic>
        <p:nvPicPr>
          <p:cNvPr id="7" name="Content Placeholder 6"/>
          <p:cNvPicPr>
            <a:picLocks noGrp="1" noChangeAspect="1"/>
          </p:cNvPicPr>
          <p:nvPr>
            <p:ph sz="half" idx="2"/>
          </p:nvPr>
        </p:nvPicPr>
        <p:blipFill>
          <a:blip r:embed="rId3"/>
          <a:stretch>
            <a:fillRect/>
          </a:stretch>
        </p:blipFill>
        <p:spPr>
          <a:xfrm>
            <a:off x="5105400" y="5334000"/>
            <a:ext cx="3371374" cy="725805"/>
          </a:xfrm>
          <a:prstGeom prst="rect">
            <a:avLst/>
          </a:prstGeom>
        </p:spPr>
      </p:pic>
    </p:spTree>
  </p:cSld>
  <p:clrMapOvr>
    <a:masterClrMapping/>
  </p:clrMapOvr>
  <p:transition>
    <p:fade thruBlk="1"/>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015981BB-E6CB-4AAE-8A8F-B145F0BF2F5E}" type="slidenum">
              <a:rPr lang="en-US" sz="1200" smtClean="0"/>
              <a:t>54</a:t>
            </a:fld>
            <a:endParaRPr lang="en-US" sz="1200"/>
          </a:p>
        </p:txBody>
      </p:sp>
      <p:pic>
        <p:nvPicPr>
          <p:cNvPr id="6" name="Content Placeholder 5"/>
          <p:cNvPicPr>
            <a:picLocks noGrp="1" noChangeAspect="1"/>
          </p:cNvPicPr>
          <p:nvPr>
            <p:ph sz="half" idx="1"/>
          </p:nvPr>
        </p:nvPicPr>
        <p:blipFill>
          <a:blip r:embed="rId2"/>
          <a:stretch>
            <a:fillRect/>
          </a:stretch>
        </p:blipFill>
        <p:spPr>
          <a:xfrm>
            <a:off x="685800" y="381000"/>
            <a:ext cx="7754290" cy="5791200"/>
          </a:xfrm>
          <a:prstGeom prst="rect">
            <a:avLst/>
          </a:prstGeom>
        </p:spPr>
      </p:pic>
    </p:spTree>
  </p:cSld>
  <p:clrMapOvr>
    <a:masterClrMapping/>
  </p:clrMapOvr>
  <p:transition>
    <p:fade thruBlk="1"/>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752" y="457200"/>
            <a:ext cx="8534400" cy="530352"/>
          </a:xfrm>
        </p:spPr>
        <p:txBody>
          <a:bodyPr>
            <a:normAutofit fontScale="90000"/>
          </a:bodyPr>
          <a:lstStyle/>
          <a:p>
            <a:br>
              <a:rPr lang="en-US" dirty="0"/>
            </a:br>
            <a:r>
              <a:rPr lang="en-US" dirty="0" err="1"/>
              <a:t>Zener</a:t>
            </a:r>
            <a:r>
              <a:rPr lang="en-US" dirty="0"/>
              <a:t> Diode</a:t>
            </a:r>
          </a:p>
        </p:txBody>
      </p:sp>
      <p:sp>
        <p:nvSpPr>
          <p:cNvPr id="3" name="Content Placeholder 2"/>
          <p:cNvSpPr>
            <a:spLocks noGrp="1"/>
          </p:cNvSpPr>
          <p:nvPr>
            <p:ph sz="half" idx="1"/>
          </p:nvPr>
        </p:nvSpPr>
        <p:spPr/>
        <p:txBody>
          <a:bodyPr>
            <a:normAutofit fontScale="87500" lnSpcReduction="20000"/>
          </a:bodyPr>
          <a:lstStyle/>
          <a:p>
            <a:r>
              <a:rPr lang="en-US" dirty="0"/>
              <a:t>The symbol for a </a:t>
            </a:r>
            <a:r>
              <a:rPr lang="en-US" dirty="0" err="1"/>
              <a:t>zener</a:t>
            </a:r>
            <a:r>
              <a:rPr lang="en-US" dirty="0"/>
              <a:t> diode is shown in Figure 3–1. Instead of a straight line representing the cathode, the </a:t>
            </a:r>
            <a:r>
              <a:rPr lang="en-US" dirty="0" err="1"/>
              <a:t>zener</a:t>
            </a:r>
            <a:r>
              <a:rPr lang="en-US" dirty="0"/>
              <a:t> diode has a bent line that reminds you of the letter Z (for </a:t>
            </a:r>
            <a:r>
              <a:rPr lang="en-US" dirty="0" err="1"/>
              <a:t>zener</a:t>
            </a:r>
            <a:r>
              <a:rPr lang="en-US" dirty="0"/>
              <a:t>). </a:t>
            </a:r>
          </a:p>
          <a:p>
            <a:r>
              <a:rPr lang="en-US" dirty="0"/>
              <a:t>A </a:t>
            </a:r>
            <a:r>
              <a:rPr lang="en-US" dirty="0" err="1"/>
              <a:t>zener</a:t>
            </a:r>
            <a:r>
              <a:rPr lang="en-US" dirty="0"/>
              <a:t> diode is a silicon </a:t>
            </a:r>
            <a:r>
              <a:rPr lang="en-US" dirty="0" err="1"/>
              <a:t>pn</a:t>
            </a:r>
            <a:r>
              <a:rPr lang="en-US" dirty="0"/>
              <a:t> junction device that is designed for operation in the reverse-breakdown region. </a:t>
            </a:r>
          </a:p>
          <a:p>
            <a:r>
              <a:rPr lang="en-US" dirty="0"/>
              <a:t>The breakdown voltage of a </a:t>
            </a:r>
            <a:r>
              <a:rPr lang="en-US" dirty="0" err="1"/>
              <a:t>zener</a:t>
            </a:r>
            <a:r>
              <a:rPr lang="en-US" dirty="0"/>
              <a:t> diode is set by carefully controlling the doping level during manufacture.</a:t>
            </a:r>
          </a:p>
        </p:txBody>
      </p:sp>
      <p:pic>
        <p:nvPicPr>
          <p:cNvPr id="5" name="Content Placeholder 4"/>
          <p:cNvPicPr>
            <a:picLocks noGrp="1" noChangeAspect="1"/>
          </p:cNvPicPr>
          <p:nvPr>
            <p:ph sz="half" idx="2"/>
          </p:nvPr>
        </p:nvPicPr>
        <p:blipFill>
          <a:blip r:embed="rId2"/>
          <a:stretch>
            <a:fillRect/>
          </a:stretch>
        </p:blipFill>
        <p:spPr>
          <a:xfrm>
            <a:off x="5105400" y="2133600"/>
            <a:ext cx="3141752" cy="3124200"/>
          </a:xfrm>
          <a:prstGeom prst="rect">
            <a:avLst/>
          </a:prstGeom>
        </p:spPr>
      </p:pic>
    </p:spTree>
  </p:cSld>
  <p:clrMapOvr>
    <a:masterClrMapping/>
  </p:clrMapOvr>
  <p:transition>
    <p:fade thruBlk="1"/>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04800" y="1905000"/>
            <a:ext cx="4038600" cy="4681728"/>
          </a:xfrm>
        </p:spPr>
        <p:txBody>
          <a:bodyPr/>
          <a:lstStyle/>
          <a:p>
            <a:pPr marL="0" indent="0">
              <a:buNone/>
            </a:pPr>
            <a:r>
              <a:rPr lang="en-US" dirty="0"/>
              <a:t>This volt-ampere characteristic is shown again in Figure 3–2 with</a:t>
            </a:r>
          </a:p>
          <a:p>
            <a:pPr marL="0" indent="0">
              <a:buNone/>
            </a:pPr>
            <a:r>
              <a:rPr lang="en-US" dirty="0"/>
              <a:t>the normal operating region for </a:t>
            </a:r>
            <a:r>
              <a:rPr lang="en-US" dirty="0" err="1"/>
              <a:t>zener</a:t>
            </a:r>
            <a:r>
              <a:rPr lang="en-US" dirty="0"/>
              <a:t> diodes shown as a shaded area.</a:t>
            </a:r>
          </a:p>
        </p:txBody>
      </p:sp>
      <p:pic>
        <p:nvPicPr>
          <p:cNvPr id="5" name="Content Placeholder 4"/>
          <p:cNvPicPr>
            <a:picLocks noGrp="1" noChangeAspect="1"/>
          </p:cNvPicPr>
          <p:nvPr>
            <p:ph sz="half" idx="2"/>
          </p:nvPr>
        </p:nvPicPr>
        <p:blipFill>
          <a:blip r:embed="rId2"/>
          <a:stretch>
            <a:fillRect/>
          </a:stretch>
        </p:blipFill>
        <p:spPr>
          <a:xfrm>
            <a:off x="4800600" y="2286000"/>
            <a:ext cx="4038600" cy="2231390"/>
          </a:xfrm>
          <a:prstGeom prst="rect">
            <a:avLst/>
          </a:prstGeom>
        </p:spPr>
      </p:pic>
    </p:spTree>
  </p:cSld>
  <p:clrMapOvr>
    <a:masterClrMapping/>
  </p:clrMapOvr>
  <p:transition>
    <p:fade thruBlk="1"/>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Zener Breakdown</a:t>
            </a:r>
          </a:p>
        </p:txBody>
      </p:sp>
      <p:sp>
        <p:nvSpPr>
          <p:cNvPr id="3" name="Content Placeholder 2"/>
          <p:cNvSpPr>
            <a:spLocks noGrp="1"/>
          </p:cNvSpPr>
          <p:nvPr>
            <p:ph sz="half" idx="1"/>
          </p:nvPr>
        </p:nvSpPr>
        <p:spPr>
          <a:xfrm>
            <a:off x="304800" y="1524000"/>
            <a:ext cx="4038600" cy="4681728"/>
          </a:xfrm>
        </p:spPr>
        <p:txBody>
          <a:bodyPr>
            <a:normAutofit fontScale="97500" lnSpcReduction="10000"/>
          </a:bodyPr>
          <a:lstStyle/>
          <a:p>
            <a:r>
              <a:rPr lang="en-US" dirty="0"/>
              <a:t>Zener diodes are designed to operate in reverse breakdown. </a:t>
            </a:r>
          </a:p>
          <a:p>
            <a:r>
              <a:rPr lang="en-US" dirty="0"/>
              <a:t>Two types of reverse breakdown in a </a:t>
            </a:r>
            <a:r>
              <a:rPr lang="en-US" dirty="0" err="1"/>
              <a:t>zener</a:t>
            </a:r>
            <a:r>
              <a:rPr lang="en-US" dirty="0"/>
              <a:t> diode are avalanche and </a:t>
            </a:r>
            <a:r>
              <a:rPr lang="en-US" dirty="0" err="1"/>
              <a:t>zener</a:t>
            </a:r>
            <a:r>
              <a:rPr lang="en-US" dirty="0"/>
              <a:t>.</a:t>
            </a:r>
          </a:p>
          <a:p>
            <a:r>
              <a:rPr lang="en-US" dirty="0"/>
              <a:t>Zener breakdown occurs in a </a:t>
            </a:r>
            <a:r>
              <a:rPr lang="en-US" dirty="0" err="1"/>
              <a:t>zener</a:t>
            </a:r>
            <a:r>
              <a:rPr lang="en-US" dirty="0"/>
              <a:t> diode at low reverse voltages. </a:t>
            </a:r>
          </a:p>
          <a:p>
            <a:r>
              <a:rPr lang="en-US" dirty="0"/>
              <a:t>A </a:t>
            </a:r>
            <a:r>
              <a:rPr lang="en-US" dirty="0" err="1"/>
              <a:t>zener</a:t>
            </a:r>
            <a:r>
              <a:rPr lang="en-US" dirty="0"/>
              <a:t> diode is heavily doped to reduce the breakdown voltage. </a:t>
            </a:r>
          </a:p>
          <a:p>
            <a:endParaRPr lang="en-US" dirty="0"/>
          </a:p>
        </p:txBody>
      </p:sp>
      <p:sp>
        <p:nvSpPr>
          <p:cNvPr id="4" name="Content Placeholder 3"/>
          <p:cNvSpPr>
            <a:spLocks noGrp="1"/>
          </p:cNvSpPr>
          <p:nvPr>
            <p:ph sz="half" idx="2"/>
          </p:nvPr>
        </p:nvSpPr>
        <p:spPr>
          <a:xfrm>
            <a:off x="4800600" y="1524000"/>
            <a:ext cx="4038600" cy="4681728"/>
          </a:xfrm>
        </p:spPr>
        <p:txBody>
          <a:bodyPr>
            <a:normAutofit fontScale="97500" lnSpcReduction="10000"/>
          </a:bodyPr>
          <a:lstStyle/>
          <a:p>
            <a:r>
              <a:rPr lang="en-US" dirty="0"/>
              <a:t>This causes a very thin depletion region. </a:t>
            </a:r>
          </a:p>
          <a:p>
            <a:r>
              <a:rPr lang="en-US" dirty="0"/>
              <a:t>As a result, an intense electric field exists within the depletion region. </a:t>
            </a:r>
          </a:p>
          <a:p>
            <a:r>
              <a:rPr lang="en-US" dirty="0"/>
              <a:t>Near the </a:t>
            </a:r>
            <a:r>
              <a:rPr lang="en-US" dirty="0" err="1"/>
              <a:t>zener</a:t>
            </a:r>
            <a:r>
              <a:rPr lang="en-US" dirty="0"/>
              <a:t> breakdown voltage (V</a:t>
            </a:r>
            <a:r>
              <a:rPr lang="en-US" sz="1200" dirty="0"/>
              <a:t>Z</a:t>
            </a:r>
            <a:r>
              <a:rPr lang="en-US" dirty="0"/>
              <a:t>), the field is intense enough to pull electrons from their valence bands and create current.</a:t>
            </a:r>
          </a:p>
        </p:txBody>
      </p:sp>
    </p:spTree>
  </p:cSld>
  <p:clrMapOvr>
    <a:masterClrMapping/>
  </p:clrMapOvr>
  <p:transition>
    <p:fade thruBlk="1"/>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81000" y="1447800"/>
            <a:ext cx="8534400" cy="4681728"/>
          </a:xfrm>
        </p:spPr>
        <p:txBody>
          <a:bodyPr>
            <a:normAutofit/>
          </a:bodyPr>
          <a:lstStyle/>
          <a:p>
            <a:pPr algn="just"/>
            <a:r>
              <a:rPr lang="en-US" dirty="0" err="1"/>
              <a:t>Zener</a:t>
            </a:r>
            <a:r>
              <a:rPr lang="en-US" dirty="0"/>
              <a:t> diodes with breakdown voltages of less than approximately 5 V operate predominately in </a:t>
            </a:r>
            <a:r>
              <a:rPr lang="en-US" dirty="0" err="1"/>
              <a:t>zener</a:t>
            </a:r>
            <a:r>
              <a:rPr lang="en-US" dirty="0"/>
              <a:t> breakdown. </a:t>
            </a:r>
          </a:p>
          <a:p>
            <a:pPr algn="just"/>
            <a:r>
              <a:rPr lang="en-US" dirty="0"/>
              <a:t>Those with breakdown voltages greater than approximately 5 V operate predominately in avalanche breakdown. </a:t>
            </a:r>
          </a:p>
          <a:p>
            <a:pPr algn="just"/>
            <a:r>
              <a:rPr lang="en-US" dirty="0"/>
              <a:t>Both types, however, are called </a:t>
            </a:r>
            <a:r>
              <a:rPr lang="en-US" dirty="0" err="1"/>
              <a:t>zener</a:t>
            </a:r>
            <a:r>
              <a:rPr lang="en-US" dirty="0"/>
              <a:t> diodes. </a:t>
            </a:r>
            <a:r>
              <a:rPr lang="en-US" dirty="0" err="1"/>
              <a:t>Zeners</a:t>
            </a:r>
            <a:r>
              <a:rPr lang="en-US" dirty="0"/>
              <a:t> are commercially available with breakdown voltages from less than 1 V to more than 250 V with specified tolerances from 1% to 20%.</a:t>
            </a:r>
          </a:p>
        </p:txBody>
      </p:sp>
    </p:spTree>
  </p:cSld>
  <p:clrMapOvr>
    <a:masterClrMapping/>
  </p:clrMapOvr>
  <p:transition>
    <p:fade thruBlk="1"/>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Breakdown Characteristics</a:t>
            </a:r>
          </a:p>
        </p:txBody>
      </p:sp>
      <p:sp>
        <p:nvSpPr>
          <p:cNvPr id="3" name="Content Placeholder 2"/>
          <p:cNvSpPr>
            <a:spLocks noGrp="1"/>
          </p:cNvSpPr>
          <p:nvPr>
            <p:ph sz="half" idx="1"/>
          </p:nvPr>
        </p:nvSpPr>
        <p:spPr>
          <a:xfrm>
            <a:off x="115485" y="1752600"/>
            <a:ext cx="8686800" cy="3048000"/>
          </a:xfrm>
        </p:spPr>
        <p:txBody>
          <a:bodyPr>
            <a:normAutofit fontScale="75000" lnSpcReduction="20000"/>
          </a:bodyPr>
          <a:lstStyle/>
          <a:p>
            <a:pPr algn="just"/>
            <a:r>
              <a:rPr lang="en-US" dirty="0"/>
              <a:t>Figure 3–3 shows the reverse portion of a </a:t>
            </a:r>
            <a:r>
              <a:rPr lang="en-US" dirty="0" err="1"/>
              <a:t>zener</a:t>
            </a:r>
            <a:r>
              <a:rPr lang="en-US" dirty="0"/>
              <a:t> diode’s characteristic curve. </a:t>
            </a:r>
          </a:p>
          <a:p>
            <a:pPr algn="just"/>
            <a:r>
              <a:rPr lang="en-US" dirty="0"/>
              <a:t>Notice that as the reverse voltage (V</a:t>
            </a:r>
            <a:r>
              <a:rPr lang="en-US" sz="1300" dirty="0"/>
              <a:t>R</a:t>
            </a:r>
            <a:r>
              <a:rPr lang="en-US" dirty="0"/>
              <a:t>) is increased, the reverse current (I</a:t>
            </a:r>
            <a:r>
              <a:rPr lang="en-US" sz="1300" dirty="0"/>
              <a:t>R</a:t>
            </a:r>
            <a:r>
              <a:rPr lang="en-US" dirty="0"/>
              <a:t>) remains extremely small up to the “knee” of the curve. </a:t>
            </a:r>
          </a:p>
          <a:p>
            <a:pPr algn="just"/>
            <a:r>
              <a:rPr lang="en-US" dirty="0"/>
              <a:t>The reverse current is also called the </a:t>
            </a:r>
            <a:r>
              <a:rPr lang="en-US" dirty="0" err="1"/>
              <a:t>zener</a:t>
            </a:r>
            <a:r>
              <a:rPr lang="en-US" dirty="0"/>
              <a:t> current, I</a:t>
            </a:r>
            <a:r>
              <a:rPr lang="en-US" sz="1500" dirty="0"/>
              <a:t>Z</a:t>
            </a:r>
            <a:r>
              <a:rPr lang="en-US" dirty="0"/>
              <a:t>. </a:t>
            </a:r>
          </a:p>
          <a:p>
            <a:pPr algn="just"/>
            <a:r>
              <a:rPr lang="en-US" dirty="0"/>
              <a:t>At this point, the breakdown effect begins; the internal </a:t>
            </a:r>
            <a:r>
              <a:rPr lang="en-US" dirty="0" err="1"/>
              <a:t>zener</a:t>
            </a:r>
            <a:r>
              <a:rPr lang="en-US" dirty="0"/>
              <a:t> resistance, also called </a:t>
            </a:r>
            <a:r>
              <a:rPr lang="en-US" dirty="0" err="1"/>
              <a:t>zener</a:t>
            </a:r>
            <a:r>
              <a:rPr lang="en-US" dirty="0"/>
              <a:t> impedance (Z</a:t>
            </a:r>
            <a:r>
              <a:rPr lang="en-US" sz="1200" dirty="0"/>
              <a:t>Z</a:t>
            </a:r>
            <a:r>
              <a:rPr lang="en-US" dirty="0"/>
              <a:t>), begins to decrease as the reverse current increases rapidly. </a:t>
            </a:r>
          </a:p>
          <a:p>
            <a:pPr algn="just"/>
            <a:r>
              <a:rPr lang="en-US" dirty="0"/>
              <a:t>From the bottom of the knee, the </a:t>
            </a:r>
            <a:r>
              <a:rPr lang="en-US" dirty="0" err="1"/>
              <a:t>zener</a:t>
            </a:r>
            <a:r>
              <a:rPr lang="en-US" dirty="0"/>
              <a:t> breakdown voltage (V</a:t>
            </a:r>
            <a:r>
              <a:rPr lang="en-US" sz="1500" dirty="0"/>
              <a:t>Z</a:t>
            </a:r>
            <a:r>
              <a:rPr lang="en-US" dirty="0"/>
              <a:t>) remains essentially constant although it increases slightly as the </a:t>
            </a:r>
            <a:r>
              <a:rPr lang="en-US" dirty="0" err="1"/>
              <a:t>zener</a:t>
            </a:r>
            <a:r>
              <a:rPr lang="en-US" dirty="0"/>
              <a:t> current, I</a:t>
            </a:r>
            <a:r>
              <a:rPr lang="en-US" sz="1300" dirty="0"/>
              <a:t>Z</a:t>
            </a:r>
            <a:r>
              <a:rPr lang="en-US" dirty="0"/>
              <a:t>, increases.</a:t>
            </a:r>
          </a:p>
        </p:txBody>
      </p:sp>
      <p:pic>
        <p:nvPicPr>
          <p:cNvPr id="5" name="Content Placeholder 4"/>
          <p:cNvPicPr>
            <a:picLocks noGrp="1" noChangeAspect="1"/>
          </p:cNvPicPr>
          <p:nvPr>
            <p:ph sz="half" idx="2"/>
          </p:nvPr>
        </p:nvPicPr>
        <p:blipFill>
          <a:blip r:embed="rId2"/>
          <a:stretch>
            <a:fillRect/>
          </a:stretch>
        </p:blipFill>
        <p:spPr>
          <a:xfrm>
            <a:off x="2438400" y="4194048"/>
            <a:ext cx="4705165" cy="2362200"/>
          </a:xfrm>
          <a:prstGeom prst="rect">
            <a:avLst/>
          </a:prstGeom>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90700" y="336804"/>
            <a:ext cx="4148454" cy="897890"/>
            <a:chOff x="1790700" y="336804"/>
            <a:chExt cx="4148454" cy="897890"/>
          </a:xfrm>
        </p:grpSpPr>
        <p:sp>
          <p:nvSpPr>
            <p:cNvPr id="3" name="object 3"/>
            <p:cNvSpPr/>
            <p:nvPr/>
          </p:nvSpPr>
          <p:spPr>
            <a:xfrm>
              <a:off x="1790700" y="336804"/>
              <a:ext cx="2470404" cy="8976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29583" y="336804"/>
              <a:ext cx="2409443" cy="89763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xfrm>
            <a:off x="1405891" y="610182"/>
            <a:ext cx="6638798" cy="520700"/>
          </a:xfrm>
          <a:prstGeom prst="rect">
            <a:avLst/>
          </a:prstGeom>
        </p:spPr>
        <p:txBody>
          <a:bodyPr vert="horz" wrap="square" lIns="0" tIns="13335" rIns="0" bIns="0" rtlCol="0">
            <a:spAutoFit/>
          </a:bodyPr>
          <a:lstStyle/>
          <a:p>
            <a:pPr marL="12700">
              <a:lnSpc>
                <a:spcPct val="100000"/>
              </a:lnSpc>
              <a:spcBef>
                <a:spcPts val="105"/>
              </a:spcBef>
            </a:pPr>
            <a:r>
              <a:rPr lang="en-US" dirty="0">
                <a:latin typeface="Comic Sans MS" panose="030F0702030302020204" pitchFamily="66" charset="0"/>
              </a:rPr>
              <a:t>Diode Mounting</a:t>
            </a:r>
            <a:endParaRPr lang="en-US" sz="2800">
              <a:latin typeface="Comic Sans MS" panose="030F0702030302020204" pitchFamily="66" charset="0"/>
            </a:endParaRPr>
          </a:p>
        </p:txBody>
      </p:sp>
      <p:sp>
        <p:nvSpPr>
          <p:cNvPr id="16" name="object 16"/>
          <p:cNvSpPr txBox="1"/>
          <p:nvPr/>
        </p:nvSpPr>
        <p:spPr>
          <a:xfrm>
            <a:off x="457200" y="1600200"/>
            <a:ext cx="8218170" cy="3535045"/>
          </a:xfrm>
          <a:prstGeom prst="rect">
            <a:avLst/>
          </a:prstGeom>
        </p:spPr>
        <p:txBody>
          <a:bodyPr vert="horz" wrap="square" lIns="0" tIns="113664" rIns="0" bIns="0" rtlCol="0">
            <a:spAutoFit/>
          </a:bodyPr>
          <a:lstStyle/>
          <a:p>
            <a:pPr marL="355600" indent="-342900" algn="just">
              <a:lnSpc>
                <a:spcPct val="100000"/>
              </a:lnSpc>
              <a:spcBef>
                <a:spcPts val="895"/>
              </a:spcBef>
              <a:buSzPct val="100000"/>
              <a:buFont typeface="Wingdings" panose="05000000000000000000" charset="0"/>
              <a:buChar char="Ø"/>
              <a:tabLst>
                <a:tab pos="355600" algn="l"/>
              </a:tabLst>
            </a:pPr>
            <a:r>
              <a:rPr sz="2000" b="1">
                <a:latin typeface="Palatino Linotype" panose="02040502050505030304" charset="0"/>
                <a:cs typeface="Palatino Linotype" panose="02040502050505030304" charset="0"/>
              </a:rPr>
              <a:t>Low and medium-current diodes</a:t>
            </a:r>
            <a:r>
              <a:rPr sz="2000">
                <a:latin typeface="Palatino Linotype" panose="02040502050505030304" charset="0"/>
                <a:cs typeface="Palatino Linotype" panose="02040502050505030304" charset="0"/>
              </a:rPr>
              <a:t> are usually </a:t>
            </a:r>
            <a:r>
              <a:rPr sz="2000" b="1">
                <a:latin typeface="Palatino Linotype" panose="02040502050505030304" charset="0"/>
                <a:cs typeface="Palatino Linotype" panose="02040502050505030304" charset="0"/>
              </a:rPr>
              <a:t>mounted by soldering their leads to the connecting</a:t>
            </a:r>
            <a:r>
              <a:rPr lang="en-US" sz="2000" b="1">
                <a:latin typeface="Palatino Linotype" panose="02040502050505030304" charset="0"/>
                <a:cs typeface="Palatino Linotype" panose="02040502050505030304" charset="0"/>
              </a:rPr>
              <a:t> terminals.</a:t>
            </a:r>
            <a:r>
              <a:rPr lang="en-US" sz="2000">
                <a:latin typeface="Palatino Linotype" panose="02040502050505030304" charset="0"/>
                <a:cs typeface="Palatino Linotype" panose="02040502050505030304" charset="0"/>
              </a:rPr>
              <a:t> </a:t>
            </a:r>
          </a:p>
          <a:p>
            <a:pPr marL="355600" indent="-342900" algn="just">
              <a:lnSpc>
                <a:spcPct val="100000"/>
              </a:lnSpc>
              <a:spcBef>
                <a:spcPts val="895"/>
              </a:spcBef>
              <a:buSzPct val="100000"/>
              <a:buFont typeface="Wingdings" panose="05000000000000000000" charset="0"/>
              <a:buChar char="Ø"/>
              <a:tabLst>
                <a:tab pos="355600" algn="l"/>
              </a:tabLst>
            </a:pPr>
            <a:r>
              <a:rPr lang="en-US" sz="2000">
                <a:latin typeface="Palatino Linotype" panose="02040502050505030304" charset="0"/>
                <a:cs typeface="Palatino Linotype" panose="02040502050505030304" charset="0"/>
              </a:rPr>
              <a:t>The heat generated by these diodes (when operating) is small enough to be carried away by air convection and conduction along the connecting leads.</a:t>
            </a:r>
          </a:p>
          <a:p>
            <a:pPr marL="355600" indent="-342900" algn="just">
              <a:lnSpc>
                <a:spcPct val="100000"/>
              </a:lnSpc>
              <a:spcBef>
                <a:spcPts val="895"/>
              </a:spcBef>
              <a:buSzPct val="100000"/>
              <a:buFont typeface="Wingdings" panose="05000000000000000000" charset="0"/>
              <a:buChar char="Ø"/>
              <a:tabLst>
                <a:tab pos="355600" algn="l"/>
              </a:tabLst>
            </a:pPr>
            <a:r>
              <a:rPr lang="en-US" sz="2000">
                <a:latin typeface="Palatino Linotype" panose="02040502050505030304" charset="0"/>
                <a:cs typeface="Palatino Linotype" panose="02040502050505030304" charset="0"/>
              </a:rPr>
              <a:t>For </a:t>
            </a:r>
            <a:r>
              <a:rPr lang="en-US" sz="2000">
                <a:solidFill>
                  <a:srgbClr val="FF0000"/>
                </a:solidFill>
                <a:latin typeface="Palatino Linotype" panose="02040502050505030304" charset="0"/>
                <a:cs typeface="Palatino Linotype" panose="02040502050505030304" charset="0"/>
              </a:rPr>
              <a:t>cooling, they need heat sinks made of metals</a:t>
            </a:r>
            <a:r>
              <a:rPr lang="en-US" sz="2000">
                <a:latin typeface="Palatino Linotype" panose="02040502050505030304" charset="0"/>
                <a:cs typeface="Palatino Linotype" panose="02040502050505030304" charset="0"/>
              </a:rPr>
              <a:t> such as copper or aluminium which are good conductors of heat. </a:t>
            </a:r>
          </a:p>
          <a:p>
            <a:pPr marL="355600" indent="-342900" algn="just">
              <a:lnSpc>
                <a:spcPct val="100000"/>
              </a:lnSpc>
              <a:spcBef>
                <a:spcPts val="895"/>
              </a:spcBef>
              <a:buSzPct val="100000"/>
              <a:buFont typeface="Wingdings" panose="05000000000000000000" charset="0"/>
              <a:buChar char="Ø"/>
              <a:tabLst>
                <a:tab pos="355600" algn="l"/>
              </a:tabLst>
            </a:pPr>
            <a:r>
              <a:rPr lang="en-US" sz="2000">
                <a:latin typeface="Palatino Linotype" panose="02040502050505030304" charset="0"/>
                <a:cs typeface="Palatino Linotype" panose="02040502050505030304" charset="0"/>
              </a:rPr>
              <a:t>The sink absorbs heat from the device and then transfers it to the surrounding air by convection and radiation since it has large surface area.</a:t>
            </a:r>
          </a:p>
        </p:txBody>
      </p:sp>
      <p:sp>
        <p:nvSpPr>
          <p:cNvPr id="19" name="Rectangle 18"/>
          <p:cNvSpPr/>
          <p:nvPr/>
        </p:nvSpPr>
        <p:spPr>
          <a:xfrm>
            <a:off x="304800" y="228600"/>
            <a:ext cx="86106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p:transition>
    <p:fade thruBlk="1"/>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265176" y="1447800"/>
            <a:ext cx="8613648" cy="5410200"/>
          </a:xfrm>
        </p:spPr>
        <p:txBody>
          <a:bodyPr>
            <a:normAutofit fontScale="77500" lnSpcReduction="20000"/>
          </a:bodyPr>
          <a:lstStyle/>
          <a:p>
            <a:pPr marL="0" indent="0" algn="just">
              <a:buNone/>
            </a:pPr>
            <a:r>
              <a:rPr lang="en-US" sz="3100" dirty="0"/>
              <a:t>Zener Regulation </a:t>
            </a:r>
          </a:p>
          <a:p>
            <a:pPr marL="0" indent="0" algn="just">
              <a:buNone/>
            </a:pPr>
            <a:endParaRPr lang="en-US" dirty="0"/>
          </a:p>
          <a:p>
            <a:pPr algn="just"/>
            <a:r>
              <a:rPr lang="en-US" dirty="0"/>
              <a:t>The ability to keep the reverse voltage across its terminals essentially constant is the key feature of the </a:t>
            </a:r>
            <a:r>
              <a:rPr lang="en-US" dirty="0" err="1"/>
              <a:t>zener</a:t>
            </a:r>
            <a:r>
              <a:rPr lang="en-US" dirty="0"/>
              <a:t> diode. </a:t>
            </a:r>
          </a:p>
          <a:p>
            <a:pPr algn="just"/>
            <a:r>
              <a:rPr lang="en-US" dirty="0"/>
              <a:t>A </a:t>
            </a:r>
            <a:r>
              <a:rPr lang="en-US" dirty="0" err="1"/>
              <a:t>zener</a:t>
            </a:r>
            <a:r>
              <a:rPr lang="en-US" dirty="0"/>
              <a:t> diode operating in breakdown acts as a voltage regulator because it maintains a nearly constant voltage across its terminals over a specified range of reverse-current values.</a:t>
            </a:r>
          </a:p>
          <a:p>
            <a:pPr algn="just"/>
            <a:r>
              <a:rPr lang="en-US" dirty="0"/>
              <a:t>A minimum value of reverse current, IZK, must be maintained in order to keep the diode in breakdown for voltage regulation. </a:t>
            </a:r>
          </a:p>
          <a:p>
            <a:pPr algn="just"/>
            <a:r>
              <a:rPr lang="en-US" dirty="0"/>
              <a:t>The curve in Figure 3–3 that when the reverse current is reduced below the knee of the curve, the voltage decreases drastically, and regulation is lost. </a:t>
            </a:r>
          </a:p>
          <a:p>
            <a:pPr algn="just"/>
            <a:r>
              <a:rPr lang="en-US" dirty="0"/>
              <a:t>Also, there is a maximum current, I</a:t>
            </a:r>
            <a:r>
              <a:rPr lang="en-US" sz="1100" dirty="0"/>
              <a:t>ZM</a:t>
            </a:r>
            <a:r>
              <a:rPr lang="en-US" dirty="0"/>
              <a:t>, above which the diode may be damaged due to excessive power dissipation. </a:t>
            </a:r>
          </a:p>
          <a:p>
            <a:pPr algn="just"/>
            <a:r>
              <a:rPr lang="en-US" dirty="0"/>
              <a:t>So, basically, the </a:t>
            </a:r>
            <a:r>
              <a:rPr lang="en-US" dirty="0" err="1"/>
              <a:t>zener</a:t>
            </a:r>
            <a:r>
              <a:rPr lang="en-US" dirty="0"/>
              <a:t> diode maintains a nearly constant voltage across its terminals for values of reverse current ranging from I</a:t>
            </a:r>
            <a:r>
              <a:rPr lang="en-US" sz="1300" dirty="0"/>
              <a:t>ZK </a:t>
            </a:r>
            <a:r>
              <a:rPr lang="en-US" dirty="0"/>
              <a:t>to I</a:t>
            </a:r>
            <a:r>
              <a:rPr lang="en-US" sz="1400" dirty="0"/>
              <a:t>ZM</a:t>
            </a:r>
            <a:r>
              <a:rPr lang="en-US" dirty="0"/>
              <a:t>. </a:t>
            </a:r>
          </a:p>
          <a:p>
            <a:pPr algn="just"/>
            <a:r>
              <a:rPr lang="en-US" dirty="0"/>
              <a:t>A nominal </a:t>
            </a:r>
            <a:r>
              <a:rPr lang="en-US" dirty="0" err="1"/>
              <a:t>zener</a:t>
            </a:r>
            <a:r>
              <a:rPr lang="en-US" dirty="0"/>
              <a:t> voltage, V</a:t>
            </a:r>
            <a:r>
              <a:rPr lang="en-US" sz="1400" dirty="0"/>
              <a:t>Z</a:t>
            </a:r>
            <a:r>
              <a:rPr lang="en-US" dirty="0"/>
              <a:t>, is usually specified on a datasheet at a value of reverse current called the </a:t>
            </a:r>
            <a:r>
              <a:rPr lang="en-US" dirty="0" err="1"/>
              <a:t>zener</a:t>
            </a:r>
            <a:r>
              <a:rPr lang="en-US" dirty="0"/>
              <a:t> test current.</a:t>
            </a:r>
          </a:p>
        </p:txBody>
      </p:sp>
    </p:spTree>
  </p:cSld>
  <p:clrMapOvr>
    <a:masterClrMapping/>
  </p:clrMapOvr>
  <p:transition>
    <p:fade thruBlk="1"/>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Zener</a:t>
            </a:r>
            <a:r>
              <a:rPr lang="en-US" dirty="0"/>
              <a:t> Diode Applications</a:t>
            </a:r>
          </a:p>
        </p:txBody>
      </p:sp>
      <p:sp>
        <p:nvSpPr>
          <p:cNvPr id="3" name="Content Placeholder 2"/>
          <p:cNvSpPr>
            <a:spLocks noGrp="1"/>
          </p:cNvSpPr>
          <p:nvPr>
            <p:ph sz="quarter" idx="1"/>
          </p:nvPr>
        </p:nvSpPr>
        <p:spPr/>
        <p:txBody>
          <a:bodyPr/>
          <a:lstStyle/>
          <a:p>
            <a:pPr marL="0" indent="0">
              <a:buNone/>
            </a:pPr>
            <a:r>
              <a:rPr lang="en-US" b="1" u="sng" dirty="0" err="1"/>
              <a:t>Zener</a:t>
            </a:r>
            <a:r>
              <a:rPr lang="en-US" b="1" u="sng" dirty="0"/>
              <a:t> Regulation with a Variable Input Voltage</a:t>
            </a:r>
          </a:p>
          <a:p>
            <a:r>
              <a:rPr lang="en-US" dirty="0" err="1"/>
              <a:t>Zener</a:t>
            </a:r>
            <a:r>
              <a:rPr lang="en-US" dirty="0"/>
              <a:t> diode regulators can provide a reasonably constant dc level at the output, but they are not particularly efficient. </a:t>
            </a:r>
          </a:p>
          <a:p>
            <a:r>
              <a:rPr lang="en-US" dirty="0"/>
              <a:t>For this reason, they are limited to applications that require only low current to the load. </a:t>
            </a:r>
          </a:p>
          <a:p>
            <a:r>
              <a:rPr lang="en-US" dirty="0"/>
              <a:t>Figure 3–9 illustrates how a </a:t>
            </a:r>
            <a:r>
              <a:rPr lang="en-US" dirty="0" err="1"/>
              <a:t>zener</a:t>
            </a:r>
            <a:r>
              <a:rPr lang="en-US" dirty="0"/>
              <a:t> diode can be used to regulate a dc voltage. </a:t>
            </a:r>
          </a:p>
        </p:txBody>
      </p:sp>
    </p:spTree>
  </p:cSld>
  <p:clrMapOvr>
    <a:masterClrMapping/>
  </p:clrMapOvr>
  <p:transition>
    <p:fade thruBlk="1"/>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914400" y="533400"/>
            <a:ext cx="7315200" cy="5788487"/>
          </a:xfrm>
          <a:prstGeom prst="rect">
            <a:avLst/>
          </a:prstGeom>
        </p:spPr>
      </p:pic>
    </p:spTree>
  </p:cSld>
  <p:clrMapOvr>
    <a:masterClrMapping/>
  </p:clrMapOvr>
  <p:transition>
    <p:fade thruBlk="1"/>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a:bodyPr>
          <a:lstStyle/>
          <a:p>
            <a:r>
              <a:rPr lang="en-US" dirty="0"/>
              <a:t>As the input voltage varies (within limits), the </a:t>
            </a:r>
            <a:r>
              <a:rPr lang="en-US" dirty="0" err="1"/>
              <a:t>zener</a:t>
            </a:r>
            <a:r>
              <a:rPr lang="en-US" dirty="0"/>
              <a:t> diode maintains a nearly constant output voltage across its terminals. </a:t>
            </a:r>
          </a:p>
          <a:p>
            <a:r>
              <a:rPr lang="en-US" dirty="0"/>
              <a:t>However, as V</a:t>
            </a:r>
            <a:r>
              <a:rPr lang="en-US" sz="1200" dirty="0"/>
              <a:t>IN</a:t>
            </a:r>
            <a:r>
              <a:rPr lang="en-US" dirty="0"/>
              <a:t> changes, I</a:t>
            </a:r>
            <a:r>
              <a:rPr lang="en-US" sz="1400" dirty="0"/>
              <a:t>Z</a:t>
            </a:r>
            <a:r>
              <a:rPr lang="en-US" dirty="0"/>
              <a:t> will change proportionally so that the limitations on the input voltage variation are set by the minimum and maximum current values (I</a:t>
            </a:r>
            <a:r>
              <a:rPr lang="en-US" sz="1400" dirty="0"/>
              <a:t>ZK</a:t>
            </a:r>
            <a:r>
              <a:rPr lang="en-US" dirty="0"/>
              <a:t> and I</a:t>
            </a:r>
            <a:r>
              <a:rPr lang="en-US" sz="1600" dirty="0"/>
              <a:t>ZM</a:t>
            </a:r>
            <a:r>
              <a:rPr lang="en-US" dirty="0"/>
              <a:t>) with which the </a:t>
            </a:r>
            <a:r>
              <a:rPr lang="en-US" dirty="0" err="1"/>
              <a:t>zener</a:t>
            </a:r>
            <a:r>
              <a:rPr lang="en-US" dirty="0"/>
              <a:t> can operate. </a:t>
            </a:r>
          </a:p>
          <a:p>
            <a:r>
              <a:rPr lang="en-US" dirty="0"/>
              <a:t>Resistor R is the series current-limiting resistor. </a:t>
            </a:r>
          </a:p>
          <a:p>
            <a:r>
              <a:rPr lang="en-US" dirty="0"/>
              <a:t>The meters indicate the relative values and trends.</a:t>
            </a:r>
          </a:p>
        </p:txBody>
      </p:sp>
    </p:spTree>
  </p:cSld>
  <p:clrMapOvr>
    <a:masterClrMapping/>
  </p:clrMapOvr>
  <p:transition>
    <p:fade thruBlk="1"/>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304800" y="1600200"/>
            <a:ext cx="8503920" cy="4572000"/>
          </a:xfrm>
        </p:spPr>
        <p:txBody>
          <a:bodyPr>
            <a:normAutofit fontScale="90000" lnSpcReduction="10000"/>
          </a:bodyPr>
          <a:lstStyle/>
          <a:p>
            <a:r>
              <a:rPr lang="en-US" dirty="0"/>
              <a:t>To illustrate regulation, let’s use the ideal model of the 1N4740A </a:t>
            </a:r>
            <a:r>
              <a:rPr lang="en-US" dirty="0" err="1"/>
              <a:t>zener</a:t>
            </a:r>
            <a:r>
              <a:rPr lang="en-US" dirty="0"/>
              <a:t> diode (ignoring the </a:t>
            </a:r>
            <a:r>
              <a:rPr lang="en-US" dirty="0" err="1"/>
              <a:t>zener</a:t>
            </a:r>
            <a:r>
              <a:rPr lang="en-US" dirty="0"/>
              <a:t> resistance) in the circuit of Figure 3–10. </a:t>
            </a:r>
          </a:p>
          <a:p>
            <a:r>
              <a:rPr lang="en-US" dirty="0"/>
              <a:t>The absolute lowest current that will maintain regulation is specified at which for the 1N4740A is 0.25 mA and represents the no-load current. </a:t>
            </a:r>
          </a:p>
          <a:p>
            <a:r>
              <a:rPr lang="en-US" dirty="0"/>
              <a:t>The maximum current is not given on the datasheet but can be calculated from the power specification of 1 W, which is given on the datasheet. </a:t>
            </a:r>
          </a:p>
          <a:p>
            <a:r>
              <a:rPr lang="en-US" dirty="0"/>
              <a:t>Keep in mind that both the minimum and maximum values are at the operating extremes and represent worst-case operation.</a:t>
            </a:r>
          </a:p>
        </p:txBody>
      </p:sp>
    </p:spTree>
  </p:cSld>
  <p:clrMapOvr>
    <a:masterClrMapping/>
  </p:clrMapOvr>
  <p:transition>
    <p:fade thruBlk="1"/>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685800" y="1600200"/>
            <a:ext cx="7907111" cy="3962400"/>
          </a:xfrm>
          <a:prstGeom prst="rect">
            <a:avLst/>
          </a:prstGeom>
        </p:spPr>
      </p:pic>
    </p:spTree>
  </p:cSld>
  <p:clrMapOvr>
    <a:masterClrMapping/>
  </p:clrMapOvr>
  <p:transition>
    <p:fade thruBlk="1"/>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381000" y="1752600"/>
            <a:ext cx="8373698" cy="4114800"/>
          </a:xfrm>
          <a:prstGeom prst="rect">
            <a:avLst/>
          </a:prstGeom>
        </p:spPr>
      </p:pic>
    </p:spTree>
  </p:cSld>
  <p:clrMapOvr>
    <a:masterClrMapping/>
  </p:clrMapOvr>
  <p:transition>
    <p:fade thruBlk="1"/>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304799" y="1524000"/>
            <a:ext cx="8569705" cy="3352800"/>
          </a:xfrm>
          <a:prstGeom prst="rect">
            <a:avLst/>
          </a:prstGeom>
        </p:spPr>
      </p:pic>
    </p:spTree>
  </p:cSld>
  <p:clrMapOvr>
    <a:masterClrMapping/>
  </p:clrMapOvr>
  <p:transition>
    <p:fade thruBlk="1"/>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457200" y="1600200"/>
            <a:ext cx="8200383" cy="4724400"/>
          </a:xfrm>
          <a:prstGeom prst="rect">
            <a:avLst/>
          </a:prstGeom>
        </p:spPr>
      </p:pic>
    </p:spTree>
  </p:cSld>
  <p:clrMapOvr>
    <a:masterClrMapping/>
  </p:clrMapOvr>
  <p:transition>
    <p:fade thruBlk="1"/>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a:blip r:embed="rId2"/>
          <a:stretch>
            <a:fillRect/>
          </a:stretch>
        </p:blipFill>
        <p:spPr>
          <a:xfrm>
            <a:off x="304800" y="1676400"/>
            <a:ext cx="8365285" cy="1828800"/>
          </a:xfrm>
          <a:prstGeom prst="rect">
            <a:avLst/>
          </a:prstGeom>
        </p:spPr>
      </p:pic>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90700" y="336804"/>
            <a:ext cx="4148454" cy="897890"/>
            <a:chOff x="1790700" y="336804"/>
            <a:chExt cx="4148454" cy="897890"/>
          </a:xfrm>
        </p:grpSpPr>
        <p:sp>
          <p:nvSpPr>
            <p:cNvPr id="3" name="object 3"/>
            <p:cNvSpPr/>
            <p:nvPr/>
          </p:nvSpPr>
          <p:spPr>
            <a:xfrm>
              <a:off x="1790700" y="336804"/>
              <a:ext cx="2470404" cy="8976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29583" y="336804"/>
              <a:ext cx="2409443" cy="89763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Comic Sans MS" panose="030F0702030302020204" pitchFamily="66" charset="0"/>
              </a:rPr>
              <a:t>Working</a:t>
            </a:r>
            <a:endParaRPr lang="en-US" sz="2800">
              <a:latin typeface="Comic Sans MS" panose="030F0702030302020204" pitchFamily="66" charset="0"/>
            </a:endParaRPr>
          </a:p>
        </p:txBody>
      </p:sp>
      <p:sp>
        <p:nvSpPr>
          <p:cNvPr id="16" name="object 16"/>
          <p:cNvSpPr txBox="1"/>
          <p:nvPr/>
        </p:nvSpPr>
        <p:spPr>
          <a:xfrm>
            <a:off x="457200" y="1600200"/>
            <a:ext cx="3380740" cy="4343400"/>
          </a:xfrm>
          <a:prstGeom prst="rect">
            <a:avLst/>
          </a:prstGeom>
        </p:spPr>
        <p:txBody>
          <a:bodyPr vert="horz" wrap="square" lIns="0" tIns="113664" rIns="0" bIns="0" rtlCol="0">
            <a:spAutoFit/>
          </a:bodyPr>
          <a:lstStyle/>
          <a:p>
            <a:pPr marL="355600" indent="-342900" algn="just">
              <a:lnSpc>
                <a:spcPct val="100000"/>
              </a:lnSpc>
              <a:spcBef>
                <a:spcPts val="895"/>
              </a:spcBef>
              <a:buSzPct val="100000"/>
              <a:buFont typeface="Wingdings" panose="05000000000000000000" charset="0"/>
              <a:buChar char="Ø"/>
              <a:tabLst>
                <a:tab pos="355600" algn="l"/>
              </a:tabLst>
            </a:pPr>
            <a:r>
              <a:rPr sz="2000">
                <a:latin typeface="Palatino Linotype" panose="02040502050505030304" charset="0"/>
                <a:cs typeface="Palatino Linotype" panose="02040502050505030304" charset="0"/>
              </a:rPr>
              <a:t>A P-N junction diode is one-way</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device offering low resistance when</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forward-biased [Fig. (a)] and </a:t>
            </a:r>
          </a:p>
          <a:p>
            <a:pPr marL="355600" indent="-342900" algn="just">
              <a:lnSpc>
                <a:spcPct val="100000"/>
              </a:lnSpc>
              <a:spcBef>
                <a:spcPts val="895"/>
              </a:spcBef>
              <a:buSzPct val="100000"/>
              <a:buFont typeface="Wingdings" panose="05000000000000000000" charset="0"/>
              <a:buChar char="Ø"/>
              <a:tabLst>
                <a:tab pos="355600" algn="l"/>
              </a:tabLst>
            </a:pPr>
            <a:r>
              <a:rPr sz="2000">
                <a:latin typeface="Palatino Linotype" panose="02040502050505030304" charset="0"/>
                <a:cs typeface="Palatino Linotype" panose="02040502050505030304" charset="0"/>
              </a:rPr>
              <a:t>behaving almost as an insulator when reverse-biased [Fig. (b)]. </a:t>
            </a:r>
          </a:p>
          <a:p>
            <a:pPr marL="355600" indent="-342900" algn="just">
              <a:lnSpc>
                <a:spcPct val="100000"/>
              </a:lnSpc>
              <a:spcBef>
                <a:spcPts val="895"/>
              </a:spcBef>
              <a:buSzPct val="100000"/>
              <a:buFont typeface="Wingdings" panose="05000000000000000000" charset="0"/>
              <a:buChar char="Ø"/>
              <a:tabLst>
                <a:tab pos="355600" algn="l"/>
              </a:tabLst>
            </a:pPr>
            <a:r>
              <a:rPr sz="2000">
                <a:latin typeface="Palatino Linotype" panose="02040502050505030304" charset="0"/>
                <a:cs typeface="Palatino Linotype" panose="02040502050505030304" charset="0"/>
              </a:rPr>
              <a:t>Hence, such diodes are mostly used as rectifiers i.e. for converting alternating current into direct</a:t>
            </a:r>
            <a:r>
              <a:rPr lang="en-US" sz="2000">
                <a:latin typeface="Palatino Linotype" panose="02040502050505030304" charset="0"/>
                <a:cs typeface="Palatino Linotype" panose="02040502050505030304" charset="0"/>
              </a:rPr>
              <a:t> </a:t>
            </a:r>
            <a:r>
              <a:rPr sz="2000">
                <a:latin typeface="Palatino Linotype" panose="02040502050505030304" charset="0"/>
                <a:cs typeface="Palatino Linotype" panose="02040502050505030304" charset="0"/>
              </a:rPr>
              <a:t>current.</a:t>
            </a:r>
          </a:p>
        </p:txBody>
      </p:sp>
      <p:sp>
        <p:nvSpPr>
          <p:cNvPr id="19" name="Rectangle 18"/>
          <p:cNvSpPr/>
          <p:nvPr/>
        </p:nvSpPr>
        <p:spPr>
          <a:xfrm>
            <a:off x="304800" y="228600"/>
            <a:ext cx="86106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p:cNvPicPr>
            <a:picLocks noGrp="1" noChangeAspect="1"/>
          </p:cNvPicPr>
          <p:nvPr>
            <p:ph sz="quarter" idx="1"/>
          </p:nvPr>
        </p:nvPicPr>
        <p:blipFill>
          <a:blip r:embed="rId4"/>
          <a:stretch>
            <a:fillRect/>
          </a:stretch>
        </p:blipFill>
        <p:spPr>
          <a:xfrm>
            <a:off x="4572000" y="1600200"/>
            <a:ext cx="4018280" cy="3270250"/>
          </a:xfrm>
          <a:prstGeom prst="rect">
            <a:avLst/>
          </a:prstGeom>
        </p:spPr>
      </p:pic>
    </p:spTree>
  </p:cSld>
  <p:clrMapOvr>
    <a:masterClrMapping/>
  </p:clrMapOvr>
  <p:transition>
    <p:fade thruBlk="1"/>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A1C08-82AE-B2FC-CFF4-B3DCCCEEAB3C}"/>
              </a:ext>
            </a:extLst>
          </p:cNvPr>
          <p:cNvSpPr>
            <a:spLocks noGrp="1"/>
          </p:cNvSpPr>
          <p:nvPr>
            <p:ph type="title"/>
          </p:nvPr>
        </p:nvSpPr>
        <p:spPr/>
        <p:txBody>
          <a:bodyPr/>
          <a:lstStyle/>
          <a:p>
            <a:endParaRPr lang="en-MY"/>
          </a:p>
        </p:txBody>
      </p:sp>
      <p:sp>
        <p:nvSpPr>
          <p:cNvPr id="3" name="Content Placeholder 2">
            <a:extLst>
              <a:ext uri="{FF2B5EF4-FFF2-40B4-BE49-F238E27FC236}">
                <a16:creationId xmlns:a16="http://schemas.microsoft.com/office/drawing/2014/main" id="{A1F8C04A-FC78-E04D-48B6-06FA15B0F3CA}"/>
              </a:ext>
            </a:extLst>
          </p:cNvPr>
          <p:cNvSpPr>
            <a:spLocks noGrp="1"/>
          </p:cNvSpPr>
          <p:nvPr>
            <p:ph sz="quarter" idx="1"/>
          </p:nvPr>
        </p:nvSpPr>
        <p:spPr/>
        <p:txBody>
          <a:bodyPr/>
          <a:lstStyle/>
          <a:p>
            <a:pPr marL="0" indent="0">
              <a:buNone/>
            </a:pPr>
            <a:endParaRPr lang="en-MY" dirty="0"/>
          </a:p>
          <a:p>
            <a:pPr marL="0" indent="0">
              <a:buNone/>
            </a:pPr>
            <a:endParaRPr lang="en-MY" dirty="0"/>
          </a:p>
          <a:p>
            <a:pPr marL="0" indent="0">
              <a:buNone/>
            </a:pPr>
            <a:endParaRPr lang="en-MY" dirty="0"/>
          </a:p>
          <a:p>
            <a:pPr marL="0" indent="0">
              <a:buNone/>
            </a:pPr>
            <a:endParaRPr lang="en-MY" dirty="0"/>
          </a:p>
          <a:p>
            <a:pPr marL="0" indent="0" algn="ctr">
              <a:buNone/>
            </a:pPr>
            <a:r>
              <a:rPr lang="en-MY" sz="6000" dirty="0"/>
              <a:t>Thank you..</a:t>
            </a:r>
          </a:p>
        </p:txBody>
      </p:sp>
    </p:spTree>
    <p:extLst>
      <p:ext uri="{BB962C8B-B14F-4D97-AF65-F5344CB8AC3E}">
        <p14:creationId xmlns:p14="http://schemas.microsoft.com/office/powerpoint/2010/main" val="2302041043"/>
      </p:ext>
    </p:extLst>
  </p:cSld>
  <p:clrMapOvr>
    <a:masterClrMapping/>
  </p:clrMapOvr>
  <p:transition>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90700" y="336804"/>
            <a:ext cx="4148454" cy="897890"/>
            <a:chOff x="1790700" y="336804"/>
            <a:chExt cx="4148454" cy="897890"/>
          </a:xfrm>
        </p:grpSpPr>
        <p:sp>
          <p:nvSpPr>
            <p:cNvPr id="3" name="object 3"/>
            <p:cNvSpPr/>
            <p:nvPr/>
          </p:nvSpPr>
          <p:spPr>
            <a:xfrm>
              <a:off x="1790700" y="336804"/>
              <a:ext cx="2470404" cy="8976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29583" y="336804"/>
              <a:ext cx="2409443" cy="89763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Comic Sans MS" panose="030F0702030302020204" pitchFamily="66" charset="0"/>
              </a:rPr>
              <a:t>V/I Characteristic</a:t>
            </a:r>
            <a:endParaRPr lang="en-US" sz="2800">
              <a:latin typeface="Comic Sans MS" panose="030F0702030302020204" pitchFamily="66" charset="0"/>
            </a:endParaRPr>
          </a:p>
        </p:txBody>
      </p:sp>
      <p:sp>
        <p:nvSpPr>
          <p:cNvPr id="16" name="object 16"/>
          <p:cNvSpPr txBox="1"/>
          <p:nvPr/>
        </p:nvSpPr>
        <p:spPr>
          <a:xfrm>
            <a:off x="457200" y="1371600"/>
            <a:ext cx="3865245" cy="2281555"/>
          </a:xfrm>
          <a:prstGeom prst="rect">
            <a:avLst/>
          </a:prstGeom>
        </p:spPr>
        <p:txBody>
          <a:bodyPr vert="horz" wrap="square" lIns="0" tIns="113664" rIns="0" bIns="0" rtlCol="0">
            <a:spAutoFit/>
          </a:bodyPr>
          <a:lstStyle/>
          <a:p>
            <a:pPr marL="12700" indent="0" algn="just">
              <a:lnSpc>
                <a:spcPct val="100000"/>
              </a:lnSpc>
              <a:spcBef>
                <a:spcPts val="895"/>
              </a:spcBef>
              <a:buSzPct val="100000"/>
              <a:buFont typeface="Wingdings" panose="05000000000000000000" charset="0"/>
              <a:buNone/>
              <a:tabLst>
                <a:tab pos="355600" algn="l"/>
              </a:tabLst>
            </a:pPr>
            <a:r>
              <a:rPr sz="1800">
                <a:latin typeface="Palatino Linotype" panose="02040502050505030304" charset="0"/>
                <a:cs typeface="Palatino Linotype" panose="02040502050505030304" charset="0"/>
              </a:rPr>
              <a:t>Forward Characteristic</a:t>
            </a:r>
          </a:p>
          <a:p>
            <a:pPr marL="355600" indent="-342900" algn="just">
              <a:lnSpc>
                <a:spcPct val="100000"/>
              </a:lnSpc>
              <a:spcBef>
                <a:spcPts val="895"/>
              </a:spcBef>
              <a:buSzPct val="100000"/>
              <a:buFont typeface="Wingdings" panose="05000000000000000000" charset="0"/>
              <a:buChar char="Ø"/>
              <a:tabLst>
                <a:tab pos="355600" algn="l"/>
              </a:tabLst>
            </a:pPr>
            <a:r>
              <a:rPr sz="1800">
                <a:latin typeface="Palatino Linotype" panose="02040502050505030304" charset="0"/>
                <a:cs typeface="Palatino Linotype" panose="02040502050505030304" charset="0"/>
              </a:rPr>
              <a:t>When the diode is forward-biased and</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the applied voltage is increased from zero,hardly any current flows through the device</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in the beginning. </a:t>
            </a:r>
          </a:p>
          <a:p>
            <a:pPr marL="355600" indent="-342900" algn="just">
              <a:lnSpc>
                <a:spcPct val="100000"/>
              </a:lnSpc>
              <a:spcBef>
                <a:spcPts val="895"/>
              </a:spcBef>
              <a:buSzPct val="100000"/>
              <a:buFont typeface="Wingdings" panose="05000000000000000000" charset="0"/>
              <a:buChar char="Ø"/>
              <a:tabLst>
                <a:tab pos="355600" algn="l"/>
              </a:tabLst>
            </a:pPr>
            <a:endParaRPr sz="1800">
              <a:latin typeface="Palatino Linotype" panose="02040502050505030304" charset="0"/>
              <a:cs typeface="Palatino Linotype" panose="02040502050505030304" charset="0"/>
            </a:endParaRPr>
          </a:p>
        </p:txBody>
      </p:sp>
      <p:sp>
        <p:nvSpPr>
          <p:cNvPr id="19" name="Rectangle 18"/>
          <p:cNvSpPr/>
          <p:nvPr/>
        </p:nvSpPr>
        <p:spPr>
          <a:xfrm>
            <a:off x="304800" y="228600"/>
            <a:ext cx="86106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Content Placeholder 7"/>
          <p:cNvPicPr>
            <a:picLocks noGrp="1" noChangeAspect="1"/>
          </p:cNvPicPr>
          <p:nvPr>
            <p:ph sz="quarter" idx="1"/>
          </p:nvPr>
        </p:nvPicPr>
        <p:blipFill>
          <a:blip r:embed="rId4"/>
          <a:stretch>
            <a:fillRect/>
          </a:stretch>
        </p:blipFill>
        <p:spPr>
          <a:xfrm>
            <a:off x="4495800" y="1676400"/>
            <a:ext cx="4243070" cy="1514475"/>
          </a:xfrm>
          <a:prstGeom prst="rect">
            <a:avLst/>
          </a:prstGeom>
        </p:spPr>
      </p:pic>
      <p:sp>
        <p:nvSpPr>
          <p:cNvPr id="9" name="Text Box 8"/>
          <p:cNvSpPr txBox="1"/>
          <p:nvPr/>
        </p:nvSpPr>
        <p:spPr>
          <a:xfrm>
            <a:off x="381000" y="3352800"/>
            <a:ext cx="8125460" cy="2654573"/>
          </a:xfrm>
          <a:prstGeom prst="rect">
            <a:avLst/>
          </a:prstGeom>
          <a:noFill/>
        </p:spPr>
        <p:txBody>
          <a:bodyPr wrap="square" rtlCol="0" anchor="t">
            <a:spAutoFit/>
          </a:bodyPr>
          <a:lstStyle/>
          <a:p>
            <a:pPr marL="355600" indent="-342900" algn="just">
              <a:lnSpc>
                <a:spcPct val="100000"/>
              </a:lnSpc>
              <a:spcBef>
                <a:spcPts val="895"/>
              </a:spcBef>
              <a:buSzPct val="100000"/>
              <a:buFont typeface="Wingdings" panose="05000000000000000000" charset="0"/>
              <a:buChar char="Ø"/>
              <a:tabLst>
                <a:tab pos="355600" algn="l"/>
              </a:tabLst>
            </a:pPr>
            <a:r>
              <a:rPr dirty="0">
                <a:latin typeface="Palatino Linotype" panose="02040502050505030304" charset="0"/>
                <a:cs typeface="Palatino Linotype" panose="02040502050505030304" charset="0"/>
                <a:sym typeface="+mn-ea"/>
              </a:rPr>
              <a:t>It is so because the external voltage is being opposed by the internal barrier voltage V</a:t>
            </a:r>
            <a:r>
              <a:rPr sz="1050" dirty="0">
                <a:latin typeface="Palatino Linotype" panose="02040502050505030304" charset="0"/>
                <a:cs typeface="Palatino Linotype" panose="02040502050505030304" charset="0"/>
                <a:sym typeface="+mn-ea"/>
              </a:rPr>
              <a:t>B</a:t>
            </a:r>
            <a:r>
              <a:rPr dirty="0">
                <a:latin typeface="Palatino Linotype" panose="02040502050505030304" charset="0"/>
                <a:cs typeface="Palatino Linotype" panose="02040502050505030304" charset="0"/>
                <a:sym typeface="+mn-ea"/>
              </a:rPr>
              <a:t> whose value is 0.7 V</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for Si and 0.3 V for </a:t>
            </a:r>
            <a:r>
              <a:rPr dirty="0" err="1">
                <a:latin typeface="Palatino Linotype" panose="02040502050505030304" charset="0"/>
                <a:cs typeface="Palatino Linotype" panose="02040502050505030304" charset="0"/>
                <a:sym typeface="+mn-ea"/>
              </a:rPr>
              <a:t>Ge</a:t>
            </a:r>
            <a:r>
              <a:rPr dirty="0">
                <a:latin typeface="Palatino Linotype" panose="02040502050505030304" charset="0"/>
                <a:cs typeface="Palatino Linotype" panose="02040502050505030304" charset="0"/>
                <a:sym typeface="+mn-ea"/>
              </a:rPr>
              <a:t>. </a:t>
            </a:r>
            <a:endParaRPr lang="en-US" dirty="0">
              <a:latin typeface="Palatino Linotype" panose="02040502050505030304" charset="0"/>
              <a:cs typeface="Palatino Linotype" panose="02040502050505030304" charset="0"/>
              <a:sym typeface="+mn-ea"/>
            </a:endParaRPr>
          </a:p>
          <a:p>
            <a:pPr marL="355600" indent="-342900" algn="just">
              <a:lnSpc>
                <a:spcPct val="100000"/>
              </a:lnSpc>
              <a:spcBef>
                <a:spcPts val="895"/>
              </a:spcBef>
              <a:buSzPct val="100000"/>
              <a:buFont typeface="Wingdings" panose="05000000000000000000" charset="0"/>
              <a:buChar char="Ø"/>
              <a:tabLst>
                <a:tab pos="355600" algn="l"/>
              </a:tabLst>
            </a:pPr>
            <a:r>
              <a:rPr dirty="0">
                <a:latin typeface="Palatino Linotype" panose="02040502050505030304" charset="0"/>
                <a:cs typeface="Palatino Linotype" panose="02040502050505030304" charset="0"/>
                <a:sym typeface="+mn-ea"/>
              </a:rPr>
              <a:t>As soon as </a:t>
            </a:r>
            <a:r>
              <a:rPr lang="en-US" dirty="0">
                <a:latin typeface="Palatino Linotype" panose="02040502050505030304" charset="0"/>
                <a:cs typeface="Palatino Linotype" panose="02040502050505030304" charset="0"/>
                <a:sym typeface="+mn-ea"/>
              </a:rPr>
              <a:t>V</a:t>
            </a:r>
            <a:r>
              <a:rPr lang="en-US" sz="1050" dirty="0">
                <a:latin typeface="Palatino Linotype" panose="02040502050505030304" charset="0"/>
                <a:cs typeface="Palatino Linotype" panose="02040502050505030304" charset="0"/>
                <a:sym typeface="+mn-ea"/>
              </a:rPr>
              <a:t>B</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is</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neutralized, current through the diode increases rapidly with increasing applied battery voltage. </a:t>
            </a:r>
            <a:endParaRPr lang="en-US" dirty="0">
              <a:latin typeface="Palatino Linotype" panose="02040502050505030304" charset="0"/>
              <a:cs typeface="Palatino Linotype" panose="02040502050505030304" charset="0"/>
              <a:sym typeface="+mn-ea"/>
            </a:endParaRPr>
          </a:p>
          <a:p>
            <a:pPr marL="355600" indent="-342900" algn="just">
              <a:lnSpc>
                <a:spcPct val="100000"/>
              </a:lnSpc>
              <a:spcBef>
                <a:spcPts val="895"/>
              </a:spcBef>
              <a:buSzPct val="100000"/>
              <a:buFont typeface="Wingdings" panose="05000000000000000000" charset="0"/>
              <a:buChar char="Ø"/>
              <a:tabLst>
                <a:tab pos="355600" algn="l"/>
              </a:tabLst>
            </a:pPr>
            <a:r>
              <a:rPr dirty="0">
                <a:latin typeface="Palatino Linotype" panose="02040502050505030304" charset="0"/>
                <a:cs typeface="Palatino Linotype" panose="02040502050505030304" charset="0"/>
                <a:sym typeface="+mn-ea"/>
              </a:rPr>
              <a:t>It is</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found that as little a voltage as 1.0 V produces a forward current of about 50 mA. </a:t>
            </a:r>
            <a:endParaRPr lang="en-US" dirty="0">
              <a:latin typeface="Palatino Linotype" panose="02040502050505030304" charset="0"/>
              <a:cs typeface="Palatino Linotype" panose="02040502050505030304" charset="0"/>
              <a:sym typeface="+mn-ea"/>
            </a:endParaRPr>
          </a:p>
          <a:p>
            <a:pPr marL="355600" indent="-342900" algn="just">
              <a:lnSpc>
                <a:spcPct val="100000"/>
              </a:lnSpc>
              <a:spcBef>
                <a:spcPts val="895"/>
              </a:spcBef>
              <a:buSzPct val="100000"/>
              <a:buFont typeface="Wingdings" panose="05000000000000000000" charset="0"/>
              <a:buChar char="Ø"/>
              <a:tabLst>
                <a:tab pos="355600" algn="l"/>
              </a:tabLst>
            </a:pPr>
            <a:r>
              <a:rPr dirty="0">
                <a:latin typeface="Palatino Linotype" panose="02040502050505030304" charset="0"/>
                <a:cs typeface="Palatino Linotype" panose="02040502050505030304" charset="0"/>
                <a:sym typeface="+mn-ea"/>
              </a:rPr>
              <a:t>A burnout is likely</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to occur if forward voltage is increased beyond a</a:t>
            </a:r>
            <a:r>
              <a:rPr lang="en-US" dirty="0">
                <a:latin typeface="Palatino Linotype" panose="02040502050505030304" charset="0"/>
                <a:cs typeface="Palatino Linotype" panose="02040502050505030304" charset="0"/>
                <a:sym typeface="+mn-ea"/>
              </a:rPr>
              <a:t> </a:t>
            </a:r>
            <a:r>
              <a:rPr dirty="0">
                <a:latin typeface="Palatino Linotype" panose="02040502050505030304" charset="0"/>
                <a:cs typeface="Palatino Linotype" panose="02040502050505030304" charset="0"/>
                <a:sym typeface="+mn-ea"/>
              </a:rPr>
              <a:t>certain safe limit.</a:t>
            </a:r>
            <a:endParaRPr lang="en-US" dirty="0"/>
          </a:p>
        </p:txBody>
      </p:sp>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790700" y="336804"/>
            <a:ext cx="4148454" cy="897890"/>
            <a:chOff x="1790700" y="336804"/>
            <a:chExt cx="4148454" cy="897890"/>
          </a:xfrm>
        </p:grpSpPr>
        <p:sp>
          <p:nvSpPr>
            <p:cNvPr id="3" name="object 3"/>
            <p:cNvSpPr/>
            <p:nvPr/>
          </p:nvSpPr>
          <p:spPr>
            <a:xfrm>
              <a:off x="1790700" y="336804"/>
              <a:ext cx="2470404" cy="897636"/>
            </a:xfrm>
            <a:prstGeom prst="rect">
              <a:avLst/>
            </a:prstGeom>
            <a:blipFill>
              <a:blip r:embed="rId2" cstate="print"/>
              <a:stretch>
                <a:fillRect/>
              </a:stretch>
            </a:blipFill>
          </p:spPr>
          <p:txBody>
            <a:bodyPr wrap="square" lIns="0" tIns="0" rIns="0" bIns="0" rtlCol="0"/>
            <a:lstStyle/>
            <a:p>
              <a:endParaRPr/>
            </a:p>
          </p:txBody>
        </p:sp>
        <p:sp>
          <p:nvSpPr>
            <p:cNvPr id="4" name="object 4"/>
            <p:cNvSpPr/>
            <p:nvPr/>
          </p:nvSpPr>
          <p:spPr>
            <a:xfrm>
              <a:off x="3529583" y="336804"/>
              <a:ext cx="2409443" cy="897636"/>
            </a:xfrm>
            <a:prstGeom prst="rect">
              <a:avLst/>
            </a:prstGeom>
            <a:blipFill>
              <a:blip r:embed="rId3" cstate="print"/>
              <a:stretch>
                <a:fillRect/>
              </a:stretch>
            </a:blipFill>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US" dirty="0">
                <a:latin typeface="Comic Sans MS" panose="030F0702030302020204" pitchFamily="66" charset="0"/>
              </a:rPr>
              <a:t>V/I Characteristic</a:t>
            </a:r>
            <a:endParaRPr lang="en-US" sz="2800">
              <a:latin typeface="Comic Sans MS" panose="030F0702030302020204" pitchFamily="66" charset="0"/>
            </a:endParaRPr>
          </a:p>
        </p:txBody>
      </p:sp>
      <p:sp>
        <p:nvSpPr>
          <p:cNvPr id="16" name="object 16"/>
          <p:cNvSpPr txBox="1"/>
          <p:nvPr/>
        </p:nvSpPr>
        <p:spPr>
          <a:xfrm>
            <a:off x="457200" y="1371600"/>
            <a:ext cx="3907155" cy="3551555"/>
          </a:xfrm>
          <a:prstGeom prst="rect">
            <a:avLst/>
          </a:prstGeom>
        </p:spPr>
        <p:txBody>
          <a:bodyPr vert="horz" wrap="square" lIns="0" tIns="113664" rIns="0" bIns="0" rtlCol="0">
            <a:spAutoFit/>
          </a:bodyPr>
          <a:lstStyle/>
          <a:p>
            <a:pPr marL="12700" indent="0" algn="just">
              <a:lnSpc>
                <a:spcPct val="100000"/>
              </a:lnSpc>
              <a:spcBef>
                <a:spcPts val="895"/>
              </a:spcBef>
              <a:buSzPct val="100000"/>
              <a:buFont typeface="Wingdings" panose="05000000000000000000" charset="0"/>
              <a:buNone/>
              <a:tabLst>
                <a:tab pos="355600" algn="l"/>
              </a:tabLst>
            </a:pPr>
            <a:r>
              <a:rPr sz="1800">
                <a:latin typeface="Palatino Linotype" panose="02040502050505030304" charset="0"/>
                <a:cs typeface="Palatino Linotype" panose="02040502050505030304" charset="0"/>
              </a:rPr>
              <a:t>Reverse Characteristic</a:t>
            </a:r>
          </a:p>
          <a:p>
            <a:pPr marL="12700" indent="0" algn="just">
              <a:lnSpc>
                <a:spcPct val="100000"/>
              </a:lnSpc>
              <a:spcBef>
                <a:spcPts val="895"/>
              </a:spcBef>
              <a:buSzPct val="100000"/>
              <a:buFont typeface="Wingdings" panose="05000000000000000000" charset="0"/>
              <a:buNone/>
              <a:tabLst>
                <a:tab pos="355600" algn="l"/>
              </a:tabLst>
            </a:pPr>
            <a:r>
              <a:rPr sz="1800">
                <a:latin typeface="Palatino Linotype" panose="02040502050505030304" charset="0"/>
                <a:cs typeface="Palatino Linotype" panose="02040502050505030304" charset="0"/>
              </a:rPr>
              <a:t>When the diode is reverse-biased, majority</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carriers are blocked and only a small current (due</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to minority carriers) flows through the diode. As</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the reverse voltage is increased from zero, the reverse current very quickly reaches its maximum or</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saturation value I0 which is also known as leakage current. It is of the order of nanoamperes (nA) for</a:t>
            </a:r>
            <a:r>
              <a:rPr lang="en-US" sz="1800">
                <a:latin typeface="Palatino Linotype" panose="02040502050505030304" charset="0"/>
                <a:cs typeface="Palatino Linotype" panose="02040502050505030304" charset="0"/>
              </a:rPr>
              <a:t> </a:t>
            </a:r>
            <a:r>
              <a:rPr sz="1800">
                <a:latin typeface="Palatino Linotype" panose="02040502050505030304" charset="0"/>
                <a:cs typeface="Palatino Linotype" panose="02040502050505030304" charset="0"/>
              </a:rPr>
              <a:t>Si and microamperes (µA) for Ge. </a:t>
            </a:r>
          </a:p>
        </p:txBody>
      </p:sp>
      <p:sp>
        <p:nvSpPr>
          <p:cNvPr id="19" name="Rectangle 18"/>
          <p:cNvSpPr/>
          <p:nvPr/>
        </p:nvSpPr>
        <p:spPr>
          <a:xfrm>
            <a:off x="304800" y="228600"/>
            <a:ext cx="8610600" cy="6477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Content Placeholder 5"/>
          <p:cNvPicPr>
            <a:picLocks noGrp="1" noChangeAspect="1"/>
          </p:cNvPicPr>
          <p:nvPr>
            <p:ph sz="half" idx="2"/>
          </p:nvPr>
        </p:nvPicPr>
        <p:blipFill>
          <a:blip r:embed="rId4"/>
          <a:stretch>
            <a:fillRect/>
          </a:stretch>
        </p:blipFill>
        <p:spPr>
          <a:xfrm>
            <a:off x="4800600" y="1600200"/>
            <a:ext cx="3971925" cy="1152525"/>
          </a:xfrm>
          <a:prstGeom prst="rect">
            <a:avLst/>
          </a:prstGeom>
        </p:spPr>
      </p:pic>
    </p:spTree>
  </p:cSld>
  <p:clrMapOvr>
    <a:masterClrMapping/>
  </p:clrMapOvr>
  <p:transition>
    <p:fade thruBlk="1"/>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Civic</Template>
  <TotalTime>196</TotalTime>
  <Words>3975</Words>
  <Application>Microsoft Office PowerPoint</Application>
  <PresentationFormat>On-screen Show (4:3)</PresentationFormat>
  <Paragraphs>287</Paragraphs>
  <Slides>70</Slides>
  <Notes>6</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70</vt:i4>
      </vt:variant>
    </vt:vector>
  </HeadingPairs>
  <TitlesOfParts>
    <vt:vector size="87" baseType="lpstr">
      <vt:lpstr>Arial</vt:lpstr>
      <vt:lpstr>Berlin Sans FB</vt:lpstr>
      <vt:lpstr>Bradley Hand ITC</vt:lpstr>
      <vt:lpstr>Calibri</vt:lpstr>
      <vt:lpstr>Cambria Math</vt:lpstr>
      <vt:lpstr>Comic Sans MS</vt:lpstr>
      <vt:lpstr>Georgia</vt:lpstr>
      <vt:lpstr>JasmineUPC</vt:lpstr>
      <vt:lpstr>Open Sans Semibold</vt:lpstr>
      <vt:lpstr>Palatino Linotype</vt:lpstr>
      <vt:lpstr>Perpetua</vt:lpstr>
      <vt:lpstr>Tahoma</vt:lpstr>
      <vt:lpstr>Times New Roman</vt:lpstr>
      <vt:lpstr>Wingdings</vt:lpstr>
      <vt:lpstr>Wingdings 2</vt:lpstr>
      <vt:lpstr>Civic</vt:lpstr>
      <vt:lpstr>Equation</vt:lpstr>
      <vt:lpstr>PowerPoint Presentation</vt:lpstr>
      <vt:lpstr>CONTENT</vt:lpstr>
      <vt:lpstr>1.1    PN Junction Diode</vt:lpstr>
      <vt:lpstr>PowerPoint Presentation</vt:lpstr>
      <vt:lpstr>PowerPoint Presentation</vt:lpstr>
      <vt:lpstr>Diode Mounting</vt:lpstr>
      <vt:lpstr>Working</vt:lpstr>
      <vt:lpstr>V/I Characteristic</vt:lpstr>
      <vt:lpstr>V/I Characteristic</vt:lpstr>
      <vt:lpstr>PowerPoint Presentation</vt:lpstr>
      <vt:lpstr>PowerPoint Presentation</vt:lpstr>
      <vt:lpstr>PowerPoint Presentation</vt:lpstr>
      <vt:lpstr>Junction Capacitance</vt:lpstr>
      <vt:lpstr>PowerPoint Presentation</vt:lpstr>
      <vt:lpstr>DIODE</vt:lpstr>
      <vt:lpstr>PowerPoint Presentation</vt:lpstr>
      <vt:lpstr>PowerPoint Presentation</vt:lpstr>
      <vt:lpstr>Forward Bias </vt:lpstr>
      <vt:lpstr>Reverse Bias </vt:lpstr>
      <vt:lpstr>Reverse Breakdown </vt:lpstr>
      <vt:lpstr>  Diode Models</vt:lpstr>
      <vt:lpstr>Bias connection</vt:lpstr>
      <vt:lpstr>Diode Approximation </vt:lpstr>
      <vt:lpstr>PowerPoint Presentation</vt:lpstr>
      <vt:lpstr>PowerPoint Presentation</vt:lpstr>
      <vt:lpstr>PowerPoint Presentation</vt:lpstr>
      <vt:lpstr>PowerPoint Presentation</vt:lpstr>
      <vt:lpstr>PowerPoint Presentation</vt:lpstr>
      <vt:lpstr>Example:</vt:lpstr>
      <vt:lpstr>Half-Wave Rectifiers</vt:lpstr>
      <vt:lpstr>The Basic DC Power Supply</vt:lpstr>
      <vt:lpstr>PowerPoint Presentation</vt:lpstr>
      <vt:lpstr>Half-Wave Rectifier Operation</vt:lpstr>
      <vt:lpstr>Average Value of the Half-Wave Output Voltage</vt:lpstr>
      <vt:lpstr>PowerPoint Presentation</vt:lpstr>
      <vt:lpstr>Effect of the Barrier Potential on the Half-Wave Rectifier Output </vt:lpstr>
      <vt:lpstr>PowerPoint Presentation</vt:lpstr>
      <vt:lpstr>Peak Inverse Voltage (PIV)</vt:lpstr>
      <vt:lpstr>Transformer Coupling</vt:lpstr>
      <vt:lpstr>PowerPoint Presentation</vt:lpstr>
      <vt:lpstr>PowerPoint Presentation</vt:lpstr>
      <vt:lpstr>Full-Wave Rectifiers</vt:lpstr>
      <vt:lpstr>PowerPoint Presentation</vt:lpstr>
      <vt:lpstr>PowerPoint Presentation</vt:lpstr>
      <vt:lpstr>PowerPoint Presentation</vt:lpstr>
      <vt:lpstr>Center-Tapped Full-Wave Rectifier Operation</vt:lpstr>
      <vt:lpstr>PowerPoint Presentation</vt:lpstr>
      <vt:lpstr>Effect of the Turns Ratio on the Output Voltage</vt:lpstr>
      <vt:lpstr>Peak Inverse Voltage</vt:lpstr>
      <vt:lpstr>PowerPoint Presentation</vt:lpstr>
      <vt:lpstr>Bridge Full-Wave Rectifier Operation</vt:lpstr>
      <vt:lpstr>Bridge Output Voltage</vt:lpstr>
      <vt:lpstr>Peak Inverse Voltage</vt:lpstr>
      <vt:lpstr>PowerPoint Presentation</vt:lpstr>
      <vt:lpstr> Zener Diode</vt:lpstr>
      <vt:lpstr>PowerPoint Presentation</vt:lpstr>
      <vt:lpstr>Zener Breakdown</vt:lpstr>
      <vt:lpstr>PowerPoint Presentation</vt:lpstr>
      <vt:lpstr>Breakdown Characteristics</vt:lpstr>
      <vt:lpstr>PowerPoint Presentation</vt:lpstr>
      <vt:lpstr>Zener Diode Applications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SGTICCC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SEMICONDUCTORS</dc:title>
  <dc:creator>David Mayo</dc:creator>
  <cp:lastModifiedBy>Noraisyah Tajudin</cp:lastModifiedBy>
  <cp:revision>392</cp:revision>
  <cp:lastPrinted>2023-01-17T04:26:47Z</cp:lastPrinted>
  <dcterms:created xsi:type="dcterms:W3CDTF">2000-04-05T18:57:00Z</dcterms:created>
  <dcterms:modified xsi:type="dcterms:W3CDTF">2024-08-01T03:54:12Z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148E8316063B4C75B94423185F6A1673</vt:lpwstr>
  </property>
  <property fmtid="{D5CDD505-2E9C-101B-9397-08002B2CF9AE}" pid="3" name="KSOProductBuildVer">
    <vt:lpwstr>1033-11.2.0.11440</vt:lpwstr>
  </property>
</Properties>
</file>