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7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18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9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1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22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23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4.xml" ContentType="application/vnd.openxmlformats-officedocument.them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20" r:id="rId4"/>
    <p:sldMasterId id="2147483732" r:id="rId5"/>
    <p:sldMasterId id="2147483744" r:id="rId6"/>
    <p:sldMasterId id="2147483756" r:id="rId7"/>
    <p:sldMasterId id="2147483770" r:id="rId8"/>
    <p:sldMasterId id="2147483784" r:id="rId9"/>
    <p:sldMasterId id="2147483798" r:id="rId10"/>
    <p:sldMasterId id="2147483812" r:id="rId11"/>
    <p:sldMasterId id="2147483826" r:id="rId12"/>
    <p:sldMasterId id="2147483840" r:id="rId13"/>
    <p:sldMasterId id="2147483852" r:id="rId14"/>
    <p:sldMasterId id="2147483864" r:id="rId15"/>
    <p:sldMasterId id="2147483876" r:id="rId16"/>
    <p:sldMasterId id="2147483888" r:id="rId17"/>
    <p:sldMasterId id="2147483900" r:id="rId18"/>
    <p:sldMasterId id="2147483912" r:id="rId19"/>
    <p:sldMasterId id="2147483926" r:id="rId20"/>
    <p:sldMasterId id="2147483940" r:id="rId21"/>
    <p:sldMasterId id="2147483954" r:id="rId22"/>
    <p:sldMasterId id="2147483968" r:id="rId23"/>
    <p:sldMasterId id="2147483982" r:id="rId24"/>
    <p:sldMasterId id="2147483996" r:id="rId25"/>
  </p:sldMasterIdLst>
  <p:notesMasterIdLst>
    <p:notesMasterId r:id="rId42"/>
  </p:notesMasterIdLst>
  <p:handoutMasterIdLst>
    <p:handoutMasterId r:id="rId43"/>
  </p:handoutMasterIdLst>
  <p:sldIdLst>
    <p:sldId id="341" r:id="rId26"/>
    <p:sldId id="307" r:id="rId27"/>
    <p:sldId id="310" r:id="rId28"/>
    <p:sldId id="391" r:id="rId29"/>
    <p:sldId id="367" r:id="rId30"/>
    <p:sldId id="392" r:id="rId31"/>
    <p:sldId id="369" r:id="rId32"/>
    <p:sldId id="393" r:id="rId33"/>
    <p:sldId id="394" r:id="rId34"/>
    <p:sldId id="395" r:id="rId35"/>
    <p:sldId id="389" r:id="rId36"/>
    <p:sldId id="381" r:id="rId37"/>
    <p:sldId id="343" r:id="rId38"/>
    <p:sldId id="344" r:id="rId39"/>
    <p:sldId id="383" r:id="rId40"/>
    <p:sldId id="342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66FF"/>
    <a:srgbClr val="9900CC"/>
    <a:srgbClr val="00FFFF"/>
    <a:srgbClr val="FF00FF"/>
    <a:srgbClr val="FF33CC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3447" autoAdjust="0"/>
  </p:normalViewPr>
  <p:slideViewPr>
    <p:cSldViewPr>
      <p:cViewPr>
        <p:scale>
          <a:sx n="81" d="100"/>
          <a:sy n="81" d="100"/>
        </p:scale>
        <p:origin x="-8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A16B4CF-F773-4959-87F6-3ECED5F35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61BD46B-54FB-4701-B091-A9DBF08A61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895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we’ll see after this , different types of differential equations might require different technique. Actually to solve this first order DE, there are 4 methods that we should know for this course which are separable, homogeneous, linear &amp; exact equation. </a:t>
            </a:r>
          </a:p>
          <a:p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today. We will start with separable differential equation. 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is The simplest form of differential equation to solve.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we will see in a also why it is called a separable equation.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0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-This can be written as </a:t>
            </a:r>
            <a:r>
              <a:rPr lang="en-MY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/dx = -2xy</a:t>
            </a:r>
          </a:p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-Now in this problem what we need to do is separate the variables</a:t>
            </a:r>
          </a:p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-On one side we only want to have y variables and on the other side of  the equation we only want to have x variables </a:t>
            </a:r>
          </a:p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-So since we have a fraction separated by an equal sign lets cross multiply </a:t>
            </a:r>
          </a:p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-one over y </a:t>
            </a:r>
            <a:r>
              <a:rPr lang="en-MY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times y and the other side it’s going to be 1/1+x multiply by dx </a:t>
            </a:r>
          </a:p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-Now that we’ve separated the variables and we can continue to integrate both sides</a:t>
            </a:r>
          </a:p>
          <a:p>
            <a:r>
              <a:rPr lang="en-MY" dirty="0"/>
              <a:t>-So the anti derivative of……and antiderivative of……………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780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-Now in this problem what we need to do is separate the variables</a:t>
            </a:r>
          </a:p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-On one side we only want to have y variables and on the other side of  the equation we only want to have x variables </a:t>
            </a:r>
          </a:p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-Now that we’ve separated the variables and we can continue to integrate both sides</a:t>
            </a:r>
          </a:p>
          <a:p>
            <a:r>
              <a:rPr lang="en-MY" dirty="0"/>
              <a:t>-So the anti derivative of……and antiderivative of……………</a:t>
            </a:r>
          </a:p>
          <a:p>
            <a:r>
              <a:rPr lang="en-MY" dirty="0"/>
              <a:t>-We can solve the ye-y by substitution integration (that will learn in Math 1)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65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-Now in this problem of separate the variables which given the initial value problem </a:t>
            </a:r>
          </a:p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-On one side we only want to have y variables and on the other side of  the equation we only want to have x variables </a:t>
            </a:r>
          </a:p>
          <a:p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-Now that we’ve separated the variables and we can continue to integrate both sides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83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order differential equation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said to be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separable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if, after solving it for the derivative,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/dx = F(x, y) , the right-hand side can then be factored as “a formula of just x ” times “a formula of just y ‘, F(x, y) = u(x)v(y)</a:t>
            </a:r>
            <a:r>
              <a:rPr lang="en-MY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MY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 first-order differential equation is said to be </a:t>
            </a:r>
            <a:r>
              <a:rPr lang="en-US" sz="1800" b="0" i="0" u="none" strike="noStrike" baseline="0" dirty="0">
                <a:latin typeface="NimbusRomNo9L-ReguItal"/>
              </a:rPr>
              <a:t>separable </a:t>
            </a:r>
            <a:r>
              <a:rPr lang="en-US" sz="1800" b="0" i="0" u="none" strike="noStrike" baseline="0" dirty="0">
                <a:latin typeface="NimbusRomNo9L-Regu"/>
              </a:rPr>
              <a:t>if, after solving it for the derivative,</a:t>
            </a:r>
          </a:p>
          <a:p>
            <a:pPr algn="l"/>
            <a:r>
              <a:rPr lang="en-MY" sz="1800" b="1" i="0" u="none" strike="noStrike" baseline="0" dirty="0" err="1">
                <a:latin typeface="NimbusRomNo9L-ReguItal"/>
              </a:rPr>
              <a:t>dy</a:t>
            </a:r>
            <a:r>
              <a:rPr lang="en-MY" sz="1800" b="1" i="0" u="none" strike="noStrike" baseline="0" dirty="0">
                <a:latin typeface="NimbusRomNo9L-ReguItal"/>
              </a:rPr>
              <a:t>/dx </a:t>
            </a:r>
            <a:r>
              <a:rPr lang="en-MY" sz="1800" b="1" i="0" u="none" strike="noStrike" baseline="0" dirty="0">
                <a:latin typeface="MTSYN"/>
              </a:rPr>
              <a:t>= </a:t>
            </a:r>
            <a:r>
              <a:rPr lang="en-MY" sz="1800" b="1" i="0" u="none" strike="noStrike" baseline="0" dirty="0">
                <a:latin typeface="NimbusRomNo9L-ReguItal"/>
              </a:rPr>
              <a:t>F</a:t>
            </a:r>
            <a:r>
              <a:rPr lang="en-MY" sz="1800" b="1" i="0" u="none" strike="noStrike" baseline="0" dirty="0">
                <a:latin typeface="RMTMI"/>
              </a:rPr>
              <a:t>(</a:t>
            </a:r>
            <a:r>
              <a:rPr lang="en-MY" sz="1800" b="1" i="0" u="none" strike="noStrike" baseline="0" dirty="0">
                <a:latin typeface="NimbusRomNo9L-ReguItal"/>
              </a:rPr>
              <a:t>x</a:t>
            </a:r>
            <a:r>
              <a:rPr lang="en-MY" sz="1800" b="1" i="0" u="none" strike="noStrike" baseline="0" dirty="0">
                <a:latin typeface="RMTMI"/>
              </a:rPr>
              <a:t>, </a:t>
            </a:r>
            <a:r>
              <a:rPr lang="en-MY" sz="1800" b="1" i="0" u="none" strike="noStrike" baseline="0" dirty="0">
                <a:latin typeface="NimbusRomNo9L-ReguItal"/>
              </a:rPr>
              <a:t>y</a:t>
            </a:r>
            <a:r>
              <a:rPr lang="en-MY" sz="1800" b="1" i="0" u="none" strike="noStrike" baseline="0" dirty="0">
                <a:latin typeface="RMTMI"/>
              </a:rPr>
              <a:t>) </a:t>
            </a:r>
            <a:r>
              <a:rPr lang="en-MY" sz="1800" b="1" i="0" u="none" strike="noStrike" baseline="0" dirty="0">
                <a:latin typeface="NimbusRomNo9L-Regu"/>
              </a:rPr>
              <a:t>,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 right-hand side can then be factored as “a formula of just </a:t>
            </a:r>
            <a:r>
              <a:rPr lang="en-US" sz="1800" b="0" i="0" u="none" strike="noStrike" baseline="0" dirty="0">
                <a:latin typeface="NimbusRomNo9L-ReguItal"/>
              </a:rPr>
              <a:t>x </a:t>
            </a:r>
            <a:r>
              <a:rPr lang="en-US" sz="1800" b="0" i="0" u="none" strike="noStrike" baseline="0" dirty="0">
                <a:latin typeface="NimbusRomNo9L-Regu"/>
              </a:rPr>
              <a:t>” times “a formula of just </a:t>
            </a:r>
            <a:r>
              <a:rPr lang="en-US" sz="1800" b="0" i="0" u="none" strike="noStrike" baseline="0" dirty="0">
                <a:latin typeface="NimbusRomNo9L-ReguItal"/>
              </a:rPr>
              <a:t>y </a:t>
            </a:r>
            <a:r>
              <a:rPr lang="en-US" sz="1800" b="0" i="0" u="none" strike="noStrike" baseline="0" dirty="0">
                <a:latin typeface="NimbusRomNo9L-Regu"/>
              </a:rPr>
              <a:t>”,</a:t>
            </a:r>
          </a:p>
          <a:p>
            <a:pPr algn="l"/>
            <a:r>
              <a:rPr lang="es-ES" sz="1800" b="1" i="0" u="none" strike="noStrike" baseline="0" dirty="0">
                <a:latin typeface="NimbusRomNo9L-ReguItal"/>
              </a:rPr>
              <a:t>F</a:t>
            </a:r>
            <a:r>
              <a:rPr lang="es-ES" sz="1800" b="1" i="0" u="none" strike="noStrike" baseline="0" dirty="0">
                <a:latin typeface="RMTMI"/>
              </a:rPr>
              <a:t>(</a:t>
            </a:r>
            <a:r>
              <a:rPr lang="es-ES" sz="1800" b="1" i="0" u="none" strike="noStrike" baseline="0" dirty="0">
                <a:latin typeface="NimbusRomNo9L-ReguItal"/>
              </a:rPr>
              <a:t>x</a:t>
            </a:r>
            <a:r>
              <a:rPr lang="es-ES" sz="1800" b="1" i="0" u="none" strike="noStrike" baseline="0" dirty="0">
                <a:latin typeface="RMTMI"/>
              </a:rPr>
              <a:t>, </a:t>
            </a:r>
            <a:r>
              <a:rPr lang="es-ES" sz="1800" b="1" i="0" u="none" strike="noStrike" baseline="0" dirty="0">
                <a:latin typeface="NimbusRomNo9L-ReguItal"/>
              </a:rPr>
              <a:t>y</a:t>
            </a:r>
            <a:r>
              <a:rPr lang="es-ES" sz="1800" b="1" i="0" u="none" strike="noStrike" baseline="0" dirty="0">
                <a:latin typeface="RMTMI"/>
              </a:rPr>
              <a:t>) </a:t>
            </a:r>
            <a:r>
              <a:rPr lang="es-ES" sz="1800" b="1" i="0" u="none" strike="noStrike" baseline="0" dirty="0">
                <a:latin typeface="MTSYN"/>
              </a:rPr>
              <a:t>= </a:t>
            </a:r>
            <a:r>
              <a:rPr lang="es-ES" sz="1800" b="1" i="0" u="none" strike="noStrike" baseline="0" dirty="0">
                <a:latin typeface="NimbusRomNo9L-ReguItal"/>
              </a:rPr>
              <a:t>u</a:t>
            </a:r>
            <a:r>
              <a:rPr lang="es-ES" sz="1800" b="1" i="0" u="none" strike="noStrike" baseline="0" dirty="0">
                <a:latin typeface="RMTMI"/>
              </a:rPr>
              <a:t>(</a:t>
            </a:r>
            <a:r>
              <a:rPr lang="es-ES" sz="1800" b="1" i="0" u="none" strike="noStrike" baseline="0" dirty="0">
                <a:latin typeface="NimbusRomNo9L-ReguItal"/>
              </a:rPr>
              <a:t>x</a:t>
            </a:r>
            <a:r>
              <a:rPr lang="es-ES" sz="1800" b="1" i="0" u="none" strike="noStrike" baseline="0" dirty="0">
                <a:latin typeface="RMTMI"/>
              </a:rPr>
              <a:t>)</a:t>
            </a:r>
            <a:r>
              <a:rPr lang="es-ES" sz="1800" b="1" i="0" u="none" strike="noStrike" baseline="0" dirty="0">
                <a:latin typeface="NimbusRomNo9L-ReguItal"/>
              </a:rPr>
              <a:t>v</a:t>
            </a:r>
            <a:r>
              <a:rPr lang="es-ES" sz="1800" b="1" i="0" u="none" strike="noStrike" baseline="0" dirty="0">
                <a:latin typeface="RMTMI"/>
              </a:rPr>
              <a:t>(</a:t>
            </a:r>
            <a:r>
              <a:rPr lang="es-ES" sz="1800" b="1" i="0" u="none" strike="noStrike" baseline="0" dirty="0">
                <a:latin typeface="NimbusRomNo9L-ReguItal"/>
              </a:rPr>
              <a:t>y</a:t>
            </a:r>
            <a:r>
              <a:rPr lang="es-ES" sz="1800" b="1" i="0" u="none" strike="noStrike" baseline="0" dirty="0">
                <a:latin typeface="RMTMI"/>
              </a:rPr>
              <a:t>) </a:t>
            </a:r>
            <a:r>
              <a:rPr lang="es-ES" sz="1800" b="1" i="0" u="none" strike="noStrike" baseline="0" dirty="0">
                <a:latin typeface="NimbusRomNo9L-Regu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If this factoring is not possible, the equation is not separable.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More concisely, a first-order differential equation is </a:t>
            </a:r>
            <a:r>
              <a:rPr lang="en-US" sz="1800" b="0" i="0" u="none" strike="noStrike" baseline="0" dirty="0">
                <a:latin typeface="NimbusRomNo9L-ReguItal"/>
              </a:rPr>
              <a:t>separable </a:t>
            </a:r>
            <a:r>
              <a:rPr lang="en-US" sz="1800" b="0" i="0" u="none" strike="noStrike" baseline="0" dirty="0">
                <a:latin typeface="NimbusRomNo9L-Regu"/>
              </a:rPr>
              <a:t>if and only if it can be written</a:t>
            </a:r>
          </a:p>
          <a:p>
            <a:pPr algn="l"/>
            <a:r>
              <a:rPr lang="en-MY" sz="1800" b="0" i="0" u="none" strike="noStrike" baseline="0" dirty="0">
                <a:latin typeface="NimbusRomNo9L-Regu"/>
              </a:rPr>
              <a:t>as</a:t>
            </a:r>
          </a:p>
          <a:p>
            <a:pPr algn="l"/>
            <a:r>
              <a:rPr lang="en-MY" sz="2000" b="1" i="0" u="none" strike="noStrike" baseline="0" dirty="0" err="1">
                <a:latin typeface="NimbusRomNo9L-ReguItal"/>
              </a:rPr>
              <a:t>dy</a:t>
            </a:r>
            <a:r>
              <a:rPr lang="en-MY" sz="2000" b="1" i="0" u="none" strike="noStrike" baseline="0" dirty="0">
                <a:latin typeface="NimbusRomNo9L-ReguItal"/>
              </a:rPr>
              <a:t>/</a:t>
            </a:r>
            <a:r>
              <a:rPr lang="es-ES" sz="2000" b="1" i="0" u="none" strike="noStrike" baseline="0" dirty="0" err="1">
                <a:latin typeface="NimbusRomNo9L-ReguItal"/>
              </a:rPr>
              <a:t>dx</a:t>
            </a:r>
            <a:r>
              <a:rPr lang="es-ES" sz="2000" b="1" i="0" u="none" strike="noStrike" baseline="0" dirty="0">
                <a:latin typeface="NimbusRomNo9L-ReguItal"/>
              </a:rPr>
              <a:t> </a:t>
            </a:r>
            <a:r>
              <a:rPr lang="es-ES" sz="2000" b="1" i="0" u="none" strike="noStrike" baseline="0" dirty="0">
                <a:latin typeface="MTSYN"/>
              </a:rPr>
              <a:t>= </a:t>
            </a:r>
            <a:r>
              <a:rPr lang="es-ES" sz="2000" b="1" i="0" u="none" strike="noStrike" baseline="0" dirty="0">
                <a:latin typeface="NimbusRomNo9L-ReguItal"/>
              </a:rPr>
              <a:t>u</a:t>
            </a:r>
            <a:r>
              <a:rPr lang="es-ES" sz="2000" b="1" i="0" u="none" strike="noStrike" baseline="0" dirty="0">
                <a:latin typeface="RMTMI"/>
              </a:rPr>
              <a:t>(</a:t>
            </a:r>
            <a:r>
              <a:rPr lang="es-ES" sz="2000" b="1" i="0" u="none" strike="noStrike" baseline="0" dirty="0">
                <a:latin typeface="NimbusRomNo9L-ReguItal"/>
              </a:rPr>
              <a:t>x</a:t>
            </a:r>
            <a:r>
              <a:rPr lang="es-ES" sz="2000" b="1" i="0" u="none" strike="noStrike" baseline="0" dirty="0">
                <a:latin typeface="RMTMI"/>
              </a:rPr>
              <a:t>)</a:t>
            </a:r>
            <a:r>
              <a:rPr lang="es-ES" sz="2000" b="1" i="0" u="none" strike="noStrike" baseline="0" dirty="0">
                <a:latin typeface="NimbusRomNo9L-ReguItal"/>
              </a:rPr>
              <a:t>v</a:t>
            </a:r>
            <a:r>
              <a:rPr lang="es-ES" sz="2000" b="1" i="0" u="none" strike="noStrike" baseline="0" dirty="0">
                <a:latin typeface="RMTMI"/>
              </a:rPr>
              <a:t>(</a:t>
            </a:r>
            <a:r>
              <a:rPr lang="es-ES" sz="2000" b="1" i="0" u="none" strike="noStrike" baseline="0" dirty="0">
                <a:latin typeface="NimbusRomNo9L-ReguItal"/>
              </a:rPr>
              <a:t>y</a:t>
            </a:r>
            <a:r>
              <a:rPr lang="es-ES" sz="2000" b="1" i="0" u="none" strike="noStrike" baseline="0" dirty="0">
                <a:latin typeface="RMTMI"/>
              </a:rPr>
              <a:t>) </a:t>
            </a:r>
            <a:r>
              <a:rPr lang="en-US" sz="2000" b="1" i="0" u="none" strike="noStrike" baseline="0" dirty="0">
                <a:latin typeface="NimbusRomNo9L-Regu"/>
              </a:rPr>
              <a:t>where </a:t>
            </a:r>
            <a:r>
              <a:rPr lang="en-US" sz="2000" b="1" i="0" u="none" strike="noStrike" baseline="0" dirty="0">
                <a:latin typeface="NimbusRomNo9L-ReguItal"/>
              </a:rPr>
              <a:t>u </a:t>
            </a:r>
            <a:r>
              <a:rPr lang="en-US" sz="2000" b="1" i="0" u="none" strike="noStrike" baseline="0" dirty="0">
                <a:latin typeface="NimbusRomNo9L-Regu"/>
              </a:rPr>
              <a:t>and </a:t>
            </a:r>
            <a:r>
              <a:rPr lang="en-US" sz="2000" b="1" i="0" u="none" strike="noStrike" baseline="0" dirty="0">
                <a:latin typeface="NimbusRomNo9L-ReguItal"/>
              </a:rPr>
              <a:t>v </a:t>
            </a:r>
            <a:r>
              <a:rPr lang="en-US" sz="2000" b="1" i="0" u="none" strike="noStrike" baseline="0" dirty="0">
                <a:latin typeface="NimbusRomNo9L-Regu"/>
              </a:rPr>
              <a:t>are known functions.</a:t>
            </a:r>
            <a:endParaRPr lang="en-US" sz="1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1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RomNo9L-Regu"/>
              </a:rPr>
              <a:t>We saw that this is a separable equation</a:t>
            </a:r>
          </a:p>
          <a:p>
            <a:r>
              <a:rPr lang="en-US" sz="1800" b="0" i="0" u="none" strike="noStrike" baseline="0" dirty="0">
                <a:latin typeface="NimbusRomNo9L-Regu"/>
              </a:rPr>
              <a:t>If we simply try to integrate both sides with respect to </a:t>
            </a:r>
            <a:r>
              <a:rPr lang="en-US" sz="1800" b="0" i="0" u="none" strike="noStrike" baseline="0" dirty="0">
                <a:latin typeface="NimbusRomNo9L-ReguItal"/>
              </a:rPr>
              <a:t>y </a:t>
            </a:r>
            <a:r>
              <a:rPr lang="en-US" sz="1800" b="0" i="0" u="none" strike="noStrike" baseline="0" dirty="0">
                <a:latin typeface="NimbusRomNo9L-Regu"/>
              </a:rPr>
              <a:t>on left side</a:t>
            </a:r>
          </a:p>
          <a:p>
            <a:r>
              <a:rPr lang="en-US" sz="1800" b="0" i="0" u="none" strike="noStrike" baseline="0" dirty="0">
                <a:latin typeface="NimbusRomNo9L-Regu"/>
              </a:rPr>
              <a:t>And x on the right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30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15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RomNo9L-Regu"/>
              </a:rPr>
              <a:t>2) In example before (with same question) we saw that this is a separable equation, and can be written as</a:t>
            </a:r>
          </a:p>
          <a:p>
            <a:r>
              <a:rPr lang="en-US" sz="1800" b="0" i="0" u="none" strike="noStrike" baseline="0" dirty="0">
                <a:latin typeface="NimbusRomNo9L-Regu"/>
              </a:rPr>
              <a:t>3)If we simply try to integrate both sides with respect to </a:t>
            </a:r>
            <a:r>
              <a:rPr lang="en-US" sz="1800" b="0" i="0" u="none" strike="noStrike" baseline="0" dirty="0">
                <a:latin typeface="NimbusRomNo9L-ReguItal"/>
              </a:rPr>
              <a:t>x </a:t>
            </a:r>
            <a:r>
              <a:rPr lang="en-US" sz="1800" b="0" i="0" u="none" strike="noStrike" baseline="0" dirty="0">
                <a:latin typeface="NimbusRomNo9L-Regu"/>
              </a:rPr>
              <a:t>, the right-hand side would become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4) Unfortunately, the </a:t>
            </a:r>
            <a:r>
              <a:rPr lang="en-US" sz="1800" b="0" i="0" u="none" strike="noStrike" baseline="0" dirty="0">
                <a:latin typeface="NimbusRomNo9L-ReguItal"/>
              </a:rPr>
              <a:t>y </a:t>
            </a:r>
            <a:r>
              <a:rPr lang="en-US" sz="1800" b="0" i="0" u="none" strike="noStrike" baseline="0" dirty="0">
                <a:latin typeface="NimbusRomNo9L-Regu"/>
              </a:rPr>
              <a:t>here is really </a:t>
            </a:r>
            <a:r>
              <a:rPr lang="en-US" sz="1800" b="0" i="0" u="none" strike="noStrike" baseline="0" dirty="0">
                <a:latin typeface="NimbusRomNo9L-ReguItal"/>
              </a:rPr>
              <a:t>y</a:t>
            </a:r>
            <a:r>
              <a:rPr lang="en-US" sz="1800" b="0" i="0" u="none" strike="noStrike" baseline="0" dirty="0">
                <a:latin typeface="RMTMI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0" dirty="0">
                <a:latin typeface="RMTMI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, some unknown formula of </a:t>
            </a:r>
            <a:r>
              <a:rPr lang="en-US" sz="1800" b="0" i="0" u="none" strike="noStrike" baseline="0" dirty="0">
                <a:latin typeface="NimbusRomNo9L-ReguItal"/>
              </a:rPr>
              <a:t>x </a:t>
            </a:r>
            <a:r>
              <a:rPr lang="en-US" sz="1800" b="0" i="0" u="none" strike="noStrike" baseline="0" dirty="0">
                <a:latin typeface="NimbusRomNo9L-Regu"/>
              </a:rPr>
              <a:t>; so this equation is just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 integral of some unknown function of </a:t>
            </a:r>
            <a:r>
              <a:rPr lang="en-US" sz="1800" b="0" i="0" u="none" strike="noStrike" baseline="0" dirty="0">
                <a:latin typeface="NimbusRomNo9L-ReguItal"/>
              </a:rPr>
              <a:t>x </a:t>
            </a:r>
            <a:r>
              <a:rPr lang="en-US" sz="1800" b="0" i="0" u="none" strike="noStrike" baseline="0" dirty="0">
                <a:latin typeface="NimbusRomNo9L-Regu"/>
              </a:rPr>
              <a:t>—something we cannot effectively evaluate. To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eliminate the </a:t>
            </a:r>
            <a:r>
              <a:rPr lang="en-US" sz="1800" b="0" i="0" u="none" strike="noStrike" baseline="0" dirty="0">
                <a:latin typeface="NimbusRomNo9L-ReguItal"/>
              </a:rPr>
              <a:t>y</a:t>
            </a:r>
            <a:r>
              <a:rPr lang="en-US" sz="1800" b="0" i="0" u="none" strike="noStrike" baseline="0" dirty="0">
                <a:latin typeface="NimbusRomNo9L-Regu"/>
              </a:rPr>
              <a:t>’s on the right-hand side, we could, before attempting the integration, divide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through by 1 </a:t>
            </a:r>
            <a:r>
              <a:rPr lang="en-US" sz="1800" b="0" i="0" u="none" strike="noStrike" baseline="0" dirty="0">
                <a:latin typeface="MTSYN"/>
              </a:rPr>
              <a:t>+ </a:t>
            </a:r>
            <a:r>
              <a:rPr lang="en-US" sz="1800" b="0" i="0" u="none" strike="noStrike" baseline="0" dirty="0">
                <a:latin typeface="NimbusRomNo9L-ReguItal"/>
              </a:rPr>
              <a:t>y</a:t>
            </a:r>
            <a:r>
              <a:rPr lang="en-US" sz="1800" b="0" i="0" u="none" strike="noStrike" baseline="0" dirty="0">
                <a:latin typeface="NimbusRomNo9L-Regu"/>
              </a:rPr>
              <a:t>2 , obtaining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41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1)The right-hand side can now be integrated with respect to </a:t>
            </a:r>
            <a:r>
              <a:rPr lang="en-US" sz="1800" b="0" i="0" u="none" strike="noStrike" baseline="0" dirty="0">
                <a:latin typeface="NimbusRomNo9L-ReguItal"/>
              </a:rPr>
              <a:t>x </a:t>
            </a:r>
            <a:r>
              <a:rPr lang="en-US" sz="1800" b="0" i="0" u="none" strike="noStrike" baseline="0" dirty="0">
                <a:latin typeface="NimbusRomNo9L-Regu"/>
              </a:rPr>
              <a:t>. What about the left-hand side?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The integral of that with respect to </a:t>
            </a:r>
            <a:r>
              <a:rPr lang="en-US" sz="1800" b="0" i="0" u="none" strike="noStrike" baseline="0" dirty="0">
                <a:latin typeface="NimbusRomNo9L-ReguItal"/>
              </a:rPr>
              <a:t>x </a:t>
            </a:r>
            <a:r>
              <a:rPr lang="en-US" sz="1800" b="0" i="0" u="none" strike="noStrike" baseline="0" dirty="0">
                <a:latin typeface="NimbusRomNo9L-Regu"/>
              </a:rPr>
              <a:t>is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2) After all, </a:t>
            </a:r>
            <a:r>
              <a:rPr lang="en-US" sz="1800" b="0" i="0" u="none" strike="noStrike" baseline="0" dirty="0" err="1">
                <a:latin typeface="NimbusRomNo9L-ReguItal"/>
              </a:rPr>
              <a:t>dy</a:t>
            </a:r>
            <a:r>
              <a:rPr lang="en-US" sz="1800" b="0" i="0" u="none" strike="noStrike" baseline="0" dirty="0">
                <a:latin typeface="RMTMI"/>
              </a:rPr>
              <a:t>/</a:t>
            </a:r>
            <a:r>
              <a:rPr lang="en-US" sz="1800" b="0" i="0" u="none" strike="noStrike" baseline="0" dirty="0">
                <a:latin typeface="NimbusRomNo9L-ReguItal"/>
              </a:rPr>
              <a:t>dx </a:t>
            </a:r>
            <a:r>
              <a:rPr lang="en-US" sz="1800" b="0" i="0" u="none" strike="noStrike" baseline="0" dirty="0">
                <a:latin typeface="NimbusRomNo9L-Regu"/>
              </a:rPr>
              <a:t>is not a fraction; it denotes the derivative </a:t>
            </a:r>
            <a:r>
              <a:rPr lang="en-US" sz="1800" b="0" i="0" u="none" strike="noStrike" baseline="0" dirty="0">
                <a:latin typeface="NimbusRomNo9L-ReguItal"/>
              </a:rPr>
              <a:t>y</a:t>
            </a:r>
            <a:r>
              <a:rPr lang="en-US" sz="1800" b="0" i="0" u="none" strike="noStrike" baseline="0" dirty="0">
                <a:latin typeface="MTSYN"/>
              </a:rPr>
              <a:t>′</a:t>
            </a:r>
            <a:r>
              <a:rPr lang="en-US" sz="1800" b="0" i="0" u="none" strike="noStrike" baseline="0" dirty="0">
                <a:latin typeface="RMTMI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0" dirty="0">
                <a:latin typeface="RMTMI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where </a:t>
            </a:r>
            <a:r>
              <a:rPr lang="en-US" sz="1800" b="0" i="0" u="none" strike="noStrike" baseline="0" dirty="0">
                <a:latin typeface="NimbusRomNo9L-ReguItal"/>
              </a:rPr>
              <a:t>y</a:t>
            </a:r>
            <a:r>
              <a:rPr lang="en-US" sz="1800" b="0" i="0" u="none" strike="noStrike" baseline="0" dirty="0">
                <a:latin typeface="RMTMI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0" dirty="0">
                <a:latin typeface="RMTMI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is some unknown formula of </a:t>
            </a:r>
            <a:r>
              <a:rPr lang="en-US" sz="1800" b="0" i="0" u="none" strike="noStrike" baseline="0" dirty="0">
                <a:latin typeface="NimbusRomNo9L-ReguItal"/>
              </a:rPr>
              <a:t>x </a:t>
            </a:r>
            <a:r>
              <a:rPr lang="en-US" sz="1800" b="0" i="0" u="none" strike="noStrike" baseline="0" dirty="0">
                <a:latin typeface="NimbusRomNo9L-Regu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But </a:t>
            </a:r>
            <a:r>
              <a:rPr lang="en-US" sz="1800" b="0" i="0" u="none" strike="noStrike" baseline="0" dirty="0">
                <a:latin typeface="NimbusRomNo9L-ReguItal"/>
              </a:rPr>
              <a:t>y </a:t>
            </a:r>
            <a:r>
              <a:rPr lang="en-US" sz="1800" b="0" i="0" u="none" strike="noStrike" baseline="0" dirty="0">
                <a:latin typeface="NimbusRomNo9L-Regu"/>
              </a:rPr>
              <a:t>is also shorthand for that same unknown formula </a:t>
            </a:r>
            <a:r>
              <a:rPr lang="en-US" sz="1800" b="0" i="0" u="none" strike="noStrike" baseline="0" dirty="0">
                <a:latin typeface="NimbusRomNo9L-ReguItal"/>
              </a:rPr>
              <a:t>y</a:t>
            </a:r>
            <a:r>
              <a:rPr lang="en-US" sz="1800" b="0" i="0" u="none" strike="noStrike" baseline="0" dirty="0">
                <a:latin typeface="RMTMI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0" dirty="0">
                <a:latin typeface="RMTMI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. So this integral is more </a:t>
            </a:r>
            <a:r>
              <a:rPr lang="en-MY" sz="1800" b="0" i="0" u="none" strike="noStrike" baseline="0" dirty="0">
                <a:latin typeface="NimbusRomNo9L-Regu"/>
              </a:rPr>
              <a:t>precisely written as</a:t>
            </a:r>
          </a:p>
          <a:p>
            <a:pPr algn="l"/>
            <a:r>
              <a:rPr lang="en-MY" sz="1800" b="0" i="0" u="none" strike="noStrike" baseline="0" dirty="0">
                <a:latin typeface="NimbusRomNo9L-Regu"/>
              </a:rPr>
              <a:t>3)</a:t>
            </a:r>
            <a:r>
              <a:rPr lang="en-US" sz="1800" b="0" i="0" u="none" strike="noStrike" baseline="0" dirty="0">
                <a:latin typeface="NimbusRomNo9L-Regu"/>
              </a:rPr>
              <a:t> Fortunately, this is just the right form for applying the generic substitution </a:t>
            </a:r>
            <a:r>
              <a:rPr lang="en-US" sz="1800" b="0" i="0" u="none" strike="noStrike" baseline="0" dirty="0">
                <a:latin typeface="NimbusRomNo9L-ReguItal"/>
              </a:rPr>
              <a:t>y </a:t>
            </a:r>
            <a:r>
              <a:rPr lang="en-US" sz="1800" b="0" i="0" u="none" strike="noStrike" baseline="0" dirty="0">
                <a:latin typeface="MTSYN"/>
              </a:rPr>
              <a:t>= </a:t>
            </a:r>
            <a:r>
              <a:rPr lang="en-US" sz="1800" b="0" i="0" u="none" strike="noStrike" baseline="0" dirty="0">
                <a:latin typeface="NimbusRomNo9L-ReguItal"/>
              </a:rPr>
              <a:t>y</a:t>
            </a:r>
            <a:r>
              <a:rPr lang="en-US" sz="1800" b="0" i="0" u="none" strike="noStrike" baseline="0" dirty="0">
                <a:latin typeface="RMTMI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0" dirty="0">
                <a:latin typeface="RMTMI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to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convert the integral with respect to </a:t>
            </a:r>
            <a:r>
              <a:rPr lang="en-US" sz="1800" b="0" i="0" u="none" strike="noStrike" baseline="0" dirty="0">
                <a:latin typeface="NimbusRomNo9L-ReguItal"/>
              </a:rPr>
              <a:t>x </a:t>
            </a:r>
            <a:r>
              <a:rPr lang="en-US" sz="1800" b="0" i="0" u="none" strike="noStrike" baseline="0" dirty="0">
                <a:latin typeface="NimbusRomNo9L-Regu"/>
              </a:rPr>
              <a:t>to an integral with respect to </a:t>
            </a:r>
            <a:r>
              <a:rPr lang="en-US" sz="1800" b="0" i="0" u="none" strike="noStrike" baseline="0" dirty="0">
                <a:latin typeface="NimbusRomNo9L-ReguItal"/>
              </a:rPr>
              <a:t>y </a:t>
            </a:r>
            <a:r>
              <a:rPr lang="en-US" sz="1800" b="0" i="0" u="none" strike="noStrike" baseline="0" dirty="0">
                <a:latin typeface="NimbusRomNo9L-Regu"/>
              </a:rPr>
              <a:t>. No matter what </a:t>
            </a:r>
            <a:r>
              <a:rPr lang="en-US" sz="1800" b="0" i="0" u="none" strike="noStrike" baseline="0" dirty="0">
                <a:latin typeface="NimbusRomNo9L-ReguItal"/>
              </a:rPr>
              <a:t>y</a:t>
            </a:r>
            <a:r>
              <a:rPr lang="en-US" sz="1800" b="0" i="0" u="none" strike="noStrike" baseline="0" dirty="0">
                <a:latin typeface="RMTMI"/>
              </a:rPr>
              <a:t>(</a:t>
            </a:r>
            <a:r>
              <a:rPr lang="en-US" sz="1800" b="0" i="0" u="none" strike="noStrike" baseline="0" dirty="0">
                <a:latin typeface="NimbusRomNo9L-ReguItal"/>
              </a:rPr>
              <a:t>x</a:t>
            </a:r>
            <a:r>
              <a:rPr lang="en-US" sz="1800" b="0" i="0" u="none" strike="noStrike" baseline="0" dirty="0">
                <a:latin typeface="RMTMI"/>
              </a:rPr>
              <a:t>) </a:t>
            </a:r>
            <a:r>
              <a:rPr lang="en-US" sz="1800" b="0" i="0" u="none" strike="noStrike" baseline="0" dirty="0">
                <a:latin typeface="NimbusRomNo9L-Regu"/>
              </a:rPr>
              <a:t>might be, we know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16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36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-So first we need to do is separate the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-Next is integrate it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-Using the IVP substitute into equation after integrating to get C (constant value)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MY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-The answer is the answer after integrating plus value of constant which is 1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93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-This can be written as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/dx = -2xy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-Now in this problem what we need to do is separate the variables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-On one side we only want to have y variables and on the other side of  the equation we only want to have x variables 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-So since we have a fraction separated by an equal sign lets cross multiply 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-one over y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times y and the other side it’s going to be 2x multiply by dx now that we’ve separated the variables we can integrate both sides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-And anti-derivative of 1 over y is ln y and anti-derivative of -2x is -2x squared divided by 2 and become negative x squared.</a:t>
            </a:r>
          </a:p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-The final answer is y=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power of –x squared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BD46B-54FB-4701-B091-A9DBF08A61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82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9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1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4.xml"/><Relationship Id="rId1" Type="http://schemas.openxmlformats.org/officeDocument/2006/relationships/themeOverride" Target="../theme/themeOverride1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4.xml"/><Relationship Id="rId1" Type="http://schemas.openxmlformats.org/officeDocument/2006/relationships/themeOverride" Target="../theme/themeOverride1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185D5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12088" y="404813"/>
            <a:ext cx="936625" cy="1008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400">
                <a:solidFill>
                  <a:srgbClr val="0054A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AC7D71B9-042B-4DA1-9AA9-1BC3D42D1A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12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3883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6523104-51A0-4E43-9A4C-EE2F883CA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962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92591-E522-4F91-AFD4-71A47A30F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217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087A9A9-3E00-4B42-AE1E-A81395A15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557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523D2E0-092C-49EC-B71F-3E2E712E2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03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C084278-F18B-4C4B-AB62-0F089689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444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9CC9066-0AE9-4D00-B952-74197E061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85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68A28C8-CDA5-4463-BDEF-E0CFDC594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322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F393B2-0FED-46B2-968D-DEE6B012A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765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207251B-8FA3-480A-9C4F-39BB3DDB0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691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E247E94-4D3B-47AB-8AAE-7E24F9C93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264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5869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813B82A-2910-4EEB-943E-91717BDC9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8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C9138BC-8B5E-4707-B957-C8F5792FC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635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588DE7D-3A6A-43D7-8FC7-83FB565CE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4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D171092-8534-417B-AD2E-F2BCEAC81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751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75EA47F-1FBD-4493-A8E9-BC3F22C03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8081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207CDF7-F244-43BF-9265-4A3DCF74A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329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2E90C2E-8B1A-4D8D-966B-C539A8D58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394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BA4E515-AE4C-4F1E-8210-9C7505A01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006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F69DAC2-A875-4847-AA7B-F8B7CBD06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437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7BD90E9-77B8-4725-AA82-CF71ED785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EUT 102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714DFEB0-22C1-4707-9A5B-B5030AE68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27092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1078ADC-34DA-4738-A1E2-EFACF0C57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4196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945C558-98C1-4961-B7AF-3A84C0AFE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679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69B50E7-7B0B-41D4-8973-56D53033C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99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087CAA-BBD8-43E0-9B9C-7E3FAC9AC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496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0ED1D94-B300-4591-BB69-116AFF7DC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070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86D90C4-3EE3-459E-B65C-4056DEA64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115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346BCB-DDA6-4E58-AB72-4F598E73B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904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C743E2-B35C-446D-BD43-AA77DE3A5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361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89F652B-EE87-43F8-ACA7-BF9091733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92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23C9189-F26C-4502-A074-CB974B340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2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EUT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77DC311-E0DC-4E7E-A9B3-D2192485F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60004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E73011A-2DEB-4F29-A617-158EB8D60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445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AD461C5-140D-4C1B-AA56-E3B2AAD45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429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3635926-E5FC-42E6-86EC-A342BDDCA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41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560EC74-2E57-4958-B47E-45446252E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10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DCD1DD-4083-4FB9-8495-9CBC91690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9174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272AF9C-2DF3-4CA7-8202-AD747B2DF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109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C4292D9-4858-472D-9611-761463BBC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0FF5ECD-DA5F-4B87-9C10-81444B79B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584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784EA87-4753-46F7-A5EC-9E824FA49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6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4C8CC09-772E-444E-9ED2-BA4257174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3859612A-B277-4DE3-A76D-223130C23B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21435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7ABA8C1-5A27-4921-880F-D25826DA0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43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AEA7242-D989-4A25-9068-836FE3992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421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69580C8-D1B8-4B45-B1E4-4D01D68E5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83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91EEF20-E0AB-46FE-9AC2-DF3E2C9B2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5292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4C7FDD6-274E-435B-AD03-DE83E937E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1287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A2BB906-E92B-45E6-840F-922B6CB9B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339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124AB54-AB5E-4871-9A0A-25639B78A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759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910E72A-B3EF-4F3A-A6DC-D6F2CF697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395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E450F7-05A0-4CAA-B755-9D68C40E8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18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F87CD-8A1E-454C-BE39-DDE4F4425CAB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5678D-462F-4B07-A028-431347B0C4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473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EFFFC82B-FA3F-4D59-B11E-D047367254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7492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E05A2-889B-434E-ADF6-8CE92C40336C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0ED1C78-1964-4C2D-A24D-42CB3F4C4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722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3D8D4-65AD-4703-BFE1-E2917E082AF0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6BEBBD2-93AB-4C62-B5A7-DCCB73D40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454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84F1D-AFF0-4EA2-A3AB-43870BF5E115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A17483D-95C1-4987-BF3D-CAFF55257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090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F52B1-DACB-43E5-9B30-9232D827885E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B2D4178-5963-4BA5-A89E-021FFE90E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392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D7072-3564-4E60-8F90-49AD97D003D0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80C02C-1643-4504-A837-065C6272D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370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AF16F-1AB4-4323-AAD0-6ACEC2D9FCC8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89D849D-3294-485D-AF34-1673873F0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258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171E5-434E-4BCF-9A9B-9D7CFC76F5AF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70B5ED4-E45C-4F69-871D-2DFD62BFC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618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A22A8-E553-4324-8D26-37415784DAD6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76080E-07A6-4929-824E-86939ABE5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693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EAF9-5E94-406B-92FB-FF5030AFC7CF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F86D595-DBE4-46E8-B935-A039440D6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85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79A8-740B-4D0E-95EE-5C49ADEB9EA1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6DCB3DF-75D4-4A58-A863-2973A4232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52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4B07451E-6DE4-4EFF-BC0C-6415A884E8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8029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185D5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12088" y="404813"/>
            <a:ext cx="936625" cy="1008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400">
                <a:solidFill>
                  <a:srgbClr val="0054A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30EC9178-1FF8-4399-9592-6D529DB4EC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8948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6944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14847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600200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00200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4535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0689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45438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5342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40106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25695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06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484313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484313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083ADBE4-DA90-4F09-BEA0-E0EAF1F913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54277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264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8624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42D48C48-D0A9-45C3-9622-A977A793E6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3277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71A9DF81-B1B9-4CA1-9BA4-34FBC52B28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4354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42D297F5-43D7-4646-9A5C-08FD9D849F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51350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484313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484313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07885BA3-5EBA-4E8D-B10D-0974E05766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6188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125D9119-DD78-4571-8637-72EEEF8C05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185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20D5B675-B88E-41CB-A633-4A2035FFC8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9348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CDDBA41D-4E29-49E9-8499-5EE13196F6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2267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3AB5F029-4451-4AB5-BE7E-2D1A9D122A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1090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D6157FE7-F9CE-42C5-95DB-85F2AEEDF7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30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3D1DFFFF-174A-49B1-AF6D-5ACC576A46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21074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A0F8A8BC-EE4B-4501-8B4D-FF73B3C988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025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1483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F141F9CA-3BB9-4C4F-BBAE-CFD57D6D87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55535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185D5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12088" y="404813"/>
            <a:ext cx="936625" cy="1008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400">
                <a:solidFill>
                  <a:srgbClr val="0054A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518FF5A-87AF-4C40-A933-C6524ABD36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47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4765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09797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600200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00200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6899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1590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1743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2855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987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82F3F57F-C03E-43C0-97AC-F2CF0AE952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367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0112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9979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264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8892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68FB52B7-0B1D-4EB7-8955-51622DD100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1425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0409FC16-C35B-4229-84D4-37C3B19B9C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0515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1FB8200E-B0E9-4B12-83A1-4274F432C4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42290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484313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484313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4830F800-E35C-4591-AFB9-3A89702826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1853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5F427CB9-A6EC-496F-88A2-0694954D1A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0450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6BB2218D-E7C5-41AC-874B-9F7D0287F5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4315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96B8E9E7-3C17-4D35-B6F5-836622FC4D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9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110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A7627363-9AA0-4945-A900-D0C049A00A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0403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D948B732-219E-43D8-9303-3374933E08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0258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C2BADEB3-C096-49D6-B02C-CE6A153A07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0222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DE16790B-C19F-4A8B-8CD6-555E54E316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5014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1483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47DAE223-CB7D-49A3-A765-DC67B9CC98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50167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446C-4540-4C8C-9626-A0F7751A45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939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A3752-A8FF-4A72-AD06-B8AA5B49B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504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BE783-472E-4CBE-8D1A-591CA9A69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205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781300"/>
            <a:ext cx="3667125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2781300"/>
            <a:ext cx="3668712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7DA7C-7C3E-477C-88B5-E3200EB43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5121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82852-F28E-4CBB-B662-E326138BF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44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E088-0C3F-474F-B218-EB440AAAE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0D1036BF-923F-4830-B4B2-2517A00CD3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9473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ED03C-F836-4EA0-9CB7-FE987031D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7895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2C552-EB95-4451-869C-C9BA952B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4409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3B5ED-76D1-4292-894C-846228695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034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EB813-139D-4449-9A37-C676A4C02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763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8488" y="1177925"/>
            <a:ext cx="1871662" cy="3979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177925"/>
            <a:ext cx="5464175" cy="3979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58B7-592D-4BA9-81FF-93C6AD2C5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7171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1F40007-388A-4471-BD09-FF322A9A9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125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1840C10-1C87-4A77-8B37-7F6816AA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361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DDAB1D3-C5F3-4DF8-A7ED-E4D48655A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723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ADA0D87-AB18-4100-8E12-AE4E71D0A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765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DD6B27A-49EC-42E8-AD85-DC42C606E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8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77DC3468-1F3E-4F5B-B20D-DA01D6A1E2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1387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5AD89F2-0568-4E7D-8A49-017CD28E3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50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1BE5955-833B-44FF-BE02-CBC5A6AE5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7907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3544791-69AA-44B6-A7FB-D45D6C2A1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161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5A122DF-7421-4000-B877-CDEDB49A0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8339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23D2F78-0649-4E39-992D-FBA42EA3B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1018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701FD89-7FB2-4DEE-8680-E9D68FBF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4931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2370B1E-714E-477D-8650-6798D5DBE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6451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FB8484D-2D27-404F-8520-BFB504A9D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398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3041CA-E687-42CB-BF8C-20CDFC4AA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3B40D5C-6955-4A1C-B2B3-797C898AE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8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E64643E3-7560-4AEB-9079-DB55B29CAC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50830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7781719-1D29-4DD7-9095-799983318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7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B3A4EC5-7EEC-487F-AA25-7900077C6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7852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FE94A0B-B2E6-4310-A665-A0FE0FC28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380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FE263-1731-4D8B-AD68-594A4D314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4610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7822BE6-08E0-4E1A-A19A-53194FAA5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775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D951DB5-6424-4E28-AA35-E5878EFA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8843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71B5F14-AF39-43A1-B6FD-FBFDEA78A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911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593C86-9AAD-4724-83F2-8FCCFE13E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951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A6D893D-1376-4B13-BD61-141C13753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3967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C5CB0D-717E-4504-9CB7-8EF938F4B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1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1483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0D6B987D-27DB-482E-B0AE-6818B1EB50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52451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225CA54-C200-4D26-8EC4-DCDF9C97C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510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9397149-28BE-4829-B3D6-8AF7DA9D4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611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C82C557-5AE2-426C-91D4-CC24CD8C9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237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E51A420-437F-42D0-8BED-39742B335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30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8D62F99-05EE-4ACB-BAF5-03550F7C7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83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5A99A9-01A9-4646-913C-33A73BC67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608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2864118-0E87-48A8-BB00-890E45CE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0243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EBAEB08-0117-4823-9AE0-9CD79DE7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351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92BAD16-7E71-441C-8EDE-BDE43FE2D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4935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434AAD5-25F2-42DA-A4B4-7EB117D39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5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13DED-D04C-4914-BCFF-B6080DE83D35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DD45-4F80-4A27-9B2D-85235AF038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25110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372FEB-32EE-4A63-89AB-32F3A2765C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1422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6631666-E63F-4747-A313-36A5A3485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957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A94FD44-71CC-43E8-AFC6-CFEAD52AA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08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2D9455-F613-428E-80E3-282A4E9C2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795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3A0CCEE-5D97-4BB3-8F7B-B85CADB45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34B54D-A758-47A3-848D-567C067EA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2538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A849E72-60BF-41AF-809E-ED4A5B9AB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D918FAE-F69D-42F7-B6EF-BCFB7B534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300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0728D2F-25A4-4054-B493-41135F0E5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960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9FEDC22-15C3-40EE-9F22-321FC977D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5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AC9F-CFD7-4C0A-A308-6EF147C3BB12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B4C79A6-C342-4B17-8771-AA6F4BA28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671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C9AD52B-E0AD-4A84-B63F-EC143B440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078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60C7055-E15D-4A05-81EC-048DD52C0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7529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62A199A-6C62-4426-A50B-FDA24FC70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2607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8FB31C7-0058-4BF0-B1D1-11526AB04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5443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0E55F97-08E9-4236-9392-F2A4CC65F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381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72ABBD1-F166-4EF7-9CEA-3188FE7D8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311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7D0BE4F-768A-47F8-B025-023E0CE65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011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8EE571F-066A-460F-A8C4-87D2B84E8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12234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100B975-5E65-4A82-9B61-0A4A5FA28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609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0B6C041-FF00-4E4D-82D8-AF3D5A950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0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7F4B0-0E46-4C81-A3BB-E94B210858F8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9E98FA3-39C4-46C2-AAC6-C685E85FA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5811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601184C-D1A1-4C7E-ABC5-67D522223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7039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7DAB600-74E0-4CDE-BB2C-48FBF6E5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647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414B91-FEF3-4B42-BF77-405341530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813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30DD8B6-B20D-4876-AB8F-BDFB956A2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1795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77B9F23-0EFD-4D47-97F8-D52BD05D7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635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1F08175-B48F-4365-BA83-896164472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387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F9106E5-F74A-4987-9F84-70A245413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4330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78B0F4A-83A9-41BA-BFF5-F39D46489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15203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9AE1078-8E3B-42C6-B415-63DB05BE0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8765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130487F-1114-4F8E-9069-49F7F25FE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8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09CB5-198C-404D-B0CA-750961724C56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A74D70A-B014-4806-9C3D-47B799F26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96578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A230F78-3B80-46EE-BA61-FD56F4C2C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8E79307-4BEA-4E35-8236-333E30A6D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3149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92D8C2F-3DEA-4757-85A2-346669722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AC7C3B2-065E-4188-92AB-E0089B7A1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9965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CBB2FFF-5FB7-464D-88D1-60138702D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796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E0C68F-7DFB-42AD-924E-F44D84056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29689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6097F55-7436-4E45-8A8C-6433F81EB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6546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66ABAEC-E358-41CD-A2C8-3F4E44F86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7357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FEA71BE-511F-4BF9-ACDD-453ED1EFC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7735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531DD9A-F971-438F-9A3F-E45BE9BE6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73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BE326-E5AB-46AC-B056-C748E7845DEE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FE5AA33-656F-4577-B08C-DF4B29BD7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0216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1829659-8824-46A4-B1F1-DA9A26959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850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97ED85F-84AB-4C57-A4FA-CFB7D6B17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5743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F7361EC-2A9F-4E9B-991C-46C6F6C7A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78405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endParaRPr lang="en-MY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539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81903" fontAlgn="auto">
                <a:spcBef>
                  <a:spcPts val="0"/>
                </a:spcBef>
                <a:spcAft>
                  <a:spcPts val="0"/>
                </a:spcAft>
              </a:pPr>
              <a:t>10/20/2022</a:t>
            </a:fld>
            <a:endParaRPr lang="en-US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1720" defTabSz="781903" fontAlgn="auto">
              <a:spcBef>
                <a:spcPts val="34"/>
              </a:spcBef>
              <a:spcAft>
                <a:spcPts val="0"/>
              </a:spcAft>
            </a:pPr>
            <a:fld id="{81D60167-4931-47E6-BA6A-407CBD079E47}" type="slidenum">
              <a:rPr lang="en-MY" smtClean="0"/>
              <a:pPr marL="21720" defTabSz="781903" fontAlgn="auto">
                <a:spcBef>
                  <a:spcPts val="34"/>
                </a:spcBef>
                <a:spcAft>
                  <a:spcPts val="0"/>
                </a:spcAft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5855218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674" y="1315017"/>
            <a:ext cx="6644653" cy="315792"/>
          </a:xfrm>
        </p:spPr>
        <p:txBody>
          <a:bodyPr lIns="0" tIns="0" rIns="0" bIns="0"/>
          <a:lstStyle>
            <a:lvl1pPr>
              <a:defRPr sz="2052" b="1" i="0">
                <a:solidFill>
                  <a:srgbClr val="BC0023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8004" y="1706903"/>
            <a:ext cx="6447990" cy="263149"/>
          </a:xfrm>
        </p:spPr>
        <p:txBody>
          <a:bodyPr lIns="0" tIns="0" rIns="0" bIns="0"/>
          <a:lstStyle>
            <a:lvl1pPr>
              <a:defRPr sz="171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2079115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674" y="1315017"/>
            <a:ext cx="6644653" cy="315792"/>
          </a:xfrm>
        </p:spPr>
        <p:txBody>
          <a:bodyPr lIns="0" tIns="0" rIns="0" bIns="0"/>
          <a:lstStyle>
            <a:lvl1pPr>
              <a:defRPr sz="2052" b="1" i="0">
                <a:solidFill>
                  <a:srgbClr val="BC0023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86317" y="1846471"/>
            <a:ext cx="3208001" cy="263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1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endParaRPr lang="en-MY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539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81903" fontAlgn="auto">
                <a:spcBef>
                  <a:spcPts val="0"/>
                </a:spcBef>
                <a:spcAft>
                  <a:spcPts val="0"/>
                </a:spcAft>
              </a:pPr>
              <a:t>10/20/2022</a:t>
            </a:fld>
            <a:endParaRPr lang="en-US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1720" defTabSz="781903" fontAlgn="auto">
              <a:spcBef>
                <a:spcPts val="34"/>
              </a:spcBef>
              <a:spcAft>
                <a:spcPts val="0"/>
              </a:spcAft>
            </a:pPr>
            <a:fld id="{81D60167-4931-47E6-BA6A-407CBD079E47}" type="slidenum">
              <a:rPr lang="en-MY" smtClean="0"/>
              <a:pPr marL="21720" defTabSz="781903" fontAlgn="auto">
                <a:spcBef>
                  <a:spcPts val="34"/>
                </a:spcBef>
                <a:spcAft>
                  <a:spcPts val="0"/>
                </a:spcAft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5240798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674" y="1315017"/>
            <a:ext cx="6644653" cy="315792"/>
          </a:xfrm>
        </p:spPr>
        <p:txBody>
          <a:bodyPr lIns="0" tIns="0" rIns="0" bIns="0"/>
          <a:lstStyle>
            <a:lvl1pPr>
              <a:defRPr sz="2052" b="1" i="0">
                <a:solidFill>
                  <a:srgbClr val="BC0023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endParaRPr lang="en-MY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539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81903" fontAlgn="auto">
                <a:spcBef>
                  <a:spcPts val="0"/>
                </a:spcBef>
                <a:spcAft>
                  <a:spcPts val="0"/>
                </a:spcAft>
              </a:pPr>
              <a:t>10/20/2022</a:t>
            </a:fld>
            <a:endParaRPr lang="en-US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1720" defTabSz="781903" fontAlgn="auto">
              <a:spcBef>
                <a:spcPts val="34"/>
              </a:spcBef>
              <a:spcAft>
                <a:spcPts val="0"/>
              </a:spcAft>
            </a:pPr>
            <a:fld id="{81D60167-4931-47E6-BA6A-407CBD079E47}" type="slidenum">
              <a:rPr lang="en-MY" smtClean="0"/>
              <a:pPr marL="21720" defTabSz="781903" fontAlgn="auto">
                <a:spcBef>
                  <a:spcPts val="34"/>
                </a:spcBef>
                <a:spcAft>
                  <a:spcPts val="0"/>
                </a:spcAft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31359518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endParaRPr lang="en-MY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539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81903" fontAlgn="auto">
                <a:spcBef>
                  <a:spcPts val="0"/>
                </a:spcBef>
                <a:spcAft>
                  <a:spcPts val="0"/>
                </a:spcAft>
              </a:pPr>
              <a:t>10/20/2022</a:t>
            </a:fld>
            <a:endParaRPr lang="en-US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1720" defTabSz="781903" fontAlgn="auto">
              <a:spcBef>
                <a:spcPts val="34"/>
              </a:spcBef>
              <a:spcAft>
                <a:spcPts val="0"/>
              </a:spcAft>
            </a:pPr>
            <a:fld id="{81D60167-4931-47E6-BA6A-407CBD079E47}" type="slidenum">
              <a:rPr lang="en-MY" smtClean="0"/>
              <a:pPr marL="21720" defTabSz="781903" fontAlgn="auto">
                <a:spcBef>
                  <a:spcPts val="34"/>
                </a:spcBef>
                <a:spcAft>
                  <a:spcPts val="0"/>
                </a:spcAft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6851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883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41D80-B49E-489F-95CC-D7270EB9D742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B7C0711-A5AC-4F3D-A89F-11ED4C8F0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09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F7788-E52D-4448-9B2A-B984E154150F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D27DF69-388A-4EDA-B30C-DA06C1AEF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49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450E2-8F84-4F21-9D73-5DFC9248D0C8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95F7B57-C7A1-4018-888A-F1BF8D492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6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32B38-C877-4FEA-8114-D40C66A028AA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3B78589-98DA-4E2E-B489-39F5F1699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932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36557-77D5-42D2-BBA2-F4C76229FCB5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D8392E9-3EDE-4FA0-89C2-4016534EE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7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EADB-65EC-40A2-B3E5-270569882EE6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3C6924D-EB93-4A67-A709-C423F996A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55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EUT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77DC311-E0DC-4E7E-A9B3-D2192485F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0421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EUT 102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714DFEB0-22C1-4707-9A5B-B5030AE68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5698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185D5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12088" y="404813"/>
            <a:ext cx="936625" cy="1008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400">
                <a:solidFill>
                  <a:srgbClr val="0054A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068810C6-9FBA-49E6-AF61-442F02B805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2933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8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600200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00200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8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889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600200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00200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417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869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713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3327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5034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6079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593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264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19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BE0F7973-A810-459E-81B7-318E747614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3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0419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2F34114D-8EEC-43ED-9C0F-1C627263F9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7739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EB17AEDA-9E04-4E33-BF5D-284934F592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141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484313"/>
            <a:ext cx="3703637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484313"/>
            <a:ext cx="370522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872D215F-CF51-4979-A7D6-BD2CFCBC81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786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6CA5328F-C687-4F74-A8B5-31E28FBE70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976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2EB769BE-CF3F-4B6C-8414-EBD63BE0B2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59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814FAB41-0A5B-493E-9C44-01174FAEE4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7038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95C8E73E-2D52-469E-B024-F7E93FF621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81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7180CF6A-74C6-46C7-B23A-18767BE5D8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8917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A206C281-4BC8-4DA9-AB1E-25A7413585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875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260350"/>
            <a:ext cx="1889125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0"/>
            <a:ext cx="5519737" cy="61483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3EA46C10-882D-4678-A850-9E3C82034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4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9328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A7F9E-F0C0-4608-B12C-0852F810E6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74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F21F3-B1A0-4080-B4C6-5DE69319B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99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5CFEE-3A6E-4FFD-8EB2-60EC6C78C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99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2781300"/>
            <a:ext cx="3667125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2781300"/>
            <a:ext cx="3668712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08D8D-6759-403D-B64D-4D55FA4F5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119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9485-AF68-4026-9177-BE3714755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4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F1DC7-340D-468B-A590-B954A7699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91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AE135-616D-417C-8C5E-F5704AAE8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51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0E905-944E-43FD-8ACD-BFD7AF126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4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48FD0-FCF2-47C7-9678-9A8214477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70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0797-5FE4-426E-92F3-42E6B77A2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5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8775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8488" y="1177925"/>
            <a:ext cx="1871662" cy="3979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177925"/>
            <a:ext cx="5464175" cy="3979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214F2-2BAC-423D-AA73-BE9AC4F9F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50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54C1D4-3993-49D9-9423-38EFFA352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818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08095C1-8350-44FC-B8FF-5A575F74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33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82629C6-2AFF-468F-B755-B13928CFB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12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79D4607-7072-47B0-BB4A-10A61EFA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863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CCDEAAB-8C7A-4BDF-A405-BA469D50A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97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B39A4D2-6100-47CC-A4A2-9D55714A3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2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040CA1-6ACE-45E6-AF8E-F82F4AA14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80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8A045B2-D2CD-4793-BFBA-89EB154CF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02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2CE2DAB-F0E6-470F-A559-BAA6EFB84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7462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EB523A3-17EA-4D89-BD90-305B1CD1C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06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0"/>
            <a:ext cx="1866900" cy="5876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0"/>
            <a:ext cx="5448300" cy="58769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55C102-2B7D-4DFA-A379-E423A083B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87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DDA59E7-A55B-4A50-A6D8-2F8911AA5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71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F65BB69-7606-4C7E-9339-643FF9D18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457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1021-42F3-4596-BBD7-FEC2A335503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3370ECD-C603-42EF-838F-58A88EC6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9F8E-E416-4615-A1E7-C67B449B30A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1197A29-1A8C-41CD-AF01-766C3F268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46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34B9F-3B06-40B1-84F3-8D58AC00267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FC5F8C-A616-40F9-A564-9F9FBF374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E63-BFC8-41AB-A429-1EBF8126FA7A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B37BCC0-2D07-474D-8257-B171C6D15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54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7C818-AACA-44AB-83D1-8A92ECD2D90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8E5E1F-F3C3-4DA2-8AEA-E2ECA16E3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43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942D-9EA9-4A33-B657-99DFA5A185CE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9E9E0EE-7CD9-43F9-BAD2-31A46E69C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3556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A182-783D-4D66-9A0F-B112B937D839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BCF6B37-3E67-4F1E-9D53-E08B9D9F7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375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3B620-93AE-491A-8559-244F0130494F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54AF5B4-6DB3-4AC9-81AC-0335F1E7E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070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159FE-EB86-47CD-BCEC-26ED13D254A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52DE15D-DB75-40C7-BACE-7514EAE78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29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9E8A-CFBE-411F-AD10-583C56195E46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CD2E4A7-EEBF-4EE4-A09B-E8B6D9C55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9495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B2654-67D7-43C1-A225-E2F8A8834F0C}" type="datetimeFigureOut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DC6CF3D-F05F-4EE3-AD69-5C0D391F8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048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6525" y="1339850"/>
            <a:ext cx="3632200" cy="219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6525" y="3684588"/>
            <a:ext cx="3632200" cy="2192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6C4EF07-4A28-4BDF-ADB6-F97A38C4A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5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0"/>
            <a:ext cx="7467600" cy="1027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19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525" y="1339850"/>
            <a:ext cx="3632200" cy="4537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85054E-A3C8-4B00-8615-FE9E09AC8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69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98B0F9-E27A-4EC0-9387-8CE4206FC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42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629E17C-998C-4397-AE4E-C19A5F2E8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3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32FCF9B-953B-4CA3-B2E3-35636D32D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111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124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137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image" Target="../media/image5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image" Target="../media/image2.wmf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2.wmf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image" Target="../media/image7.wmf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Relationship Id="rId14" Type="http://schemas.openxmlformats.org/officeDocument/2006/relationships/image" Target="../media/image8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slideLayout" Target="../slideLayouts/slideLayout227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6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16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19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w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40.xml"/><Relationship Id="rId3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9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29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32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37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14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42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slideLayout" Target="../slideLayouts/slideLayout266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5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55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4.xml"/><Relationship Id="rId13" Type="http://schemas.openxmlformats.org/officeDocument/2006/relationships/slideLayout" Target="../slideLayouts/slideLayout279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78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68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7.xml"/><Relationship Id="rId5" Type="http://schemas.openxmlformats.org/officeDocument/2006/relationships/slideLayout" Target="../slideLayouts/slideLayout271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76.xml"/><Relationship Id="rId4" Type="http://schemas.openxmlformats.org/officeDocument/2006/relationships/slideLayout" Target="../slideLayouts/slideLayout270.xml"/><Relationship Id="rId9" Type="http://schemas.openxmlformats.org/officeDocument/2006/relationships/slideLayout" Target="../slideLayouts/slideLayout275.xml"/><Relationship Id="rId14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281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Relationship Id="rId1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5.xml"/><Relationship Id="rId2" Type="http://schemas.openxmlformats.org/officeDocument/2006/relationships/slideLayout" Target="../slideLayouts/slideLayout294.xml"/><Relationship Id="rId1" Type="http://schemas.openxmlformats.org/officeDocument/2006/relationships/slideLayout" Target="../slideLayouts/slideLayout293.xml"/><Relationship Id="rId6" Type="http://schemas.openxmlformats.org/officeDocument/2006/relationships/theme" Target="../theme/theme25.xml"/><Relationship Id="rId5" Type="http://schemas.openxmlformats.org/officeDocument/2006/relationships/slideLayout" Target="../slideLayouts/slideLayout297.xml"/><Relationship Id="rId4" Type="http://schemas.openxmlformats.org/officeDocument/2006/relationships/slideLayout" Target="../slideLayouts/slideLayout29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7.wmf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8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72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5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600200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569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4004" r:id="rId12"/>
    <p:sldLayoutId id="2147484005" r:id="rId1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4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4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648F4C74-0699-429B-B982-D4A6279B4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4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250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3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10254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54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7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D697732-5812-40B4-8A27-5632395FC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1273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11275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59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229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F76C8F-AF79-4918-BDDE-6D0C4F03A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229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2298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1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12302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50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3CFDE4-0D3C-4FAF-9736-B41A06A840B2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E2D4CD-D69A-4175-96F1-EC6E4799F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318" name="Picture 8" descr="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30670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9" descr="3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400800"/>
            <a:ext cx="2733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 descr="logo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828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600200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37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484313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9144000" cy="404813"/>
          </a:xfrm>
          <a:prstGeom prst="rect">
            <a:avLst/>
          </a:prstGeom>
          <a:solidFill>
            <a:srgbClr val="93AD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FF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68759E3F-EC78-4570-9ABA-EC1346C72B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552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949950"/>
            <a:ext cx="1008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1" descr="SouthWest_Logo_White_EP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90600" cy="4333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7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600200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8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484313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9144000" cy="404813"/>
          </a:xfrm>
          <a:prstGeom prst="rect">
            <a:avLst/>
          </a:prstGeom>
          <a:solidFill>
            <a:srgbClr val="93AD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FF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65FB5E50-A8A2-4D46-B555-9B60BF72E4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552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949950"/>
            <a:ext cx="1008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1" descr="SouthWest_Logo_White_EP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90600" cy="4333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00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5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196975"/>
            <a:ext cx="74882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Chapter 1</a:t>
            </a:r>
          </a:p>
        </p:txBody>
      </p:sp>
      <p:sp>
        <p:nvSpPr>
          <p:cNvPr id="18438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781300"/>
            <a:ext cx="748823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Basic Mathematics</a:t>
            </a:r>
            <a:endParaRPr lang="en-US" altLang="en-US"/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7061F1B-3E2A-4367-912F-235564BBA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441" name="Rectangle 48"/>
          <p:cNvSpPr>
            <a:spLocks noChangeArrowheads="1"/>
          </p:cNvSpPr>
          <p:nvPr/>
        </p:nvSpPr>
        <p:spPr bwMode="auto">
          <a:xfrm>
            <a:off x="-1588" y="6092825"/>
            <a:ext cx="1079501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18442" name="Picture 49" descr="MHA Logo_Re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Line 56"/>
          <p:cNvSpPr>
            <a:spLocks noChangeShapeType="1"/>
          </p:cNvSpPr>
          <p:nvPr/>
        </p:nvSpPr>
        <p:spPr bwMode="auto">
          <a:xfrm>
            <a:off x="1546225" y="6092825"/>
            <a:ext cx="75961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45" name="Picture 32" descr="007028489X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5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2000">
          <a:solidFill>
            <a:schemeClr val="tx1"/>
          </a:solidFill>
          <a:latin typeface="+mn-lt"/>
        </a:defRPr>
      </a:lvl2pPr>
      <a:lvl3pPr marL="1144588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SzPct val="8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SzPct val="80000"/>
        <a:buChar char="•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6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09DC38C7-DF39-44F8-A6D3-849E2E51C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19465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19467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6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484313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9144000" cy="404813"/>
          </a:xfrm>
          <a:prstGeom prst="rect">
            <a:avLst/>
          </a:prstGeom>
          <a:solidFill>
            <a:srgbClr val="93AD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FF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</a:t>
            </a:r>
            <a:r>
              <a:rPr lang="en-GB" err="1"/>
              <a:t>edn</a:t>
            </a:r>
            <a:r>
              <a:rPr lang="en-GB"/>
              <a:t> (ISBN 9781408018378)</a:t>
            </a:r>
          </a:p>
          <a:p>
            <a:pPr>
              <a:defRPr/>
            </a:pPr>
            <a:r>
              <a:rPr lang="en-GB"/>
              <a:t>© Catherine </a:t>
            </a:r>
            <a:r>
              <a:rPr lang="en-GB" err="1"/>
              <a:t>Gowthorpe</a:t>
            </a:r>
            <a:r>
              <a:rPr lang="en-GB"/>
              <a:t>, 2011</a:t>
            </a:r>
          </a:p>
          <a:p>
            <a:pPr>
              <a:defRPr/>
            </a:pPr>
            <a:fld id="{32CBFAA4-B98E-42D7-9AC6-14481464D1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552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949950"/>
            <a:ext cx="1008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1" descr="SouthWest_Logo_White_EP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90600" cy="4333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6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48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48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9588AE3B-862C-4DFA-9784-08E094F91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48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20490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3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20494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80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51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30A86D00-7C0C-4ACE-A82A-990B27322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21513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21515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253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25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998E15A6-9FFD-4347-932A-174F3EEB0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253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22538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22542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3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73CB5875-1A35-4F56-94CD-97DDE5909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23561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23563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11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4580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58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C0779F2-D892-4FA6-B934-5F8DFF132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458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24586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24590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83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674" y="1315017"/>
            <a:ext cx="664465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BC00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8004" y="1706903"/>
            <a:ext cx="644799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3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endParaRPr lang="en-MY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3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81903"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z="1539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81903" fontAlgn="auto">
                <a:spcBef>
                  <a:spcPts val="0"/>
                </a:spcBef>
                <a:spcAft>
                  <a:spcPts val="0"/>
                </a:spcAft>
              </a:pPr>
              <a:t>10/20/2022</a:t>
            </a:fld>
            <a:endParaRPr lang="en-US" sz="1539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61543" y="6149934"/>
            <a:ext cx="175930" cy="315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6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1720" defTabSz="781903" fontAlgn="auto">
              <a:spcBef>
                <a:spcPts val="34"/>
              </a:spcBef>
              <a:spcAft>
                <a:spcPts val="0"/>
              </a:spcAft>
            </a:pPr>
            <a:fld id="{81D60167-4931-47E6-BA6A-407CBD079E47}" type="slidenum">
              <a:rPr lang="en-MY" smtClean="0"/>
              <a:pPr marL="21720" defTabSz="781903" fontAlgn="auto">
                <a:spcBef>
                  <a:spcPts val="34"/>
                </a:spcBef>
                <a:spcAft>
                  <a:spcPts val="0"/>
                </a:spcAft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59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90952" eaLnBrk="1" hangingPunct="1">
        <a:defRPr>
          <a:latin typeface="+mn-lt"/>
          <a:ea typeface="+mn-ea"/>
          <a:cs typeface="+mn-cs"/>
        </a:defRPr>
      </a:lvl2pPr>
      <a:lvl3pPr marL="781903" eaLnBrk="1" hangingPunct="1">
        <a:defRPr>
          <a:latin typeface="+mn-lt"/>
          <a:ea typeface="+mn-ea"/>
          <a:cs typeface="+mn-cs"/>
        </a:defRPr>
      </a:lvl3pPr>
      <a:lvl4pPr marL="1172855" eaLnBrk="1" hangingPunct="1">
        <a:defRPr>
          <a:latin typeface="+mn-lt"/>
          <a:ea typeface="+mn-ea"/>
          <a:cs typeface="+mn-cs"/>
        </a:defRPr>
      </a:lvl4pPr>
      <a:lvl5pPr marL="1563807" eaLnBrk="1" hangingPunct="1">
        <a:defRPr>
          <a:latin typeface="+mn-lt"/>
          <a:ea typeface="+mn-ea"/>
          <a:cs typeface="+mn-cs"/>
        </a:defRPr>
      </a:lvl5pPr>
      <a:lvl6pPr marL="1954759" eaLnBrk="1" hangingPunct="1">
        <a:defRPr>
          <a:latin typeface="+mn-lt"/>
          <a:ea typeface="+mn-ea"/>
          <a:cs typeface="+mn-cs"/>
        </a:defRPr>
      </a:lvl6pPr>
      <a:lvl7pPr marL="2345710" eaLnBrk="1" hangingPunct="1">
        <a:defRPr>
          <a:latin typeface="+mn-lt"/>
          <a:ea typeface="+mn-ea"/>
          <a:cs typeface="+mn-cs"/>
        </a:defRPr>
      </a:lvl7pPr>
      <a:lvl8pPr marL="2736662" eaLnBrk="1" hangingPunct="1">
        <a:defRPr>
          <a:latin typeface="+mn-lt"/>
          <a:ea typeface="+mn-ea"/>
          <a:cs typeface="+mn-cs"/>
        </a:defRPr>
      </a:lvl8pPr>
      <a:lvl9pPr marL="3127614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90952" eaLnBrk="1" hangingPunct="1">
        <a:defRPr>
          <a:latin typeface="+mn-lt"/>
          <a:ea typeface="+mn-ea"/>
          <a:cs typeface="+mn-cs"/>
        </a:defRPr>
      </a:lvl2pPr>
      <a:lvl3pPr marL="781903" eaLnBrk="1" hangingPunct="1">
        <a:defRPr>
          <a:latin typeface="+mn-lt"/>
          <a:ea typeface="+mn-ea"/>
          <a:cs typeface="+mn-cs"/>
        </a:defRPr>
      </a:lvl3pPr>
      <a:lvl4pPr marL="1172855" eaLnBrk="1" hangingPunct="1">
        <a:defRPr>
          <a:latin typeface="+mn-lt"/>
          <a:ea typeface="+mn-ea"/>
          <a:cs typeface="+mn-cs"/>
        </a:defRPr>
      </a:lvl4pPr>
      <a:lvl5pPr marL="1563807" eaLnBrk="1" hangingPunct="1">
        <a:defRPr>
          <a:latin typeface="+mn-lt"/>
          <a:ea typeface="+mn-ea"/>
          <a:cs typeface="+mn-cs"/>
        </a:defRPr>
      </a:lvl5pPr>
      <a:lvl6pPr marL="1954759" eaLnBrk="1" hangingPunct="1">
        <a:defRPr>
          <a:latin typeface="+mn-lt"/>
          <a:ea typeface="+mn-ea"/>
          <a:cs typeface="+mn-cs"/>
        </a:defRPr>
      </a:lvl6pPr>
      <a:lvl7pPr marL="2345710" eaLnBrk="1" hangingPunct="1">
        <a:defRPr>
          <a:latin typeface="+mn-lt"/>
          <a:ea typeface="+mn-ea"/>
          <a:cs typeface="+mn-cs"/>
        </a:defRPr>
      </a:lvl7pPr>
      <a:lvl8pPr marL="2736662" eaLnBrk="1" hangingPunct="1">
        <a:defRPr>
          <a:latin typeface="+mn-lt"/>
          <a:ea typeface="+mn-ea"/>
          <a:cs typeface="+mn-cs"/>
        </a:defRPr>
      </a:lvl8pPr>
      <a:lvl9pPr marL="3127614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1FBE14-A063-4AE6-9A71-CACDB10465FA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54552C-2B22-4B6D-B2B6-F7CB7E404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8" name="Picture 8" descr="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30670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 descr="3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400800"/>
            <a:ext cx="2733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0" descr="logo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828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4002" r:id="rId12"/>
    <p:sldLayoutId id="214748400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600200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01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6035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484313"/>
            <a:ext cx="756126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9144000" cy="404813"/>
          </a:xfrm>
          <a:prstGeom prst="rect">
            <a:avLst/>
          </a:prstGeom>
          <a:solidFill>
            <a:srgbClr val="93AD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>
                <a:solidFill>
                  <a:srgbClr val="FF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 Use with </a:t>
            </a:r>
            <a:r>
              <a:rPr lang="en-GB" i="1"/>
              <a:t>Business Accounting and Finance</a:t>
            </a:r>
            <a:r>
              <a:rPr lang="en-GB"/>
              <a:t> 3</a:t>
            </a:r>
            <a:r>
              <a:rPr lang="en-GB" baseline="30000"/>
              <a:t>rd</a:t>
            </a:r>
            <a:r>
              <a:rPr lang="en-GB"/>
              <a:t> edn (ISBN 9781408018378)</a:t>
            </a:r>
          </a:p>
          <a:p>
            <a:pPr>
              <a:defRPr/>
            </a:pPr>
            <a:r>
              <a:rPr lang="en-GB"/>
              <a:t>© Catherine Gowthorpe, 2011</a:t>
            </a:r>
          </a:p>
          <a:p>
            <a:pPr>
              <a:defRPr/>
            </a:pPr>
            <a:fld id="{FF08D9D7-BD88-4C62-8AE6-916E8C22B8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552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949950"/>
            <a:ext cx="1008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1" descr="SouthWest_Logo_White_EP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90600" cy="4333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40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54A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54A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185D5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5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196975"/>
            <a:ext cx="74882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Chapter 1</a:t>
            </a:r>
          </a:p>
        </p:txBody>
      </p:sp>
      <p:sp>
        <p:nvSpPr>
          <p:cNvPr id="6150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2781300"/>
            <a:ext cx="748823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Basic Mathematics</a:t>
            </a:r>
            <a:endParaRPr lang="en-US" altLang="en-US"/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E812103F-8869-4F35-B569-F51F0F8A2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6153" name="Rectangle 48"/>
          <p:cNvSpPr>
            <a:spLocks noChangeArrowheads="1"/>
          </p:cNvSpPr>
          <p:nvPr/>
        </p:nvSpPr>
        <p:spPr bwMode="auto">
          <a:xfrm>
            <a:off x="-1588" y="6092825"/>
            <a:ext cx="1079501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6154" name="Picture 49" descr="MHA Logo_Red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Line 56"/>
          <p:cNvSpPr>
            <a:spLocks noChangeShapeType="1"/>
          </p:cNvSpPr>
          <p:nvPr/>
        </p:nvSpPr>
        <p:spPr bwMode="auto">
          <a:xfrm>
            <a:off x="1546225" y="6092825"/>
            <a:ext cx="75961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7" name="Picture 32" descr="007028489X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17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2000">
          <a:solidFill>
            <a:schemeClr val="tx1"/>
          </a:solidFill>
          <a:latin typeface="+mn-lt"/>
        </a:defRPr>
      </a:lvl2pPr>
      <a:lvl3pPr marL="1144588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SzPct val="8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SzPct val="80000"/>
        <a:buChar char="•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A0082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4BB85DCF-1082-4576-848F-F3B2E98F4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7177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7179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33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19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FF7FC4E-DC10-4F88-B9DC-7DA6036BB3DE}" type="datetimeFigureOut">
              <a:rPr lang="en-US"/>
              <a:pPr>
                <a:defRPr/>
              </a:pPr>
              <a:t>10/20/2022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sym typeface="Symbol" pitchFamily="18" charset="2"/>
              </a:rPr>
              <a:t> 2010 McGraw-Hill Australia Pty Ltd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PowerPoint slides to accompany Croucher, </a:t>
            </a:r>
            <a:r>
              <a:rPr lang="en-US" i="1">
                <a:sym typeface="Symbol" pitchFamily="18" charset="2"/>
              </a:rPr>
              <a:t>Introductory Mathematics and Statistics, </a:t>
            </a:r>
            <a:r>
              <a:rPr lang="en-US">
                <a:sym typeface="Symbol" pitchFamily="18" charset="2"/>
              </a:rPr>
              <a:t>5e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8B82587-42E7-44D0-B2F7-597FE43C0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20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8202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5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8206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0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46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1238"/>
            <a:ext cx="81010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1044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0688"/>
            <a:ext cx="10795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04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7467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2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1925" y="1339850"/>
            <a:ext cx="7416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82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5064AF2-35D1-4352-8BFD-FEC259F90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582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6376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>
                <a:latin typeface="Arial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Copyright  2010 McGraw-Hill Australia Pty Ltd </a:t>
            </a:r>
            <a:br>
              <a:rPr lang="en-US"/>
            </a:br>
            <a:r>
              <a:rPr lang="en-US"/>
              <a:t>PowerPoint slides to accompany Croucher, Introductory Mathematics and Statistics, 5e</a:t>
            </a:r>
          </a:p>
          <a:p>
            <a:pPr>
              <a:defRPr/>
            </a:pPr>
            <a:endParaRPr lang="en-US"/>
          </a:p>
        </p:txBody>
      </p:sp>
      <p:sp>
        <p:nvSpPr>
          <p:cNvPr id="9225" name="Line 57"/>
          <p:cNvSpPr>
            <a:spLocks noChangeShapeType="1"/>
          </p:cNvSpPr>
          <p:nvPr/>
        </p:nvSpPr>
        <p:spPr bwMode="auto">
          <a:xfrm>
            <a:off x="1547813" y="1044575"/>
            <a:ext cx="7596187" cy="0"/>
          </a:xfrm>
          <a:prstGeom prst="line">
            <a:avLst/>
          </a:prstGeom>
          <a:noFill/>
          <a:ln w="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Rectangle 48"/>
          <p:cNvSpPr>
            <a:spLocks noChangeArrowheads="1"/>
          </p:cNvSpPr>
          <p:nvPr/>
        </p:nvSpPr>
        <p:spPr bwMode="auto">
          <a:xfrm>
            <a:off x="0" y="6092825"/>
            <a:ext cx="1079500" cy="765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9933"/>
              </a:solidFill>
            </a:endParaRPr>
          </a:p>
        </p:txBody>
      </p:sp>
      <p:pic>
        <p:nvPicPr>
          <p:cNvPr id="9227" name="Picture 1042" descr="007028489X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0795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9" descr="MHA Logo_Re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308725"/>
            <a:ext cx="327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11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9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5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/>
          <p:nvPr/>
        </p:nvSpPr>
        <p:spPr>
          <a:xfrm>
            <a:off x="1066800" y="1905000"/>
            <a:ext cx="7563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MY" sz="36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ENGINEERING MATHEMATICS 2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2667000" y="2895600"/>
            <a:ext cx="35568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Lecture</a:t>
            </a:r>
            <a:r>
              <a:rPr sz="3600" b="1"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MY" sz="36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2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792479" y="3886200"/>
            <a:ext cx="8112035" cy="122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000" b="1" dirty="0"/>
              <a:t>TOPIC :</a:t>
            </a:r>
            <a:r>
              <a:rPr lang="en-MY" sz="5400" b="1" dirty="0"/>
              <a:t> </a:t>
            </a:r>
            <a:r>
              <a:rPr lang="en-US" b="1" dirty="0"/>
              <a:t>FIRST ORDER DIFFERENTIAL EQUATION</a:t>
            </a:r>
          </a:p>
          <a:p>
            <a:r>
              <a:rPr lang="en-US" b="1" dirty="0"/>
              <a:t>(SEPARABLE EQUATION)</a:t>
            </a:r>
            <a:endParaRPr lang="en-MY" dirty="0"/>
          </a:p>
        </p:txBody>
      </p:sp>
      <p:sp>
        <p:nvSpPr>
          <p:cNvPr id="9" name="Title 5"/>
          <p:cNvSpPr>
            <a:spLocks noGrp="1"/>
          </p:cNvSpPr>
          <p:nvPr>
            <p:ph type="ctrTitle"/>
          </p:nvPr>
        </p:nvSpPr>
        <p:spPr>
          <a:xfrm>
            <a:off x="-659972" y="5943600"/>
            <a:ext cx="10363200" cy="642144"/>
          </a:xfrm>
        </p:spPr>
        <p:txBody>
          <a:bodyPr>
            <a:normAutofit/>
          </a:bodyPr>
          <a:lstStyle/>
          <a:p>
            <a:r>
              <a:rPr lang="en-MY" sz="1400" b="1" dirty="0">
                <a:latin typeface="Times New Roman"/>
                <a:cs typeface="Times New Roman"/>
              </a:rPr>
              <a:t>By: Dr. Nur Syazana Rashidi</a:t>
            </a:r>
            <a:endParaRPr lang="en-MY" sz="1400" dirty="0"/>
          </a:p>
        </p:txBody>
      </p:sp>
      <p:pic>
        <p:nvPicPr>
          <p:cNvPr id="10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AEE47-11CC-BEEC-4666-B3619B60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55" y="407504"/>
            <a:ext cx="7924800" cy="381000"/>
          </a:xfrm>
        </p:spPr>
        <p:txBody>
          <a:bodyPr/>
          <a:lstStyle/>
          <a:p>
            <a:pPr algn="l"/>
            <a:r>
              <a:rPr lang="en-MY" dirty="0" err="1"/>
              <a:t>Cont</a:t>
            </a:r>
            <a:r>
              <a:rPr lang="en-MY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B805D-6207-D147-75B4-BDE832507D1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066800"/>
            <a:ext cx="7924800" cy="50292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4E66D8-1E38-EAC8-7BA5-41C18EF1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32B2D8-F19D-4942-78B0-BA8E7EFE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FEB0-22C1-4707-9A5B-B5030AE68260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DB7989D-EBC4-E580-3A65-A2CBEC7E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54" y="1066800"/>
            <a:ext cx="6932692" cy="5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7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5210"/>
            <a:ext cx="7561262" cy="114300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859674"/>
            <a:ext cx="5791200" cy="5472546"/>
          </a:xfrm>
          <a:prstGeom prst="rect">
            <a:avLst/>
          </a:prstGeom>
        </p:spPr>
      </p:pic>
      <p:pic>
        <p:nvPicPr>
          <p:cNvPr id="9" name="image1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61262" cy="73025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143000"/>
            <a:ext cx="5472565" cy="4924425"/>
          </a:xfrm>
          <a:prstGeom prst="rect">
            <a:avLst/>
          </a:prstGeom>
        </p:spPr>
      </p:pic>
      <p:pic>
        <p:nvPicPr>
          <p:cNvPr id="5" name="image1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3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924800" cy="114300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41" y="1371600"/>
            <a:ext cx="8100204" cy="4114800"/>
          </a:xfrm>
          <a:prstGeom prst="rect">
            <a:avLst/>
          </a:prstGeom>
        </p:spPr>
      </p:pic>
      <p:pic>
        <p:nvPicPr>
          <p:cNvPr id="4" name="image1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6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924800" cy="114300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14400"/>
            <a:ext cx="7162800" cy="5315072"/>
          </a:xfrm>
          <a:prstGeom prst="rect">
            <a:avLst/>
          </a:prstGeom>
        </p:spPr>
      </p:pic>
      <p:pic>
        <p:nvPicPr>
          <p:cNvPr id="4" name="image1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5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260350"/>
            <a:ext cx="7561262" cy="88265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259" y="1375138"/>
            <a:ext cx="7405903" cy="4924425"/>
          </a:xfrm>
          <a:prstGeom prst="rect">
            <a:avLst/>
          </a:prstGeom>
        </p:spPr>
      </p:pic>
      <p:pic>
        <p:nvPicPr>
          <p:cNvPr id="5" name="image1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7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2895600" y="3200400"/>
            <a:ext cx="35568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MY" sz="36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THANK YOU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3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1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xfrm>
            <a:off x="730045" y="31955"/>
            <a:ext cx="7924800" cy="914400"/>
          </a:xfrm>
          <a:noFill/>
        </p:spPr>
        <p:txBody>
          <a:bodyPr/>
          <a:lstStyle/>
          <a:p>
            <a:r>
              <a:rPr lang="en-US" altLang="en-US" sz="4000" dirty="0"/>
              <a:t>2.1 : SEPARABLE EQUATIONS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577645" y="1219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ms-MY" altLang="en-US" sz="2400" dirty="0"/>
              <a:t>The differential equation ;</a:t>
            </a:r>
          </a:p>
          <a:p>
            <a:pPr lvl="1" algn="ctr">
              <a:lnSpc>
                <a:spcPct val="90000"/>
              </a:lnSpc>
              <a:buFontTx/>
              <a:buNone/>
            </a:pPr>
            <a:endParaRPr lang="ms-MY" altLang="en-US" b="1" dirty="0">
              <a:solidFill>
                <a:srgbClr val="FF33CC"/>
              </a:solidFill>
            </a:endParaRP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ms-MY" altLang="en-US" b="1" dirty="0">
                <a:solidFill>
                  <a:schemeClr val="tx1"/>
                </a:solidFill>
              </a:rPr>
              <a:t>y’ = f(x,y)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ms-MY" altLang="en-US" sz="2400" dirty="0"/>
              <a:t>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ms-MY" altLang="en-US" sz="2400" dirty="0"/>
              <a:t> 	is said to be separable if the equation can be written as the product of a function of x, u(x) and a function of y,v(y) i.e.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ms-MY" altLang="en-US" sz="2400" b="1" dirty="0">
              <a:solidFill>
                <a:srgbClr val="FF33CC"/>
              </a:solidFill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ms-MY" altLang="en-US" sz="2400" b="1" dirty="0"/>
              <a:t>y’ = u(x)v(y)</a:t>
            </a:r>
          </a:p>
          <a:p>
            <a:pPr>
              <a:lnSpc>
                <a:spcPct val="90000"/>
              </a:lnSpc>
            </a:pPr>
            <a:endParaRPr lang="ms-MY" altLang="en-US" sz="2400" b="1" dirty="0">
              <a:solidFill>
                <a:srgbClr val="FF33CC"/>
              </a:solidFill>
            </a:endParaRPr>
          </a:p>
        </p:txBody>
      </p:sp>
      <p:pic>
        <p:nvPicPr>
          <p:cNvPr id="6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xfrm>
            <a:off x="763588" y="0"/>
            <a:ext cx="7924800" cy="990600"/>
          </a:xfrm>
          <a:noFill/>
        </p:spPr>
        <p:txBody>
          <a:bodyPr/>
          <a:lstStyle/>
          <a:p>
            <a:r>
              <a:rPr lang="ms-MY" altLang="en-US" sz="3600" dirty="0">
                <a:solidFill>
                  <a:srgbClr val="0070C0"/>
                </a:solidFill>
              </a:rPr>
              <a:t>Solution of Separable Equations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5031" y="1262062"/>
            <a:ext cx="7351713" cy="3419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ms-MY" altLang="en-US" sz="2400" dirty="0"/>
              <a:t>The equation y’ = u(x)v(y) can be written in the form ;</a:t>
            </a:r>
          </a:p>
          <a:p>
            <a:pPr>
              <a:lnSpc>
                <a:spcPct val="90000"/>
              </a:lnSpc>
            </a:pPr>
            <a:endParaRPr lang="ms-MY" altLang="en-US" sz="2400" dirty="0"/>
          </a:p>
          <a:p>
            <a:pPr>
              <a:lnSpc>
                <a:spcPct val="90000"/>
              </a:lnSpc>
            </a:pPr>
            <a:endParaRPr lang="ms-MY" altLang="en-US" sz="2400" dirty="0"/>
          </a:p>
          <a:p>
            <a:pPr>
              <a:lnSpc>
                <a:spcPct val="90000"/>
              </a:lnSpc>
            </a:pPr>
            <a:endParaRPr lang="ms-MY" altLang="en-US" sz="2400" dirty="0"/>
          </a:p>
          <a:p>
            <a:pPr>
              <a:lnSpc>
                <a:spcPct val="90000"/>
              </a:lnSpc>
            </a:pPr>
            <a:r>
              <a:rPr lang="ms-MY" altLang="en-US" sz="2400" dirty="0"/>
              <a:t>Then, we integrate on both sides of the eqution:</a:t>
            </a:r>
          </a:p>
          <a:p>
            <a:pPr>
              <a:lnSpc>
                <a:spcPct val="90000"/>
              </a:lnSpc>
            </a:pPr>
            <a:endParaRPr lang="ms-MY" altLang="en-US" sz="2400" dirty="0"/>
          </a:p>
          <a:p>
            <a:pPr>
              <a:lnSpc>
                <a:spcPct val="90000"/>
              </a:lnSpc>
            </a:pPr>
            <a:endParaRPr lang="ms-MY" altLang="en-US" sz="2400" dirty="0"/>
          </a:p>
          <a:p>
            <a:pPr lvl="1">
              <a:lnSpc>
                <a:spcPct val="90000"/>
              </a:lnSpc>
            </a:pPr>
            <a:endParaRPr lang="ms-MY" altLang="en-US" sz="1400" dirty="0"/>
          </a:p>
          <a:p>
            <a:pPr lvl="1">
              <a:lnSpc>
                <a:spcPct val="90000"/>
              </a:lnSpc>
            </a:pPr>
            <a:endParaRPr lang="ms-MY" altLang="en-US" sz="1400" dirty="0"/>
          </a:p>
          <a:p>
            <a:pPr lvl="1">
              <a:lnSpc>
                <a:spcPct val="90000"/>
              </a:lnSpc>
            </a:pPr>
            <a:endParaRPr lang="ms-MY" altLang="en-US" sz="1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ms-MY" altLang="en-US" sz="2400" dirty="0">
                <a:solidFill>
                  <a:schemeClr val="tx1"/>
                </a:solidFill>
              </a:rPr>
              <a:t>where A is constant </a:t>
            </a:r>
          </a:p>
        </p:txBody>
      </p:sp>
      <p:graphicFrame>
        <p:nvGraphicFramePr>
          <p:cNvPr id="8806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27056496"/>
              </p:ext>
            </p:extLst>
          </p:nvPr>
        </p:nvGraphicFramePr>
        <p:xfrm>
          <a:off x="3665538" y="1719263"/>
          <a:ext cx="17907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927000" imgH="419040" progId="Equation.3">
                  <p:embed/>
                </p:oleObj>
              </mc:Choice>
              <mc:Fallback>
                <p:oleObj name="Equation" r:id="rId4" imgW="9270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1719263"/>
                        <a:ext cx="17907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42919217"/>
              </p:ext>
            </p:extLst>
          </p:nvPr>
        </p:nvGraphicFramePr>
        <p:xfrm>
          <a:off x="3195638" y="3505200"/>
          <a:ext cx="26876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358640" imgH="419040" progId="Equation.3">
                  <p:embed/>
                </p:oleObj>
              </mc:Choice>
              <mc:Fallback>
                <p:oleObj name="Equation" r:id="rId6" imgW="135864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3505200"/>
                        <a:ext cx="26876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1.jpeg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D9D47-8D21-4B40-DF96-AFB213E8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0350"/>
            <a:ext cx="7561262" cy="1143000"/>
          </a:xfrm>
        </p:spPr>
        <p:txBody>
          <a:bodyPr/>
          <a:lstStyle/>
          <a:p>
            <a:r>
              <a:rPr lang="en-MY" sz="3200" dirty="0"/>
              <a:t>DETERMINE THE SEPARABLE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911ECE6-95AE-DEE5-714F-FD6AB1C4F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0" y="1453046"/>
            <a:ext cx="5769375" cy="5144604"/>
          </a:xfrm>
        </p:spPr>
      </p:pic>
    </p:spTree>
    <p:extLst>
      <p:ext uri="{BB962C8B-B14F-4D97-AF65-F5344CB8AC3E}">
        <p14:creationId xmlns:p14="http://schemas.microsoft.com/office/powerpoint/2010/main" val="271035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76" y="152400"/>
            <a:ext cx="7924800" cy="1143000"/>
          </a:xfrm>
        </p:spPr>
        <p:txBody>
          <a:bodyPr/>
          <a:lstStyle/>
          <a:p>
            <a:r>
              <a:rPr lang="en-MY" sz="3200" dirty="0">
                <a:solidFill>
                  <a:srgbClr val="0070C0"/>
                </a:solidFill>
              </a:rPr>
              <a:t>Example of DE with separable variable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76" y="1600200"/>
            <a:ext cx="6019800" cy="4033837"/>
          </a:xfrm>
          <a:prstGeom prst="rect">
            <a:avLst/>
          </a:prstGeom>
        </p:spPr>
      </p:pic>
      <p:pic>
        <p:nvPicPr>
          <p:cNvPr id="7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FB43A-E392-1672-9C61-568DEF6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DETERMINE THE NON-SEPARABLE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E9D46-30A9-B058-FFAA-E79CD8639F6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DCBD8F-4E5A-A7C2-CB40-0A4D9BB9894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A439376-6BAE-73D2-063F-0C715532B25E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0CA21-492E-94F6-1495-9DF67B29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1B9224-54E5-1440-9200-266CAF56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FEB0-22C1-4707-9A5B-B5030AE6826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D075FE4-D497-B316-156D-47FF2BA8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52" y="2362200"/>
            <a:ext cx="7971824" cy="36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924800" cy="1143000"/>
          </a:xfrm>
        </p:spPr>
        <p:txBody>
          <a:bodyPr/>
          <a:lstStyle/>
          <a:p>
            <a:r>
              <a:rPr lang="en-MY" dirty="0">
                <a:solidFill>
                  <a:srgbClr val="0070C0"/>
                </a:solidFill>
              </a:rPr>
              <a:t>Example of DE with non-separable variable</a:t>
            </a:r>
            <a:endParaRPr lang="en-MY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57400"/>
            <a:ext cx="6577681" cy="4081462"/>
          </a:xfrm>
          <a:prstGeom prst="rect">
            <a:avLst/>
          </a:prstGeom>
        </p:spPr>
      </p:pic>
      <p:pic>
        <p:nvPicPr>
          <p:cNvPr id="9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8966" y="6299563"/>
            <a:ext cx="1635034" cy="5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2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06960-0FAC-94C4-640C-278BF265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39725"/>
            <a:ext cx="7924800" cy="1143000"/>
          </a:xfrm>
        </p:spPr>
        <p:txBody>
          <a:bodyPr/>
          <a:lstStyle/>
          <a:p>
            <a:r>
              <a:rPr lang="en-MY" sz="3200" dirty="0">
                <a:solidFill>
                  <a:srgbClr val="0070C0"/>
                </a:solidFill>
              </a:rPr>
              <a:t>Example of Solving DE with separable variable</a:t>
            </a:r>
            <a:endParaRPr lang="en-MY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71F5A6-CAB9-D76F-C9F7-C7A386F34D4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7924800" cy="448945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EFA819-ED1E-F8EA-EE65-DD3131A3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5B887A-EE33-1287-0A5D-AE2B39D9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FEB0-22C1-4707-9A5B-B5030AE6826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267FEB4-50DF-28A0-001E-844FB229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89075"/>
            <a:ext cx="6364176" cy="1465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526D0A4-0D22-7864-C6EA-AB09FCFF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280" y="3089831"/>
            <a:ext cx="3873871" cy="1005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399F1D8-DC6E-124F-F723-B1150BB46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972" y="4163081"/>
            <a:ext cx="2588486" cy="1005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C864F0B-0FC6-AE0B-475A-788C8D852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5297760"/>
            <a:ext cx="2156653" cy="9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6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0660E2-68ED-8E06-67BA-918CDB62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64" y="173383"/>
            <a:ext cx="7924800" cy="474663"/>
          </a:xfrm>
        </p:spPr>
        <p:txBody>
          <a:bodyPr/>
          <a:lstStyle/>
          <a:p>
            <a:pPr algn="l"/>
            <a:r>
              <a:rPr lang="en-MY" dirty="0" err="1"/>
              <a:t>Cont</a:t>
            </a:r>
            <a:r>
              <a:rPr lang="en-MY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3E50B7-4DA0-514D-1B21-7DE91BFC8B7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066800"/>
            <a:ext cx="7696200" cy="5029200"/>
          </a:xfrm>
        </p:spPr>
        <p:txBody>
          <a:bodyPr/>
          <a:lstStyle/>
          <a:p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48888E-14C6-0290-07EA-526C65AC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550AF9-3992-E8C5-9425-49D012D3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FEB0-22C1-4707-9A5B-B5030AE6826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6CF1C6-4951-6976-1DB2-E4A601D30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551" y="1066800"/>
            <a:ext cx="2310459" cy="966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0959BA2-52D3-F039-4ECF-3A85D868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429" y="2484284"/>
            <a:ext cx="3324649" cy="1013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17CD9C6-FFED-A81C-8A92-5BF3B91C3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737" y="4038600"/>
            <a:ext cx="461454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46372"/>
      </p:ext>
    </p:extLst>
  </p:cSld>
  <p:clrMapOvr>
    <a:masterClrMapping/>
  </p:clrMapOvr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281E858F-608F-49E0-A834-785ED8FDC066}" vid="{2DB033C6-4D0E-4C7E-B101-D3A23EB837B3}"/>
    </a:ext>
  </a:extLst>
</a:theme>
</file>

<file path=ppt/theme/theme10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Theme3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Theme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4_Theme1">
  <a:themeElements>
    <a:clrScheme name="Puffet_templat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Puffe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ffet_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ffet_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ffet_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5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3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6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7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5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heme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Theme1">
  <a:themeElements>
    <a:clrScheme name="Puffet_templat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Puffe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ffet_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ffet_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ffet_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ffet_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Langfield_4e">
  <a:themeElements>
    <a:clrScheme name="2_Langfield_4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Langfield_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Langfield_4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ngfield_4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ngfield_4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0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1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8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9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6842</TotalTime>
  <Words>867</Words>
  <Application>Microsoft Office PowerPoint</Application>
  <PresentationFormat>On-screen Show (4:3)</PresentationFormat>
  <Paragraphs>111</Paragraphs>
  <Slides>16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42" baseType="lpstr">
      <vt:lpstr>Theme1</vt:lpstr>
      <vt:lpstr>Theme3</vt:lpstr>
      <vt:lpstr>Theme2</vt:lpstr>
      <vt:lpstr>1_Default Design</vt:lpstr>
      <vt:lpstr>1_Theme1</vt:lpstr>
      <vt:lpstr>2_Theme1</vt:lpstr>
      <vt:lpstr>2_Langfield_4e</vt:lpstr>
      <vt:lpstr>Flow</vt:lpstr>
      <vt:lpstr>3_Langfield_4e</vt:lpstr>
      <vt:lpstr>1_Flow</vt:lpstr>
      <vt:lpstr>4_Langfield_4e</vt:lpstr>
      <vt:lpstr>2_Flow</vt:lpstr>
      <vt:lpstr>1_Theme2</vt:lpstr>
      <vt:lpstr>2_Default Design</vt:lpstr>
      <vt:lpstr>1_Theme3</vt:lpstr>
      <vt:lpstr>3_Default Design</vt:lpstr>
      <vt:lpstr>3_Theme1</vt:lpstr>
      <vt:lpstr>4_Theme1</vt:lpstr>
      <vt:lpstr>5_Langfield_4e</vt:lpstr>
      <vt:lpstr>3_Flow</vt:lpstr>
      <vt:lpstr>6_Langfield_4e</vt:lpstr>
      <vt:lpstr>4_Flow</vt:lpstr>
      <vt:lpstr>7_Langfield_4e</vt:lpstr>
      <vt:lpstr>5_Flow</vt:lpstr>
      <vt:lpstr>Office Theme</vt:lpstr>
      <vt:lpstr>Equation</vt:lpstr>
      <vt:lpstr>By: Dr. Nur Syazana Rashidi</vt:lpstr>
      <vt:lpstr>2.1 : SEPARABLE EQUATIONS</vt:lpstr>
      <vt:lpstr>Solution of Separable Equations </vt:lpstr>
      <vt:lpstr>DETERMINE THE SEPARABLE VARIABLE</vt:lpstr>
      <vt:lpstr>Example of DE with separable variable</vt:lpstr>
      <vt:lpstr>DETERMINE THE NON-SEPARABLE VARIABLE</vt:lpstr>
      <vt:lpstr>Example of DE with non-separable variable</vt:lpstr>
      <vt:lpstr>Example of Solving DE with separable variable</vt:lpstr>
      <vt:lpstr>Cont…</vt:lpstr>
      <vt:lpstr>Cont…</vt:lpstr>
      <vt:lpstr>Example</vt:lpstr>
      <vt:lpstr>Example</vt:lpstr>
      <vt:lpstr>Example</vt:lpstr>
      <vt:lpstr>Example</vt:lpstr>
      <vt:lpstr>Example</vt:lpstr>
      <vt:lpstr>PowerPoint Presentation</vt:lpstr>
    </vt:vector>
  </TitlesOfParts>
  <Company>KUKUM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PERSAMAAN PEMBEZAAN BIASA</dc:title>
  <dc:creator>Abdull Halim Abdul</dc:creator>
  <cp:lastModifiedBy>user</cp:lastModifiedBy>
  <cp:revision>192</cp:revision>
  <dcterms:created xsi:type="dcterms:W3CDTF">2003-11-10T04:15:22Z</dcterms:created>
  <dcterms:modified xsi:type="dcterms:W3CDTF">2022-10-20T07:27:55Z</dcterms:modified>
</cp:coreProperties>
</file>