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68" r:id="rId3"/>
    <p:sldId id="294" r:id="rId4"/>
    <p:sldId id="295" r:id="rId5"/>
    <p:sldId id="288" r:id="rId6"/>
    <p:sldId id="289" r:id="rId7"/>
    <p:sldId id="290" r:id="rId8"/>
    <p:sldId id="292" r:id="rId9"/>
    <p:sldId id="280" r:id="rId10"/>
    <p:sldId id="281"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5" autoAdjust="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FB82F-8ACA-4168-BF39-A188ECAAEF25}" type="datetimeFigureOut">
              <a:rPr lang="en-MY" smtClean="0"/>
              <a:t>20/10/2022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C9008-A9A9-449D-8616-CA052B8BAAF7}" type="slidenum">
              <a:rPr lang="en-MY" smtClean="0"/>
              <a:t>‹#›</a:t>
            </a:fld>
            <a:endParaRPr lang="en-MY"/>
          </a:p>
        </p:txBody>
      </p:sp>
    </p:spTree>
    <p:extLst>
      <p:ext uri="{BB962C8B-B14F-4D97-AF65-F5344CB8AC3E}">
        <p14:creationId xmlns:p14="http://schemas.microsoft.com/office/powerpoint/2010/main" val="359792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In mathematics, a partial differential equation is an equation which imposes relations between the various partial derivatives of a multivariable function.</a:t>
            </a:r>
            <a:endParaRPr lang="ms-MY" dirty="0"/>
          </a:p>
          <a:p>
            <a:endParaRPr lang="ms-MY" dirty="0"/>
          </a:p>
          <a:p>
            <a:endParaRPr lang="ms-MY" dirty="0"/>
          </a:p>
          <a:p>
            <a:endParaRPr lang="ms-MY" dirty="0"/>
          </a:p>
          <a:p>
            <a:r>
              <a:rPr lang="ms-MY" dirty="0"/>
              <a:t>Dlm kalkulus , jika fungsi mempunyai derivatif separa pembezaannya</a:t>
            </a:r>
            <a:r>
              <a:rPr lang="ms-MY" baseline="0" dirty="0"/>
              <a:t> </a:t>
            </a:r>
            <a:r>
              <a:rPr lang="ms-MY" dirty="0"/>
              <a:t>adalah Biarkan M dan N berterusan dan mempunyai turunan separa pertama yang berterusan di rantau dalam satah xy yang sempadannya adalah lengkung tertutup tanpa persimpangan diri. Kemudian dengan pembezaan separa (4) (lihat App 3.2 untuk notasi), </a:t>
            </a:r>
            <a:endParaRPr lang="en-MY" sz="1200" b="0" i="0" u="none" strike="noStrike" kern="1200" baseline="0" dirty="0">
              <a:solidFill>
                <a:schemeClr val="tx1"/>
              </a:solidFill>
              <a:latin typeface="+mn-lt"/>
              <a:ea typeface="+mn-ea"/>
              <a:cs typeface="+mn-cs"/>
            </a:endParaRPr>
          </a:p>
          <a:p>
            <a:endParaRPr lang="en-MY" sz="1200" b="0" i="0" u="none" strike="noStrike" kern="1200" baseline="0" dirty="0">
              <a:solidFill>
                <a:schemeClr val="tx1"/>
              </a:solidFill>
              <a:latin typeface="+mn-lt"/>
              <a:ea typeface="+mn-ea"/>
              <a:cs typeface="+mn-cs"/>
            </a:endParaRPr>
          </a:p>
          <a:p>
            <a:endParaRPr lang="en-MY" sz="1200" b="0" i="0" u="none" strike="noStrike" kern="1200" baseline="0" dirty="0">
              <a:solidFill>
                <a:schemeClr val="tx1"/>
              </a:solidFill>
              <a:latin typeface="+mn-lt"/>
              <a:ea typeface="+mn-ea"/>
              <a:cs typeface="+mn-cs"/>
            </a:endParaRPr>
          </a:p>
          <a:p>
            <a:endParaRPr lang="en-MY" sz="1200" b="0" i="0" u="none" strike="noStrike" kern="1200" baseline="0" dirty="0">
              <a:solidFill>
                <a:schemeClr val="tx1"/>
              </a:solidFill>
              <a:latin typeface="+mn-lt"/>
              <a:ea typeface="+mn-ea"/>
              <a:cs typeface="+mn-cs"/>
            </a:endParaRPr>
          </a:p>
          <a:p>
            <a:endParaRPr lang="en-MY" sz="1200" b="0" i="0" u="none" strike="noStrike" kern="1200" baseline="0" dirty="0">
              <a:solidFill>
                <a:schemeClr val="tx1"/>
              </a:solidFill>
              <a:latin typeface="+mn-lt"/>
              <a:ea typeface="+mn-ea"/>
              <a:cs typeface="+mn-cs"/>
            </a:endParaRPr>
          </a:p>
          <a:p>
            <a:r>
              <a:rPr lang="en-MY" sz="1200" b="0" i="0" u="none" strike="noStrike" kern="1200" baseline="0" dirty="0">
                <a:solidFill>
                  <a:schemeClr val="tx1"/>
                </a:solidFill>
                <a:latin typeface="+mn-lt"/>
                <a:ea typeface="+mn-ea"/>
                <a:cs typeface="+mn-cs"/>
              </a:rPr>
              <a:t>We recall from calculus that if a function has continuous partial derivatives, its </a:t>
            </a:r>
            <a:r>
              <a:rPr lang="en-MY" sz="1200" b="1" i="0" u="none" strike="noStrike" kern="1200" baseline="0" dirty="0">
                <a:solidFill>
                  <a:schemeClr val="tx1"/>
                </a:solidFill>
                <a:latin typeface="+mn-lt"/>
                <a:ea typeface="+mn-ea"/>
                <a:cs typeface="+mn-cs"/>
              </a:rPr>
              <a:t>differential </a:t>
            </a:r>
            <a:r>
              <a:rPr lang="en-MY" sz="1200" b="0" i="0" u="none" strike="noStrike" kern="1200" baseline="0" dirty="0">
                <a:solidFill>
                  <a:schemeClr val="tx1"/>
                </a:solidFill>
                <a:latin typeface="+mn-lt"/>
                <a:ea typeface="+mn-ea"/>
                <a:cs typeface="+mn-cs"/>
              </a:rPr>
              <a:t>(also called its </a:t>
            </a:r>
            <a:r>
              <a:rPr lang="en-MY" sz="1200" b="0" i="1" u="none" strike="noStrike" kern="1200" baseline="0" dirty="0">
                <a:solidFill>
                  <a:schemeClr val="tx1"/>
                </a:solidFill>
                <a:latin typeface="+mn-lt"/>
                <a:ea typeface="+mn-ea"/>
                <a:cs typeface="+mn-cs"/>
              </a:rPr>
              <a:t>total differential</a:t>
            </a:r>
            <a:r>
              <a:rPr lang="en-MY" sz="1200" b="0" i="0" u="none" strike="noStrike" kern="1200" baseline="0" dirty="0">
                <a:solidFill>
                  <a:schemeClr val="tx1"/>
                </a:solidFill>
                <a:latin typeface="+mn-lt"/>
                <a:ea typeface="+mn-ea"/>
                <a:cs typeface="+mn-cs"/>
              </a:rPr>
              <a:t>) is</a:t>
            </a:r>
          </a:p>
          <a:p>
            <a:endParaRPr lang="en-MY" sz="1200" b="0" i="0" u="none" strike="noStrike" kern="1200" baseline="0" dirty="0">
              <a:solidFill>
                <a:schemeClr val="tx1"/>
              </a:solidFill>
              <a:latin typeface="+mn-lt"/>
              <a:ea typeface="+mn-ea"/>
              <a:cs typeface="+mn-cs"/>
            </a:endParaRPr>
          </a:p>
          <a:p>
            <a:r>
              <a:rPr lang="en-MY" sz="1200" b="0" i="0" u="none" strike="noStrike" kern="1200" baseline="0" dirty="0">
                <a:solidFill>
                  <a:schemeClr val="tx1"/>
                </a:solidFill>
                <a:latin typeface="+mn-lt"/>
                <a:ea typeface="+mn-ea"/>
                <a:cs typeface="+mn-cs"/>
              </a:rPr>
              <a:t>Let </a:t>
            </a:r>
            <a:r>
              <a:rPr lang="en-MY" sz="1200" b="0" i="1" u="none" strike="noStrike" kern="1200" baseline="0" dirty="0">
                <a:solidFill>
                  <a:schemeClr val="tx1"/>
                </a:solidFill>
                <a:latin typeface="+mn-lt"/>
                <a:ea typeface="+mn-ea"/>
                <a:cs typeface="+mn-cs"/>
              </a:rPr>
              <a:t>M </a:t>
            </a:r>
            <a:r>
              <a:rPr lang="en-MY" sz="1200" b="0" i="0" u="none" strike="noStrike" kern="1200" baseline="0" dirty="0">
                <a:solidFill>
                  <a:schemeClr val="tx1"/>
                </a:solidFill>
                <a:latin typeface="+mn-lt"/>
                <a:ea typeface="+mn-ea"/>
                <a:cs typeface="+mn-cs"/>
              </a:rPr>
              <a:t>and </a:t>
            </a:r>
            <a:r>
              <a:rPr lang="en-MY" sz="1200" b="0" i="1" u="none" strike="noStrike" kern="1200" baseline="0" dirty="0">
                <a:solidFill>
                  <a:schemeClr val="tx1"/>
                </a:solidFill>
                <a:latin typeface="+mn-lt"/>
                <a:ea typeface="+mn-ea"/>
                <a:cs typeface="+mn-cs"/>
              </a:rPr>
              <a:t>N </a:t>
            </a:r>
            <a:r>
              <a:rPr lang="en-MY" sz="1200" b="0" i="0" u="none" strike="noStrike" kern="1200" baseline="0" dirty="0">
                <a:solidFill>
                  <a:schemeClr val="tx1"/>
                </a:solidFill>
                <a:latin typeface="+mn-lt"/>
                <a:ea typeface="+mn-ea"/>
                <a:cs typeface="+mn-cs"/>
              </a:rPr>
              <a:t>be continuous and have continuous first partial derivatives in a region in the </a:t>
            </a:r>
            <a:r>
              <a:rPr lang="en-MY" sz="1200" b="0" i="1" u="none" strike="noStrike" kern="1200" baseline="0" dirty="0" err="1">
                <a:solidFill>
                  <a:schemeClr val="tx1"/>
                </a:solidFill>
                <a:latin typeface="+mn-lt"/>
                <a:ea typeface="+mn-ea"/>
                <a:cs typeface="+mn-cs"/>
              </a:rPr>
              <a:t>xy</a:t>
            </a:r>
            <a:r>
              <a:rPr lang="en-MY" sz="1200" b="0" i="0" u="none" strike="noStrike" kern="1200" baseline="0" dirty="0">
                <a:solidFill>
                  <a:schemeClr val="tx1"/>
                </a:solidFill>
                <a:latin typeface="+mn-lt"/>
                <a:ea typeface="+mn-ea"/>
                <a:cs typeface="+mn-cs"/>
              </a:rPr>
              <a:t>-plane whose boundary is a closed curve without self-intersections. Then by partial differentiation of (4) (see App. 3.2 for notation),</a:t>
            </a:r>
            <a:endParaRPr lang="en-MY" dirty="0"/>
          </a:p>
        </p:txBody>
      </p:sp>
      <p:sp>
        <p:nvSpPr>
          <p:cNvPr id="4" name="Slide Number Placeholder 3"/>
          <p:cNvSpPr>
            <a:spLocks noGrp="1"/>
          </p:cNvSpPr>
          <p:nvPr>
            <p:ph type="sldNum" sz="quarter" idx="10"/>
          </p:nvPr>
        </p:nvSpPr>
        <p:spPr/>
        <p:txBody>
          <a:bodyPr/>
          <a:lstStyle/>
          <a:p>
            <a:fld id="{CC05568B-7574-4589-9BCF-912B1956B8DC}" type="slidenum">
              <a:rPr lang="en-MY" smtClean="0"/>
              <a:t>2</a:t>
            </a:fld>
            <a:endParaRPr lang="en-MY"/>
          </a:p>
        </p:txBody>
      </p:sp>
    </p:spTree>
    <p:extLst>
      <p:ext uri="{BB962C8B-B14F-4D97-AF65-F5344CB8AC3E}">
        <p14:creationId xmlns:p14="http://schemas.microsoft.com/office/powerpoint/2010/main" val="392542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Test of exactness A differential equation </a:t>
            </a:r>
            <a:r>
              <a:rPr lang="en-MY" dirty="0" err="1"/>
              <a:t>Mdx</a:t>
            </a:r>
            <a:r>
              <a:rPr lang="en-MY" dirty="0"/>
              <a:t> + </a:t>
            </a:r>
            <a:r>
              <a:rPr lang="en-MY" dirty="0" err="1"/>
              <a:t>Ndy</a:t>
            </a:r>
            <a:r>
              <a:rPr lang="en-MY" dirty="0"/>
              <a:t>=0 is exact if and only if </a:t>
            </a:r>
            <a:r>
              <a:rPr lang="en-MY" dirty="0" err="1"/>
              <a:t>dM</a:t>
            </a:r>
            <a:r>
              <a:rPr lang="en-MY" dirty="0"/>
              <a:t>/</a:t>
            </a:r>
            <a:r>
              <a:rPr lang="en-MY" dirty="0" err="1"/>
              <a:t>dy</a:t>
            </a:r>
            <a:r>
              <a:rPr lang="en-MY" dirty="0"/>
              <a:t> = </a:t>
            </a:r>
            <a:r>
              <a:rPr lang="en-MY" dirty="0" err="1"/>
              <a:t>dN</a:t>
            </a:r>
            <a:r>
              <a:rPr lang="en-MY" dirty="0"/>
              <a:t>/dx</a:t>
            </a:r>
          </a:p>
          <a:p>
            <a:endParaRPr lang="en-MY" dirty="0"/>
          </a:p>
        </p:txBody>
      </p:sp>
      <p:sp>
        <p:nvSpPr>
          <p:cNvPr id="4" name="Slide Number Placeholder 3"/>
          <p:cNvSpPr>
            <a:spLocks noGrp="1"/>
          </p:cNvSpPr>
          <p:nvPr>
            <p:ph type="sldNum" sz="quarter" idx="5"/>
          </p:nvPr>
        </p:nvSpPr>
        <p:spPr/>
        <p:txBody>
          <a:bodyPr/>
          <a:lstStyle/>
          <a:p>
            <a:fld id="{8B9C9008-A9A9-449D-8616-CA052B8BAAF7}" type="slidenum">
              <a:rPr lang="en-MY" smtClean="0"/>
              <a:t>3</a:t>
            </a:fld>
            <a:endParaRPr lang="en-MY"/>
          </a:p>
        </p:txBody>
      </p:sp>
    </p:spTree>
    <p:extLst>
      <p:ext uri="{BB962C8B-B14F-4D97-AF65-F5344CB8AC3E}">
        <p14:creationId xmlns:p14="http://schemas.microsoft.com/office/powerpoint/2010/main" val="63898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Independent variable-a variable whose variation does not depend on that of another.</a:t>
            </a:r>
          </a:p>
          <a:p>
            <a:endParaRPr lang="en-MY" dirty="0"/>
          </a:p>
        </p:txBody>
      </p:sp>
      <p:sp>
        <p:nvSpPr>
          <p:cNvPr id="4" name="Slide Number Placeholder 3"/>
          <p:cNvSpPr>
            <a:spLocks noGrp="1"/>
          </p:cNvSpPr>
          <p:nvPr>
            <p:ph type="sldNum" sz="quarter" idx="5"/>
          </p:nvPr>
        </p:nvSpPr>
        <p:spPr/>
        <p:txBody>
          <a:bodyPr/>
          <a:lstStyle/>
          <a:p>
            <a:fld id="{8B9C9008-A9A9-449D-8616-CA052B8BAAF7}" type="slidenum">
              <a:rPr lang="en-MY" smtClean="0"/>
              <a:t>4</a:t>
            </a:fld>
            <a:endParaRPr lang="en-MY"/>
          </a:p>
        </p:txBody>
      </p:sp>
    </p:spTree>
    <p:extLst>
      <p:ext uri="{BB962C8B-B14F-4D97-AF65-F5344CB8AC3E}">
        <p14:creationId xmlns:p14="http://schemas.microsoft.com/office/powerpoint/2010/main" val="152823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atoregular"/>
              </a:rPr>
              <a:t>Once a differential equation </a:t>
            </a:r>
            <a:r>
              <a:rPr lang="en-US" b="0" i="1" dirty="0">
                <a:solidFill>
                  <a:srgbClr val="000000"/>
                </a:solidFill>
                <a:effectLst/>
                <a:latin typeface="latoregular"/>
              </a:rPr>
              <a:t>M dx</a:t>
            </a:r>
            <a:r>
              <a:rPr lang="en-US" b="0" i="0" dirty="0">
                <a:solidFill>
                  <a:srgbClr val="000000"/>
                </a:solidFill>
                <a:effectLst/>
                <a:latin typeface="latoregular"/>
              </a:rPr>
              <a:t> + </a:t>
            </a:r>
            <a:r>
              <a:rPr lang="en-US" b="0" i="1" dirty="0">
                <a:solidFill>
                  <a:srgbClr val="000000"/>
                </a:solidFill>
                <a:effectLst/>
                <a:latin typeface="latoregular"/>
              </a:rPr>
              <a:t>N </a:t>
            </a:r>
            <a:r>
              <a:rPr lang="en-US" b="0" i="1" dirty="0" err="1">
                <a:solidFill>
                  <a:srgbClr val="000000"/>
                </a:solidFill>
                <a:effectLst/>
                <a:latin typeface="latoregular"/>
              </a:rPr>
              <a:t>dy</a:t>
            </a:r>
            <a:r>
              <a:rPr lang="en-US" b="0" i="0" dirty="0">
                <a:solidFill>
                  <a:srgbClr val="000000"/>
                </a:solidFill>
                <a:effectLst/>
                <a:latin typeface="latoregular"/>
              </a:rPr>
              <a:t> = 0 is determined to be exact, the only task remaining is to find the function </a:t>
            </a:r>
            <a:r>
              <a:rPr lang="en-US" b="0" i="1" dirty="0">
                <a:solidFill>
                  <a:srgbClr val="000000"/>
                </a:solidFill>
                <a:effectLst/>
                <a:latin typeface="latoregular"/>
              </a:rPr>
              <a:t>f</a:t>
            </a:r>
            <a:r>
              <a:rPr lang="en-US" b="0" i="0" dirty="0">
                <a:solidFill>
                  <a:srgbClr val="000000"/>
                </a:solidFill>
                <a:effectLst/>
                <a:latin typeface="latoregular"/>
              </a:rPr>
              <a:t> ( </a:t>
            </a:r>
            <a:r>
              <a:rPr lang="en-US" b="0" i="1" dirty="0">
                <a:solidFill>
                  <a:srgbClr val="000000"/>
                </a:solidFill>
                <a:effectLst/>
                <a:latin typeface="latoregular"/>
              </a:rPr>
              <a:t>x, y</a:t>
            </a:r>
            <a:r>
              <a:rPr lang="en-US" b="0" i="0" dirty="0">
                <a:solidFill>
                  <a:srgbClr val="000000"/>
                </a:solidFill>
                <a:effectLst/>
                <a:latin typeface="latoregular"/>
              </a:rPr>
              <a:t>) such that </a:t>
            </a:r>
            <a:r>
              <a:rPr lang="en-US" b="0" i="1" dirty="0">
                <a:solidFill>
                  <a:srgbClr val="000000"/>
                </a:solidFill>
                <a:effectLst/>
                <a:latin typeface="latoregular"/>
              </a:rPr>
              <a:t>f</a:t>
            </a:r>
            <a:r>
              <a:rPr lang="en-US" b="0" i="0" dirty="0">
                <a:solidFill>
                  <a:srgbClr val="000000"/>
                </a:solidFill>
                <a:effectLst/>
                <a:latin typeface="latoregular"/>
              </a:rPr>
              <a:t> </a:t>
            </a:r>
            <a:r>
              <a:rPr lang="en-US" b="0" i="1" baseline="-25000" dirty="0">
                <a:solidFill>
                  <a:srgbClr val="000000"/>
                </a:solidFill>
                <a:effectLst/>
                <a:latin typeface="latoregular"/>
              </a:rPr>
              <a:t>x</a:t>
            </a:r>
            <a:r>
              <a:rPr lang="en-US" b="0" i="0" baseline="-25000" dirty="0">
                <a:solidFill>
                  <a:srgbClr val="000000"/>
                </a:solidFill>
                <a:effectLst/>
                <a:latin typeface="latoregular"/>
              </a:rPr>
              <a:t> </a:t>
            </a:r>
            <a:r>
              <a:rPr lang="en-US" b="0" i="0" dirty="0">
                <a:solidFill>
                  <a:srgbClr val="000000"/>
                </a:solidFill>
                <a:effectLst/>
                <a:latin typeface="latoregular"/>
              </a:rPr>
              <a:t>= </a:t>
            </a:r>
            <a:r>
              <a:rPr lang="en-US" b="0" i="1" dirty="0">
                <a:solidFill>
                  <a:srgbClr val="000000"/>
                </a:solidFill>
                <a:effectLst/>
                <a:latin typeface="latoregular"/>
              </a:rPr>
              <a:t>M</a:t>
            </a:r>
            <a:r>
              <a:rPr lang="en-US" b="0" i="0" dirty="0">
                <a:solidFill>
                  <a:srgbClr val="000000"/>
                </a:solidFill>
                <a:effectLst/>
                <a:latin typeface="latoregular"/>
              </a:rPr>
              <a:t> and </a:t>
            </a:r>
            <a:r>
              <a:rPr lang="en-US" b="0" i="1" dirty="0">
                <a:solidFill>
                  <a:srgbClr val="000000"/>
                </a:solidFill>
                <a:effectLst/>
                <a:latin typeface="latoregular"/>
              </a:rPr>
              <a:t>f</a:t>
            </a:r>
            <a:r>
              <a:rPr lang="en-US" b="0" i="0" dirty="0">
                <a:solidFill>
                  <a:srgbClr val="000000"/>
                </a:solidFill>
                <a:effectLst/>
                <a:latin typeface="latoregular"/>
              </a:rPr>
              <a:t> </a:t>
            </a:r>
            <a:r>
              <a:rPr lang="en-US" b="0" i="1" baseline="-25000" dirty="0">
                <a:solidFill>
                  <a:srgbClr val="000000"/>
                </a:solidFill>
                <a:effectLst/>
                <a:latin typeface="latoregular"/>
              </a:rPr>
              <a:t>y</a:t>
            </a:r>
            <a:r>
              <a:rPr lang="en-US" b="0" i="0" baseline="-25000" dirty="0">
                <a:solidFill>
                  <a:srgbClr val="000000"/>
                </a:solidFill>
                <a:effectLst/>
                <a:latin typeface="latoregular"/>
              </a:rPr>
              <a:t> </a:t>
            </a:r>
            <a:r>
              <a:rPr lang="en-US" b="0" i="0" dirty="0">
                <a:solidFill>
                  <a:srgbClr val="000000"/>
                </a:solidFill>
                <a:effectLst/>
                <a:latin typeface="latoregular"/>
              </a:rPr>
              <a:t>= </a:t>
            </a:r>
            <a:r>
              <a:rPr lang="en-US" b="0" i="1" dirty="0">
                <a:solidFill>
                  <a:srgbClr val="000000"/>
                </a:solidFill>
                <a:effectLst/>
                <a:latin typeface="latoregular"/>
              </a:rPr>
              <a:t>N</a:t>
            </a:r>
            <a:r>
              <a:rPr lang="en-US" b="0" i="0" dirty="0">
                <a:solidFill>
                  <a:srgbClr val="000000"/>
                </a:solidFill>
                <a:effectLst/>
                <a:latin typeface="latoregular"/>
              </a:rPr>
              <a:t>. The method is simple: Integrate </a:t>
            </a:r>
            <a:r>
              <a:rPr lang="en-US" b="0" i="1" dirty="0">
                <a:solidFill>
                  <a:srgbClr val="000000"/>
                </a:solidFill>
                <a:effectLst/>
                <a:latin typeface="latoregular"/>
              </a:rPr>
              <a:t>M</a:t>
            </a:r>
            <a:r>
              <a:rPr lang="en-US" b="0" i="0" dirty="0">
                <a:solidFill>
                  <a:srgbClr val="000000"/>
                </a:solidFill>
                <a:effectLst/>
                <a:latin typeface="latoregular"/>
              </a:rPr>
              <a:t> with respect to </a:t>
            </a:r>
            <a:r>
              <a:rPr lang="en-US" b="0" i="1" dirty="0">
                <a:solidFill>
                  <a:srgbClr val="000000"/>
                </a:solidFill>
                <a:effectLst/>
                <a:latin typeface="latoregular"/>
              </a:rPr>
              <a:t>x</a:t>
            </a:r>
            <a:r>
              <a:rPr lang="en-US" b="0" i="0" dirty="0">
                <a:solidFill>
                  <a:srgbClr val="000000"/>
                </a:solidFill>
                <a:effectLst/>
                <a:latin typeface="latoregular"/>
              </a:rPr>
              <a:t>, integrate </a:t>
            </a:r>
            <a:r>
              <a:rPr lang="en-US" b="0" i="1" dirty="0">
                <a:solidFill>
                  <a:srgbClr val="000000"/>
                </a:solidFill>
                <a:effectLst/>
                <a:latin typeface="latoregular"/>
              </a:rPr>
              <a:t>N</a:t>
            </a:r>
            <a:r>
              <a:rPr lang="en-US" b="0" i="0" dirty="0">
                <a:solidFill>
                  <a:srgbClr val="000000"/>
                </a:solidFill>
                <a:effectLst/>
                <a:latin typeface="latoregular"/>
              </a:rPr>
              <a:t> with respect to </a:t>
            </a:r>
            <a:r>
              <a:rPr lang="en-US" b="0" i="1" dirty="0">
                <a:solidFill>
                  <a:srgbClr val="000000"/>
                </a:solidFill>
                <a:effectLst/>
                <a:latin typeface="latoregular"/>
              </a:rPr>
              <a:t>y</a:t>
            </a:r>
            <a:r>
              <a:rPr lang="en-US" b="0" i="0" dirty="0">
                <a:solidFill>
                  <a:srgbClr val="000000"/>
                </a:solidFill>
                <a:effectLst/>
                <a:latin typeface="latoregular"/>
              </a:rPr>
              <a:t>, and then “merge” the two resulting expressions to construct the desired function </a:t>
            </a:r>
            <a:r>
              <a:rPr lang="en-US" b="0" i="1" dirty="0">
                <a:solidFill>
                  <a:srgbClr val="000000"/>
                </a:solidFill>
                <a:effectLst/>
                <a:latin typeface="latoregular"/>
              </a:rPr>
              <a:t>f</a:t>
            </a:r>
            <a:r>
              <a:rPr lang="en-US" b="0" i="0" dirty="0">
                <a:solidFill>
                  <a:srgbClr val="000000"/>
                </a:solidFill>
                <a:effectLst/>
                <a:latin typeface="latoregular"/>
              </a:rPr>
              <a:t>.</a:t>
            </a:r>
            <a:endParaRPr lang="en-MY" dirty="0"/>
          </a:p>
        </p:txBody>
      </p:sp>
      <p:sp>
        <p:nvSpPr>
          <p:cNvPr id="4" name="Slide Number Placeholder 3"/>
          <p:cNvSpPr>
            <a:spLocks noGrp="1"/>
          </p:cNvSpPr>
          <p:nvPr>
            <p:ph type="sldNum" sz="quarter" idx="5"/>
          </p:nvPr>
        </p:nvSpPr>
        <p:spPr/>
        <p:txBody>
          <a:bodyPr/>
          <a:lstStyle/>
          <a:p>
            <a:fld id="{8B9C9008-A9A9-449D-8616-CA052B8BAAF7}" type="slidenum">
              <a:rPr lang="en-MY" smtClean="0"/>
              <a:t>6</a:t>
            </a:fld>
            <a:endParaRPr lang="en-MY"/>
          </a:p>
        </p:txBody>
      </p:sp>
    </p:spTree>
    <p:extLst>
      <p:ext uri="{BB962C8B-B14F-4D97-AF65-F5344CB8AC3E}">
        <p14:creationId xmlns:p14="http://schemas.microsoft.com/office/powerpoint/2010/main" val="94400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atoregular"/>
              </a:rPr>
              <a:t>First, integrate </a:t>
            </a:r>
            <a:r>
              <a:rPr lang="en-US" b="0" i="1" dirty="0">
                <a:solidFill>
                  <a:srgbClr val="000000"/>
                </a:solidFill>
                <a:effectLst/>
                <a:latin typeface="latoregular"/>
              </a:rPr>
              <a:t>M</a:t>
            </a:r>
            <a:r>
              <a:rPr lang="en-US" b="0" i="0" dirty="0">
                <a:solidFill>
                  <a:srgbClr val="000000"/>
                </a:solidFill>
                <a:effectLst/>
                <a:latin typeface="latoregular"/>
              </a:rPr>
              <a:t>( </a:t>
            </a:r>
            <a:r>
              <a:rPr lang="en-US" b="0" i="1" dirty="0" err="1">
                <a:solidFill>
                  <a:srgbClr val="000000"/>
                </a:solidFill>
                <a:effectLst/>
                <a:latin typeface="latoregular"/>
              </a:rPr>
              <a:t>x,y</a:t>
            </a:r>
            <a:r>
              <a:rPr lang="en-US" b="0" i="0" dirty="0">
                <a:solidFill>
                  <a:srgbClr val="000000"/>
                </a:solidFill>
                <a:effectLst/>
                <a:latin typeface="latoregular"/>
              </a:rPr>
              <a:t>) = ……with respect to </a:t>
            </a:r>
            <a:r>
              <a:rPr lang="en-US" b="0" i="1" dirty="0">
                <a:solidFill>
                  <a:srgbClr val="000000"/>
                </a:solidFill>
                <a:effectLst/>
                <a:latin typeface="latoregular"/>
              </a:rPr>
              <a:t>x</a:t>
            </a:r>
            <a:r>
              <a:rPr lang="en-US" b="0" i="0" dirty="0">
                <a:solidFill>
                  <a:srgbClr val="000000"/>
                </a:solidFill>
                <a:effectLst/>
                <a:latin typeface="latoregular"/>
              </a:rPr>
              <a:t> (and ignore the arbitrary “constant” of integration):</a:t>
            </a:r>
          </a:p>
          <a:p>
            <a:endParaRPr lang="en-US" b="0" i="0" dirty="0">
              <a:solidFill>
                <a:srgbClr val="000000"/>
              </a:solidFill>
              <a:effectLst/>
              <a:latin typeface="latoregular"/>
            </a:endParaRPr>
          </a:p>
          <a:p>
            <a:pPr algn="l"/>
            <a:r>
              <a:rPr lang="en-US" b="0" i="0" dirty="0">
                <a:solidFill>
                  <a:srgbClr val="000000"/>
                </a:solidFill>
                <a:effectLst/>
                <a:latin typeface="latoregular"/>
              </a:rPr>
              <a:t>Next, integrate </a:t>
            </a:r>
            <a:r>
              <a:rPr lang="en-US" b="0" i="1" dirty="0">
                <a:solidFill>
                  <a:srgbClr val="000000"/>
                </a:solidFill>
                <a:effectLst/>
                <a:latin typeface="latoregular"/>
              </a:rPr>
              <a:t>N</a:t>
            </a:r>
            <a:r>
              <a:rPr lang="en-US" b="0" i="0" dirty="0">
                <a:solidFill>
                  <a:srgbClr val="000000"/>
                </a:solidFill>
                <a:effectLst/>
                <a:latin typeface="latoregular"/>
              </a:rPr>
              <a:t>( </a:t>
            </a:r>
            <a:r>
              <a:rPr lang="en-US" b="0" i="1" dirty="0" err="1">
                <a:solidFill>
                  <a:srgbClr val="000000"/>
                </a:solidFill>
                <a:effectLst/>
                <a:latin typeface="latoregular"/>
              </a:rPr>
              <a:t>x,y</a:t>
            </a:r>
            <a:r>
              <a:rPr lang="en-US" b="0" i="0" dirty="0">
                <a:solidFill>
                  <a:srgbClr val="000000"/>
                </a:solidFill>
                <a:effectLst/>
                <a:latin typeface="latoregular"/>
              </a:rPr>
              <a:t>) = ….with respect to </a:t>
            </a:r>
            <a:r>
              <a:rPr lang="en-US" b="0" i="1" dirty="0">
                <a:solidFill>
                  <a:srgbClr val="000000"/>
                </a:solidFill>
                <a:effectLst/>
                <a:latin typeface="latoregular"/>
              </a:rPr>
              <a:t>y</a:t>
            </a:r>
            <a:r>
              <a:rPr lang="en-US" b="0" i="0" dirty="0">
                <a:solidFill>
                  <a:srgbClr val="000000"/>
                </a:solidFill>
                <a:effectLst/>
                <a:latin typeface="latoregular"/>
              </a:rPr>
              <a:t> (and again ignore the arbitrary “constant” of integration):</a:t>
            </a:r>
          </a:p>
          <a:p>
            <a:r>
              <a:rPr lang="en-US" dirty="0"/>
              <a:t/>
            </a:r>
            <a:br>
              <a:rPr lang="en-US" dirty="0"/>
            </a:br>
            <a:r>
              <a:rPr lang="en-US" b="0" i="0" dirty="0">
                <a:solidFill>
                  <a:srgbClr val="000000"/>
                </a:solidFill>
                <a:effectLst/>
                <a:latin typeface="latoregular"/>
              </a:rPr>
              <a:t>Now, to “merge” these two expressions, </a:t>
            </a:r>
          </a:p>
        </p:txBody>
      </p:sp>
      <p:sp>
        <p:nvSpPr>
          <p:cNvPr id="4" name="Slide Number Placeholder 3"/>
          <p:cNvSpPr>
            <a:spLocks noGrp="1"/>
          </p:cNvSpPr>
          <p:nvPr>
            <p:ph type="sldNum" sz="quarter" idx="5"/>
          </p:nvPr>
        </p:nvSpPr>
        <p:spPr/>
        <p:txBody>
          <a:bodyPr/>
          <a:lstStyle/>
          <a:p>
            <a:fld id="{8B9C9008-A9A9-449D-8616-CA052B8BAAF7}" type="slidenum">
              <a:rPr lang="en-MY" smtClean="0"/>
              <a:t>9</a:t>
            </a:fld>
            <a:endParaRPr lang="en-MY"/>
          </a:p>
        </p:txBody>
      </p:sp>
    </p:spTree>
    <p:extLst>
      <p:ext uri="{BB962C8B-B14F-4D97-AF65-F5344CB8AC3E}">
        <p14:creationId xmlns:p14="http://schemas.microsoft.com/office/powerpoint/2010/main" val="246558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1A64C-7E33-948D-E908-47DD9EBED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xmlns="" id="{DBFF4E40-7AEA-25DF-F3D3-E4BD67705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xmlns="" id="{23DB4446-7D79-8050-E4E1-E3ADE2AD2E78}"/>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9CD82C8D-3239-403B-D6E5-5940AE8F5BA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xmlns="" id="{10EFD1DD-822F-C0D1-6166-3774F6941AFC}"/>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169548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6309E-53F1-1827-31BE-CEF5F1DC50B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xmlns="" id="{2E21B321-8691-1657-34A9-2B351B8A0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xmlns="" id="{2BDC464C-C6F5-255C-F6F8-2E4EB2A3862D}"/>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EB2E7E2F-FCC5-6723-127D-51D2E415D7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xmlns="" id="{49297217-A772-6C29-2E38-B36F9D2A9E26}"/>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357558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B40CB72-8445-7727-AD2A-0E9FDF6FDD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xmlns="" id="{4CF0B67E-772D-F579-379F-31FBEF476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xmlns="" id="{BA04682F-3874-40E2-E9B4-1E8E366E1381}"/>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E0ED5225-0A08-AB22-43E0-9E0F33B754D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xmlns="" id="{35010807-6784-1D1E-F4CF-4BF1C9A6E231}"/>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1108497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1117601" y="2362201"/>
            <a:ext cx="5027084"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347884" y="2362201"/>
            <a:ext cx="5027083"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a:xfrm>
            <a:off x="3251201" y="6248401"/>
            <a:ext cx="2840567" cy="474663"/>
          </a:xfrm>
        </p:spPr>
        <p:txBody>
          <a:bodyPr/>
          <a:lstStyle>
            <a:lvl1pPr>
              <a:defRPr/>
            </a:lvl1pPr>
          </a:lstStyle>
          <a:p>
            <a:endParaRPr lang="en-US" altLang="en-US"/>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r>
              <a:rPr lang="en-US" altLang="en-US"/>
              <a:t>EUT 102</a:t>
            </a:r>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fld id="{277DC311-E0DC-4E7E-A9B3-D2192485FCE4}" type="slidenum">
              <a:rPr lang="en-US" altLang="en-US"/>
              <a:pPr/>
              <a:t>‹#›</a:t>
            </a:fld>
            <a:endParaRPr lang="en-US" altLang="en-US"/>
          </a:p>
        </p:txBody>
      </p:sp>
    </p:spTree>
    <p:extLst>
      <p:ext uri="{BB962C8B-B14F-4D97-AF65-F5344CB8AC3E}">
        <p14:creationId xmlns:p14="http://schemas.microsoft.com/office/powerpoint/2010/main" val="268091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3DE27-E886-28D8-9F97-D3107DFADE6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xmlns="" id="{2127D166-0707-8E5D-A1F3-4F54F4A9F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xmlns="" id="{FA2D00B6-ECB3-D2E0-7B0C-38857E9DB4B9}"/>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3228A1A4-0D27-CA93-5E79-E7BDD81189D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xmlns="" id="{23D897A5-73D3-02F5-1396-9170494710D1}"/>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301661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5BFA8-54AE-10AC-148E-383F86F209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xmlns="" id="{033D97FE-65FC-74B5-1AC2-F408363C0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7EBE103-C27F-C6A0-8C42-784B8D421579}"/>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56B6C1F8-66E0-2780-07B9-1EF25DAA989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xmlns="" id="{74165234-6290-C17C-A0E3-EC7A82669CB3}"/>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51819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F3161-6B06-06AF-0CBC-50DA1021E36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xmlns="" id="{221B7BF0-9232-C826-E56D-23019F599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xmlns="" id="{6120EFF9-6EC1-065A-2B22-0861B5C6B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xmlns="" id="{906424B1-B7AF-25C0-6E55-D67A5EE58FD7}"/>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6" name="Footer Placeholder 5">
            <a:extLst>
              <a:ext uri="{FF2B5EF4-FFF2-40B4-BE49-F238E27FC236}">
                <a16:creationId xmlns:a16="http://schemas.microsoft.com/office/drawing/2014/main" xmlns="" id="{ADC1DA6B-FB81-3B4F-BB30-39E944A4990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xmlns="" id="{D8EA5EBC-945E-217C-BDDF-868361311087}"/>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384576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222BC-5512-B158-371B-DCA6F688F29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xmlns="" id="{CEFC3DAC-E352-4FF2-FAFA-777F1F91E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543036-F629-75B3-01D6-1492E0291C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xmlns="" id="{CD009292-7107-A5AE-BB7C-2143BF95D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1E65DA9-F025-0C7B-5DDF-1DC211D50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xmlns="" id="{6B31DF86-F33F-A82F-79CE-483E677FD911}"/>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8" name="Footer Placeholder 7">
            <a:extLst>
              <a:ext uri="{FF2B5EF4-FFF2-40B4-BE49-F238E27FC236}">
                <a16:creationId xmlns:a16="http://schemas.microsoft.com/office/drawing/2014/main" xmlns="" id="{44557252-412E-8785-EEB9-1EE8DD5E49F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xmlns="" id="{BD87327D-6621-BB99-48F7-9C1F5EF0ADB4}"/>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136553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7F346-6E2C-F416-9207-6AB39712401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xmlns="" id="{BBCBBEEF-E57B-DAC5-4C93-25D9863BD971}"/>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4" name="Footer Placeholder 3">
            <a:extLst>
              <a:ext uri="{FF2B5EF4-FFF2-40B4-BE49-F238E27FC236}">
                <a16:creationId xmlns:a16="http://schemas.microsoft.com/office/drawing/2014/main" xmlns="" id="{17354068-13ED-6396-311F-E0AD1BCE837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xmlns="" id="{C8E4308F-2E12-E43C-3D86-A5796AFC9F66}"/>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408851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D877B7C-EEB9-0794-5E41-C945AB565DF0}"/>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3" name="Footer Placeholder 2">
            <a:extLst>
              <a:ext uri="{FF2B5EF4-FFF2-40B4-BE49-F238E27FC236}">
                <a16:creationId xmlns:a16="http://schemas.microsoft.com/office/drawing/2014/main" xmlns="" id="{E1F5969D-BADB-8022-AFF3-C6F05A5B318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xmlns="" id="{00A7B85C-C593-4DAF-E944-BA664F17827E}"/>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183075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34B98-893C-402A-99BB-6E3FB859E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xmlns="" id="{65926C60-9A30-9984-E88C-EF151CC94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xmlns="" id="{CE448C0B-4A63-CE19-763F-47C0D5F59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126409-5366-ED14-9524-D474B57803BA}"/>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6" name="Footer Placeholder 5">
            <a:extLst>
              <a:ext uri="{FF2B5EF4-FFF2-40B4-BE49-F238E27FC236}">
                <a16:creationId xmlns:a16="http://schemas.microsoft.com/office/drawing/2014/main" xmlns="" id="{C364DE15-02A8-3D3D-A1F8-735C13F7EEC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xmlns="" id="{1CB1279B-7C8C-F054-135B-25EBD6318FC1}"/>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336582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1C09E-DD18-E03F-E4C8-F2787FC29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xmlns="" id="{0251A86C-2A01-F1DE-DC1F-63B1B771B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xmlns="" id="{E229430B-BD77-6F0F-183C-4D5B68A4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BC5255D-9E46-C18E-4136-411FA767747B}"/>
              </a:ext>
            </a:extLst>
          </p:cNvPr>
          <p:cNvSpPr>
            <a:spLocks noGrp="1"/>
          </p:cNvSpPr>
          <p:nvPr>
            <p:ph type="dt" sz="half" idx="10"/>
          </p:nvPr>
        </p:nvSpPr>
        <p:spPr/>
        <p:txBody>
          <a:bodyPr/>
          <a:lstStyle/>
          <a:p>
            <a:fld id="{F2DB80A7-D7CC-4F35-AF3B-87E8768064E3}" type="datetimeFigureOut">
              <a:rPr lang="en-MY" smtClean="0"/>
              <a:t>20/10/2022</a:t>
            </a:fld>
            <a:endParaRPr lang="en-MY"/>
          </a:p>
        </p:txBody>
      </p:sp>
      <p:sp>
        <p:nvSpPr>
          <p:cNvPr id="6" name="Footer Placeholder 5">
            <a:extLst>
              <a:ext uri="{FF2B5EF4-FFF2-40B4-BE49-F238E27FC236}">
                <a16:creationId xmlns:a16="http://schemas.microsoft.com/office/drawing/2014/main" xmlns="" id="{AA5E4553-504D-EB83-9A3D-E1C5AE8F2C9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xmlns="" id="{1ED5C95C-4DE6-CF1B-5DA1-EA66070C8FE9}"/>
              </a:ext>
            </a:extLst>
          </p:cNvPr>
          <p:cNvSpPr>
            <a:spLocks noGrp="1"/>
          </p:cNvSpPr>
          <p:nvPr>
            <p:ph type="sldNum" sz="quarter" idx="12"/>
          </p:nvPr>
        </p:nvSpPr>
        <p:spPr/>
        <p:txBody>
          <a:bodyPr/>
          <a:lstStyle/>
          <a:p>
            <a:fld id="{0FEFC2A0-6F21-4EBE-B889-FB19CDAACE43}" type="slidenum">
              <a:rPr lang="en-MY" smtClean="0"/>
              <a:t>‹#›</a:t>
            </a:fld>
            <a:endParaRPr lang="en-MY"/>
          </a:p>
        </p:txBody>
      </p:sp>
    </p:spTree>
    <p:extLst>
      <p:ext uri="{BB962C8B-B14F-4D97-AF65-F5344CB8AC3E}">
        <p14:creationId xmlns:p14="http://schemas.microsoft.com/office/powerpoint/2010/main" val="424200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D4AA1C-A10C-4801-889D-12E0BB665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xmlns="" id="{FA310018-2920-D9D4-65F1-B5E463405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xmlns="" id="{EA5A9701-F888-04AA-8822-7461E2157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B80A7-D7CC-4F35-AF3B-87E8768064E3}" type="datetimeFigureOut">
              <a:rPr lang="en-MY" smtClean="0"/>
              <a:t>20/10/2022</a:t>
            </a:fld>
            <a:endParaRPr lang="en-MY"/>
          </a:p>
        </p:txBody>
      </p:sp>
      <p:sp>
        <p:nvSpPr>
          <p:cNvPr id="5" name="Footer Placeholder 4">
            <a:extLst>
              <a:ext uri="{FF2B5EF4-FFF2-40B4-BE49-F238E27FC236}">
                <a16:creationId xmlns:a16="http://schemas.microsoft.com/office/drawing/2014/main" xmlns="" id="{CB2623A8-85C9-1B03-524C-E283A68BA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xmlns="" id="{76E9C9F3-3C97-E132-4CA9-10EED101A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C2A0-6F21-4EBE-B889-FB19CDAACE43}" type="slidenum">
              <a:rPr lang="en-MY" smtClean="0"/>
              <a:t>‹#›</a:t>
            </a:fld>
            <a:endParaRPr lang="en-MY"/>
          </a:p>
        </p:txBody>
      </p:sp>
    </p:spTree>
    <p:extLst>
      <p:ext uri="{BB962C8B-B14F-4D97-AF65-F5344CB8AC3E}">
        <p14:creationId xmlns:p14="http://schemas.microsoft.com/office/powerpoint/2010/main" val="202992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p:nvPr/>
        </p:nvSpPr>
        <p:spPr>
          <a:xfrm>
            <a:off x="2590801" y="1905000"/>
            <a:ext cx="7563395" cy="566822"/>
          </a:xfrm>
          <a:prstGeom prst="rect">
            <a:avLst/>
          </a:prstGeom>
        </p:spPr>
        <p:txBody>
          <a:bodyPr vert="horz" wrap="square" lIns="0" tIns="12700" rIns="0" bIns="0" rtlCol="0">
            <a:spAutoFit/>
          </a:bodyPr>
          <a:lstStyle/>
          <a:p>
            <a:pPr marL="12700" algn="ctr">
              <a:spcBef>
                <a:spcPts val="100"/>
              </a:spcBef>
            </a:pPr>
            <a:r>
              <a:rPr lang="en-MY" sz="3600" b="1" spc="-15" dirty="0">
                <a:solidFill>
                  <a:srgbClr val="0070C0"/>
                </a:solidFill>
                <a:latin typeface="Times New Roman"/>
                <a:cs typeface="Times New Roman"/>
              </a:rPr>
              <a:t>ENGINEERING MATHEMATICS 2</a:t>
            </a:r>
            <a:endParaRPr sz="3600" dirty="0">
              <a:latin typeface="Times New Roman"/>
              <a:cs typeface="Times New Roman"/>
            </a:endParaRPr>
          </a:p>
        </p:txBody>
      </p:sp>
      <p:sp>
        <p:nvSpPr>
          <p:cNvPr id="7" name="object 3"/>
          <p:cNvSpPr txBox="1"/>
          <p:nvPr/>
        </p:nvSpPr>
        <p:spPr>
          <a:xfrm>
            <a:off x="4411190" y="2683711"/>
            <a:ext cx="3556856" cy="566822"/>
          </a:xfrm>
          <a:prstGeom prst="rect">
            <a:avLst/>
          </a:prstGeom>
        </p:spPr>
        <p:txBody>
          <a:bodyPr vert="horz" wrap="square" lIns="0" tIns="12700" rIns="0" bIns="0" rtlCol="0">
            <a:spAutoFit/>
          </a:bodyPr>
          <a:lstStyle/>
          <a:p>
            <a:pPr marL="12700" algn="ctr">
              <a:spcBef>
                <a:spcPts val="100"/>
              </a:spcBef>
            </a:pPr>
            <a:r>
              <a:rPr sz="3600" b="1" spc="-15" dirty="0">
                <a:solidFill>
                  <a:srgbClr val="0070C0"/>
                </a:solidFill>
                <a:latin typeface="Times New Roman"/>
                <a:cs typeface="Times New Roman"/>
              </a:rPr>
              <a:t>Lecture</a:t>
            </a:r>
            <a:r>
              <a:rPr sz="3600" b="1" spc="-75" dirty="0">
                <a:solidFill>
                  <a:srgbClr val="0070C0"/>
                </a:solidFill>
                <a:latin typeface="Times New Roman"/>
                <a:cs typeface="Times New Roman"/>
              </a:rPr>
              <a:t> </a:t>
            </a:r>
            <a:r>
              <a:rPr lang="en-MY" sz="3600" b="1" spc="-5" dirty="0">
                <a:solidFill>
                  <a:srgbClr val="0070C0"/>
                </a:solidFill>
                <a:latin typeface="Times New Roman"/>
                <a:cs typeface="Times New Roman"/>
              </a:rPr>
              <a:t>5</a:t>
            </a:r>
            <a:endParaRPr sz="3600" dirty="0">
              <a:latin typeface="Times New Roman"/>
              <a:cs typeface="Times New Roman"/>
            </a:endParaRPr>
          </a:p>
        </p:txBody>
      </p:sp>
      <p:sp>
        <p:nvSpPr>
          <p:cNvPr id="8" name="Subtitle 2"/>
          <p:cNvSpPr txBox="1">
            <a:spLocks/>
          </p:cNvSpPr>
          <p:nvPr/>
        </p:nvSpPr>
        <p:spPr bwMode="auto">
          <a:xfrm>
            <a:off x="2133601" y="3462423"/>
            <a:ext cx="8112035" cy="122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MY" sz="3000" b="1" dirty="0"/>
              <a:t>TOPIC :</a:t>
            </a:r>
            <a:r>
              <a:rPr lang="en-MY" sz="5400" b="1" dirty="0"/>
              <a:t> </a:t>
            </a:r>
            <a:r>
              <a:rPr lang="en-US" b="1" dirty="0"/>
              <a:t>FIRST ORDER DIFFERENTIAL EQUATION</a:t>
            </a:r>
          </a:p>
          <a:p>
            <a:r>
              <a:rPr lang="en-US" b="1" dirty="0"/>
              <a:t>(EXACT EQUATION)</a:t>
            </a:r>
            <a:endParaRPr lang="en-MY" dirty="0"/>
          </a:p>
        </p:txBody>
      </p:sp>
      <p:sp>
        <p:nvSpPr>
          <p:cNvPr id="9" name="Title 5"/>
          <p:cNvSpPr>
            <a:spLocks noGrp="1"/>
          </p:cNvSpPr>
          <p:nvPr>
            <p:ph type="ctrTitle"/>
          </p:nvPr>
        </p:nvSpPr>
        <p:spPr>
          <a:xfrm>
            <a:off x="864028" y="5943600"/>
            <a:ext cx="10363200" cy="642144"/>
          </a:xfrm>
        </p:spPr>
        <p:txBody>
          <a:bodyPr>
            <a:normAutofit/>
          </a:bodyPr>
          <a:lstStyle/>
          <a:p>
            <a:r>
              <a:rPr lang="en-MY" sz="1400" b="1" dirty="0">
                <a:latin typeface="Times New Roman"/>
                <a:cs typeface="Times New Roman"/>
              </a:rPr>
              <a:t>By: Dr. Nur Syazana Rashidi</a:t>
            </a:r>
            <a:endParaRPr lang="en-MY" sz="1400" dirty="0"/>
          </a:p>
        </p:txBody>
      </p:sp>
    </p:spTree>
    <p:extLst>
      <p:ext uri="{BB962C8B-B14F-4D97-AF65-F5344CB8AC3E}">
        <p14:creationId xmlns:p14="http://schemas.microsoft.com/office/powerpoint/2010/main" val="326935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MY" dirty="0"/>
              <a:t>Example</a:t>
            </a:r>
          </a:p>
        </p:txBody>
      </p:sp>
      <p:pic>
        <p:nvPicPr>
          <p:cNvPr id="4" name="Picture 3"/>
          <p:cNvPicPr>
            <a:picLocks noChangeAspect="1"/>
          </p:cNvPicPr>
          <p:nvPr/>
        </p:nvPicPr>
        <p:blipFill>
          <a:blip r:embed="rId2"/>
          <a:stretch>
            <a:fillRect/>
          </a:stretch>
        </p:blipFill>
        <p:spPr>
          <a:xfrm>
            <a:off x="3429001" y="746456"/>
            <a:ext cx="6919913" cy="6090763"/>
          </a:xfrm>
          <a:prstGeom prst="rect">
            <a:avLst/>
          </a:prstGeom>
        </p:spPr>
      </p:pic>
    </p:spTree>
    <p:extLst>
      <p:ext uri="{BB962C8B-B14F-4D97-AF65-F5344CB8AC3E}">
        <p14:creationId xmlns:p14="http://schemas.microsoft.com/office/powerpoint/2010/main" val="189624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4419600" y="3200400"/>
            <a:ext cx="3556856" cy="566822"/>
          </a:xfrm>
          <a:prstGeom prst="rect">
            <a:avLst/>
          </a:prstGeom>
        </p:spPr>
        <p:txBody>
          <a:bodyPr vert="horz" wrap="square" lIns="0" tIns="12700" rIns="0" bIns="0" rtlCol="0">
            <a:spAutoFit/>
          </a:bodyPr>
          <a:lstStyle/>
          <a:p>
            <a:pPr marL="12700" algn="ctr">
              <a:spcBef>
                <a:spcPts val="100"/>
              </a:spcBef>
            </a:pPr>
            <a:r>
              <a:rPr lang="en-MY" sz="3600" b="1" spc="-15" dirty="0">
                <a:solidFill>
                  <a:srgbClr val="0070C0"/>
                </a:solidFill>
                <a:latin typeface="Times New Roman"/>
                <a:cs typeface="Times New Roman"/>
              </a:rPr>
              <a:t>THANK YOU</a:t>
            </a:r>
            <a:endParaRPr sz="3600" dirty="0">
              <a:latin typeface="Times New Roman"/>
              <a:cs typeface="Times New Roman"/>
            </a:endParaRPr>
          </a:p>
        </p:txBody>
      </p:sp>
    </p:spTree>
    <p:extLst>
      <p:ext uri="{BB962C8B-B14F-4D97-AF65-F5344CB8AC3E}">
        <p14:creationId xmlns:p14="http://schemas.microsoft.com/office/powerpoint/2010/main" val="372702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Grp="1" noChangeArrowheads="1"/>
          </p:cNvSpPr>
          <p:nvPr>
            <p:ph type="title"/>
          </p:nvPr>
        </p:nvSpPr>
        <p:spPr>
          <a:xfrm>
            <a:off x="3888200" y="127000"/>
            <a:ext cx="4508500" cy="990600"/>
          </a:xfrm>
          <a:solidFill>
            <a:srgbClr val="FFFF00"/>
          </a:solidFill>
        </p:spPr>
        <p:txBody>
          <a:bodyPr/>
          <a:lstStyle/>
          <a:p>
            <a:r>
              <a:rPr lang="en-US" altLang="en-US" dirty="0"/>
              <a:t>EXACT EQUATIONS</a:t>
            </a:r>
          </a:p>
        </p:txBody>
      </p:sp>
      <p:sp>
        <p:nvSpPr>
          <p:cNvPr id="6" name="Slide Number Placeholder 6"/>
          <p:cNvSpPr>
            <a:spLocks noGrp="1"/>
          </p:cNvSpPr>
          <p:nvPr>
            <p:ph type="sldNum" sz="quarter" idx="12"/>
          </p:nvPr>
        </p:nvSpPr>
        <p:spPr/>
        <p:txBody>
          <a:bodyPr/>
          <a:lstStyle/>
          <a:p>
            <a:fld id="{E299264C-49E5-471E-AE79-B4D6A36DFDF9}" type="slidenum">
              <a:rPr lang="en-US" altLang="en-US"/>
              <a:pPr/>
              <a:t>2</a:t>
            </a:fld>
            <a:endParaRPr lang="en-US" altLang="en-US"/>
          </a:p>
        </p:txBody>
      </p:sp>
      <p:pic>
        <p:nvPicPr>
          <p:cNvPr id="3" name="Picture 2"/>
          <p:cNvPicPr>
            <a:picLocks noChangeAspect="1"/>
          </p:cNvPicPr>
          <p:nvPr/>
        </p:nvPicPr>
        <p:blipFill>
          <a:blip r:embed="rId3"/>
          <a:stretch>
            <a:fillRect/>
          </a:stretch>
        </p:blipFill>
        <p:spPr>
          <a:xfrm>
            <a:off x="1905001" y="1371600"/>
            <a:ext cx="8474899" cy="4115346"/>
          </a:xfrm>
          <a:prstGeom prst="rect">
            <a:avLst/>
          </a:prstGeom>
        </p:spPr>
      </p:pic>
    </p:spTree>
    <p:extLst>
      <p:ext uri="{BB962C8B-B14F-4D97-AF65-F5344CB8AC3E}">
        <p14:creationId xmlns:p14="http://schemas.microsoft.com/office/powerpoint/2010/main" val="397925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B8974-B14B-9E4E-AF88-89B5DDFDCBB3}"/>
              </a:ext>
            </a:extLst>
          </p:cNvPr>
          <p:cNvSpPr>
            <a:spLocks noGrp="1"/>
          </p:cNvSpPr>
          <p:nvPr>
            <p:ph type="title"/>
          </p:nvPr>
        </p:nvSpPr>
        <p:spPr>
          <a:xfrm>
            <a:off x="1064684" y="528637"/>
            <a:ext cx="10566400" cy="529779"/>
          </a:xfrm>
        </p:spPr>
        <p:txBody>
          <a:bodyPr>
            <a:normAutofit fontScale="90000"/>
          </a:bodyPr>
          <a:lstStyle/>
          <a:p>
            <a:r>
              <a:rPr lang="ms-MY" altLang="en-US" dirty="0">
                <a:solidFill>
                  <a:srgbClr val="FF0000"/>
                </a:solidFill>
              </a:rPr>
              <a:t>Determine Exact Equations</a:t>
            </a:r>
            <a:endParaRPr lang="en-MY" dirty="0"/>
          </a:p>
        </p:txBody>
      </p:sp>
      <p:sp>
        <p:nvSpPr>
          <p:cNvPr id="3" name="Text Placeholder 2">
            <a:extLst>
              <a:ext uri="{FF2B5EF4-FFF2-40B4-BE49-F238E27FC236}">
                <a16:creationId xmlns:a16="http://schemas.microsoft.com/office/drawing/2014/main" xmlns="" id="{518C73FF-388F-1E5F-9862-785679965961}"/>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2B82B143-3967-29D5-3089-F97133EBF95C}"/>
              </a:ext>
            </a:extLst>
          </p:cNvPr>
          <p:cNvSpPr>
            <a:spLocks noGrp="1"/>
          </p:cNvSpPr>
          <p:nvPr>
            <p:ph sz="half" idx="2"/>
          </p:nvPr>
        </p:nvSpPr>
        <p:spPr/>
        <p:txBody>
          <a:bodyPr/>
          <a:lstStyle/>
          <a:p>
            <a:endParaRPr lang="en-MY"/>
          </a:p>
        </p:txBody>
      </p:sp>
      <p:pic>
        <p:nvPicPr>
          <p:cNvPr id="8" name="Picture 7">
            <a:extLst>
              <a:ext uri="{FF2B5EF4-FFF2-40B4-BE49-F238E27FC236}">
                <a16:creationId xmlns:a16="http://schemas.microsoft.com/office/drawing/2014/main" xmlns="" id="{3AECEAE4-01C2-3438-64AE-BA2BED51C46C}"/>
              </a:ext>
            </a:extLst>
          </p:cNvPr>
          <p:cNvPicPr>
            <a:picLocks noChangeAspect="1"/>
          </p:cNvPicPr>
          <p:nvPr/>
        </p:nvPicPr>
        <p:blipFill>
          <a:blip r:embed="rId3"/>
          <a:stretch>
            <a:fillRect/>
          </a:stretch>
        </p:blipFill>
        <p:spPr>
          <a:xfrm>
            <a:off x="2014378" y="1291779"/>
            <a:ext cx="8163243" cy="5087748"/>
          </a:xfrm>
          <a:prstGeom prst="rect">
            <a:avLst/>
          </a:prstGeom>
        </p:spPr>
      </p:pic>
    </p:spTree>
    <p:extLst>
      <p:ext uri="{BB962C8B-B14F-4D97-AF65-F5344CB8AC3E}">
        <p14:creationId xmlns:p14="http://schemas.microsoft.com/office/powerpoint/2010/main" val="4974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D160C-1105-B08E-1352-7EA5DBADA6FE}"/>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xmlns="" id="{CAB58009-6BB9-A625-8C3E-51579A4220E4}"/>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96BA5B6C-B176-71BC-BD69-74934D1AAE44}"/>
              </a:ext>
            </a:extLst>
          </p:cNvPr>
          <p:cNvSpPr>
            <a:spLocks noGrp="1"/>
          </p:cNvSpPr>
          <p:nvPr>
            <p:ph sz="half" idx="2"/>
          </p:nvPr>
        </p:nvSpPr>
        <p:spPr/>
        <p:txBody>
          <a:bodyPr/>
          <a:lstStyle/>
          <a:p>
            <a:endParaRPr lang="en-MY"/>
          </a:p>
        </p:txBody>
      </p:sp>
      <p:pic>
        <p:nvPicPr>
          <p:cNvPr id="6" name="Picture 5">
            <a:extLst>
              <a:ext uri="{FF2B5EF4-FFF2-40B4-BE49-F238E27FC236}">
                <a16:creationId xmlns:a16="http://schemas.microsoft.com/office/drawing/2014/main" xmlns="" id="{B6456EA5-01B4-C998-6564-25DCC5641A8D}"/>
              </a:ext>
            </a:extLst>
          </p:cNvPr>
          <p:cNvPicPr>
            <a:picLocks noChangeAspect="1"/>
          </p:cNvPicPr>
          <p:nvPr/>
        </p:nvPicPr>
        <p:blipFill>
          <a:blip r:embed="rId3"/>
          <a:stretch>
            <a:fillRect/>
          </a:stretch>
        </p:blipFill>
        <p:spPr>
          <a:xfrm>
            <a:off x="1475103" y="1333500"/>
            <a:ext cx="9745561" cy="4647883"/>
          </a:xfrm>
          <a:prstGeom prst="rect">
            <a:avLst/>
          </a:prstGeom>
        </p:spPr>
      </p:pic>
    </p:spTree>
    <p:extLst>
      <p:ext uri="{BB962C8B-B14F-4D97-AF65-F5344CB8AC3E}">
        <p14:creationId xmlns:p14="http://schemas.microsoft.com/office/powerpoint/2010/main" val="275559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13181-455F-72C7-6261-2369E460C141}"/>
              </a:ext>
            </a:extLst>
          </p:cNvPr>
          <p:cNvSpPr>
            <a:spLocks noGrp="1"/>
          </p:cNvSpPr>
          <p:nvPr>
            <p:ph type="title"/>
          </p:nvPr>
        </p:nvSpPr>
        <p:spPr/>
        <p:txBody>
          <a:bodyPr/>
          <a:lstStyle/>
          <a:p>
            <a:r>
              <a:rPr lang="ms-MY" altLang="en-US" dirty="0">
                <a:solidFill>
                  <a:srgbClr val="FF0000"/>
                </a:solidFill>
              </a:rPr>
              <a:t>Solution of An Exact Equations</a:t>
            </a:r>
            <a:endParaRPr lang="en-MY" dirty="0"/>
          </a:p>
        </p:txBody>
      </p:sp>
      <p:sp>
        <p:nvSpPr>
          <p:cNvPr id="3" name="Text Placeholder 2">
            <a:extLst>
              <a:ext uri="{FF2B5EF4-FFF2-40B4-BE49-F238E27FC236}">
                <a16:creationId xmlns:a16="http://schemas.microsoft.com/office/drawing/2014/main" xmlns="" id="{6C497166-A412-A22E-AE36-BE1E0479956F}"/>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30356F62-49D9-5F32-B3A7-8EE553E48204}"/>
              </a:ext>
            </a:extLst>
          </p:cNvPr>
          <p:cNvSpPr>
            <a:spLocks noGrp="1"/>
          </p:cNvSpPr>
          <p:nvPr>
            <p:ph sz="half" idx="2"/>
          </p:nvPr>
        </p:nvSpPr>
        <p:spPr/>
        <p:txBody>
          <a:bodyPr/>
          <a:lstStyle/>
          <a:p>
            <a:endParaRPr lang="en-MY"/>
          </a:p>
        </p:txBody>
      </p:sp>
      <p:pic>
        <p:nvPicPr>
          <p:cNvPr id="6" name="Picture 5">
            <a:extLst>
              <a:ext uri="{FF2B5EF4-FFF2-40B4-BE49-F238E27FC236}">
                <a16:creationId xmlns:a16="http://schemas.microsoft.com/office/drawing/2014/main" xmlns="" id="{CA2AD7FA-479A-2AAC-AA08-A2D745B5463C}"/>
              </a:ext>
            </a:extLst>
          </p:cNvPr>
          <p:cNvPicPr>
            <a:picLocks noChangeAspect="1"/>
          </p:cNvPicPr>
          <p:nvPr/>
        </p:nvPicPr>
        <p:blipFill>
          <a:blip r:embed="rId2"/>
          <a:stretch>
            <a:fillRect/>
          </a:stretch>
        </p:blipFill>
        <p:spPr>
          <a:xfrm>
            <a:off x="1946275" y="2119312"/>
            <a:ext cx="8705850" cy="3533775"/>
          </a:xfrm>
          <a:prstGeom prst="rect">
            <a:avLst/>
          </a:prstGeom>
        </p:spPr>
      </p:pic>
    </p:spTree>
    <p:extLst>
      <p:ext uri="{BB962C8B-B14F-4D97-AF65-F5344CB8AC3E}">
        <p14:creationId xmlns:p14="http://schemas.microsoft.com/office/powerpoint/2010/main" val="264138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0F240-4666-067B-24D9-6E6904FE2964}"/>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xmlns="" id="{D317FDA1-34C8-2640-6EBC-2B288248AA4A}"/>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CF4AF92C-6216-9838-CE0A-C333EAADCB9F}"/>
              </a:ext>
            </a:extLst>
          </p:cNvPr>
          <p:cNvSpPr>
            <a:spLocks noGrp="1"/>
          </p:cNvSpPr>
          <p:nvPr>
            <p:ph sz="half" idx="2"/>
          </p:nvPr>
        </p:nvSpPr>
        <p:spPr/>
        <p:txBody>
          <a:bodyPr/>
          <a:lstStyle/>
          <a:p>
            <a:endParaRPr lang="en-MY"/>
          </a:p>
        </p:txBody>
      </p:sp>
      <p:pic>
        <p:nvPicPr>
          <p:cNvPr id="6" name="Picture 5">
            <a:extLst>
              <a:ext uri="{FF2B5EF4-FFF2-40B4-BE49-F238E27FC236}">
                <a16:creationId xmlns:a16="http://schemas.microsoft.com/office/drawing/2014/main" xmlns="" id="{784CDF47-EE4D-3F60-2E3D-82BAFA619D83}"/>
              </a:ext>
            </a:extLst>
          </p:cNvPr>
          <p:cNvPicPr>
            <a:picLocks noChangeAspect="1"/>
          </p:cNvPicPr>
          <p:nvPr/>
        </p:nvPicPr>
        <p:blipFill>
          <a:blip r:embed="rId3"/>
          <a:stretch>
            <a:fillRect/>
          </a:stretch>
        </p:blipFill>
        <p:spPr>
          <a:xfrm>
            <a:off x="1310455" y="1797050"/>
            <a:ext cx="9571089" cy="3956050"/>
          </a:xfrm>
          <a:prstGeom prst="rect">
            <a:avLst/>
          </a:prstGeom>
        </p:spPr>
      </p:pic>
    </p:spTree>
    <p:extLst>
      <p:ext uri="{BB962C8B-B14F-4D97-AF65-F5344CB8AC3E}">
        <p14:creationId xmlns:p14="http://schemas.microsoft.com/office/powerpoint/2010/main" val="239849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E1024-F5E3-ABE4-DF6C-3DD813A3C142}"/>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xmlns="" id="{34479267-93D9-FB4C-27A0-39DC680804A6}"/>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5C003986-7B7F-4102-04E5-88C146713876}"/>
              </a:ext>
            </a:extLst>
          </p:cNvPr>
          <p:cNvSpPr>
            <a:spLocks noGrp="1"/>
          </p:cNvSpPr>
          <p:nvPr>
            <p:ph sz="half" idx="2"/>
          </p:nvPr>
        </p:nvSpPr>
        <p:spPr/>
        <p:txBody>
          <a:bodyPr/>
          <a:lstStyle/>
          <a:p>
            <a:endParaRPr lang="en-MY"/>
          </a:p>
        </p:txBody>
      </p:sp>
      <p:pic>
        <p:nvPicPr>
          <p:cNvPr id="6" name="Picture 5">
            <a:extLst>
              <a:ext uri="{FF2B5EF4-FFF2-40B4-BE49-F238E27FC236}">
                <a16:creationId xmlns:a16="http://schemas.microsoft.com/office/drawing/2014/main" xmlns="" id="{45709EAA-B5C7-1F19-21B2-2FFEA54D3703}"/>
              </a:ext>
            </a:extLst>
          </p:cNvPr>
          <p:cNvPicPr>
            <a:picLocks noChangeAspect="1"/>
          </p:cNvPicPr>
          <p:nvPr/>
        </p:nvPicPr>
        <p:blipFill>
          <a:blip r:embed="rId2"/>
          <a:stretch>
            <a:fillRect/>
          </a:stretch>
        </p:blipFill>
        <p:spPr>
          <a:xfrm>
            <a:off x="1329267" y="905899"/>
            <a:ext cx="9029699" cy="3318439"/>
          </a:xfrm>
          <a:prstGeom prst="rect">
            <a:avLst/>
          </a:prstGeom>
        </p:spPr>
      </p:pic>
      <p:pic>
        <p:nvPicPr>
          <p:cNvPr id="7" name="Picture 6">
            <a:extLst>
              <a:ext uri="{FF2B5EF4-FFF2-40B4-BE49-F238E27FC236}">
                <a16:creationId xmlns:a16="http://schemas.microsoft.com/office/drawing/2014/main" xmlns="" id="{12F45D42-4C2F-D1F7-D589-72E629B16FB9}"/>
              </a:ext>
            </a:extLst>
          </p:cNvPr>
          <p:cNvPicPr>
            <a:picLocks noChangeAspect="1"/>
          </p:cNvPicPr>
          <p:nvPr/>
        </p:nvPicPr>
        <p:blipFill>
          <a:blip r:embed="rId3"/>
          <a:stretch>
            <a:fillRect/>
          </a:stretch>
        </p:blipFill>
        <p:spPr>
          <a:xfrm>
            <a:off x="1329267" y="4276060"/>
            <a:ext cx="9336615" cy="1819940"/>
          </a:xfrm>
          <a:prstGeom prst="rect">
            <a:avLst/>
          </a:prstGeom>
        </p:spPr>
      </p:pic>
    </p:spTree>
    <p:extLst>
      <p:ext uri="{BB962C8B-B14F-4D97-AF65-F5344CB8AC3E}">
        <p14:creationId xmlns:p14="http://schemas.microsoft.com/office/powerpoint/2010/main" val="412211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66167-2C7B-1FBF-3EF0-FF7DFC2D9AEE}"/>
              </a:ext>
            </a:extLst>
          </p:cNvPr>
          <p:cNvSpPr>
            <a:spLocks noGrp="1"/>
          </p:cNvSpPr>
          <p:nvPr>
            <p:ph type="title"/>
          </p:nvPr>
        </p:nvSpPr>
        <p:spPr/>
        <p:txBody>
          <a:bodyPr/>
          <a:lstStyle/>
          <a:p>
            <a:endParaRPr lang="en-MY"/>
          </a:p>
        </p:txBody>
      </p:sp>
      <p:sp>
        <p:nvSpPr>
          <p:cNvPr id="3" name="Text Placeholder 2">
            <a:extLst>
              <a:ext uri="{FF2B5EF4-FFF2-40B4-BE49-F238E27FC236}">
                <a16:creationId xmlns:a16="http://schemas.microsoft.com/office/drawing/2014/main" xmlns="" id="{BB08F3C4-B8E6-AC6E-7D8A-3684AC75C637}"/>
              </a:ext>
            </a:extLst>
          </p:cNvPr>
          <p:cNvSpPr>
            <a:spLocks noGrp="1"/>
          </p:cNvSpPr>
          <p:nvPr>
            <p:ph type="body" sz="half" idx="1"/>
          </p:nvPr>
        </p:nvSpPr>
        <p:spPr/>
        <p:txBody>
          <a:bodyPr/>
          <a:lstStyle/>
          <a:p>
            <a:endParaRPr lang="en-MY" dirty="0"/>
          </a:p>
        </p:txBody>
      </p:sp>
      <p:sp>
        <p:nvSpPr>
          <p:cNvPr id="4" name="Content Placeholder 3">
            <a:extLst>
              <a:ext uri="{FF2B5EF4-FFF2-40B4-BE49-F238E27FC236}">
                <a16:creationId xmlns:a16="http://schemas.microsoft.com/office/drawing/2014/main" xmlns="" id="{C3B9221D-77F7-2DDA-A6AD-F4DB557D39EE}"/>
              </a:ext>
            </a:extLst>
          </p:cNvPr>
          <p:cNvSpPr>
            <a:spLocks noGrp="1"/>
          </p:cNvSpPr>
          <p:nvPr>
            <p:ph sz="half" idx="2"/>
          </p:nvPr>
        </p:nvSpPr>
        <p:spPr/>
        <p:txBody>
          <a:bodyPr/>
          <a:lstStyle/>
          <a:p>
            <a:endParaRPr lang="en-MY"/>
          </a:p>
        </p:txBody>
      </p:sp>
      <p:pic>
        <p:nvPicPr>
          <p:cNvPr id="6" name="Picture 5">
            <a:extLst>
              <a:ext uri="{FF2B5EF4-FFF2-40B4-BE49-F238E27FC236}">
                <a16:creationId xmlns:a16="http://schemas.microsoft.com/office/drawing/2014/main" xmlns="" id="{1C56306B-EB5A-1703-1DEC-43405F414B7B}"/>
              </a:ext>
            </a:extLst>
          </p:cNvPr>
          <p:cNvPicPr>
            <a:picLocks noChangeAspect="1"/>
          </p:cNvPicPr>
          <p:nvPr/>
        </p:nvPicPr>
        <p:blipFill>
          <a:blip r:embed="rId2"/>
          <a:stretch>
            <a:fillRect/>
          </a:stretch>
        </p:blipFill>
        <p:spPr>
          <a:xfrm>
            <a:off x="1312862" y="1541462"/>
            <a:ext cx="10376563" cy="4414838"/>
          </a:xfrm>
          <a:prstGeom prst="rect">
            <a:avLst/>
          </a:prstGeom>
        </p:spPr>
      </p:pic>
    </p:spTree>
    <p:extLst>
      <p:ext uri="{BB962C8B-B14F-4D97-AF65-F5344CB8AC3E}">
        <p14:creationId xmlns:p14="http://schemas.microsoft.com/office/powerpoint/2010/main" val="175127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924" y="0"/>
            <a:ext cx="8229600" cy="1143000"/>
          </a:xfrm>
        </p:spPr>
        <p:txBody>
          <a:bodyPr/>
          <a:lstStyle/>
          <a:p>
            <a:r>
              <a:rPr lang="en-MY" dirty="0"/>
              <a:t>Example</a:t>
            </a:r>
          </a:p>
        </p:txBody>
      </p:sp>
      <p:pic>
        <p:nvPicPr>
          <p:cNvPr id="4" name="Picture 3"/>
          <p:cNvPicPr>
            <a:picLocks noChangeAspect="1"/>
          </p:cNvPicPr>
          <p:nvPr/>
        </p:nvPicPr>
        <p:blipFill>
          <a:blip r:embed="rId3"/>
          <a:stretch>
            <a:fillRect/>
          </a:stretch>
        </p:blipFill>
        <p:spPr>
          <a:xfrm>
            <a:off x="1877925" y="1676401"/>
            <a:ext cx="8783149" cy="3914775"/>
          </a:xfrm>
          <a:prstGeom prst="rect">
            <a:avLst/>
          </a:prstGeom>
        </p:spPr>
      </p:pic>
    </p:spTree>
    <p:extLst>
      <p:ext uri="{BB962C8B-B14F-4D97-AF65-F5344CB8AC3E}">
        <p14:creationId xmlns:p14="http://schemas.microsoft.com/office/powerpoint/2010/main" val="157054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219</Words>
  <Application>Microsoft Office PowerPoint</Application>
  <PresentationFormat>Custom</PresentationFormat>
  <Paragraphs>36</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By: Dr. Nur Syazana Rashidi</vt:lpstr>
      <vt:lpstr>EXACT EQUATIONS</vt:lpstr>
      <vt:lpstr>Determine Exact Equations</vt:lpstr>
      <vt:lpstr>PowerPoint Presentation</vt:lpstr>
      <vt:lpstr>Solution of An Exact Equations</vt:lpstr>
      <vt:lpstr>PowerPoint Presentation</vt:lpstr>
      <vt:lpstr>PowerPoint Presentation</vt:lpstr>
      <vt:lpstr>PowerPoint Presentation</vt:lpstr>
      <vt:lpstr>Example</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Dr. Nur Syazana Rashidi</dc:title>
  <dc:creator>syazrashidi1@gmail.com</dc:creator>
  <cp:lastModifiedBy>user</cp:lastModifiedBy>
  <cp:revision>12</cp:revision>
  <dcterms:created xsi:type="dcterms:W3CDTF">2022-06-26T02:39:22Z</dcterms:created>
  <dcterms:modified xsi:type="dcterms:W3CDTF">2022-10-20T07:29:59Z</dcterms:modified>
</cp:coreProperties>
</file>