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7" r:id="rId2"/>
    <p:sldId id="294" r:id="rId3"/>
    <p:sldId id="259" r:id="rId4"/>
    <p:sldId id="298" r:id="rId5"/>
    <p:sldId id="260" r:id="rId6"/>
    <p:sldId id="299" r:id="rId7"/>
    <p:sldId id="261" r:id="rId8"/>
    <p:sldId id="300" r:id="rId9"/>
    <p:sldId id="262" r:id="rId10"/>
    <p:sldId id="297" r:id="rId1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varScale="1">
        <p:scale>
          <a:sx n="61" d="100"/>
          <a:sy n="61" d="100"/>
        </p:scale>
        <p:origin x="996"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FAC710-D199-4DDF-AD86-22DC0E2BE25E}" type="datetimeFigureOut">
              <a:rPr lang="en-US" smtClean="0"/>
              <a:pPr/>
              <a:t>6/7/2022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AB82181-D476-44DA-87C8-E584C64E82B2}"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FE65FFA-3C10-4C45-97DB-DC6EA91EA7E3}" type="datetimeFigureOut">
              <a:rPr lang="en-US" smtClean="0"/>
              <a:pPr/>
              <a:t>6/7/2022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FEDA565-2565-45DF-A228-21E096F53D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6FCF7-053E-4117-862A-846E1F1937F3}" type="datetime1">
              <a:rPr lang="en-US" smtClean="0"/>
              <a:pPr/>
              <a:t>6/7/2022</a:t>
            </a:fld>
            <a:endParaRPr lang="en-US"/>
          </a:p>
        </p:txBody>
      </p:sp>
      <p:sp>
        <p:nvSpPr>
          <p:cNvPr id="5" name="Footer Placeholder 4"/>
          <p:cNvSpPr>
            <a:spLocks noGrp="1"/>
          </p:cNvSpPr>
          <p:nvPr>
            <p:ph type="ftr" sz="quarter" idx="11"/>
          </p:nvPr>
        </p:nvSpPr>
        <p:spPr/>
        <p:txBody>
          <a:bodyPr/>
          <a:lstStyle/>
          <a:p>
            <a:r>
              <a:rPr lang="en-US"/>
              <a:t>Author: NOOR FAIZAH ZAINUL ABIDIN</a:t>
            </a:r>
          </a:p>
        </p:txBody>
      </p:sp>
      <p:sp>
        <p:nvSpPr>
          <p:cNvPr id="6" name="Slide Number Placeholder 5"/>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A9A5BD-28A7-40D5-A72D-825081E082A6}" type="datetime1">
              <a:rPr lang="en-US" smtClean="0"/>
              <a:pPr/>
              <a:t>6/7/2022</a:t>
            </a:fld>
            <a:endParaRPr lang="en-US"/>
          </a:p>
        </p:txBody>
      </p:sp>
      <p:sp>
        <p:nvSpPr>
          <p:cNvPr id="5" name="Footer Placeholder 4"/>
          <p:cNvSpPr>
            <a:spLocks noGrp="1"/>
          </p:cNvSpPr>
          <p:nvPr>
            <p:ph type="ftr" sz="quarter" idx="11"/>
          </p:nvPr>
        </p:nvSpPr>
        <p:spPr/>
        <p:txBody>
          <a:bodyPr/>
          <a:lstStyle/>
          <a:p>
            <a:r>
              <a:rPr lang="en-US"/>
              <a:t>Author: NOOR FAIZAH ZAINUL ABIDIN</a:t>
            </a:r>
          </a:p>
        </p:txBody>
      </p:sp>
      <p:sp>
        <p:nvSpPr>
          <p:cNvPr id="6" name="Slide Number Placeholder 5"/>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8D6E3-3AF2-41E2-96A3-C7FA841A4C1C}" type="datetime1">
              <a:rPr lang="en-US" smtClean="0"/>
              <a:pPr/>
              <a:t>6/7/2022</a:t>
            </a:fld>
            <a:endParaRPr lang="en-US"/>
          </a:p>
        </p:txBody>
      </p:sp>
      <p:sp>
        <p:nvSpPr>
          <p:cNvPr id="5" name="Footer Placeholder 4"/>
          <p:cNvSpPr>
            <a:spLocks noGrp="1"/>
          </p:cNvSpPr>
          <p:nvPr>
            <p:ph type="ftr" sz="quarter" idx="11"/>
          </p:nvPr>
        </p:nvSpPr>
        <p:spPr/>
        <p:txBody>
          <a:bodyPr/>
          <a:lstStyle/>
          <a:p>
            <a:r>
              <a:rPr lang="en-US"/>
              <a:t>Author: NOOR FAIZAH ZAINUL ABIDIN</a:t>
            </a:r>
          </a:p>
        </p:txBody>
      </p:sp>
      <p:sp>
        <p:nvSpPr>
          <p:cNvPr id="6" name="Slide Number Placeholder 5"/>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331FF9-B31E-46F4-B5F3-86276F990F09}" type="datetime1">
              <a:rPr lang="en-US" smtClean="0"/>
              <a:pPr/>
              <a:t>6/7/2022</a:t>
            </a:fld>
            <a:endParaRPr lang="en-US"/>
          </a:p>
        </p:txBody>
      </p:sp>
      <p:sp>
        <p:nvSpPr>
          <p:cNvPr id="5" name="Footer Placeholder 4"/>
          <p:cNvSpPr>
            <a:spLocks noGrp="1"/>
          </p:cNvSpPr>
          <p:nvPr>
            <p:ph type="ftr" sz="quarter" idx="11"/>
          </p:nvPr>
        </p:nvSpPr>
        <p:spPr/>
        <p:txBody>
          <a:bodyPr/>
          <a:lstStyle/>
          <a:p>
            <a:r>
              <a:rPr lang="en-US"/>
              <a:t>Author: NOOR FAIZAH ZAINUL ABIDIN</a:t>
            </a:r>
          </a:p>
        </p:txBody>
      </p:sp>
      <p:sp>
        <p:nvSpPr>
          <p:cNvPr id="6" name="Slide Number Placeholder 5"/>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00EAA-FCFD-4FAE-B40F-7DB497F7D9D1}" type="datetime1">
              <a:rPr lang="en-US" smtClean="0"/>
              <a:pPr/>
              <a:t>6/7/2022</a:t>
            </a:fld>
            <a:endParaRPr lang="en-US"/>
          </a:p>
        </p:txBody>
      </p:sp>
      <p:sp>
        <p:nvSpPr>
          <p:cNvPr id="5" name="Footer Placeholder 4"/>
          <p:cNvSpPr>
            <a:spLocks noGrp="1"/>
          </p:cNvSpPr>
          <p:nvPr>
            <p:ph type="ftr" sz="quarter" idx="11"/>
          </p:nvPr>
        </p:nvSpPr>
        <p:spPr/>
        <p:txBody>
          <a:bodyPr/>
          <a:lstStyle/>
          <a:p>
            <a:r>
              <a:rPr lang="en-US"/>
              <a:t>Author: NOOR FAIZAH ZAINUL ABIDIN</a:t>
            </a:r>
          </a:p>
        </p:txBody>
      </p:sp>
      <p:sp>
        <p:nvSpPr>
          <p:cNvPr id="6" name="Slide Number Placeholder 5"/>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C73AA9-923A-45C3-854F-70EDF1440E67}" type="datetime1">
              <a:rPr lang="en-US" smtClean="0"/>
              <a:pPr/>
              <a:t>6/7/2022</a:t>
            </a:fld>
            <a:endParaRPr lang="en-US"/>
          </a:p>
        </p:txBody>
      </p:sp>
      <p:sp>
        <p:nvSpPr>
          <p:cNvPr id="6" name="Footer Placeholder 5"/>
          <p:cNvSpPr>
            <a:spLocks noGrp="1"/>
          </p:cNvSpPr>
          <p:nvPr>
            <p:ph type="ftr" sz="quarter" idx="11"/>
          </p:nvPr>
        </p:nvSpPr>
        <p:spPr/>
        <p:txBody>
          <a:bodyPr/>
          <a:lstStyle/>
          <a:p>
            <a:r>
              <a:rPr lang="en-US"/>
              <a:t>Author: NOOR FAIZAH ZAINUL ABIDIN</a:t>
            </a:r>
          </a:p>
        </p:txBody>
      </p:sp>
      <p:sp>
        <p:nvSpPr>
          <p:cNvPr id="7" name="Slide Number Placeholder 6"/>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63E6FD-975B-4176-BE44-CD0C2BA7A4C1}" type="datetime1">
              <a:rPr lang="en-US" smtClean="0"/>
              <a:pPr/>
              <a:t>6/7/2022</a:t>
            </a:fld>
            <a:endParaRPr lang="en-US"/>
          </a:p>
        </p:txBody>
      </p:sp>
      <p:sp>
        <p:nvSpPr>
          <p:cNvPr id="8" name="Footer Placeholder 7"/>
          <p:cNvSpPr>
            <a:spLocks noGrp="1"/>
          </p:cNvSpPr>
          <p:nvPr>
            <p:ph type="ftr" sz="quarter" idx="11"/>
          </p:nvPr>
        </p:nvSpPr>
        <p:spPr/>
        <p:txBody>
          <a:bodyPr/>
          <a:lstStyle/>
          <a:p>
            <a:r>
              <a:rPr lang="en-US"/>
              <a:t>Author: NOOR FAIZAH ZAINUL ABIDIN</a:t>
            </a:r>
          </a:p>
        </p:txBody>
      </p:sp>
      <p:sp>
        <p:nvSpPr>
          <p:cNvPr id="9" name="Slide Number Placeholder 8"/>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401268-C8C5-4B97-A6D5-2B639A97C41A}" type="datetime1">
              <a:rPr lang="en-US" smtClean="0"/>
              <a:pPr/>
              <a:t>6/7/2022</a:t>
            </a:fld>
            <a:endParaRPr lang="en-US"/>
          </a:p>
        </p:txBody>
      </p:sp>
      <p:sp>
        <p:nvSpPr>
          <p:cNvPr id="4" name="Footer Placeholder 3"/>
          <p:cNvSpPr>
            <a:spLocks noGrp="1"/>
          </p:cNvSpPr>
          <p:nvPr>
            <p:ph type="ftr" sz="quarter" idx="11"/>
          </p:nvPr>
        </p:nvSpPr>
        <p:spPr/>
        <p:txBody>
          <a:bodyPr/>
          <a:lstStyle/>
          <a:p>
            <a:r>
              <a:rPr lang="en-US"/>
              <a:t>Author: NOOR FAIZAH ZAINUL ABIDIN</a:t>
            </a:r>
          </a:p>
        </p:txBody>
      </p:sp>
      <p:sp>
        <p:nvSpPr>
          <p:cNvPr id="5" name="Slide Number Placeholder 4"/>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60E7F-727B-4C88-9B10-77F3A12D370A}" type="datetime1">
              <a:rPr lang="en-US" smtClean="0"/>
              <a:pPr/>
              <a:t>6/7/2022</a:t>
            </a:fld>
            <a:endParaRPr lang="en-US"/>
          </a:p>
        </p:txBody>
      </p:sp>
      <p:sp>
        <p:nvSpPr>
          <p:cNvPr id="3" name="Footer Placeholder 2"/>
          <p:cNvSpPr>
            <a:spLocks noGrp="1"/>
          </p:cNvSpPr>
          <p:nvPr>
            <p:ph type="ftr" sz="quarter" idx="11"/>
          </p:nvPr>
        </p:nvSpPr>
        <p:spPr/>
        <p:txBody>
          <a:bodyPr/>
          <a:lstStyle/>
          <a:p>
            <a:r>
              <a:rPr lang="en-US"/>
              <a:t>Author: NOOR FAIZAH ZAINUL ABIDIN</a:t>
            </a:r>
          </a:p>
        </p:txBody>
      </p:sp>
      <p:sp>
        <p:nvSpPr>
          <p:cNvPr id="4" name="Slide Number Placeholder 3"/>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386B1-EBB8-40CB-9E62-EB38FA946EB5}" type="datetime1">
              <a:rPr lang="en-US" smtClean="0"/>
              <a:pPr/>
              <a:t>6/7/2022</a:t>
            </a:fld>
            <a:endParaRPr lang="en-US"/>
          </a:p>
        </p:txBody>
      </p:sp>
      <p:sp>
        <p:nvSpPr>
          <p:cNvPr id="6" name="Footer Placeholder 5"/>
          <p:cNvSpPr>
            <a:spLocks noGrp="1"/>
          </p:cNvSpPr>
          <p:nvPr>
            <p:ph type="ftr" sz="quarter" idx="11"/>
          </p:nvPr>
        </p:nvSpPr>
        <p:spPr/>
        <p:txBody>
          <a:bodyPr/>
          <a:lstStyle/>
          <a:p>
            <a:r>
              <a:rPr lang="en-US"/>
              <a:t>Author: NOOR FAIZAH ZAINUL ABIDIN</a:t>
            </a:r>
          </a:p>
        </p:txBody>
      </p:sp>
      <p:sp>
        <p:nvSpPr>
          <p:cNvPr id="7" name="Slide Number Placeholder 6"/>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82F80-9DA2-4147-8748-4F8576D36C2D}" type="datetime1">
              <a:rPr lang="en-US" smtClean="0"/>
              <a:pPr/>
              <a:t>6/7/2022</a:t>
            </a:fld>
            <a:endParaRPr lang="en-US"/>
          </a:p>
        </p:txBody>
      </p:sp>
      <p:sp>
        <p:nvSpPr>
          <p:cNvPr id="6" name="Footer Placeholder 5"/>
          <p:cNvSpPr>
            <a:spLocks noGrp="1"/>
          </p:cNvSpPr>
          <p:nvPr>
            <p:ph type="ftr" sz="quarter" idx="11"/>
          </p:nvPr>
        </p:nvSpPr>
        <p:spPr/>
        <p:txBody>
          <a:bodyPr/>
          <a:lstStyle/>
          <a:p>
            <a:r>
              <a:rPr lang="en-US"/>
              <a:t>Author: NOOR FAIZAH ZAINUL ABIDIN</a:t>
            </a:r>
          </a:p>
        </p:txBody>
      </p:sp>
      <p:sp>
        <p:nvSpPr>
          <p:cNvPr id="7" name="Slide Number Placeholder 6"/>
          <p:cNvSpPr>
            <a:spLocks noGrp="1"/>
          </p:cNvSpPr>
          <p:nvPr>
            <p:ph type="sldNum" sz="quarter" idx="12"/>
          </p:nvPr>
        </p:nvSpPr>
        <p:spPr/>
        <p:txBody>
          <a:bodyPr/>
          <a:lstStyle/>
          <a:p>
            <a:fld id="{74890AAA-EAD4-4F62-BBFF-43AADC903C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B52D-2FF5-4D97-B09F-3CEC667BC076}" type="datetime1">
              <a:rPr lang="en-US" smtClean="0"/>
              <a:pPr/>
              <a:t>6/7/2022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Author: NOOR FAIZAH ZAINUL ABIDIN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90AAA-EAD4-4F62-BBFF-43AADC903C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587376"/>
            <a:ext cx="8364682" cy="1470025"/>
          </a:xfrm>
        </p:spPr>
        <p:txBody>
          <a:bodyPr>
            <a:normAutofit/>
          </a:bodyPr>
          <a:lstStyle/>
          <a:p>
            <a:r>
              <a:rPr lang="en-US" sz="3600" b="1" dirty="0"/>
              <a:t>CHAPTER 1: MICROPRECESSOR-BASED SYSTEMS </a:t>
            </a:r>
          </a:p>
        </p:txBody>
      </p:sp>
      <p:sp>
        <p:nvSpPr>
          <p:cNvPr id="9" name="Rectangle 8">
            <a:extLst>
              <a:ext uri="{FF2B5EF4-FFF2-40B4-BE49-F238E27FC236}">
                <a16:creationId xmlns:a16="http://schemas.microsoft.com/office/drawing/2014/main" id="{7DF44725-A0E3-470C-B713-35872E7EDE1E}"/>
              </a:ext>
            </a:extLst>
          </p:cNvPr>
          <p:cNvSpPr/>
          <p:nvPr/>
        </p:nvSpPr>
        <p:spPr>
          <a:xfrm>
            <a:off x="2315441" y="2416175"/>
            <a:ext cx="7239000" cy="1656864"/>
          </a:xfrm>
          <a:prstGeom prst="rect">
            <a:avLst/>
          </a:prstGeom>
        </p:spPr>
        <p:txBody>
          <a:bodyPr wrap="square">
            <a:spAutoFit/>
          </a:bodyPr>
          <a:lstStyle/>
          <a:p>
            <a:pPr marL="260985" algn="just"/>
            <a:r>
              <a:rPr lang="en-US" sz="2000" dirty="0">
                <a:latin typeface="Arial" panose="020B0604020202020204" pitchFamily="34" charset="0"/>
                <a:ea typeface="Arial" panose="020B0604020202020204" pitchFamily="34" charset="0"/>
              </a:rPr>
              <a:t>By the end of this topic, you should be able to:</a:t>
            </a:r>
          </a:p>
          <a:p>
            <a:pPr marL="342900" indent="-342900" algn="just">
              <a:spcBef>
                <a:spcPts val="140"/>
              </a:spcBef>
              <a:buSzPts val="1200"/>
              <a:buFont typeface="Wingdings" panose="05000000000000000000" pitchFamily="2" charset="2"/>
              <a:buChar char=""/>
            </a:pPr>
            <a:r>
              <a:rPr lang="en-US" sz="2000" dirty="0">
                <a:latin typeface="Arial" panose="020B0604020202020204" pitchFamily="34" charset="0"/>
                <a:ea typeface="Wingdings" panose="05000000000000000000" pitchFamily="2" charset="2"/>
                <a:cs typeface="Wingdings" panose="05000000000000000000" pitchFamily="2" charset="2"/>
              </a:rPr>
              <a:t>Understand System Block Diagram, Microprocessor Operation, Hardware/Software Requirements.</a:t>
            </a:r>
          </a:p>
          <a:p>
            <a:pPr marL="342900" indent="-342900" algn="just">
              <a:spcBef>
                <a:spcPts val="140"/>
              </a:spcBef>
              <a:buSzPts val="1200"/>
              <a:buFont typeface="Wingdings" panose="05000000000000000000" pitchFamily="2" charset="2"/>
              <a:buChar char=""/>
            </a:pPr>
            <a:r>
              <a:rPr lang="en-US" sz="2000" dirty="0">
                <a:latin typeface="Arial" panose="020B0604020202020204" pitchFamily="34" charset="0"/>
                <a:ea typeface="Wingdings" panose="05000000000000000000" pitchFamily="2" charset="2"/>
                <a:cs typeface="Wingdings" panose="05000000000000000000" pitchFamily="2" charset="2"/>
              </a:rPr>
              <a:t>Know Evolution of Microprocessors, Special Gates for Microcomputer, Octal Buffer and Octal Bus Transceiver.</a:t>
            </a:r>
          </a:p>
        </p:txBody>
      </p:sp>
      <p:pic>
        <p:nvPicPr>
          <p:cNvPr id="7" name="Picture 6" descr="A picture containing logo&#10;&#10;Description automatically generated">
            <a:extLst>
              <a:ext uri="{FF2B5EF4-FFF2-40B4-BE49-F238E27FC236}">
                <a16:creationId xmlns:a16="http://schemas.microsoft.com/office/drawing/2014/main" id="{D74AAE49-D138-93E2-C19D-1D78498A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6">
            <a:extLst>
              <a:ext uri="{FF2B5EF4-FFF2-40B4-BE49-F238E27FC236}">
                <a16:creationId xmlns:a16="http://schemas.microsoft.com/office/drawing/2014/main" id="{3052FB7E-B8FB-4F3D-BF97-B357B7D0C073}"/>
              </a:ext>
            </a:extLst>
          </p:cNvPr>
          <p:cNvSpPr>
            <a:spLocks noGrp="1"/>
          </p:cNvSpPr>
          <p:nvPr>
            <p:ph type="ctrTitle"/>
          </p:nvPr>
        </p:nvSpPr>
        <p:spPr/>
        <p:txBody>
          <a:bodyPr/>
          <a:lstStyle/>
          <a:p>
            <a:r>
              <a:rPr lang="en-US" altLang="en-US"/>
              <a:t>THANK YOU</a:t>
            </a:r>
          </a:p>
        </p:txBody>
      </p:sp>
      <p:pic>
        <p:nvPicPr>
          <p:cNvPr id="6" name="Picture 5" descr="A picture containing logo&#10;&#10;Description automatically generated">
            <a:extLst>
              <a:ext uri="{FF2B5EF4-FFF2-40B4-BE49-F238E27FC236}">
                <a16:creationId xmlns:a16="http://schemas.microsoft.com/office/drawing/2014/main" id="{24CE5F14-A003-4C6C-C035-548FAC8BD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p>
        </p:txBody>
      </p:sp>
      <p:sp>
        <p:nvSpPr>
          <p:cNvPr id="7" name="Slide Number Placeholder 6"/>
          <p:cNvSpPr>
            <a:spLocks noGrp="1"/>
          </p:cNvSpPr>
          <p:nvPr>
            <p:ph type="sldNum" sz="quarter" idx="12"/>
          </p:nvPr>
        </p:nvSpPr>
        <p:spPr/>
        <p:txBody>
          <a:bodyPr/>
          <a:lstStyle/>
          <a:p>
            <a:fld id="{74890AAA-EAD4-4F62-BBFF-43AADC903C79}" type="slidenum">
              <a:rPr lang="en-US" smtClean="0"/>
              <a:pPr/>
              <a:t>2</a:t>
            </a:fld>
            <a:endParaRPr lang="en-US"/>
          </a:p>
        </p:txBody>
      </p:sp>
      <p:sp>
        <p:nvSpPr>
          <p:cNvPr id="9" name="Content Placeholder 8">
            <a:extLst>
              <a:ext uri="{FF2B5EF4-FFF2-40B4-BE49-F238E27FC236}">
                <a16:creationId xmlns:a16="http://schemas.microsoft.com/office/drawing/2014/main" id="{E4ED3F1A-20D2-4667-AAB2-B770E465527B}"/>
              </a:ext>
            </a:extLst>
          </p:cNvPr>
          <p:cNvSpPr>
            <a:spLocks noGrp="1"/>
          </p:cNvSpPr>
          <p:nvPr>
            <p:ph idx="1"/>
          </p:nvPr>
        </p:nvSpPr>
        <p:spPr>
          <a:xfrm>
            <a:off x="609600" y="1372394"/>
            <a:ext cx="10363200" cy="5029200"/>
          </a:xfrm>
        </p:spPr>
        <p:txBody>
          <a:bodyPr>
            <a:normAutofit fontScale="77500" lnSpcReduction="20000"/>
          </a:bodyPr>
          <a:lstStyle/>
          <a:p>
            <a:pPr algn="just"/>
            <a:endParaRPr lang="en-US" dirty="0"/>
          </a:p>
          <a:p>
            <a:pPr algn="just"/>
            <a:r>
              <a:rPr lang="en-US" sz="4000" dirty="0">
                <a:latin typeface="Arial" panose="020B0604020202020204" pitchFamily="34" charset="0"/>
                <a:cs typeface="Arial" panose="020B0604020202020204" pitchFamily="34" charset="0"/>
              </a:rPr>
              <a:t>At the heart of the modern computer is the microprocessor—also commonly called the central processing unit (CPU)—a tiny, square sliver of silicon that’s etched with a microscopic network of gates and channels through which electricity flows. </a:t>
            </a:r>
          </a:p>
          <a:p>
            <a:pPr algn="just"/>
            <a:r>
              <a:rPr lang="en-US" sz="4000" dirty="0">
                <a:latin typeface="Arial" panose="020B0604020202020204" pitchFamily="34" charset="0"/>
                <a:cs typeface="Arial" panose="020B0604020202020204" pitchFamily="34" charset="0"/>
              </a:rPr>
              <a:t>This network of gates (transistors) and channels (wires or lines) is a very small version of the kind of circuitry that we’ve all seen when cracking open a television remote or an old radio. </a:t>
            </a:r>
          </a:p>
          <a:p>
            <a:pPr algn="just"/>
            <a:r>
              <a:rPr lang="en-US" sz="4000" dirty="0">
                <a:latin typeface="Arial" panose="020B0604020202020204" pitchFamily="34" charset="0"/>
                <a:cs typeface="Arial" panose="020B0604020202020204" pitchFamily="34" charset="0"/>
              </a:rPr>
              <a:t>In short, the microprocessor isn’t just the “heart” of a modern computer—it’s a computer in and of itself.</a:t>
            </a:r>
          </a:p>
          <a:p>
            <a:pPr algn="just"/>
            <a:endParaRPr lang="en-US" dirty="0"/>
          </a:p>
        </p:txBody>
      </p:sp>
      <p:pic>
        <p:nvPicPr>
          <p:cNvPr id="10" name="Picture 9" descr="A picture containing logo&#10;&#10;Description automatically generated">
            <a:extLst>
              <a:ext uri="{FF2B5EF4-FFF2-40B4-BE49-F238E27FC236}">
                <a16:creationId xmlns:a16="http://schemas.microsoft.com/office/drawing/2014/main" id="{B135918C-5979-4974-33E2-F5B5D303C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E1339E2-4123-4741-A72F-D8A33F0EC9EE}"/>
              </a:ext>
            </a:extLst>
          </p:cNvPr>
          <p:cNvSpPr>
            <a:spLocks noGrp="1" noChangeArrowheads="1"/>
          </p:cNvSpPr>
          <p:nvPr>
            <p:ph type="title"/>
          </p:nvPr>
        </p:nvSpPr>
        <p:spPr>
          <a:xfrm>
            <a:off x="838200" y="457200"/>
            <a:ext cx="8762999" cy="1143000"/>
          </a:xfrm>
        </p:spPr>
        <p:txBody>
          <a:bodyPr>
            <a:normAutofit fontScale="90000"/>
          </a:bodyPr>
          <a:lstStyle/>
          <a:p>
            <a:r>
              <a:rPr lang="en-US" altLang="en-US" sz="3200" b="1" dirty="0">
                <a:latin typeface="Arial" panose="020B0604020202020204" pitchFamily="34" charset="0"/>
                <a:cs typeface="Arial" panose="020B0604020202020204" pitchFamily="34" charset="0"/>
              </a:rPr>
              <a:t>System Block Diagram of a Basic Microcomputer</a:t>
            </a:r>
            <a:br>
              <a:rPr lang="en-US" altLang="en-US" sz="3200" b="1" dirty="0">
                <a:latin typeface="Arial" panose="020B0604020202020204" pitchFamily="34" charset="0"/>
                <a:cs typeface="Arial" panose="020B0604020202020204" pitchFamily="34" charset="0"/>
              </a:rPr>
            </a:br>
            <a:endParaRPr lang="en-US" altLang="en-US" sz="32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04D6E62-EB06-409F-8E87-31120032AB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40072" y="1447801"/>
            <a:ext cx="4581525" cy="2943225"/>
          </a:xfrm>
          <a:prstGeom prst="rect">
            <a:avLst/>
          </a:prstGeom>
          <a:noFill/>
          <a:ln>
            <a:noFill/>
          </a:ln>
        </p:spPr>
      </p:pic>
      <p:sp>
        <p:nvSpPr>
          <p:cNvPr id="2" name="Rectangle 1">
            <a:extLst>
              <a:ext uri="{FF2B5EF4-FFF2-40B4-BE49-F238E27FC236}">
                <a16:creationId xmlns:a16="http://schemas.microsoft.com/office/drawing/2014/main" id="{4B900EBE-76F7-4264-901B-A527A1CCAC93}"/>
              </a:ext>
            </a:extLst>
          </p:cNvPr>
          <p:cNvSpPr/>
          <p:nvPr/>
        </p:nvSpPr>
        <p:spPr>
          <a:xfrm>
            <a:off x="533400" y="4406792"/>
            <a:ext cx="11125200" cy="2062103"/>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The microprocessor follows a sequence: Fetch, Decode, and then Execute. </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Initially, the instructions are stored in the memory in a sequential order. </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The microprocessor fetches those instructions from the memory, then decodes it and executes those instructions till STOP instruction is reached.</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Later, it sends the result in binary to the output port. </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Between these processes, the register stores the temporarily data and ALU performs the computing functions</a:t>
            </a:r>
            <a:r>
              <a:rPr lang="en-US" sz="2000" dirty="0">
                <a:latin typeface="Arial" panose="020B0604020202020204" pitchFamily="34" charset="0"/>
                <a:ea typeface="Arial" panose="020B0604020202020204" pitchFamily="34" charset="0"/>
              </a:rPr>
              <a:t>.</a:t>
            </a:r>
          </a:p>
        </p:txBody>
      </p:sp>
      <p:pic>
        <p:nvPicPr>
          <p:cNvPr id="9" name="Picture 8" descr="A picture containing logo&#10;&#10;Description automatically generated">
            <a:extLst>
              <a:ext uri="{FF2B5EF4-FFF2-40B4-BE49-F238E27FC236}">
                <a16:creationId xmlns:a16="http://schemas.microsoft.com/office/drawing/2014/main" id="{2139790E-8704-627E-90B9-E6E1C35D1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E304-CAAE-4F89-A91E-E9A79E451D97}"/>
              </a:ext>
            </a:extLst>
          </p:cNvPr>
          <p:cNvSpPr>
            <a:spLocks noGrp="1"/>
          </p:cNvSpPr>
          <p:nvPr>
            <p:ph type="title"/>
          </p:nvPr>
        </p:nvSpPr>
        <p:spPr>
          <a:xfrm>
            <a:off x="1960418" y="-95990"/>
            <a:ext cx="5600700" cy="1143000"/>
          </a:xfrm>
        </p:spPr>
        <p:txBody>
          <a:bodyPr>
            <a:normAutofit fontScale="90000"/>
          </a:bodyPr>
          <a:lstStyle/>
          <a:p>
            <a:r>
              <a:rPr lang="en-US" sz="3600" b="1" dirty="0">
                <a:latin typeface="Arial" panose="020B0604020202020204" pitchFamily="34" charset="0"/>
                <a:cs typeface="Arial" panose="020B0604020202020204" pitchFamily="34" charset="0"/>
              </a:rPr>
              <a:t>Microprocessor Operation</a:t>
            </a:r>
          </a:p>
        </p:txBody>
      </p:sp>
      <p:sp>
        <p:nvSpPr>
          <p:cNvPr id="5" name="Slide Number Placeholder 4">
            <a:extLst>
              <a:ext uri="{FF2B5EF4-FFF2-40B4-BE49-F238E27FC236}">
                <a16:creationId xmlns:a16="http://schemas.microsoft.com/office/drawing/2014/main" id="{4314CF1C-90D6-4E51-B57D-E3A4B5E9E544}"/>
              </a:ext>
            </a:extLst>
          </p:cNvPr>
          <p:cNvSpPr>
            <a:spLocks noGrp="1"/>
          </p:cNvSpPr>
          <p:nvPr>
            <p:ph type="sldNum" sz="quarter" idx="12"/>
          </p:nvPr>
        </p:nvSpPr>
        <p:spPr/>
        <p:txBody>
          <a:bodyPr/>
          <a:lstStyle/>
          <a:p>
            <a:fld id="{74890AAA-EAD4-4F62-BBFF-43AADC903C79}" type="slidenum">
              <a:rPr lang="en-US" smtClean="0"/>
              <a:pPr/>
              <a:t>4</a:t>
            </a:fld>
            <a:endParaRPr lang="en-US"/>
          </a:p>
        </p:txBody>
      </p:sp>
      <p:sp>
        <p:nvSpPr>
          <p:cNvPr id="4" name="Rectangle 3">
            <a:extLst>
              <a:ext uri="{FF2B5EF4-FFF2-40B4-BE49-F238E27FC236}">
                <a16:creationId xmlns:a16="http://schemas.microsoft.com/office/drawing/2014/main" id="{CE7477F3-D386-487B-8B45-8E9ABD2F9CB2}"/>
              </a:ext>
            </a:extLst>
          </p:cNvPr>
          <p:cNvSpPr/>
          <p:nvPr/>
        </p:nvSpPr>
        <p:spPr>
          <a:xfrm>
            <a:off x="228600" y="856920"/>
            <a:ext cx="11658600" cy="3354765"/>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2000" dirty="0">
                <a:latin typeface="Arial" panose="020B0604020202020204" pitchFamily="34" charset="0"/>
                <a:ea typeface="Arial" panose="020B0604020202020204" pitchFamily="34" charset="0"/>
              </a:rPr>
              <a:t>A Microprocessor takes a bunch of instructions in machine language and executes them, telling the processor what it has to do. </a:t>
            </a:r>
          </a:p>
          <a:p>
            <a:pPr marL="342900" indent="-342900" algn="just">
              <a:spcBef>
                <a:spcPts val="10"/>
              </a:spcBef>
              <a:buFont typeface="Symbol" panose="05050102010706020507" pitchFamily="18" charset="2"/>
              <a:buChar char=""/>
            </a:pPr>
            <a:r>
              <a:rPr lang="en-US" sz="2000" dirty="0">
                <a:latin typeface="Arial" panose="020B0604020202020204" pitchFamily="34" charset="0"/>
                <a:ea typeface="Arial" panose="020B0604020202020204" pitchFamily="34" charset="0"/>
              </a:rPr>
              <a:t>Microprocessor performs three basic things while executing the instruction:</a:t>
            </a:r>
          </a:p>
          <a:p>
            <a:pPr marL="742950" lvl="1" indent="-285750" algn="just">
              <a:spcBef>
                <a:spcPts val="10"/>
              </a:spcBef>
              <a:buFont typeface="Wingdings" panose="05000000000000000000" pitchFamily="2" charset="2"/>
              <a:buChar char=""/>
            </a:pPr>
            <a:r>
              <a:rPr lang="en-US" sz="2000" dirty="0">
                <a:latin typeface="Arial" panose="020B0604020202020204" pitchFamily="34" charset="0"/>
                <a:ea typeface="Arial" panose="020B0604020202020204" pitchFamily="34" charset="0"/>
              </a:rPr>
              <a:t>It performs some basic operations like addition, subtraction, multiplication, division and some logical operations using its Arithmetic and Logical Unit (ALU). New Microprocessors also perform operations on floating point numbers also.</a:t>
            </a:r>
          </a:p>
          <a:p>
            <a:pPr marL="742950" lvl="1" indent="-285750" algn="just">
              <a:spcBef>
                <a:spcPts val="10"/>
              </a:spcBef>
              <a:buFont typeface="Wingdings" panose="05000000000000000000" pitchFamily="2" charset="2"/>
              <a:buChar char=""/>
            </a:pPr>
            <a:r>
              <a:rPr lang="en-US" sz="2000" dirty="0">
                <a:latin typeface="Arial" panose="020B0604020202020204" pitchFamily="34" charset="0"/>
                <a:ea typeface="Arial" panose="020B0604020202020204" pitchFamily="34" charset="0"/>
              </a:rPr>
              <a:t>Data in Microprocessor can move from one location to another.</a:t>
            </a:r>
          </a:p>
          <a:p>
            <a:pPr marL="742950" lvl="1" indent="-285750" algn="just">
              <a:spcBef>
                <a:spcPts val="10"/>
              </a:spcBef>
              <a:buFont typeface="Wingdings" panose="05000000000000000000" pitchFamily="2" charset="2"/>
              <a:buChar char=""/>
            </a:pPr>
            <a:r>
              <a:rPr lang="en-US" sz="2000" dirty="0">
                <a:latin typeface="Arial" panose="020B0604020202020204" pitchFamily="34" charset="0"/>
                <a:ea typeface="Arial" panose="020B0604020202020204" pitchFamily="34" charset="0"/>
              </a:rPr>
              <a:t>It has a Program Counter (PC) register that stores the address of next instruction based on the value of PC, Microprocessor jumps from one location to another and takes decision.</a:t>
            </a:r>
          </a:p>
          <a:p>
            <a:pPr marL="342900" indent="-342900" algn="just">
              <a:spcBef>
                <a:spcPts val="10"/>
              </a:spcBef>
              <a:buFont typeface="Symbol" panose="05050102010706020507" pitchFamily="18" charset="2"/>
              <a:buChar char=""/>
            </a:pPr>
            <a:r>
              <a:rPr lang="en-US" sz="2000" dirty="0">
                <a:latin typeface="Arial" panose="020B0604020202020204" pitchFamily="34" charset="0"/>
                <a:ea typeface="Arial" panose="020B0604020202020204" pitchFamily="34" charset="0"/>
              </a:rPr>
              <a:t>A typical Microprocessor structure looks like this</a:t>
            </a:r>
            <a:r>
              <a:rPr lang="en-US" dirty="0">
                <a:latin typeface="Arial" panose="020B0604020202020204" pitchFamily="34" charset="0"/>
                <a:ea typeface="Arial" panose="020B0604020202020204" pitchFamily="34" charset="0"/>
              </a:rPr>
              <a:t>.</a:t>
            </a:r>
          </a:p>
          <a:p>
            <a:pPr marL="742950" lvl="1" indent="-285750" algn="just">
              <a:spcBef>
                <a:spcPts val="10"/>
              </a:spcBef>
              <a:buFont typeface="Wingdings" panose="05000000000000000000" pitchFamily="2" charset="2"/>
              <a:buChar char=""/>
            </a:pPr>
            <a:endParaRPr lang="en-US" sz="1400" dirty="0">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949E5412-E910-4B0A-8316-39B158FCE6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956908"/>
            <a:ext cx="4822190" cy="2654221"/>
          </a:xfrm>
          <a:prstGeom prst="rect">
            <a:avLst/>
          </a:prstGeom>
          <a:noFill/>
          <a:ln>
            <a:noFill/>
          </a:ln>
        </p:spPr>
      </p:pic>
      <p:pic>
        <p:nvPicPr>
          <p:cNvPr id="11" name="Picture 10" descr="A picture containing logo&#10;&#10;Description automatically generated">
            <a:extLst>
              <a:ext uri="{FF2B5EF4-FFF2-40B4-BE49-F238E27FC236}">
                <a16:creationId xmlns:a16="http://schemas.microsoft.com/office/drawing/2014/main" id="{9EC8908F-8FFE-55C6-0873-652F0CD74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extLst>
      <p:ext uri="{BB962C8B-B14F-4D97-AF65-F5344CB8AC3E}">
        <p14:creationId xmlns:p14="http://schemas.microsoft.com/office/powerpoint/2010/main" val="189848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F15228-15EA-47D8-97AA-D940B113C11A}"/>
              </a:ext>
            </a:extLst>
          </p:cNvPr>
          <p:cNvSpPr/>
          <p:nvPr/>
        </p:nvSpPr>
        <p:spPr>
          <a:xfrm>
            <a:off x="2054907" y="431977"/>
            <a:ext cx="5112297" cy="461665"/>
          </a:xfrm>
          <a:prstGeom prst="rect">
            <a:avLst/>
          </a:prstGeom>
        </p:spPr>
        <p:txBody>
          <a:bodyPr wrap="none">
            <a:spAutoFit/>
          </a:bodyPr>
          <a:lstStyle/>
          <a:p>
            <a:pPr algn="just">
              <a:spcBef>
                <a:spcPts val="10"/>
              </a:spcBef>
            </a:pPr>
            <a:r>
              <a:rPr lang="en-US" sz="2400" b="1" dirty="0">
                <a:latin typeface="Arial" panose="020B0604020202020204" pitchFamily="34" charset="0"/>
                <a:ea typeface="Arial" panose="020B0604020202020204" pitchFamily="34" charset="0"/>
              </a:rPr>
              <a:t>Hardware/Software Requirements</a:t>
            </a:r>
            <a:endParaRPr lang="en-US" sz="2400" dirty="0">
              <a:latin typeface="Arial" panose="020B0604020202020204" pitchFamily="34" charset="0"/>
              <a:ea typeface="Arial" panose="020B0604020202020204" pitchFamily="34" charset="0"/>
            </a:endParaRPr>
          </a:p>
        </p:txBody>
      </p:sp>
      <p:sp>
        <p:nvSpPr>
          <p:cNvPr id="9" name="Rectangle 8">
            <a:extLst>
              <a:ext uri="{FF2B5EF4-FFF2-40B4-BE49-F238E27FC236}">
                <a16:creationId xmlns:a16="http://schemas.microsoft.com/office/drawing/2014/main" id="{51D673E5-9450-442D-9CCE-72C205DF9A6F}"/>
              </a:ext>
            </a:extLst>
          </p:cNvPr>
          <p:cNvSpPr/>
          <p:nvPr/>
        </p:nvSpPr>
        <p:spPr>
          <a:xfrm>
            <a:off x="381000" y="1002268"/>
            <a:ext cx="9982200" cy="830997"/>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Each computer system consists of hardware, system software and application software. </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The interface between hardware and software is mainly given by a set of machine instructions including the interrupt- as well as the I/O-functions</a:t>
            </a:r>
          </a:p>
        </p:txBody>
      </p:sp>
      <p:sp>
        <p:nvSpPr>
          <p:cNvPr id="10" name="Rectangle 9">
            <a:extLst>
              <a:ext uri="{FF2B5EF4-FFF2-40B4-BE49-F238E27FC236}">
                <a16:creationId xmlns:a16="http://schemas.microsoft.com/office/drawing/2014/main" id="{9DBE52AC-1BAA-4211-A287-F31A6B04B0C9}"/>
              </a:ext>
            </a:extLst>
          </p:cNvPr>
          <p:cNvSpPr/>
          <p:nvPr/>
        </p:nvSpPr>
        <p:spPr>
          <a:xfrm>
            <a:off x="2054906" y="2126762"/>
            <a:ext cx="5791200" cy="369332"/>
          </a:xfrm>
          <a:prstGeom prst="rect">
            <a:avLst/>
          </a:prstGeom>
        </p:spPr>
        <p:txBody>
          <a:bodyPr wrap="square">
            <a:spAutoFit/>
          </a:bodyPr>
          <a:lstStyle/>
          <a:p>
            <a:pPr algn="just">
              <a:spcBef>
                <a:spcPts val="10"/>
              </a:spcBef>
            </a:pPr>
            <a:r>
              <a:rPr lang="en-US" b="1" dirty="0">
                <a:latin typeface="Arial" panose="020B0604020202020204" pitchFamily="34" charset="0"/>
                <a:ea typeface="Arial" panose="020B0604020202020204" pitchFamily="34" charset="0"/>
              </a:rPr>
              <a:t>Complex Instruction Set Computer (CISC):</a:t>
            </a:r>
            <a:endParaRPr lang="en-US" dirty="0">
              <a:latin typeface="Arial" panose="020B0604020202020204" pitchFamily="34" charset="0"/>
              <a:ea typeface="Arial" panose="020B0604020202020204" pitchFamily="34" charset="0"/>
            </a:endParaRPr>
          </a:p>
        </p:txBody>
      </p:sp>
      <p:sp>
        <p:nvSpPr>
          <p:cNvPr id="11" name="Rectangle 10">
            <a:extLst>
              <a:ext uri="{FF2B5EF4-FFF2-40B4-BE49-F238E27FC236}">
                <a16:creationId xmlns:a16="http://schemas.microsoft.com/office/drawing/2014/main" id="{F9ABD90F-F093-429B-908B-70E21F5EC657}"/>
              </a:ext>
            </a:extLst>
          </p:cNvPr>
          <p:cNvSpPr/>
          <p:nvPr/>
        </p:nvSpPr>
        <p:spPr>
          <a:xfrm>
            <a:off x="381000" y="2559159"/>
            <a:ext cx="9430511" cy="1569660"/>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CISC or Complex Instruction Set Computer is a computer architecture where instructions are such that a single instruction can execute multiple low level operations like loading from memory, storing into memory or an arithmetic operation etc. </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It has multiple addressing nodes within single instruction.</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CISC makes use of very few registers.</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Example: Intel 386, Intel 486, Pentium, Motorola 68000 and etc.</a:t>
            </a:r>
          </a:p>
        </p:txBody>
      </p:sp>
      <p:sp>
        <p:nvSpPr>
          <p:cNvPr id="12" name="Rectangle 11">
            <a:extLst>
              <a:ext uri="{FF2B5EF4-FFF2-40B4-BE49-F238E27FC236}">
                <a16:creationId xmlns:a16="http://schemas.microsoft.com/office/drawing/2014/main" id="{2E761699-F5CE-4794-B63B-28DA7D9A68C4}"/>
              </a:ext>
            </a:extLst>
          </p:cNvPr>
          <p:cNvSpPr/>
          <p:nvPr/>
        </p:nvSpPr>
        <p:spPr>
          <a:xfrm>
            <a:off x="2054907" y="4500671"/>
            <a:ext cx="6631893" cy="369332"/>
          </a:xfrm>
          <a:prstGeom prst="rect">
            <a:avLst/>
          </a:prstGeom>
        </p:spPr>
        <p:txBody>
          <a:bodyPr wrap="square">
            <a:spAutoFit/>
          </a:bodyPr>
          <a:lstStyle/>
          <a:p>
            <a:pPr algn="just">
              <a:spcBef>
                <a:spcPts val="10"/>
              </a:spcBef>
            </a:pPr>
            <a:r>
              <a:rPr lang="en-US" b="1" dirty="0">
                <a:latin typeface="Arial" panose="020B0604020202020204" pitchFamily="34" charset="0"/>
                <a:ea typeface="Arial" panose="020B0604020202020204" pitchFamily="34" charset="0"/>
              </a:rPr>
              <a:t>Reduced Instruction Set Computer (RISC):</a:t>
            </a:r>
            <a:endParaRPr lang="en-US" dirty="0">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8FECE89B-21E0-49ED-80BE-78AFFD99EFAE}"/>
              </a:ext>
            </a:extLst>
          </p:cNvPr>
          <p:cNvSpPr/>
          <p:nvPr/>
        </p:nvSpPr>
        <p:spPr>
          <a:xfrm>
            <a:off x="381000" y="4879860"/>
            <a:ext cx="9982200" cy="1815882"/>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RISC or Reduced Instruction Set Computer is a computer architecture where instruction are simple and designed to get executed quickly.</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Instructions get completed in one clock cycle this is because of the optimization of instructions and pipelining (a technique that allows for simultaneous execution of parts, or stages, of instructions to more efficiently process instructions). </a:t>
            </a:r>
          </a:p>
          <a:p>
            <a:pPr marL="342900" indent="-342900" algn="just">
              <a:spcBef>
                <a:spcPts val="10"/>
              </a:spcBef>
              <a:buFont typeface="Symbol" panose="05050102010706020507" pitchFamily="18" charset="2"/>
              <a:buChar char=""/>
            </a:pPr>
            <a:r>
              <a:rPr lang="en-US" sz="1600" dirty="0">
                <a:latin typeface="Arial" panose="020B0604020202020204" pitchFamily="34" charset="0"/>
                <a:ea typeface="Arial" panose="020B0604020202020204" pitchFamily="34" charset="0"/>
              </a:rPr>
              <a:t>RISC makes use of multiple registers to avoid large interactions with memory. It has few addressing nodes.</a:t>
            </a:r>
          </a:p>
        </p:txBody>
      </p:sp>
      <p:pic>
        <p:nvPicPr>
          <p:cNvPr id="14" name="Picture 13" descr="A picture containing logo&#10;&#10;Description automatically generated">
            <a:extLst>
              <a:ext uri="{FF2B5EF4-FFF2-40B4-BE49-F238E27FC236}">
                <a16:creationId xmlns:a16="http://schemas.microsoft.com/office/drawing/2014/main" id="{982425D1-B194-3850-7C29-DBEA9731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5A8F-2BC8-430C-A8BB-6206FAED5A32}"/>
              </a:ext>
            </a:extLst>
          </p:cNvPr>
          <p:cNvSpPr>
            <a:spLocks noGrp="1"/>
          </p:cNvSpPr>
          <p:nvPr>
            <p:ph type="title"/>
          </p:nvPr>
        </p:nvSpPr>
        <p:spPr>
          <a:xfrm>
            <a:off x="2026503" y="228600"/>
            <a:ext cx="5837198" cy="800100"/>
          </a:xfrm>
        </p:spPr>
        <p:txBody>
          <a:bodyPr>
            <a:normAutofit fontScale="90000"/>
          </a:bodyPr>
          <a:lstStyle/>
          <a:p>
            <a:r>
              <a:rPr lang="en-US" sz="3200" b="1" dirty="0">
                <a:latin typeface="Arial" panose="020B0604020202020204" pitchFamily="34" charset="0"/>
                <a:cs typeface="Arial" panose="020B0604020202020204" pitchFamily="34" charset="0"/>
              </a:rPr>
              <a:t>Evolution of Microprocessors</a:t>
            </a:r>
          </a:p>
        </p:txBody>
      </p:sp>
      <p:sp>
        <p:nvSpPr>
          <p:cNvPr id="5" name="Slide Number Placeholder 4">
            <a:extLst>
              <a:ext uri="{FF2B5EF4-FFF2-40B4-BE49-F238E27FC236}">
                <a16:creationId xmlns:a16="http://schemas.microsoft.com/office/drawing/2014/main" id="{74F3D148-C60A-4D80-87AC-DC5ED9CED2C8}"/>
              </a:ext>
            </a:extLst>
          </p:cNvPr>
          <p:cNvSpPr>
            <a:spLocks noGrp="1"/>
          </p:cNvSpPr>
          <p:nvPr>
            <p:ph type="sldNum" sz="quarter" idx="12"/>
          </p:nvPr>
        </p:nvSpPr>
        <p:spPr/>
        <p:txBody>
          <a:bodyPr/>
          <a:lstStyle/>
          <a:p>
            <a:fld id="{74890AAA-EAD4-4F62-BBFF-43AADC903C79}" type="slidenum">
              <a:rPr lang="en-US" smtClean="0"/>
              <a:pPr/>
              <a:t>6</a:t>
            </a:fld>
            <a:endParaRPr lang="en-US"/>
          </a:p>
        </p:txBody>
      </p:sp>
      <p:pic>
        <p:nvPicPr>
          <p:cNvPr id="1027" name="Picture 3">
            <a:extLst>
              <a:ext uri="{FF2B5EF4-FFF2-40B4-BE49-F238E27FC236}">
                <a16:creationId xmlns:a16="http://schemas.microsoft.com/office/drawing/2014/main" id="{B91F34BB-AF74-4C8E-B160-66BE52C2D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107" y="1016145"/>
            <a:ext cx="560698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4">
            <a:extLst>
              <a:ext uri="{FF2B5EF4-FFF2-40B4-BE49-F238E27FC236}">
                <a16:creationId xmlns:a16="http://schemas.microsoft.com/office/drawing/2014/main" id="{0B6E7884-0EAE-4379-B35F-4026AE263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140366"/>
            <a:ext cx="5604545" cy="146295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957F0D88-13E9-4B11-8EA0-E97318424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327" y="4686301"/>
            <a:ext cx="5635490" cy="18526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CA7C629-C643-46AA-8110-564DB479FDD2}"/>
              </a:ext>
            </a:extLst>
          </p:cNvPr>
          <p:cNvSpPr>
            <a:spLocks noChangeArrowheads="1"/>
          </p:cNvSpPr>
          <p:nvPr/>
        </p:nvSpPr>
        <p:spPr bwMode="auto">
          <a:xfrm>
            <a:off x="1562101" y="564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1964A913-DE81-451A-99D7-99AE456E74B4}"/>
              </a:ext>
            </a:extLst>
          </p:cNvPr>
          <p:cNvSpPr>
            <a:spLocks noChangeArrowheads="1"/>
          </p:cNvSpPr>
          <p:nvPr/>
        </p:nvSpPr>
        <p:spPr bwMode="auto">
          <a:xfrm>
            <a:off x="1562101" y="224723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A7255F62-CBEB-48C2-A344-DAAE7F1A22B4}"/>
              </a:ext>
            </a:extLst>
          </p:cNvPr>
          <p:cNvSpPr>
            <a:spLocks noChangeArrowheads="1"/>
          </p:cNvSpPr>
          <p:nvPr/>
        </p:nvSpPr>
        <p:spPr bwMode="auto">
          <a:xfrm>
            <a:off x="1562101" y="40569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descr="A picture containing logo&#10;&#10;Description automatically generated">
            <a:extLst>
              <a:ext uri="{FF2B5EF4-FFF2-40B4-BE49-F238E27FC236}">
                <a16:creationId xmlns:a16="http://schemas.microsoft.com/office/drawing/2014/main" id="{AD43C12E-7088-3B42-AF32-0F28936BE0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extLst>
      <p:ext uri="{BB962C8B-B14F-4D97-AF65-F5344CB8AC3E}">
        <p14:creationId xmlns:p14="http://schemas.microsoft.com/office/powerpoint/2010/main" val="188486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931CD6E-F396-49AE-9AEC-6C58F17406C7}"/>
              </a:ext>
            </a:extLst>
          </p:cNvPr>
          <p:cNvSpPr>
            <a:spLocks noGrp="1" noChangeArrowheads="1"/>
          </p:cNvSpPr>
          <p:nvPr>
            <p:ph type="title"/>
          </p:nvPr>
        </p:nvSpPr>
        <p:spPr>
          <a:xfrm>
            <a:off x="2057401" y="248398"/>
            <a:ext cx="5759057" cy="800100"/>
          </a:xfrm>
        </p:spPr>
        <p:txBody>
          <a:bodyPr>
            <a:normAutofit fontScale="90000"/>
          </a:bodyPr>
          <a:lstStyle/>
          <a:p>
            <a:r>
              <a:rPr lang="en-US" altLang="en-US" sz="2800" b="1" dirty="0">
                <a:latin typeface="Arial" panose="020B0604020202020204" pitchFamily="34" charset="0"/>
                <a:cs typeface="Arial" panose="020B0604020202020204" pitchFamily="34" charset="0"/>
              </a:rPr>
              <a:t>Special Gates for Microcomputer</a:t>
            </a:r>
          </a:p>
        </p:txBody>
      </p:sp>
      <p:sp>
        <p:nvSpPr>
          <p:cNvPr id="2" name="Rectangle 1">
            <a:extLst>
              <a:ext uri="{FF2B5EF4-FFF2-40B4-BE49-F238E27FC236}">
                <a16:creationId xmlns:a16="http://schemas.microsoft.com/office/drawing/2014/main" id="{A0570F8F-A3E7-42E4-B391-F371AC5FFD54}"/>
              </a:ext>
            </a:extLst>
          </p:cNvPr>
          <p:cNvSpPr/>
          <p:nvPr/>
        </p:nvSpPr>
        <p:spPr>
          <a:xfrm>
            <a:off x="814385" y="1227651"/>
            <a:ext cx="5899184" cy="3970318"/>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The fundamental building blocks of any microprocessor are gates. Gates are collections of transistors that electrically mimic a particular logic function.   </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For example, a 2-input AND gate will take two input signals and output a 1 only if the two inputs are both 1s.   </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An XOR gate will output a 1 only if the two inputs are different.   A NOR gate will output a 1 only if all inputs are 0s.</a:t>
            </a:r>
          </a:p>
          <a:p>
            <a:pPr marL="342900" indent="-342900" algn="just">
              <a:spcBef>
                <a:spcPts val="10"/>
              </a:spcBef>
              <a:buFont typeface="Symbol" panose="05050102010706020507" pitchFamily="18" charset="2"/>
              <a:buChar char=""/>
            </a:pPr>
            <a:r>
              <a:rPr lang="en-US" dirty="0">
                <a:latin typeface="Arial" panose="020B0604020202020204" pitchFamily="34" charset="0"/>
                <a:ea typeface="Arial" panose="020B0604020202020204" pitchFamily="34" charset="0"/>
              </a:rPr>
              <a:t>Combinations of these gates are used to implement everything in a microprocessor, including functional units like adders, multipliers, etc.</a:t>
            </a:r>
          </a:p>
          <a:p>
            <a:pPr marL="342900" indent="-342900" algn="just">
              <a:spcBef>
                <a:spcPts val="10"/>
              </a:spcBef>
              <a:buFont typeface="Symbol" panose="05050102010706020507" pitchFamily="18" charset="2"/>
              <a:buChar char=""/>
            </a:pPr>
            <a:endParaRPr lang="en-US" dirty="0">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C9F46503-1992-46B3-AA90-09E4067793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6630" y="892560"/>
            <a:ext cx="3864344" cy="4082761"/>
          </a:xfrm>
          <a:prstGeom prst="rect">
            <a:avLst/>
          </a:prstGeom>
          <a:noFill/>
          <a:ln>
            <a:noFill/>
          </a:ln>
        </p:spPr>
      </p:pic>
      <p:pic>
        <p:nvPicPr>
          <p:cNvPr id="4" name="Picture 3">
            <a:extLst>
              <a:ext uri="{FF2B5EF4-FFF2-40B4-BE49-F238E27FC236}">
                <a16:creationId xmlns:a16="http://schemas.microsoft.com/office/drawing/2014/main" id="{AEDF3473-BCED-050F-AF72-FE3F1843EA9C}"/>
              </a:ext>
            </a:extLst>
          </p:cNvPr>
          <p:cNvPicPr>
            <a:picLocks noChangeAspect="1"/>
          </p:cNvPicPr>
          <p:nvPr/>
        </p:nvPicPr>
        <p:blipFill>
          <a:blip r:embed="rId3"/>
          <a:stretch>
            <a:fillRect/>
          </a:stretch>
        </p:blipFill>
        <p:spPr>
          <a:xfrm>
            <a:off x="6621890" y="4864804"/>
            <a:ext cx="1349234" cy="1707959"/>
          </a:xfrm>
          <a:prstGeom prst="rect">
            <a:avLst/>
          </a:prstGeom>
        </p:spPr>
      </p:pic>
      <p:pic>
        <p:nvPicPr>
          <p:cNvPr id="6" name="Picture 5">
            <a:extLst>
              <a:ext uri="{FF2B5EF4-FFF2-40B4-BE49-F238E27FC236}">
                <a16:creationId xmlns:a16="http://schemas.microsoft.com/office/drawing/2014/main" id="{C7317B95-523A-F7A7-FBB1-91101182E7CE}"/>
              </a:ext>
            </a:extLst>
          </p:cNvPr>
          <p:cNvPicPr>
            <a:picLocks noChangeAspect="1"/>
          </p:cNvPicPr>
          <p:nvPr/>
        </p:nvPicPr>
        <p:blipFill>
          <a:blip r:embed="rId4"/>
          <a:stretch>
            <a:fillRect/>
          </a:stretch>
        </p:blipFill>
        <p:spPr>
          <a:xfrm>
            <a:off x="8214185" y="5097061"/>
            <a:ext cx="1349234" cy="1369886"/>
          </a:xfrm>
          <a:prstGeom prst="rect">
            <a:avLst/>
          </a:prstGeom>
        </p:spPr>
      </p:pic>
      <p:pic>
        <p:nvPicPr>
          <p:cNvPr id="12" name="Picture 11">
            <a:extLst>
              <a:ext uri="{FF2B5EF4-FFF2-40B4-BE49-F238E27FC236}">
                <a16:creationId xmlns:a16="http://schemas.microsoft.com/office/drawing/2014/main" id="{66C4BC58-A589-FD6D-5C4B-9812A821CEB0}"/>
              </a:ext>
            </a:extLst>
          </p:cNvPr>
          <p:cNvPicPr>
            <a:picLocks noChangeAspect="1"/>
          </p:cNvPicPr>
          <p:nvPr/>
        </p:nvPicPr>
        <p:blipFill>
          <a:blip r:embed="rId5"/>
          <a:stretch>
            <a:fillRect/>
          </a:stretch>
        </p:blipFill>
        <p:spPr>
          <a:xfrm>
            <a:off x="9986650" y="5097346"/>
            <a:ext cx="1362861" cy="1369886"/>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5D604229-5670-8173-13CF-84061547AE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5937-2176-49DE-8735-1A378238B90A}"/>
              </a:ext>
            </a:extLst>
          </p:cNvPr>
          <p:cNvSpPr>
            <a:spLocks noGrp="1"/>
          </p:cNvSpPr>
          <p:nvPr>
            <p:ph type="title"/>
          </p:nvPr>
        </p:nvSpPr>
        <p:spPr>
          <a:xfrm>
            <a:off x="1828800" y="152400"/>
            <a:ext cx="3733800" cy="744724"/>
          </a:xfrm>
        </p:spPr>
        <p:txBody>
          <a:bodyPr>
            <a:normAutofit fontScale="90000"/>
          </a:bodyPr>
          <a:lstStyle/>
          <a:p>
            <a:r>
              <a:rPr lang="en-US" dirty="0">
                <a:latin typeface="Arial" panose="020B0604020202020204" pitchFamily="34" charset="0"/>
                <a:cs typeface="Arial" panose="020B0604020202020204" pitchFamily="34" charset="0"/>
              </a:rPr>
              <a:t>Octal Buffer</a:t>
            </a:r>
          </a:p>
        </p:txBody>
      </p:sp>
      <p:sp>
        <p:nvSpPr>
          <p:cNvPr id="5" name="Slide Number Placeholder 4">
            <a:extLst>
              <a:ext uri="{FF2B5EF4-FFF2-40B4-BE49-F238E27FC236}">
                <a16:creationId xmlns:a16="http://schemas.microsoft.com/office/drawing/2014/main" id="{57123C5C-0037-4570-8EEE-E5537B254EDD}"/>
              </a:ext>
            </a:extLst>
          </p:cNvPr>
          <p:cNvSpPr>
            <a:spLocks noGrp="1"/>
          </p:cNvSpPr>
          <p:nvPr>
            <p:ph type="sldNum" sz="quarter" idx="12"/>
          </p:nvPr>
        </p:nvSpPr>
        <p:spPr/>
        <p:txBody>
          <a:bodyPr/>
          <a:lstStyle/>
          <a:p>
            <a:fld id="{74890AAA-EAD4-4F62-BBFF-43AADC903C79}" type="slidenum">
              <a:rPr lang="en-US" smtClean="0"/>
              <a:pPr/>
              <a:t>8</a:t>
            </a:fld>
            <a:endParaRPr lang="en-US"/>
          </a:p>
        </p:txBody>
      </p:sp>
      <p:sp>
        <p:nvSpPr>
          <p:cNvPr id="4" name="Rectangle 3">
            <a:extLst>
              <a:ext uri="{FF2B5EF4-FFF2-40B4-BE49-F238E27FC236}">
                <a16:creationId xmlns:a16="http://schemas.microsoft.com/office/drawing/2014/main" id="{FAF3F1F1-0A08-45A1-B16A-BD9E18EF56AB}"/>
              </a:ext>
            </a:extLst>
          </p:cNvPr>
          <p:cNvSpPr/>
          <p:nvPr/>
        </p:nvSpPr>
        <p:spPr>
          <a:xfrm>
            <a:off x="304800" y="1371600"/>
            <a:ext cx="6515966" cy="3046988"/>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2400" dirty="0">
                <a:latin typeface="Arial" panose="020B0604020202020204" pitchFamily="34" charset="0"/>
                <a:ea typeface="Arial" panose="020B0604020202020204" pitchFamily="34" charset="0"/>
              </a:rPr>
              <a:t>An octal buffer or line driver designed specifically to improve both the performance and density of 3-state memory address drivers, clock drivers, and bus-oriented receivers and transmitters. </a:t>
            </a:r>
          </a:p>
          <a:p>
            <a:pPr marL="342900" indent="-342900" algn="just">
              <a:spcBef>
                <a:spcPts val="10"/>
              </a:spcBef>
              <a:buFont typeface="Symbol" panose="05050102010706020507" pitchFamily="18" charset="2"/>
              <a:buChar char=""/>
            </a:pPr>
            <a:r>
              <a:rPr lang="en-US" sz="2400" dirty="0">
                <a:latin typeface="Arial" panose="020B0604020202020204" pitchFamily="34" charset="0"/>
                <a:ea typeface="Arial" panose="020B0604020202020204" pitchFamily="34" charset="0"/>
              </a:rPr>
              <a:t>The device can be used as two 4-bit buffers or one 8-bit buffer, with active-low output-enable (OE) inputs</a:t>
            </a:r>
            <a:r>
              <a:rPr lang="en-US" sz="2400" b="1" dirty="0">
                <a:latin typeface="Arial" panose="020B0604020202020204" pitchFamily="34" charset="0"/>
                <a:ea typeface="Arial" panose="020B0604020202020204" pitchFamily="34" charset="0"/>
              </a:rPr>
              <a:t>.</a:t>
            </a:r>
            <a:endParaRPr lang="en-US" sz="2400" dirty="0">
              <a:latin typeface="Arial" panose="020B0604020202020204" pitchFamily="34" charset="0"/>
              <a:ea typeface="Arial" panose="020B0604020202020204" pitchFamily="34" charset="0"/>
            </a:endParaRPr>
          </a:p>
        </p:txBody>
      </p:sp>
      <p:pic>
        <p:nvPicPr>
          <p:cNvPr id="9" name="Picture 8" descr="74HCT541 Octal Buffer | NightFire Electronics LLC">
            <a:extLst>
              <a:ext uri="{FF2B5EF4-FFF2-40B4-BE49-F238E27FC236}">
                <a16:creationId xmlns:a16="http://schemas.microsoft.com/office/drawing/2014/main" id="{554C8433-593F-4535-865A-CCB9C0589C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67130" y="909417"/>
            <a:ext cx="4415270" cy="5452189"/>
          </a:xfrm>
          <a:prstGeom prst="rect">
            <a:avLst/>
          </a:prstGeom>
          <a:noFill/>
          <a:ln>
            <a:noFill/>
          </a:ln>
        </p:spPr>
      </p:pic>
      <p:pic>
        <p:nvPicPr>
          <p:cNvPr id="11" name="Picture 10" descr="A picture containing logo&#10;&#10;Description automatically generated">
            <a:extLst>
              <a:ext uri="{FF2B5EF4-FFF2-40B4-BE49-F238E27FC236}">
                <a16:creationId xmlns:a16="http://schemas.microsoft.com/office/drawing/2014/main" id="{29A8A231-0056-0C47-426A-753B00065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
        <p:nvSpPr>
          <p:cNvPr id="12" name="TextBox 11">
            <a:extLst>
              <a:ext uri="{FF2B5EF4-FFF2-40B4-BE49-F238E27FC236}">
                <a16:creationId xmlns:a16="http://schemas.microsoft.com/office/drawing/2014/main" id="{B0DF308A-8CD6-2E5D-BE9B-E47BD4924A0E}"/>
              </a:ext>
            </a:extLst>
          </p:cNvPr>
          <p:cNvSpPr txBox="1"/>
          <p:nvPr/>
        </p:nvSpPr>
        <p:spPr>
          <a:xfrm>
            <a:off x="573680" y="4927223"/>
            <a:ext cx="5978206" cy="923330"/>
          </a:xfrm>
          <a:prstGeom prst="rect">
            <a:avLst/>
          </a:prstGeom>
          <a:noFill/>
          <a:ln>
            <a:solidFill>
              <a:schemeClr val="tx1"/>
            </a:solidFill>
          </a:ln>
        </p:spPr>
        <p:txBody>
          <a:bodyPr wrap="square">
            <a:spAutoFit/>
          </a:bodyPr>
          <a:lstStyle/>
          <a:p>
            <a:r>
              <a:rPr lang="en-US" b="0" i="0" dirty="0">
                <a:solidFill>
                  <a:srgbClr val="202124"/>
                </a:solidFill>
                <a:effectLst/>
                <a:latin typeface="arial" panose="020B0604020202020204" pitchFamily="34" charset="0"/>
              </a:rPr>
              <a:t>Buffer: a temporary memory area in which data is stored while it is being processed or transferred, especially one used while streaming video or downloading audio.</a:t>
            </a:r>
            <a:endParaRPr lang="en-US" dirty="0"/>
          </a:p>
        </p:txBody>
      </p:sp>
    </p:spTree>
    <p:extLst>
      <p:ext uri="{BB962C8B-B14F-4D97-AF65-F5344CB8AC3E}">
        <p14:creationId xmlns:p14="http://schemas.microsoft.com/office/powerpoint/2010/main" val="219779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493D03C-638D-4DF4-88BB-9A6FC41C30F3}"/>
              </a:ext>
            </a:extLst>
          </p:cNvPr>
          <p:cNvSpPr>
            <a:spLocks noGrp="1" noChangeArrowheads="1"/>
          </p:cNvSpPr>
          <p:nvPr>
            <p:ph type="title"/>
          </p:nvPr>
        </p:nvSpPr>
        <p:spPr>
          <a:xfrm>
            <a:off x="1752600" y="187149"/>
            <a:ext cx="5867400" cy="703231"/>
          </a:xfrm>
        </p:spPr>
        <p:txBody>
          <a:bodyPr>
            <a:normAutofit fontScale="90000"/>
          </a:bodyPr>
          <a:lstStyle/>
          <a:p>
            <a:r>
              <a:rPr lang="en-US" altLang="en-US" dirty="0"/>
              <a:t>Octal Bus Transceiver</a:t>
            </a:r>
          </a:p>
        </p:txBody>
      </p:sp>
      <p:sp>
        <p:nvSpPr>
          <p:cNvPr id="2" name="Rectangle 1">
            <a:extLst>
              <a:ext uri="{FF2B5EF4-FFF2-40B4-BE49-F238E27FC236}">
                <a16:creationId xmlns:a16="http://schemas.microsoft.com/office/drawing/2014/main" id="{94C7A7C5-412E-4BDA-B8CE-B8730CC78FBE}"/>
              </a:ext>
            </a:extLst>
          </p:cNvPr>
          <p:cNvSpPr/>
          <p:nvPr/>
        </p:nvSpPr>
        <p:spPr>
          <a:xfrm>
            <a:off x="186559" y="1620669"/>
            <a:ext cx="6553200" cy="2308324"/>
          </a:xfrm>
          <a:prstGeom prst="rect">
            <a:avLst/>
          </a:prstGeom>
        </p:spPr>
        <p:txBody>
          <a:bodyPr wrap="square">
            <a:spAutoFit/>
          </a:bodyPr>
          <a:lstStyle/>
          <a:p>
            <a:pPr marL="342900" indent="-342900" algn="just">
              <a:spcBef>
                <a:spcPts val="10"/>
              </a:spcBef>
              <a:buFont typeface="Symbol" panose="05050102010706020507" pitchFamily="18" charset="2"/>
              <a:buChar char=""/>
            </a:pPr>
            <a:r>
              <a:rPr lang="en-US" sz="2400" dirty="0">
                <a:latin typeface="Arial" panose="020B0604020202020204" pitchFamily="34" charset="0"/>
                <a:ea typeface="Arial" panose="020B0604020202020204" pitchFamily="34" charset="0"/>
              </a:rPr>
              <a:t>It is used to buffer and drive the data lines in a high-speed microprocessor system. </a:t>
            </a:r>
          </a:p>
          <a:p>
            <a:pPr marL="342900" indent="-342900" algn="just">
              <a:spcBef>
                <a:spcPts val="10"/>
              </a:spcBef>
              <a:buFont typeface="Symbol" panose="05050102010706020507" pitchFamily="18" charset="2"/>
              <a:buChar char=""/>
            </a:pPr>
            <a:r>
              <a:rPr lang="en-US" sz="2400" dirty="0">
                <a:latin typeface="Arial" panose="020B0604020202020204" pitchFamily="34" charset="0"/>
                <a:ea typeface="Arial" panose="020B0604020202020204" pitchFamily="34" charset="0"/>
              </a:rPr>
              <a:t>It is a transceiver so it can provide two-way communication. </a:t>
            </a:r>
          </a:p>
          <a:p>
            <a:pPr marL="342900" indent="-342900" algn="just">
              <a:spcBef>
                <a:spcPts val="10"/>
              </a:spcBef>
              <a:buFont typeface="Symbol" panose="05050102010706020507" pitchFamily="18" charset="2"/>
              <a:buChar char=""/>
            </a:pPr>
            <a:r>
              <a:rPr lang="en-US" sz="2400" dirty="0">
                <a:latin typeface="Arial" panose="020B0604020202020204" pitchFamily="34" charset="0"/>
                <a:ea typeface="Arial" panose="020B0604020202020204" pitchFamily="34" charset="0"/>
              </a:rPr>
              <a:t>The higher the speed, the more power is required to provide the switching currents.</a:t>
            </a:r>
          </a:p>
        </p:txBody>
      </p:sp>
      <p:pic>
        <p:nvPicPr>
          <p:cNvPr id="9" name="Picture 8" descr="74FCT621T - Octal Bus Transceiver (Open-Drain) | Renesas">
            <a:extLst>
              <a:ext uri="{FF2B5EF4-FFF2-40B4-BE49-F238E27FC236}">
                <a16:creationId xmlns:a16="http://schemas.microsoft.com/office/drawing/2014/main" id="{3112C6AC-3729-49F8-B24E-7D565A1B13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524000"/>
            <a:ext cx="4724398" cy="4976690"/>
          </a:xfrm>
          <a:prstGeom prst="rect">
            <a:avLst/>
          </a:prstGeom>
          <a:noFill/>
          <a:ln>
            <a:noFill/>
          </a:ln>
        </p:spPr>
      </p:pic>
      <p:pic>
        <p:nvPicPr>
          <p:cNvPr id="10" name="Picture 9" descr="A picture containing logo&#10;&#10;Description automatically generated">
            <a:extLst>
              <a:ext uri="{FF2B5EF4-FFF2-40B4-BE49-F238E27FC236}">
                <a16:creationId xmlns:a16="http://schemas.microsoft.com/office/drawing/2014/main" id="{D446E4BD-2912-2F4A-1261-6C374DCE4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2762" y="0"/>
            <a:ext cx="2389238" cy="7937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5460</TotalTime>
  <Words>815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Symbol</vt:lpstr>
      <vt:lpstr>Wingdings</vt:lpstr>
      <vt:lpstr>Office Theme</vt:lpstr>
      <vt:lpstr>CHAPTER 1: MICROPRECESSOR-BASED SYSTEMS </vt:lpstr>
      <vt:lpstr>Introduction</vt:lpstr>
      <vt:lpstr>System Block Diagram of a Basic Microcomputer </vt:lpstr>
      <vt:lpstr>Microprocessor Operation</vt:lpstr>
      <vt:lpstr>PowerPoint Presentation</vt:lpstr>
      <vt:lpstr>Evolution of Microprocessors</vt:lpstr>
      <vt:lpstr>Special Gates for Microcomputer</vt:lpstr>
      <vt:lpstr>Octal Buffer</vt:lpstr>
      <vt:lpstr>Octal Bus Transceiver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Diode Characteristics</dc:title>
  <dc:creator>Noor Faizah Zainul Abidin</dc:creator>
  <cp:lastModifiedBy>Nanalulana</cp:lastModifiedBy>
  <cp:revision>168</cp:revision>
  <dcterms:created xsi:type="dcterms:W3CDTF">2020-01-16T07:33:58Z</dcterms:created>
  <dcterms:modified xsi:type="dcterms:W3CDTF">2022-06-07T04:44:48Z</dcterms:modified>
</cp:coreProperties>
</file>