
<file path=[Content_Types].xml><?xml version="1.0" encoding="utf-8"?>
<Types xmlns="http://schemas.openxmlformats.org/package/2006/content-types">
  <Default Extension="0" ContentType="image/jpeg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57" r:id="rId27"/>
    <p:sldId id="259" r:id="rId28"/>
    <p:sldId id="260" r:id="rId29"/>
    <p:sldId id="291" r:id="rId30"/>
    <p:sldId id="261" r:id="rId31"/>
    <p:sldId id="262" r:id="rId32"/>
    <p:sldId id="290" r:id="rId33"/>
    <p:sldId id="263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264" r:id="rId45"/>
    <p:sldId id="265" r:id="rId46"/>
    <p:sldId id="309" r:id="rId47"/>
    <p:sldId id="266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4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A45-0727-417D-8F9D-AFD08311952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92B3-DE23-46B5-AB74-3DC31336D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9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A45-0727-417D-8F9D-AFD08311952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92B3-DE23-46B5-AB74-3DC31336D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1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A45-0727-417D-8F9D-AFD08311952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92B3-DE23-46B5-AB74-3DC31336D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2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A45-0727-417D-8F9D-AFD08311952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92B3-DE23-46B5-AB74-3DC31336D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9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A45-0727-417D-8F9D-AFD08311952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92B3-DE23-46B5-AB74-3DC31336D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A45-0727-417D-8F9D-AFD08311952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92B3-DE23-46B5-AB74-3DC31336D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8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A45-0727-417D-8F9D-AFD08311952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92B3-DE23-46B5-AB74-3DC31336D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1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A45-0727-417D-8F9D-AFD08311952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92B3-DE23-46B5-AB74-3DC31336D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A45-0727-417D-8F9D-AFD08311952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92B3-DE23-46B5-AB74-3DC31336D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5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A45-0727-417D-8F9D-AFD08311952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92B3-DE23-46B5-AB74-3DC31336D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4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A45-0727-417D-8F9D-AFD08311952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92B3-DE23-46B5-AB74-3DC31336D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3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C9A45-0727-417D-8F9D-AFD08311952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392B3-DE23-46B5-AB74-3DC31336D3F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E469E7-B302-7694-2169-F530C2FB5B6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578428" cy="720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0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0"/><Relationship Id="rId2" Type="http://schemas.openxmlformats.org/officeDocument/2006/relationships/hyperlink" Target="mailto:ruzanna@lincoln.edu.my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herisk.global/blog/ballet-dancers-should-absolutely-think-about-becoming-computer-programmers-heres-why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7D20-7C40-7A86-7D69-D4B8C5E53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87478" y="1415999"/>
            <a:ext cx="10318955" cy="3067511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Computer Engineering </a:t>
            </a:r>
            <a:br>
              <a:rPr lang="en-US" dirty="0"/>
            </a:br>
            <a:r>
              <a:rPr lang="en-US" dirty="0"/>
              <a:t>(BMR 1123)</a:t>
            </a:r>
            <a:br>
              <a:rPr lang="en-US" dirty="0"/>
            </a:br>
            <a:r>
              <a:rPr lang="en-US" dirty="0"/>
              <a:t>Basic Computer Programming </a:t>
            </a:r>
            <a:br>
              <a:rPr lang="en-US" dirty="0"/>
            </a:br>
            <a:r>
              <a:rPr lang="en-US" dirty="0"/>
              <a:t>(BEE 1223)</a:t>
            </a:r>
            <a:br>
              <a:rPr lang="en-US" dirty="0"/>
            </a:br>
            <a:r>
              <a:rPr lang="en-US" dirty="0"/>
              <a:t>(DEE 4113)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DF495-448F-9D68-B7CE-F65D32503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211" y="5000933"/>
            <a:ext cx="5309421" cy="1655762"/>
          </a:xfrm>
        </p:spPr>
        <p:txBody>
          <a:bodyPr/>
          <a:lstStyle/>
          <a:p>
            <a:pPr algn="l"/>
            <a:r>
              <a:rPr lang="en-US" dirty="0"/>
              <a:t>By: Ms. Nur Ruzanna Bt </a:t>
            </a:r>
            <a:r>
              <a:rPr lang="en-US" dirty="0" err="1"/>
              <a:t>Mohd</a:t>
            </a:r>
            <a:r>
              <a:rPr lang="en-US" dirty="0"/>
              <a:t> Rafidi</a:t>
            </a:r>
          </a:p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ruzanna@lincoln.edu.my</a:t>
            </a:r>
            <a:endParaRPr lang="en-US" dirty="0"/>
          </a:p>
          <a:p>
            <a:pPr algn="l"/>
            <a:r>
              <a:rPr lang="en-US" dirty="0"/>
              <a:t>Tel: 0142568073</a:t>
            </a:r>
          </a:p>
        </p:txBody>
      </p:sp>
      <p:pic>
        <p:nvPicPr>
          <p:cNvPr id="5" name="Picture 4" descr="A person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A46C2211-1253-8602-ABD5-88413B0C2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84045" y="4483510"/>
            <a:ext cx="3559955" cy="237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58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929" y="614033"/>
            <a:ext cx="824613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70C0"/>
                </a:solidFill>
              </a:rPr>
              <a:t>Computer </a:t>
            </a:r>
            <a:r>
              <a:rPr b="1" spc="-5" dirty="0">
                <a:solidFill>
                  <a:srgbClr val="0070C0"/>
                </a:solidFill>
              </a:rPr>
              <a:t>Organization </a:t>
            </a:r>
            <a:r>
              <a:rPr b="1" dirty="0">
                <a:solidFill>
                  <a:srgbClr val="0070C0"/>
                </a:solidFill>
              </a:rPr>
              <a:t>&amp;</a:t>
            </a:r>
            <a:r>
              <a:rPr b="1" spc="-100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Hardware</a:t>
            </a:r>
          </a:p>
        </p:txBody>
      </p:sp>
      <p:sp>
        <p:nvSpPr>
          <p:cNvPr id="3" name="object 3"/>
          <p:cNvSpPr/>
          <p:nvPr/>
        </p:nvSpPr>
        <p:spPr>
          <a:xfrm>
            <a:off x="3162300" y="1412747"/>
            <a:ext cx="2971800" cy="3276600"/>
          </a:xfrm>
          <a:custGeom>
            <a:avLst/>
            <a:gdLst/>
            <a:ahLst/>
            <a:cxnLst/>
            <a:rect l="l" t="t" r="r" b="b"/>
            <a:pathLst>
              <a:path w="2971800" h="3276600">
                <a:moveTo>
                  <a:pt x="0" y="3276600"/>
                </a:moveTo>
                <a:lnTo>
                  <a:pt x="2971800" y="3276600"/>
                </a:lnTo>
                <a:lnTo>
                  <a:pt x="2971800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2300" y="1412747"/>
            <a:ext cx="2971800" cy="3276600"/>
          </a:xfrm>
          <a:custGeom>
            <a:avLst/>
            <a:gdLst/>
            <a:ahLst/>
            <a:cxnLst/>
            <a:rect l="l" t="t" r="r" b="b"/>
            <a:pathLst>
              <a:path w="2971800" h="3276600">
                <a:moveTo>
                  <a:pt x="0" y="3276600"/>
                </a:moveTo>
                <a:lnTo>
                  <a:pt x="2971800" y="3276600"/>
                </a:lnTo>
                <a:lnTo>
                  <a:pt x="2971800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90900" y="1717548"/>
            <a:ext cx="2514600" cy="2057400"/>
          </a:xfrm>
          <a:custGeom>
            <a:avLst/>
            <a:gdLst/>
            <a:ahLst/>
            <a:cxnLst/>
            <a:rect l="l" t="t" r="r" b="b"/>
            <a:pathLst>
              <a:path w="2514600" h="2057400">
                <a:moveTo>
                  <a:pt x="0" y="2057400"/>
                </a:moveTo>
                <a:lnTo>
                  <a:pt x="2514600" y="2057400"/>
                </a:lnTo>
                <a:lnTo>
                  <a:pt x="25146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90900" y="1717548"/>
            <a:ext cx="2514600" cy="2057400"/>
          </a:xfrm>
          <a:custGeom>
            <a:avLst/>
            <a:gdLst/>
            <a:ahLst/>
            <a:cxnLst/>
            <a:rect l="l" t="t" r="r" b="b"/>
            <a:pathLst>
              <a:path w="2514600" h="2057400">
                <a:moveTo>
                  <a:pt x="0" y="2057400"/>
                </a:moveTo>
                <a:lnTo>
                  <a:pt x="2514600" y="2057400"/>
                </a:lnTo>
                <a:lnTo>
                  <a:pt x="25146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7700" y="2555748"/>
            <a:ext cx="1981200" cy="368935"/>
          </a:xfrm>
          <a:prstGeom prst="rect">
            <a:avLst/>
          </a:prstGeom>
          <a:solidFill>
            <a:srgbClr val="CC99FF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latin typeface="Tahoma"/>
                <a:cs typeface="Tahoma"/>
              </a:rPr>
              <a:t>Input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Device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1300" y="2631948"/>
            <a:ext cx="1905000" cy="368935"/>
          </a:xfrm>
          <a:prstGeom prst="rect">
            <a:avLst/>
          </a:prstGeom>
          <a:solidFill>
            <a:srgbClr val="FFFF99"/>
          </a:solidFill>
          <a:ln w="9144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latin typeface="Tahoma"/>
                <a:cs typeface="Tahoma"/>
              </a:rPr>
              <a:t>Output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Device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90900" y="4917947"/>
            <a:ext cx="2438400" cy="368935"/>
          </a:xfrm>
          <a:prstGeom prst="rect">
            <a:avLst/>
          </a:prstGeom>
          <a:solidFill>
            <a:srgbClr val="00CCFF"/>
          </a:solidFill>
          <a:ln w="9144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365"/>
              </a:spcBef>
            </a:pPr>
            <a:r>
              <a:rPr sz="1800" spc="-5" dirty="0">
                <a:latin typeface="Tahoma"/>
                <a:cs typeface="Tahoma"/>
              </a:rPr>
              <a:t>Secondary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Memory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614928" y="2246376"/>
          <a:ext cx="2057400" cy="1358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Control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Unit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315">
                <a:tc>
                  <a:txBody>
                    <a:bodyPr/>
                    <a:lstStyle/>
                    <a:p>
                      <a:pPr marL="211454" marR="193675" indent="8826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Arithmetic and  Logic Unit</a:t>
                      </a:r>
                      <a:r>
                        <a:rPr sz="18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(ALU)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520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Register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429505" y="1902663"/>
            <a:ext cx="440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CPU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90900" y="4155947"/>
            <a:ext cx="2514600" cy="368935"/>
          </a:xfrm>
          <a:prstGeom prst="rect">
            <a:avLst/>
          </a:prstGeom>
          <a:solidFill>
            <a:srgbClr val="FBE9AE"/>
          </a:solidFill>
          <a:ln w="9144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578485">
              <a:lnSpc>
                <a:spcPct val="100000"/>
              </a:lnSpc>
              <a:spcBef>
                <a:spcPts val="365"/>
              </a:spcBef>
            </a:pPr>
            <a:r>
              <a:rPr sz="1800" dirty="0">
                <a:latin typeface="Tahoma"/>
                <a:cs typeface="Tahoma"/>
              </a:rPr>
              <a:t>Main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Memory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72253" y="3774947"/>
            <a:ext cx="77470" cy="381000"/>
          </a:xfrm>
          <a:custGeom>
            <a:avLst/>
            <a:gdLst/>
            <a:ahLst/>
            <a:cxnLst/>
            <a:rect l="l" t="t" r="r" b="b"/>
            <a:pathLst>
              <a:path w="77470" h="381000">
                <a:moveTo>
                  <a:pt x="32715" y="304821"/>
                </a:moveTo>
                <a:lnTo>
                  <a:pt x="1016" y="304926"/>
                </a:lnTo>
                <a:lnTo>
                  <a:pt x="39370" y="381000"/>
                </a:lnTo>
                <a:lnTo>
                  <a:pt x="70855" y="317500"/>
                </a:lnTo>
                <a:lnTo>
                  <a:pt x="32766" y="317500"/>
                </a:lnTo>
                <a:lnTo>
                  <a:pt x="32715" y="304821"/>
                </a:lnTo>
                <a:close/>
              </a:path>
              <a:path w="77470" h="381000">
                <a:moveTo>
                  <a:pt x="45415" y="304779"/>
                </a:moveTo>
                <a:lnTo>
                  <a:pt x="32715" y="304821"/>
                </a:lnTo>
                <a:lnTo>
                  <a:pt x="32766" y="317500"/>
                </a:lnTo>
                <a:lnTo>
                  <a:pt x="45466" y="317500"/>
                </a:lnTo>
                <a:lnTo>
                  <a:pt x="45415" y="304779"/>
                </a:lnTo>
                <a:close/>
              </a:path>
              <a:path w="77470" h="381000">
                <a:moveTo>
                  <a:pt x="77216" y="304672"/>
                </a:moveTo>
                <a:lnTo>
                  <a:pt x="45415" y="304779"/>
                </a:lnTo>
                <a:lnTo>
                  <a:pt x="45466" y="317500"/>
                </a:lnTo>
                <a:lnTo>
                  <a:pt x="70855" y="317500"/>
                </a:lnTo>
                <a:lnTo>
                  <a:pt x="77216" y="304672"/>
                </a:lnTo>
                <a:close/>
              </a:path>
              <a:path w="77470" h="381000">
                <a:moveTo>
                  <a:pt x="44500" y="76178"/>
                </a:moveTo>
                <a:lnTo>
                  <a:pt x="31800" y="76220"/>
                </a:lnTo>
                <a:lnTo>
                  <a:pt x="32715" y="304821"/>
                </a:lnTo>
                <a:lnTo>
                  <a:pt x="45415" y="304779"/>
                </a:lnTo>
                <a:lnTo>
                  <a:pt x="44500" y="76178"/>
                </a:lnTo>
                <a:close/>
              </a:path>
              <a:path w="77470" h="381000">
                <a:moveTo>
                  <a:pt x="37846" y="0"/>
                </a:moveTo>
                <a:lnTo>
                  <a:pt x="0" y="76326"/>
                </a:lnTo>
                <a:lnTo>
                  <a:pt x="31800" y="76220"/>
                </a:lnTo>
                <a:lnTo>
                  <a:pt x="31750" y="63500"/>
                </a:lnTo>
                <a:lnTo>
                  <a:pt x="69861" y="63500"/>
                </a:lnTo>
                <a:lnTo>
                  <a:pt x="37846" y="0"/>
                </a:lnTo>
                <a:close/>
              </a:path>
              <a:path w="77470" h="381000">
                <a:moveTo>
                  <a:pt x="44450" y="63500"/>
                </a:moveTo>
                <a:lnTo>
                  <a:pt x="31750" y="63500"/>
                </a:lnTo>
                <a:lnTo>
                  <a:pt x="31800" y="76220"/>
                </a:lnTo>
                <a:lnTo>
                  <a:pt x="44500" y="76178"/>
                </a:lnTo>
                <a:lnTo>
                  <a:pt x="44450" y="63500"/>
                </a:lnTo>
                <a:close/>
              </a:path>
              <a:path w="77470" h="381000">
                <a:moveTo>
                  <a:pt x="69861" y="63500"/>
                </a:moveTo>
                <a:lnTo>
                  <a:pt x="44450" y="63500"/>
                </a:lnTo>
                <a:lnTo>
                  <a:pt x="44500" y="76178"/>
                </a:lnTo>
                <a:lnTo>
                  <a:pt x="76200" y="76072"/>
                </a:lnTo>
                <a:lnTo>
                  <a:pt x="69861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253" y="4536947"/>
            <a:ext cx="77470" cy="381000"/>
          </a:xfrm>
          <a:custGeom>
            <a:avLst/>
            <a:gdLst/>
            <a:ahLst/>
            <a:cxnLst/>
            <a:rect l="l" t="t" r="r" b="b"/>
            <a:pathLst>
              <a:path w="77470" h="381000">
                <a:moveTo>
                  <a:pt x="32715" y="304821"/>
                </a:moveTo>
                <a:lnTo>
                  <a:pt x="1016" y="304926"/>
                </a:lnTo>
                <a:lnTo>
                  <a:pt x="39370" y="381000"/>
                </a:lnTo>
                <a:lnTo>
                  <a:pt x="70855" y="317500"/>
                </a:lnTo>
                <a:lnTo>
                  <a:pt x="32766" y="317500"/>
                </a:lnTo>
                <a:lnTo>
                  <a:pt x="32715" y="304821"/>
                </a:lnTo>
                <a:close/>
              </a:path>
              <a:path w="77470" h="381000">
                <a:moveTo>
                  <a:pt x="45415" y="304779"/>
                </a:moveTo>
                <a:lnTo>
                  <a:pt x="32715" y="304821"/>
                </a:lnTo>
                <a:lnTo>
                  <a:pt x="32766" y="317500"/>
                </a:lnTo>
                <a:lnTo>
                  <a:pt x="45466" y="317500"/>
                </a:lnTo>
                <a:lnTo>
                  <a:pt x="45415" y="304779"/>
                </a:lnTo>
                <a:close/>
              </a:path>
              <a:path w="77470" h="381000">
                <a:moveTo>
                  <a:pt x="77216" y="304672"/>
                </a:moveTo>
                <a:lnTo>
                  <a:pt x="45415" y="304779"/>
                </a:lnTo>
                <a:lnTo>
                  <a:pt x="45466" y="317500"/>
                </a:lnTo>
                <a:lnTo>
                  <a:pt x="70855" y="317500"/>
                </a:lnTo>
                <a:lnTo>
                  <a:pt x="77216" y="304672"/>
                </a:lnTo>
                <a:close/>
              </a:path>
              <a:path w="77470" h="381000">
                <a:moveTo>
                  <a:pt x="44500" y="76178"/>
                </a:moveTo>
                <a:lnTo>
                  <a:pt x="31800" y="76220"/>
                </a:lnTo>
                <a:lnTo>
                  <a:pt x="32715" y="304821"/>
                </a:lnTo>
                <a:lnTo>
                  <a:pt x="45415" y="304779"/>
                </a:lnTo>
                <a:lnTo>
                  <a:pt x="44500" y="76178"/>
                </a:lnTo>
                <a:close/>
              </a:path>
              <a:path w="77470" h="381000">
                <a:moveTo>
                  <a:pt x="37846" y="0"/>
                </a:moveTo>
                <a:lnTo>
                  <a:pt x="0" y="76326"/>
                </a:lnTo>
                <a:lnTo>
                  <a:pt x="31800" y="76220"/>
                </a:lnTo>
                <a:lnTo>
                  <a:pt x="31750" y="63500"/>
                </a:lnTo>
                <a:lnTo>
                  <a:pt x="69861" y="63500"/>
                </a:lnTo>
                <a:lnTo>
                  <a:pt x="37846" y="0"/>
                </a:lnTo>
                <a:close/>
              </a:path>
              <a:path w="77470" h="381000">
                <a:moveTo>
                  <a:pt x="44450" y="63500"/>
                </a:moveTo>
                <a:lnTo>
                  <a:pt x="31750" y="63500"/>
                </a:lnTo>
                <a:lnTo>
                  <a:pt x="31800" y="76220"/>
                </a:lnTo>
                <a:lnTo>
                  <a:pt x="44500" y="76178"/>
                </a:lnTo>
                <a:lnTo>
                  <a:pt x="44450" y="63500"/>
                </a:lnTo>
                <a:close/>
              </a:path>
              <a:path w="77470" h="381000">
                <a:moveTo>
                  <a:pt x="69861" y="63500"/>
                </a:moveTo>
                <a:lnTo>
                  <a:pt x="44450" y="63500"/>
                </a:lnTo>
                <a:lnTo>
                  <a:pt x="44500" y="76178"/>
                </a:lnTo>
                <a:lnTo>
                  <a:pt x="76200" y="76072"/>
                </a:lnTo>
                <a:lnTo>
                  <a:pt x="69861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28900" y="2671317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178" y="44539"/>
                </a:moveTo>
                <a:lnTo>
                  <a:pt x="457073" y="76200"/>
                </a:lnTo>
                <a:lnTo>
                  <a:pt x="520849" y="44577"/>
                </a:lnTo>
                <a:lnTo>
                  <a:pt x="469900" y="44577"/>
                </a:lnTo>
                <a:lnTo>
                  <a:pt x="457178" y="44539"/>
                </a:lnTo>
                <a:close/>
              </a:path>
              <a:path w="533400" h="76200">
                <a:moveTo>
                  <a:pt x="457220" y="31839"/>
                </a:moveTo>
                <a:lnTo>
                  <a:pt x="457178" y="44539"/>
                </a:lnTo>
                <a:lnTo>
                  <a:pt x="469900" y="44577"/>
                </a:lnTo>
                <a:lnTo>
                  <a:pt x="469900" y="31877"/>
                </a:lnTo>
                <a:lnTo>
                  <a:pt x="457220" y="31839"/>
                </a:lnTo>
                <a:close/>
              </a:path>
              <a:path w="533400" h="76200">
                <a:moveTo>
                  <a:pt x="457326" y="0"/>
                </a:moveTo>
                <a:lnTo>
                  <a:pt x="457220" y="31839"/>
                </a:lnTo>
                <a:lnTo>
                  <a:pt x="469900" y="31877"/>
                </a:lnTo>
                <a:lnTo>
                  <a:pt x="469900" y="44577"/>
                </a:lnTo>
                <a:lnTo>
                  <a:pt x="520849" y="44577"/>
                </a:lnTo>
                <a:lnTo>
                  <a:pt x="533400" y="38354"/>
                </a:lnTo>
                <a:lnTo>
                  <a:pt x="457326" y="0"/>
                </a:lnTo>
                <a:close/>
              </a:path>
              <a:path w="533400" h="76200">
                <a:moveTo>
                  <a:pt x="0" y="30480"/>
                </a:moveTo>
                <a:lnTo>
                  <a:pt x="0" y="43180"/>
                </a:lnTo>
                <a:lnTo>
                  <a:pt x="457178" y="44539"/>
                </a:lnTo>
                <a:lnTo>
                  <a:pt x="457220" y="31839"/>
                </a:lnTo>
                <a:lnTo>
                  <a:pt x="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34100" y="2747517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0978" y="44408"/>
                </a:moveTo>
                <a:lnTo>
                  <a:pt x="380873" y="76200"/>
                </a:lnTo>
                <a:lnTo>
                  <a:pt x="444905" y="44450"/>
                </a:lnTo>
                <a:lnTo>
                  <a:pt x="393700" y="44450"/>
                </a:lnTo>
                <a:lnTo>
                  <a:pt x="380978" y="44408"/>
                </a:lnTo>
                <a:close/>
              </a:path>
              <a:path w="457200" h="76200">
                <a:moveTo>
                  <a:pt x="381021" y="31709"/>
                </a:moveTo>
                <a:lnTo>
                  <a:pt x="380978" y="44408"/>
                </a:lnTo>
                <a:lnTo>
                  <a:pt x="393700" y="44450"/>
                </a:lnTo>
                <a:lnTo>
                  <a:pt x="393700" y="31750"/>
                </a:lnTo>
                <a:lnTo>
                  <a:pt x="381021" y="31709"/>
                </a:lnTo>
                <a:close/>
              </a:path>
              <a:path w="457200" h="76200">
                <a:moveTo>
                  <a:pt x="381126" y="0"/>
                </a:moveTo>
                <a:lnTo>
                  <a:pt x="381021" y="31709"/>
                </a:lnTo>
                <a:lnTo>
                  <a:pt x="393700" y="31750"/>
                </a:lnTo>
                <a:lnTo>
                  <a:pt x="393700" y="44450"/>
                </a:lnTo>
                <a:lnTo>
                  <a:pt x="444905" y="44450"/>
                </a:lnTo>
                <a:lnTo>
                  <a:pt x="457200" y="38354"/>
                </a:lnTo>
                <a:lnTo>
                  <a:pt x="381126" y="0"/>
                </a:lnTo>
                <a:close/>
              </a:path>
              <a:path w="457200" h="76200">
                <a:moveTo>
                  <a:pt x="0" y="30480"/>
                </a:moveTo>
                <a:lnTo>
                  <a:pt x="0" y="43180"/>
                </a:lnTo>
                <a:lnTo>
                  <a:pt x="380978" y="44408"/>
                </a:lnTo>
                <a:lnTo>
                  <a:pt x="381021" y="31709"/>
                </a:lnTo>
                <a:lnTo>
                  <a:pt x="0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6740" y="1915667"/>
            <a:ext cx="2124429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855" y="3090672"/>
            <a:ext cx="1467612" cy="6613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25056" y="1516380"/>
            <a:ext cx="1237488" cy="1039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18731" y="3250801"/>
            <a:ext cx="1566663" cy="10956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60207" y="3752088"/>
            <a:ext cx="1261872" cy="11750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12620" y="5519928"/>
            <a:ext cx="1632204" cy="1037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03191" y="5710428"/>
            <a:ext cx="737615" cy="656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10784" y="5556503"/>
            <a:ext cx="1403604" cy="10591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522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1500" y="288532"/>
            <a:ext cx="52239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70C0"/>
                </a:solidFill>
              </a:rPr>
              <a:t>Input / Output</a:t>
            </a:r>
            <a:r>
              <a:rPr b="1" spc="-120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Units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1805"/>
            <a:ext cx="8421370" cy="340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87020">
              <a:lnSpc>
                <a:spcPct val="100000"/>
              </a:lnSpc>
              <a:spcBef>
                <a:spcPts val="10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Input unit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5" dirty="0">
                <a:latin typeface="Times New Roman"/>
                <a:cs typeface="Times New Roman"/>
              </a:rPr>
              <a:t>receive information from </a:t>
            </a:r>
            <a:r>
              <a:rPr sz="2400" b="1" dirty="0">
                <a:latin typeface="Times New Roman"/>
                <a:cs typeface="Times New Roman"/>
              </a:rPr>
              <a:t>input devices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place </a:t>
            </a:r>
            <a:r>
              <a:rPr sz="2400" spc="-10" dirty="0">
                <a:latin typeface="Times New Roman"/>
                <a:cs typeface="Times New Roman"/>
              </a:rPr>
              <a:t>it  </a:t>
            </a:r>
            <a:r>
              <a:rPr sz="2400" dirty="0">
                <a:latin typeface="Times New Roman"/>
                <a:cs typeface="Times New Roman"/>
              </a:rPr>
              <a:t>at the disposal of the other units for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processing</a:t>
            </a: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e.g. </a:t>
            </a:r>
            <a:r>
              <a:rPr sz="2400" b="1" spc="-5" dirty="0">
                <a:latin typeface="Times New Roman"/>
                <a:cs typeface="Times New Roman"/>
              </a:rPr>
              <a:t>input </a:t>
            </a:r>
            <a:r>
              <a:rPr sz="2400" b="1" dirty="0">
                <a:latin typeface="Times New Roman"/>
                <a:cs typeface="Times New Roman"/>
              </a:rPr>
              <a:t>device </a:t>
            </a:r>
            <a:r>
              <a:rPr sz="2400" dirty="0">
                <a:latin typeface="Times New Roman"/>
                <a:cs typeface="Times New Roman"/>
              </a:rPr>
              <a:t>: keyboard, </a:t>
            </a:r>
            <a:r>
              <a:rPr sz="2400" spc="-5" dirty="0">
                <a:latin typeface="Times New Roman"/>
                <a:cs typeface="Times New Roman"/>
              </a:rPr>
              <a:t>mouse, </a:t>
            </a:r>
            <a:r>
              <a:rPr sz="2400" dirty="0">
                <a:latin typeface="Times New Roman"/>
                <a:cs typeface="Times New Roman"/>
              </a:rPr>
              <a:t>touch screen,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scanner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287020" marR="695960" indent="-287020">
              <a:lnSpc>
                <a:spcPct val="120800"/>
              </a:lnSpc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400" b="1" dirty="0">
                <a:latin typeface="Times New Roman"/>
                <a:cs typeface="Times New Roman"/>
              </a:rPr>
              <a:t>Output </a:t>
            </a:r>
            <a:r>
              <a:rPr sz="2400" b="1" spc="-5" dirty="0">
                <a:latin typeface="Times New Roman"/>
                <a:cs typeface="Times New Roman"/>
              </a:rPr>
              <a:t>unit </a:t>
            </a:r>
            <a:r>
              <a:rPr sz="2400" dirty="0">
                <a:latin typeface="Times New Roman"/>
                <a:cs typeface="Times New Roman"/>
              </a:rPr>
              <a:t>– takes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computer has </a:t>
            </a:r>
            <a:r>
              <a:rPr sz="2400" dirty="0">
                <a:latin typeface="Times New Roman"/>
                <a:cs typeface="Times New Roman"/>
              </a:rPr>
              <a:t>processed  and places it on </a:t>
            </a:r>
            <a:r>
              <a:rPr sz="2400" b="1" spc="-5" dirty="0">
                <a:latin typeface="Times New Roman"/>
                <a:cs typeface="Times New Roman"/>
              </a:rPr>
              <a:t>output </a:t>
            </a:r>
            <a:r>
              <a:rPr sz="2400" b="1" dirty="0">
                <a:latin typeface="Times New Roman"/>
                <a:cs typeface="Times New Roman"/>
              </a:rPr>
              <a:t>devices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make </a:t>
            </a:r>
            <a:r>
              <a:rPr sz="2400" spc="5" dirty="0">
                <a:latin typeface="Times New Roman"/>
                <a:cs typeface="Times New Roman"/>
              </a:rPr>
              <a:t>it  </a:t>
            </a:r>
            <a:r>
              <a:rPr sz="2400" dirty="0">
                <a:latin typeface="Times New Roman"/>
                <a:cs typeface="Times New Roman"/>
              </a:rPr>
              <a:t>available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use outside 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computer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Times New Roman"/>
                <a:cs typeface="Times New Roman"/>
              </a:rPr>
              <a:t>e.g. </a:t>
            </a:r>
            <a:r>
              <a:rPr sz="2400" b="1" spc="-5" dirty="0">
                <a:latin typeface="Times New Roman"/>
                <a:cs typeface="Times New Roman"/>
              </a:rPr>
              <a:t>output </a:t>
            </a:r>
            <a:r>
              <a:rPr sz="2400" b="1" dirty="0">
                <a:latin typeface="Times New Roman"/>
                <a:cs typeface="Times New Roman"/>
              </a:rPr>
              <a:t>device 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15" dirty="0">
                <a:latin typeface="Times New Roman"/>
                <a:cs typeface="Times New Roman"/>
              </a:rPr>
              <a:t>monitor, </a:t>
            </a:r>
            <a:r>
              <a:rPr sz="2400" spc="-10" dirty="0">
                <a:latin typeface="Times New Roman"/>
                <a:cs typeface="Times New Roman"/>
              </a:rPr>
              <a:t>printer,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3436706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3623" y="288531"/>
            <a:ext cx="369675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70C0"/>
                </a:solidFill>
              </a:rPr>
              <a:t>Memory</a:t>
            </a:r>
            <a:r>
              <a:rPr b="1" spc="-95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Units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1805"/>
            <a:ext cx="8424545" cy="4311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Retain </a:t>
            </a:r>
            <a:r>
              <a:rPr sz="2400" spc="-5" dirty="0">
                <a:latin typeface="Times New Roman"/>
                <a:cs typeface="Times New Roman"/>
              </a:rPr>
              <a:t>information has </a:t>
            </a:r>
            <a:r>
              <a:rPr sz="2400" dirty="0">
                <a:latin typeface="Times New Roman"/>
                <a:cs typeface="Times New Roman"/>
              </a:rPr>
              <a:t>been </a:t>
            </a:r>
            <a:r>
              <a:rPr sz="2400" spc="-5" dirty="0">
                <a:latin typeface="Times New Roman"/>
                <a:cs typeface="Times New Roman"/>
              </a:rPr>
              <a:t>entered </a:t>
            </a:r>
            <a:r>
              <a:rPr sz="2400" dirty="0">
                <a:latin typeface="Times New Roman"/>
                <a:cs typeface="Times New Roman"/>
              </a:rPr>
              <a:t>through </a:t>
            </a:r>
            <a:r>
              <a:rPr sz="2400" spc="-5" dirty="0">
                <a:latin typeface="Times New Roman"/>
                <a:cs typeface="Times New Roman"/>
              </a:rPr>
              <a:t>input unit, making  immediate </a:t>
            </a:r>
            <a:r>
              <a:rPr sz="2400" dirty="0">
                <a:latin typeface="Times New Roman"/>
                <a:cs typeface="Times New Roman"/>
              </a:rPr>
              <a:t>available for processing when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needed</a:t>
            </a:r>
            <a:endParaRPr sz="2400">
              <a:latin typeface="Times New Roman"/>
              <a:cs typeface="Times New Roman"/>
            </a:endParaRPr>
          </a:p>
          <a:p>
            <a:pPr marL="287020" marR="5715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Also retain process information </a:t>
            </a:r>
            <a:r>
              <a:rPr sz="2400" spc="-10" dirty="0">
                <a:latin typeface="Times New Roman"/>
                <a:cs typeface="Times New Roman"/>
              </a:rPr>
              <a:t>until </a:t>
            </a:r>
            <a:r>
              <a:rPr sz="2400" spc="-5" dirty="0">
                <a:latin typeface="Times New Roman"/>
                <a:cs typeface="Times New Roman"/>
              </a:rPr>
              <a:t>it </a:t>
            </a:r>
            <a:r>
              <a:rPr sz="2400" dirty="0">
                <a:latin typeface="Times New Roman"/>
                <a:cs typeface="Times New Roman"/>
              </a:rPr>
              <a:t>can be placed on </a:t>
            </a:r>
            <a:r>
              <a:rPr sz="2400" spc="-5" dirty="0">
                <a:latin typeface="Times New Roman"/>
                <a:cs typeface="Times New Roman"/>
              </a:rPr>
              <a:t>output  </a:t>
            </a:r>
            <a:r>
              <a:rPr sz="2400" dirty="0">
                <a:latin typeface="Times New Roman"/>
                <a:cs typeface="Times New Roman"/>
              </a:rPr>
              <a:t>devices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Classified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into:</a:t>
            </a:r>
            <a:endParaRPr sz="24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515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Random </a:t>
            </a:r>
            <a:r>
              <a:rPr sz="2100" spc="-5" dirty="0">
                <a:latin typeface="Times New Roman"/>
                <a:cs typeface="Times New Roman"/>
              </a:rPr>
              <a:t>Access Memory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(RAM)</a:t>
            </a:r>
            <a:endParaRPr sz="2100">
              <a:latin typeface="Times New Roman"/>
              <a:cs typeface="Times New Roman"/>
            </a:endParaRPr>
          </a:p>
          <a:p>
            <a:pPr marL="775970" lvl="2" indent="-154940">
              <a:lnSpc>
                <a:spcPct val="100000"/>
              </a:lnSpc>
              <a:spcBef>
                <a:spcPts val="490"/>
              </a:spcBef>
              <a:buChar char="-"/>
              <a:tabLst>
                <a:tab pos="776605" algn="l"/>
              </a:tabLst>
            </a:pPr>
            <a:r>
              <a:rPr sz="2100" spc="-5" dirty="0">
                <a:latin typeface="Times New Roman"/>
                <a:cs typeface="Times New Roman"/>
              </a:rPr>
              <a:t>information </a:t>
            </a:r>
            <a:r>
              <a:rPr sz="2100" dirty="0">
                <a:latin typeface="Times New Roman"/>
                <a:cs typeface="Times New Roman"/>
              </a:rPr>
              <a:t>in </a:t>
            </a:r>
            <a:r>
              <a:rPr sz="2100" spc="-5" dirty="0">
                <a:latin typeface="Times New Roman"/>
                <a:cs typeface="Times New Roman"/>
              </a:rPr>
              <a:t>RAM </a:t>
            </a:r>
            <a:r>
              <a:rPr sz="2100" dirty="0">
                <a:latin typeface="Times New Roman"/>
                <a:cs typeface="Times New Roman"/>
              </a:rPr>
              <a:t>lost when the </a:t>
            </a:r>
            <a:r>
              <a:rPr sz="2100" spc="-5" dirty="0">
                <a:latin typeface="Times New Roman"/>
                <a:cs typeface="Times New Roman"/>
              </a:rPr>
              <a:t>computer is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off</a:t>
            </a:r>
            <a:endParaRPr sz="21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509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Read Only </a:t>
            </a:r>
            <a:r>
              <a:rPr sz="2100" spc="-5" dirty="0">
                <a:latin typeface="Times New Roman"/>
                <a:cs typeface="Times New Roman"/>
              </a:rPr>
              <a:t>Memory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(ROM)</a:t>
            </a:r>
            <a:endParaRPr sz="2100">
              <a:latin typeface="Times New Roman"/>
              <a:cs typeface="Times New Roman"/>
            </a:endParaRPr>
          </a:p>
          <a:p>
            <a:pPr marL="753110" marR="2171065" lvl="2" indent="-132080">
              <a:lnSpc>
                <a:spcPct val="119800"/>
              </a:lnSpc>
              <a:spcBef>
                <a:spcPts val="5"/>
              </a:spcBef>
              <a:buChar char="-"/>
              <a:tabLst>
                <a:tab pos="776605" algn="l"/>
              </a:tabLst>
            </a:pPr>
            <a:r>
              <a:rPr sz="2100" dirty="0">
                <a:latin typeface="Times New Roman"/>
                <a:cs typeface="Times New Roman"/>
              </a:rPr>
              <a:t>has been </a:t>
            </a:r>
            <a:r>
              <a:rPr sz="2100" spc="-5" dirty="0">
                <a:latin typeface="Times New Roman"/>
                <a:cs typeface="Times New Roman"/>
              </a:rPr>
              <a:t>set </a:t>
            </a:r>
            <a:r>
              <a:rPr sz="2100" dirty="0">
                <a:latin typeface="Times New Roman"/>
                <a:cs typeface="Times New Roman"/>
              </a:rPr>
              <a:t>during </a:t>
            </a:r>
            <a:r>
              <a:rPr sz="2100" spc="-5" dirty="0">
                <a:latin typeface="Times New Roman"/>
                <a:cs typeface="Times New Roman"/>
              </a:rPr>
              <a:t>manufacturing </a:t>
            </a:r>
            <a:r>
              <a:rPr sz="2100" dirty="0">
                <a:latin typeface="Times New Roman"/>
                <a:cs typeface="Times New Roman"/>
              </a:rPr>
              <a:t>process, contain  instruction and </a:t>
            </a:r>
            <a:r>
              <a:rPr sz="2100" spc="-5" dirty="0">
                <a:latin typeface="Times New Roman"/>
                <a:cs typeface="Times New Roman"/>
              </a:rPr>
              <a:t>information </a:t>
            </a:r>
            <a:r>
              <a:rPr sz="2100" dirty="0">
                <a:latin typeface="Times New Roman"/>
                <a:cs typeface="Times New Roman"/>
              </a:rPr>
              <a:t>considered to </a:t>
            </a:r>
            <a:r>
              <a:rPr sz="2100" spc="5" dirty="0">
                <a:latin typeface="Times New Roman"/>
                <a:cs typeface="Times New Roman"/>
              </a:rPr>
              <a:t>be  </a:t>
            </a:r>
            <a:r>
              <a:rPr sz="2100" spc="-5" dirty="0">
                <a:latin typeface="Times New Roman"/>
                <a:cs typeface="Times New Roman"/>
              </a:rPr>
              <a:t>fundamental </a:t>
            </a:r>
            <a:r>
              <a:rPr sz="2100" dirty="0">
                <a:latin typeface="Times New Roman"/>
                <a:cs typeface="Times New Roman"/>
              </a:rPr>
              <a:t>to the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computer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19543" y="2852927"/>
            <a:ext cx="1812036" cy="3768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84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8296" y="318029"/>
            <a:ext cx="676557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70C0"/>
                </a:solidFill>
              </a:rPr>
              <a:t>Arithmetic &amp; Logic Unit</a:t>
            </a:r>
            <a:r>
              <a:rPr b="1" spc="-110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(ALU)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66476"/>
            <a:ext cx="8087933" cy="340253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87020" indent="-274320">
              <a:lnSpc>
                <a:spcPct val="150000"/>
              </a:lnSpc>
              <a:spcBef>
                <a:spcPts val="69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Perform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calculation</a:t>
            </a:r>
            <a:endParaRPr sz="2400" dirty="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50000"/>
              </a:lnSpc>
              <a:spcBef>
                <a:spcPts val="520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addition</a:t>
            </a:r>
          </a:p>
          <a:p>
            <a:pPr marL="561340" lvl="1" indent="-274320">
              <a:lnSpc>
                <a:spcPct val="150000"/>
              </a:lnSpc>
              <a:spcBef>
                <a:spcPts val="495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subtraction</a:t>
            </a:r>
          </a:p>
          <a:p>
            <a:pPr marL="561340" lvl="1" indent="-274320">
              <a:lnSpc>
                <a:spcPct val="150000"/>
              </a:lnSpc>
              <a:spcBef>
                <a:spcPts val="500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multiplication</a:t>
            </a:r>
          </a:p>
          <a:p>
            <a:pPr marL="561340" lvl="1" indent="-274320">
              <a:lnSpc>
                <a:spcPct val="150000"/>
              </a:lnSpc>
              <a:spcBef>
                <a:spcPts val="509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division</a:t>
            </a:r>
          </a:p>
          <a:p>
            <a:pPr marL="287020" indent="-274320">
              <a:lnSpc>
                <a:spcPct val="150000"/>
              </a:lnSpc>
              <a:spcBef>
                <a:spcPts val="585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Contain decision </a:t>
            </a:r>
            <a:r>
              <a:rPr sz="2400" spc="-5" dirty="0">
                <a:latin typeface="Times New Roman"/>
                <a:cs typeface="Times New Roman"/>
              </a:rPr>
              <a:t>mechanism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(comparison)</a:t>
            </a:r>
          </a:p>
        </p:txBody>
      </p:sp>
    </p:spTree>
    <p:extLst>
      <p:ext uri="{BB962C8B-B14F-4D97-AF65-F5344CB8AC3E}">
        <p14:creationId xmlns:p14="http://schemas.microsoft.com/office/powerpoint/2010/main" val="3623229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7059" y="200041"/>
            <a:ext cx="681354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70C0"/>
                </a:solidFill>
              </a:rPr>
              <a:t>Central Processing Unit</a:t>
            </a:r>
            <a:r>
              <a:rPr b="1" spc="-75" dirty="0">
                <a:solidFill>
                  <a:srgbClr val="0070C0"/>
                </a:solidFill>
              </a:rPr>
              <a:t> </a:t>
            </a:r>
            <a:r>
              <a:rPr b="1" spc="-5" dirty="0">
                <a:solidFill>
                  <a:srgbClr val="0070C0"/>
                </a:solidFill>
              </a:rPr>
              <a:t>(CPU)</a:t>
            </a:r>
            <a:endParaRPr b="1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1805"/>
            <a:ext cx="8074659" cy="299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  <a:tab pos="1146175" algn="l"/>
                <a:tab pos="1617345" algn="l"/>
                <a:tab pos="3033395" algn="l"/>
                <a:tab pos="5040630" algn="l"/>
                <a:tab pos="6169025" algn="l"/>
                <a:tab pos="7822565" algn="l"/>
              </a:tabLst>
            </a:pP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puter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str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sec</a:t>
            </a:r>
            <a:r>
              <a:rPr sz="2400" spc="-2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	</a:t>
            </a:r>
            <a:r>
              <a:rPr sz="2400" spc="-5" dirty="0">
                <a:latin typeface="Times New Roman"/>
                <a:cs typeface="Times New Roman"/>
              </a:rPr>
              <a:t>re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ponsi</a:t>
            </a:r>
            <a:r>
              <a:rPr sz="2400" spc="-1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le	</a:t>
            </a:r>
            <a:r>
              <a:rPr sz="2400" spc="5" dirty="0">
                <a:latin typeface="Times New Roman"/>
                <a:cs typeface="Times New Roman"/>
              </a:rPr>
              <a:t>to  </a:t>
            </a:r>
            <a:r>
              <a:rPr sz="2400" dirty="0">
                <a:latin typeface="Times New Roman"/>
                <a:cs typeface="Times New Roman"/>
              </a:rPr>
              <a:t>coordinates and supervises the operation of the other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sections.</a:t>
            </a:r>
            <a:endParaRPr sz="24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Operation </a:t>
            </a:r>
            <a:r>
              <a:rPr sz="2400" spc="-5" dirty="0">
                <a:latin typeface="Times New Roman"/>
                <a:cs typeface="Times New Roman"/>
              </a:rPr>
              <a:t>CPU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coordinates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515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Input unit when </a:t>
            </a:r>
            <a:r>
              <a:rPr sz="2100" spc="-5" dirty="0">
                <a:latin typeface="Times New Roman"/>
                <a:cs typeface="Times New Roman"/>
              </a:rPr>
              <a:t>information </a:t>
            </a:r>
            <a:r>
              <a:rPr sz="2100" dirty="0">
                <a:latin typeface="Times New Roman"/>
                <a:cs typeface="Times New Roman"/>
              </a:rPr>
              <a:t>should be read into the </a:t>
            </a:r>
            <a:r>
              <a:rPr sz="2100" spc="-10" dirty="0">
                <a:latin typeface="Times New Roman"/>
                <a:cs typeface="Times New Roman"/>
              </a:rPr>
              <a:t>memory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unit</a:t>
            </a:r>
            <a:endParaRPr sz="2100">
              <a:latin typeface="Times New Roman"/>
              <a:cs typeface="Times New Roman"/>
            </a:endParaRPr>
          </a:p>
          <a:p>
            <a:pPr marL="561340" marR="6985" lvl="1" indent="-274320">
              <a:lnSpc>
                <a:spcPct val="100000"/>
              </a:lnSpc>
              <a:spcBef>
                <a:spcPts val="495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  <a:tab pos="1237615" algn="l"/>
                <a:tab pos="1946275" algn="l"/>
                <a:tab pos="3338195" algn="l"/>
                <a:tab pos="4445000" algn="l"/>
                <a:tab pos="5464810" algn="l"/>
                <a:tab pos="6012180" algn="l"/>
                <a:tab pos="6853555" algn="l"/>
                <a:tab pos="7235825" algn="l"/>
                <a:tab pos="7853045" algn="l"/>
              </a:tabLst>
            </a:pPr>
            <a:r>
              <a:rPr sz="2100" spc="-5" dirty="0">
                <a:latin typeface="Times New Roman"/>
                <a:cs typeface="Times New Roman"/>
              </a:rPr>
              <a:t>ALU	when	i</a:t>
            </a:r>
            <a:r>
              <a:rPr sz="2100" spc="5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fo</a:t>
            </a:r>
            <a:r>
              <a:rPr sz="2100" spc="5" dirty="0">
                <a:latin typeface="Times New Roman"/>
                <a:cs typeface="Times New Roman"/>
              </a:rPr>
              <a:t>r</a:t>
            </a:r>
            <a:r>
              <a:rPr sz="2100" spc="-25" dirty="0">
                <a:latin typeface="Times New Roman"/>
                <a:cs typeface="Times New Roman"/>
              </a:rPr>
              <a:t>m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5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Times New Roman"/>
                <a:cs typeface="Times New Roman"/>
              </a:rPr>
              <a:t>o</a:t>
            </a:r>
            <a:r>
              <a:rPr sz="2100" dirty="0">
                <a:latin typeface="Times New Roman"/>
                <a:cs typeface="Times New Roman"/>
              </a:rPr>
              <a:t>n	fr</a:t>
            </a:r>
            <a:r>
              <a:rPr sz="2100" spc="20" dirty="0">
                <a:latin typeface="Times New Roman"/>
                <a:cs typeface="Times New Roman"/>
              </a:rPr>
              <a:t>o</a:t>
            </a:r>
            <a:r>
              <a:rPr sz="2100" dirty="0">
                <a:latin typeface="Times New Roman"/>
                <a:cs typeface="Times New Roman"/>
              </a:rPr>
              <a:t>m 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</a:t>
            </a:r>
            <a:r>
              <a:rPr sz="2100" spc="5" dirty="0">
                <a:latin typeface="Times New Roman"/>
                <a:cs typeface="Times New Roman"/>
              </a:rPr>
              <a:t>h</a:t>
            </a:r>
            <a:r>
              <a:rPr sz="2100" dirty="0">
                <a:latin typeface="Times New Roman"/>
                <a:cs typeface="Times New Roman"/>
              </a:rPr>
              <a:t>e	</a:t>
            </a:r>
            <a:r>
              <a:rPr sz="2100" spc="-15" dirty="0">
                <a:latin typeface="Times New Roman"/>
                <a:cs typeface="Times New Roman"/>
              </a:rPr>
              <a:t>m</a:t>
            </a:r>
            <a:r>
              <a:rPr sz="2100" spc="25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mory	u</a:t>
            </a:r>
            <a:r>
              <a:rPr sz="2100" spc="10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it	</a:t>
            </a:r>
            <a:r>
              <a:rPr sz="2100" spc="-5" dirty="0">
                <a:latin typeface="Times New Roman"/>
                <a:cs typeface="Times New Roman"/>
              </a:rPr>
              <a:t>s</a:t>
            </a:r>
            <a:r>
              <a:rPr sz="2100" spc="-15" dirty="0">
                <a:latin typeface="Times New Roman"/>
                <a:cs typeface="Times New Roman"/>
              </a:rPr>
              <a:t>h</a:t>
            </a:r>
            <a:r>
              <a:rPr sz="2100" dirty="0">
                <a:latin typeface="Times New Roman"/>
                <a:cs typeface="Times New Roman"/>
              </a:rPr>
              <a:t>ould	</a:t>
            </a:r>
            <a:r>
              <a:rPr sz="2100" spc="5" dirty="0">
                <a:latin typeface="Times New Roman"/>
                <a:cs typeface="Times New Roman"/>
              </a:rPr>
              <a:t>b</a:t>
            </a:r>
            <a:r>
              <a:rPr sz="2100" dirty="0">
                <a:latin typeface="Times New Roman"/>
                <a:cs typeface="Times New Roman"/>
              </a:rPr>
              <a:t>e	</a:t>
            </a:r>
            <a:r>
              <a:rPr sz="2100" spc="-5" dirty="0">
                <a:latin typeface="Times New Roman"/>
                <a:cs typeface="Times New Roman"/>
              </a:rPr>
              <a:t>u</a:t>
            </a:r>
            <a:r>
              <a:rPr sz="2100" spc="-15" dirty="0">
                <a:latin typeface="Times New Roman"/>
                <a:cs typeface="Times New Roman"/>
              </a:rPr>
              <a:t>s</a:t>
            </a:r>
            <a:r>
              <a:rPr sz="2100" dirty="0">
                <a:latin typeface="Times New Roman"/>
                <a:cs typeface="Times New Roman"/>
              </a:rPr>
              <a:t>ed	</a:t>
            </a:r>
            <a:r>
              <a:rPr sz="2100" spc="-10" dirty="0">
                <a:latin typeface="Times New Roman"/>
                <a:cs typeface="Times New Roman"/>
              </a:rPr>
              <a:t>in  </a:t>
            </a:r>
            <a:r>
              <a:rPr sz="2100" dirty="0">
                <a:latin typeface="Times New Roman"/>
                <a:cs typeface="Times New Roman"/>
              </a:rPr>
              <a:t>calculation</a:t>
            </a:r>
            <a:endParaRPr sz="21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505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  <a:tab pos="1448435" algn="l"/>
                <a:tab pos="2007235" algn="l"/>
                <a:tab pos="2731770" algn="l"/>
                <a:tab pos="3083560" algn="l"/>
                <a:tab pos="3716020" algn="l"/>
                <a:tab pos="5121910" algn="l"/>
                <a:tab pos="5783580" algn="l"/>
                <a:tab pos="6257290" algn="l"/>
                <a:tab pos="7290434" algn="l"/>
                <a:tab pos="7853045" algn="l"/>
              </a:tabLst>
            </a:pPr>
            <a:r>
              <a:rPr sz="2100" dirty="0">
                <a:latin typeface="Times New Roman"/>
                <a:cs typeface="Times New Roman"/>
              </a:rPr>
              <a:t>Output	unit	</a:t>
            </a:r>
            <a:r>
              <a:rPr sz="2100" spc="-5" dirty="0">
                <a:latin typeface="Times New Roman"/>
                <a:cs typeface="Times New Roman"/>
              </a:rPr>
              <a:t>when	</a:t>
            </a:r>
            <a:r>
              <a:rPr sz="2100" spc="-10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o	</a:t>
            </a:r>
            <a:r>
              <a:rPr sz="2100" spc="-5" dirty="0">
                <a:latin typeface="Times New Roman"/>
                <a:cs typeface="Times New Roman"/>
              </a:rPr>
              <a:t>s</a:t>
            </a:r>
            <a:r>
              <a:rPr sz="2100" spc="-15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nd	i</a:t>
            </a:r>
            <a:r>
              <a:rPr sz="2100" spc="5" dirty="0">
                <a:latin typeface="Times New Roman"/>
                <a:cs typeface="Times New Roman"/>
              </a:rPr>
              <a:t>n</a:t>
            </a:r>
            <a:r>
              <a:rPr sz="2100" spc="-15" dirty="0">
                <a:latin typeface="Times New Roman"/>
                <a:cs typeface="Times New Roman"/>
              </a:rPr>
              <a:t>f</a:t>
            </a:r>
            <a:r>
              <a:rPr sz="2100" dirty="0">
                <a:latin typeface="Times New Roman"/>
                <a:cs typeface="Times New Roman"/>
              </a:rPr>
              <a:t>o</a:t>
            </a:r>
            <a:r>
              <a:rPr sz="2100" spc="10" dirty="0">
                <a:latin typeface="Times New Roman"/>
                <a:cs typeface="Times New Roman"/>
              </a:rPr>
              <a:t>r</a:t>
            </a:r>
            <a:r>
              <a:rPr sz="2100" spc="-25" dirty="0">
                <a:latin typeface="Times New Roman"/>
                <a:cs typeface="Times New Roman"/>
              </a:rPr>
              <a:t>m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5" dirty="0">
                <a:latin typeface="Times New Roman"/>
                <a:cs typeface="Times New Roman"/>
              </a:rPr>
              <a:t>t</a:t>
            </a:r>
            <a:r>
              <a:rPr sz="2100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Times New Roman"/>
                <a:cs typeface="Times New Roman"/>
              </a:rPr>
              <a:t>o</a:t>
            </a:r>
            <a:r>
              <a:rPr sz="2100" dirty="0">
                <a:latin typeface="Times New Roman"/>
                <a:cs typeface="Times New Roman"/>
              </a:rPr>
              <a:t>n	f</a:t>
            </a:r>
            <a:r>
              <a:rPr sz="2100" spc="-10" dirty="0">
                <a:latin typeface="Times New Roman"/>
                <a:cs typeface="Times New Roman"/>
              </a:rPr>
              <a:t>r</a:t>
            </a:r>
            <a:r>
              <a:rPr sz="2100" spc="15" dirty="0">
                <a:latin typeface="Times New Roman"/>
                <a:cs typeface="Times New Roman"/>
              </a:rPr>
              <a:t>o</a:t>
            </a:r>
            <a:r>
              <a:rPr sz="2100" dirty="0">
                <a:latin typeface="Times New Roman"/>
                <a:cs typeface="Times New Roman"/>
              </a:rPr>
              <a:t>m	t</a:t>
            </a:r>
            <a:r>
              <a:rPr sz="2100" spc="5" dirty="0">
                <a:latin typeface="Times New Roman"/>
                <a:cs typeface="Times New Roman"/>
              </a:rPr>
              <a:t>h</a:t>
            </a:r>
            <a:r>
              <a:rPr sz="2100" dirty="0">
                <a:latin typeface="Times New Roman"/>
                <a:cs typeface="Times New Roman"/>
              </a:rPr>
              <a:t>e	m</a:t>
            </a:r>
            <a:r>
              <a:rPr sz="2100" spc="10" dirty="0">
                <a:latin typeface="Times New Roman"/>
                <a:cs typeface="Times New Roman"/>
              </a:rPr>
              <a:t>e</a:t>
            </a:r>
            <a:r>
              <a:rPr sz="2100" spc="-25" dirty="0">
                <a:latin typeface="Times New Roman"/>
                <a:cs typeface="Times New Roman"/>
              </a:rPr>
              <a:t>m</a:t>
            </a:r>
            <a:r>
              <a:rPr sz="2100" dirty="0">
                <a:latin typeface="Times New Roman"/>
                <a:cs typeface="Times New Roman"/>
              </a:rPr>
              <a:t>o</a:t>
            </a:r>
            <a:r>
              <a:rPr sz="2100" spc="10" dirty="0">
                <a:latin typeface="Times New Roman"/>
                <a:cs typeface="Times New Roman"/>
              </a:rPr>
              <a:t>r</a:t>
            </a:r>
            <a:r>
              <a:rPr sz="2100" dirty="0">
                <a:latin typeface="Times New Roman"/>
                <a:cs typeface="Times New Roman"/>
              </a:rPr>
              <a:t>y	u</a:t>
            </a:r>
            <a:r>
              <a:rPr sz="2100" spc="10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it	</a:t>
            </a:r>
            <a:r>
              <a:rPr sz="2100" spc="-10" dirty="0">
                <a:latin typeface="Times New Roman"/>
                <a:cs typeface="Times New Roman"/>
              </a:rPr>
              <a:t>to</a:t>
            </a:r>
            <a:endParaRPr sz="2100">
              <a:latin typeface="Times New Roman"/>
              <a:cs typeface="Times New Roman"/>
            </a:endParaRPr>
          </a:p>
          <a:p>
            <a:pPr marL="561340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certain output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devices</a:t>
            </a:r>
            <a:endParaRPr sz="21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862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0842" y="489369"/>
            <a:ext cx="558231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70C0"/>
                </a:solidFill>
              </a:rPr>
              <a:t>Secondary Storage</a:t>
            </a:r>
            <a:r>
              <a:rPr b="1" spc="-114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Unit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3182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8810" marR="6350" indent="-274320">
              <a:lnSpc>
                <a:spcPct val="100000"/>
              </a:lnSpc>
              <a:spcBef>
                <a:spcPts val="10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638810" algn="l"/>
                <a:tab pos="1870075" algn="l"/>
                <a:tab pos="2307590" algn="l"/>
                <a:tab pos="2999740" algn="l"/>
                <a:tab pos="3569970" algn="l"/>
                <a:tab pos="4716145" algn="l"/>
                <a:tab pos="5574030" algn="l"/>
                <a:tab pos="6316345" algn="l"/>
                <a:tab pos="6804025" algn="l"/>
                <a:tab pos="7360284" algn="l"/>
                <a:tab pos="8168640" algn="l"/>
              </a:tabLst>
            </a:pPr>
            <a:r>
              <a:rPr spc="-5" dirty="0"/>
              <a:t>Pro</a:t>
            </a:r>
            <a:r>
              <a:rPr dirty="0"/>
              <a:t>gr</a:t>
            </a:r>
            <a:r>
              <a:rPr spc="5" dirty="0"/>
              <a:t>a</a:t>
            </a:r>
            <a:r>
              <a:rPr dirty="0"/>
              <a:t>m	or	data	n</a:t>
            </a:r>
            <a:r>
              <a:rPr spc="-15" dirty="0"/>
              <a:t>o</a:t>
            </a:r>
            <a:r>
              <a:rPr dirty="0"/>
              <a:t>t	a</a:t>
            </a:r>
            <a:r>
              <a:rPr spc="-10" dirty="0"/>
              <a:t>c</a:t>
            </a:r>
            <a:r>
              <a:rPr dirty="0"/>
              <a:t>tiv</a:t>
            </a:r>
            <a:r>
              <a:rPr spc="-15" dirty="0"/>
              <a:t>e</a:t>
            </a:r>
            <a:r>
              <a:rPr dirty="0"/>
              <a:t>ly	b</a:t>
            </a:r>
            <a:r>
              <a:rPr spc="-10" dirty="0"/>
              <a:t>e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g	used	by	the</a:t>
            </a:r>
            <a:r>
              <a:rPr lang="en-US" dirty="0"/>
              <a:t> </a:t>
            </a:r>
            <a:r>
              <a:rPr spc="-15" dirty="0"/>
              <a:t>o</a:t>
            </a:r>
            <a:r>
              <a:rPr dirty="0"/>
              <a:t>ther</a:t>
            </a:r>
            <a:r>
              <a:rPr lang="en-US" dirty="0"/>
              <a:t> </a:t>
            </a:r>
            <a:r>
              <a:rPr dirty="0"/>
              <a:t>un</a:t>
            </a:r>
            <a:r>
              <a:rPr spc="-10" dirty="0"/>
              <a:t>i</a:t>
            </a:r>
            <a:r>
              <a:rPr spc="-5" dirty="0"/>
              <a:t>ts  normally </a:t>
            </a:r>
            <a:r>
              <a:rPr dirty="0"/>
              <a:t>placed on secondary storage</a:t>
            </a:r>
            <a:r>
              <a:rPr spc="-65" dirty="0"/>
              <a:t> </a:t>
            </a:r>
            <a:r>
              <a:rPr dirty="0"/>
              <a:t>device</a:t>
            </a:r>
          </a:p>
          <a:p>
            <a:pPr marL="638810" marR="508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638175" algn="l"/>
                <a:tab pos="2678113" algn="l"/>
                <a:tab pos="3697288" algn="l"/>
                <a:tab pos="4632325" algn="l"/>
                <a:tab pos="4975225" algn="l"/>
                <a:tab pos="6283325" algn="l"/>
                <a:tab pos="6861175" algn="l"/>
                <a:tab pos="8186738" algn="l"/>
              </a:tabLst>
            </a:pPr>
            <a:r>
              <a:rPr dirty="0"/>
              <a:t>Infor</a:t>
            </a:r>
            <a:r>
              <a:rPr spc="-20" dirty="0"/>
              <a:t>m</a:t>
            </a:r>
            <a:r>
              <a:rPr dirty="0"/>
              <a:t>a</a:t>
            </a:r>
            <a:r>
              <a:rPr spc="5" dirty="0"/>
              <a:t>t</a:t>
            </a:r>
            <a:r>
              <a:rPr dirty="0"/>
              <a:t>i</a:t>
            </a:r>
            <a:r>
              <a:rPr spc="5" dirty="0"/>
              <a:t>o</a:t>
            </a:r>
            <a:r>
              <a:rPr dirty="0"/>
              <a:t>n</a:t>
            </a:r>
            <a:r>
              <a:rPr lang="en-US" dirty="0"/>
              <a:t> </a:t>
            </a:r>
            <a:r>
              <a:rPr dirty="0"/>
              <a:t>on</a:t>
            </a:r>
            <a:r>
              <a:rPr lang="en-US" dirty="0"/>
              <a:t> </a:t>
            </a:r>
            <a:r>
              <a:rPr dirty="0"/>
              <a:t>storag</a:t>
            </a:r>
            <a:r>
              <a:rPr lang="en-US" dirty="0"/>
              <a:t>e </a:t>
            </a:r>
            <a:r>
              <a:rPr dirty="0"/>
              <a:t>device</a:t>
            </a:r>
            <a:r>
              <a:rPr lang="en-US" dirty="0"/>
              <a:t> </a:t>
            </a:r>
            <a:r>
              <a:rPr dirty="0"/>
              <a:t>i</a:t>
            </a:r>
            <a:r>
              <a:rPr spc="-5" dirty="0"/>
              <a:t>s</a:t>
            </a:r>
            <a:r>
              <a:rPr lang="en-US" spc="-5" dirty="0"/>
              <a:t> </a:t>
            </a:r>
            <a:r>
              <a:rPr dirty="0"/>
              <a:t>per</a:t>
            </a:r>
            <a:r>
              <a:rPr spc="-5" dirty="0"/>
              <a:t>sis</a:t>
            </a:r>
            <a:r>
              <a:rPr spc="-15" dirty="0"/>
              <a:t>t</a:t>
            </a:r>
            <a:r>
              <a:rPr dirty="0"/>
              <a:t>ent</a:t>
            </a:r>
            <a:r>
              <a:rPr lang="en-US" dirty="0"/>
              <a:t> </a:t>
            </a:r>
            <a:r>
              <a:rPr spc="-10" dirty="0"/>
              <a:t>a</a:t>
            </a:r>
            <a:r>
              <a:rPr dirty="0"/>
              <a:t>nd</a:t>
            </a:r>
            <a:r>
              <a:rPr lang="en-US" dirty="0"/>
              <a:t> </a:t>
            </a:r>
            <a:r>
              <a:rPr dirty="0"/>
              <a:t>pre</a:t>
            </a:r>
            <a:r>
              <a:rPr spc="-5" dirty="0"/>
              <a:t>s</a:t>
            </a:r>
            <a:r>
              <a:rPr spc="-15" dirty="0"/>
              <a:t>e</a:t>
            </a:r>
            <a:r>
              <a:rPr dirty="0"/>
              <a:t>rved</a:t>
            </a:r>
            <a:r>
              <a:rPr lang="en-US" dirty="0"/>
              <a:t> </a:t>
            </a:r>
            <a:r>
              <a:rPr dirty="0"/>
              <a:t>even when </a:t>
            </a:r>
            <a:r>
              <a:rPr spc="-5" dirty="0"/>
              <a:t>computer </a:t>
            </a:r>
            <a:r>
              <a:rPr dirty="0"/>
              <a:t>power is</a:t>
            </a:r>
            <a:r>
              <a:rPr spc="5" dirty="0"/>
              <a:t> </a:t>
            </a:r>
            <a:r>
              <a:rPr spc="-20" dirty="0"/>
              <a:t>off</a:t>
            </a:r>
          </a:p>
          <a:p>
            <a:pPr marL="638810" indent="-274320">
              <a:lnSpc>
                <a:spcPct val="100000"/>
              </a:lnSpc>
              <a:spcBef>
                <a:spcPts val="605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638175" algn="l"/>
                <a:tab pos="2678113" algn="l"/>
                <a:tab pos="3697288" algn="l"/>
                <a:tab pos="4632325" algn="l"/>
                <a:tab pos="4975225" algn="l"/>
                <a:tab pos="6283325" algn="l"/>
                <a:tab pos="6861175" algn="l"/>
                <a:tab pos="8186738" algn="l"/>
              </a:tabLst>
            </a:pPr>
            <a:r>
              <a:rPr dirty="0"/>
              <a:t>Secondary storage device – hard disk, </a:t>
            </a:r>
            <a:r>
              <a:rPr spc="-5" dirty="0"/>
              <a:t>CD, USB </a:t>
            </a:r>
            <a:r>
              <a:rPr dirty="0"/>
              <a:t>flash</a:t>
            </a:r>
            <a:r>
              <a:rPr spc="-70" dirty="0"/>
              <a:t> </a:t>
            </a:r>
            <a:r>
              <a:rPr dirty="0"/>
              <a:t>drive</a:t>
            </a:r>
          </a:p>
        </p:txBody>
      </p:sp>
    </p:spTree>
    <p:extLst>
      <p:ext uri="{BB962C8B-B14F-4D97-AF65-F5344CB8AC3E}">
        <p14:creationId xmlns:p14="http://schemas.microsoft.com/office/powerpoint/2010/main" val="123237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1561" y="195835"/>
            <a:ext cx="233990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70C0"/>
                </a:solidFill>
              </a:rPr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1805"/>
            <a:ext cx="8423275" cy="542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complement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hardware, computer system </a:t>
            </a:r>
            <a:r>
              <a:rPr sz="2400" dirty="0">
                <a:latin typeface="Times New Roman"/>
                <a:cs typeface="Times New Roman"/>
              </a:rPr>
              <a:t>need software </a:t>
            </a:r>
            <a:r>
              <a:rPr sz="2400" spc="-10" dirty="0">
                <a:latin typeface="Times New Roman"/>
                <a:cs typeface="Times New Roman"/>
              </a:rPr>
              <a:t>to  </a:t>
            </a:r>
            <a:r>
              <a:rPr sz="2400" dirty="0">
                <a:latin typeface="Times New Roman"/>
                <a:cs typeface="Times New Roman"/>
              </a:rPr>
              <a:t>solve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problems</a:t>
            </a:r>
            <a:endParaRPr sz="24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Software </a:t>
            </a:r>
            <a:r>
              <a:rPr sz="2400" dirty="0">
                <a:latin typeface="Times New Roman"/>
                <a:cs typeface="Times New Roman"/>
              </a:rPr>
              <a:t>are classified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into:</a:t>
            </a:r>
          </a:p>
          <a:p>
            <a:pPr marL="561975" marR="565785" lvl="1" indent="-561975">
              <a:lnSpc>
                <a:spcPct val="119600"/>
              </a:lnSpc>
              <a:spcBef>
                <a:spcPts val="25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b="1" spc="-5" dirty="0">
                <a:latin typeface="Times New Roman"/>
                <a:cs typeface="Times New Roman"/>
              </a:rPr>
              <a:t>System software </a:t>
            </a:r>
            <a:r>
              <a:rPr sz="2100" dirty="0">
                <a:latin typeface="Times New Roman"/>
                <a:cs typeface="Times New Roman"/>
              </a:rPr>
              <a:t>: Manages the </a:t>
            </a:r>
            <a:r>
              <a:rPr sz="2100" spc="-5" dirty="0">
                <a:latin typeface="Times New Roman"/>
                <a:cs typeface="Times New Roman"/>
              </a:rPr>
              <a:t>computer </a:t>
            </a:r>
            <a:r>
              <a:rPr sz="2100" dirty="0">
                <a:latin typeface="Times New Roman"/>
                <a:cs typeface="Times New Roman"/>
              </a:rPr>
              <a:t>and </a:t>
            </a:r>
            <a:r>
              <a:rPr sz="2100" spc="-5" dirty="0">
                <a:latin typeface="Times New Roman"/>
                <a:cs typeface="Times New Roman"/>
              </a:rPr>
              <a:t>its </a:t>
            </a:r>
            <a:r>
              <a:rPr sz="2100" dirty="0">
                <a:latin typeface="Times New Roman"/>
                <a:cs typeface="Times New Roman"/>
              </a:rPr>
              <a:t>peripheral devices  (hardware)</a:t>
            </a:r>
          </a:p>
          <a:p>
            <a:pPr marL="1460500" marR="683895" indent="-533400">
              <a:lnSpc>
                <a:spcPct val="120000"/>
              </a:lnSpc>
            </a:pPr>
            <a:r>
              <a:rPr sz="2100" dirty="0">
                <a:latin typeface="Times New Roman"/>
                <a:cs typeface="Times New Roman"/>
              </a:rPr>
              <a:t>e.g. Operating </a:t>
            </a:r>
            <a:r>
              <a:rPr sz="2100" spc="-5" dirty="0">
                <a:latin typeface="Times New Roman"/>
                <a:cs typeface="Times New Roman"/>
              </a:rPr>
              <a:t>system (OS), </a:t>
            </a:r>
            <a:r>
              <a:rPr sz="2100" dirty="0">
                <a:latin typeface="Times New Roman"/>
                <a:cs typeface="Times New Roman"/>
              </a:rPr>
              <a:t>text </a:t>
            </a:r>
            <a:r>
              <a:rPr sz="2100" spc="-15" dirty="0">
                <a:latin typeface="Times New Roman"/>
                <a:cs typeface="Times New Roman"/>
              </a:rPr>
              <a:t>editor, </a:t>
            </a:r>
            <a:r>
              <a:rPr sz="2100" spc="-10" dirty="0">
                <a:latin typeface="Times New Roman"/>
                <a:cs typeface="Times New Roman"/>
              </a:rPr>
              <a:t>pre-processor, </a:t>
            </a:r>
            <a:r>
              <a:rPr sz="2100" dirty="0">
                <a:latin typeface="Times New Roman"/>
                <a:cs typeface="Times New Roman"/>
              </a:rPr>
              <a:t>language  </a:t>
            </a:r>
            <a:r>
              <a:rPr sz="2100" spc="-10" dirty="0">
                <a:latin typeface="Times New Roman"/>
                <a:cs typeface="Times New Roman"/>
              </a:rPr>
              <a:t>translator, linker,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loader</a:t>
            </a:r>
          </a:p>
          <a:p>
            <a:pPr marL="561340" indent="-274320">
              <a:lnSpc>
                <a:spcPct val="100000"/>
              </a:lnSpc>
              <a:spcBef>
                <a:spcPts val="490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b="1" dirty="0">
                <a:latin typeface="Times New Roman"/>
                <a:cs typeface="Times New Roman"/>
              </a:rPr>
              <a:t>Application </a:t>
            </a:r>
            <a:r>
              <a:rPr sz="2100" b="1" spc="-5" dirty="0">
                <a:latin typeface="Times New Roman"/>
                <a:cs typeface="Times New Roman"/>
              </a:rPr>
              <a:t>software </a:t>
            </a:r>
            <a:r>
              <a:rPr sz="2100" dirty="0">
                <a:latin typeface="Times New Roman"/>
                <a:cs typeface="Times New Roman"/>
              </a:rPr>
              <a:t>: </a:t>
            </a:r>
            <a:r>
              <a:rPr sz="2100" spc="-5" dirty="0">
                <a:latin typeface="Times New Roman"/>
                <a:cs typeface="Times New Roman"/>
              </a:rPr>
              <a:t>perform </a:t>
            </a:r>
            <a:r>
              <a:rPr sz="2100" dirty="0">
                <a:latin typeface="Times New Roman"/>
                <a:cs typeface="Times New Roman"/>
              </a:rPr>
              <a:t>specific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tasks</a:t>
            </a:r>
          </a:p>
          <a:p>
            <a:pPr marL="927100">
              <a:lnSpc>
                <a:spcPct val="100000"/>
              </a:lnSpc>
              <a:spcBef>
                <a:spcPts val="509"/>
              </a:spcBef>
            </a:pPr>
            <a:r>
              <a:rPr sz="2100" dirty="0">
                <a:latin typeface="Times New Roman"/>
                <a:cs typeface="Times New Roman"/>
              </a:rPr>
              <a:t>2 types of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task:</a:t>
            </a:r>
          </a:p>
          <a:p>
            <a:pPr marL="1349375" lvl="1" indent="-155575">
              <a:lnSpc>
                <a:spcPct val="100000"/>
              </a:lnSpc>
              <a:spcBef>
                <a:spcPts val="500"/>
              </a:spcBef>
              <a:buChar char="-"/>
              <a:tabLst>
                <a:tab pos="1350010" algn="l"/>
              </a:tabLst>
            </a:pPr>
            <a:r>
              <a:rPr sz="2100" dirty="0">
                <a:latin typeface="Times New Roman"/>
                <a:cs typeface="Times New Roman"/>
              </a:rPr>
              <a:t>program solve specific </a:t>
            </a:r>
            <a:r>
              <a:rPr sz="2100" spc="-5" dirty="0">
                <a:latin typeface="Times New Roman"/>
                <a:cs typeface="Times New Roman"/>
              </a:rPr>
              <a:t>problems</a:t>
            </a:r>
            <a:endParaRPr sz="2100" dirty="0">
              <a:latin typeface="Times New Roman"/>
              <a:cs typeface="Times New Roman"/>
            </a:endParaRPr>
          </a:p>
          <a:p>
            <a:pPr marL="1349375" lvl="1" indent="-155575">
              <a:lnSpc>
                <a:spcPct val="100000"/>
              </a:lnSpc>
              <a:spcBef>
                <a:spcPts val="495"/>
              </a:spcBef>
              <a:buChar char="-"/>
              <a:tabLst>
                <a:tab pos="1350010" algn="l"/>
              </a:tabLst>
            </a:pPr>
            <a:r>
              <a:rPr sz="2100" dirty="0">
                <a:latin typeface="Times New Roman"/>
                <a:cs typeface="Times New Roman"/>
              </a:rPr>
              <a:t>program </a:t>
            </a:r>
            <a:r>
              <a:rPr sz="2100" spc="-5" dirty="0">
                <a:latin typeface="Times New Roman"/>
                <a:cs typeface="Times New Roman"/>
              </a:rPr>
              <a:t>written </a:t>
            </a:r>
            <a:r>
              <a:rPr sz="2100" dirty="0">
                <a:latin typeface="Times New Roman"/>
                <a:cs typeface="Times New Roman"/>
              </a:rPr>
              <a:t>by user to solve specific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problem</a:t>
            </a:r>
          </a:p>
          <a:p>
            <a:pPr marL="1393190" marR="193675" indent="-466725">
              <a:lnSpc>
                <a:spcPct val="119800"/>
              </a:lnSpc>
              <a:spcBef>
                <a:spcPts val="5"/>
              </a:spcBef>
            </a:pPr>
            <a:r>
              <a:rPr sz="2100" dirty="0">
                <a:latin typeface="Times New Roman"/>
                <a:cs typeface="Times New Roman"/>
              </a:rPr>
              <a:t>e.g. </a:t>
            </a:r>
            <a:r>
              <a:rPr sz="2100" spc="-10" dirty="0">
                <a:latin typeface="Times New Roman"/>
                <a:cs typeface="Times New Roman"/>
              </a:rPr>
              <a:t>processor, </a:t>
            </a:r>
            <a:r>
              <a:rPr sz="2100" dirty="0">
                <a:latin typeface="Times New Roman"/>
                <a:cs typeface="Times New Roman"/>
              </a:rPr>
              <a:t>desktop publishing software, spreadsheets, database,  graphics, </a:t>
            </a:r>
            <a:r>
              <a:rPr sz="2100" spc="-5" dirty="0">
                <a:latin typeface="Times New Roman"/>
                <a:cs typeface="Times New Roman"/>
              </a:rPr>
              <a:t>communication, programs perform </a:t>
            </a:r>
            <a:r>
              <a:rPr sz="2100" dirty="0">
                <a:latin typeface="Times New Roman"/>
                <a:cs typeface="Times New Roman"/>
              </a:rPr>
              <a:t>specific tasks such  as accounting, scientific, engineering,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education.</a:t>
            </a:r>
          </a:p>
        </p:txBody>
      </p:sp>
    </p:spTree>
    <p:extLst>
      <p:ext uri="{BB962C8B-B14F-4D97-AF65-F5344CB8AC3E}">
        <p14:creationId xmlns:p14="http://schemas.microsoft.com/office/powerpoint/2010/main" val="341508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9742" y="334290"/>
            <a:ext cx="488171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70C0"/>
                </a:solidFill>
              </a:rPr>
              <a:t>Program</a:t>
            </a:r>
            <a:r>
              <a:rPr b="1" spc="-90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65225"/>
            <a:ext cx="8423275" cy="51263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Times New Roman"/>
                <a:cs typeface="Times New Roman"/>
              </a:rPr>
              <a:t>Divided </a:t>
            </a:r>
            <a:r>
              <a:rPr sz="2400" dirty="0">
                <a:latin typeface="Times New Roman"/>
                <a:cs typeface="Times New Roman"/>
              </a:rPr>
              <a:t>into </a:t>
            </a:r>
            <a:r>
              <a:rPr sz="2400" spc="-5" dirty="0">
                <a:latin typeface="Times New Roman"/>
                <a:cs typeface="Times New Roman"/>
              </a:rPr>
              <a:t>3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categories: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286385" algn="l"/>
              </a:tabLst>
            </a:pPr>
            <a:r>
              <a:rPr sz="1800" spc="-515" dirty="0">
                <a:solidFill>
                  <a:srgbClr val="717BA2"/>
                </a:solidFill>
                <a:latin typeface="Arial"/>
                <a:cs typeface="Arial"/>
              </a:rPr>
              <a:t>	</a:t>
            </a:r>
            <a:r>
              <a:rPr sz="2400" b="1" dirty="0">
                <a:latin typeface="Times New Roman"/>
                <a:cs typeface="Times New Roman"/>
              </a:rPr>
              <a:t>Machine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561340" indent="-274320">
              <a:lnSpc>
                <a:spcPct val="100000"/>
              </a:lnSpc>
              <a:spcBef>
                <a:spcPts val="515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Language understood by the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computer</a:t>
            </a:r>
            <a:endParaRPr sz="2100">
              <a:latin typeface="Times New Roman"/>
              <a:cs typeface="Times New Roman"/>
            </a:endParaRPr>
          </a:p>
          <a:p>
            <a:pPr marL="561340" indent="-274320">
              <a:lnSpc>
                <a:spcPct val="100000"/>
              </a:lnSpc>
              <a:spcBef>
                <a:spcPts val="490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Bunch of </a:t>
            </a:r>
            <a:r>
              <a:rPr sz="2100" spc="-40" dirty="0">
                <a:latin typeface="Times New Roman"/>
                <a:cs typeface="Times New Roman"/>
              </a:rPr>
              <a:t>0’s </a:t>
            </a:r>
            <a:r>
              <a:rPr sz="2100" dirty="0">
                <a:latin typeface="Times New Roman"/>
                <a:cs typeface="Times New Roman"/>
              </a:rPr>
              <a:t>&amp; </a:t>
            </a:r>
            <a:r>
              <a:rPr sz="2100" spc="-85" dirty="0">
                <a:latin typeface="Times New Roman"/>
                <a:cs typeface="Times New Roman"/>
              </a:rPr>
              <a:t>1’s</a:t>
            </a:r>
            <a:endParaRPr sz="2100">
              <a:latin typeface="Times New Roman"/>
              <a:cs typeface="Times New Roman"/>
            </a:endParaRPr>
          </a:p>
          <a:p>
            <a:pPr marL="561340" indent="-274320">
              <a:lnSpc>
                <a:spcPct val="100000"/>
              </a:lnSpc>
              <a:spcBef>
                <a:spcPts val="509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Hard to learn by </a:t>
            </a:r>
            <a:r>
              <a:rPr sz="2100" spc="-5" dirty="0">
                <a:latin typeface="Times New Roman"/>
                <a:cs typeface="Times New Roman"/>
              </a:rPr>
              <a:t>human</a:t>
            </a:r>
            <a:endParaRPr sz="2100">
              <a:latin typeface="Times New Roman"/>
              <a:cs typeface="Times New Roman"/>
            </a:endParaRPr>
          </a:p>
          <a:p>
            <a:pPr marL="561340" indent="-274320">
              <a:lnSpc>
                <a:spcPct val="100000"/>
              </a:lnSpc>
              <a:spcBef>
                <a:spcPts val="500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Machine dependent and not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portable</a:t>
            </a:r>
            <a:endParaRPr sz="2100">
              <a:latin typeface="Times New Roman"/>
              <a:cs typeface="Times New Roman"/>
            </a:endParaRPr>
          </a:p>
          <a:p>
            <a:pPr marL="561340" indent="-274320">
              <a:lnSpc>
                <a:spcPct val="100000"/>
              </a:lnSpc>
              <a:spcBef>
                <a:spcPts val="495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Program </a:t>
            </a:r>
            <a:r>
              <a:rPr sz="2100" spc="-5" dirty="0">
                <a:latin typeface="Times New Roman"/>
                <a:cs typeface="Times New Roman"/>
              </a:rPr>
              <a:t>is </a:t>
            </a:r>
            <a:r>
              <a:rPr sz="2100" dirty="0">
                <a:latin typeface="Times New Roman"/>
                <a:cs typeface="Times New Roman"/>
              </a:rPr>
              <a:t>too long to solve </a:t>
            </a:r>
            <a:r>
              <a:rPr sz="2100" spc="-5" dirty="0">
                <a:latin typeface="Times New Roman"/>
                <a:cs typeface="Times New Roman"/>
              </a:rPr>
              <a:t>simple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problem</a:t>
            </a:r>
            <a:endParaRPr sz="21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9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400" b="1" dirty="0">
                <a:latin typeface="Times New Roman"/>
                <a:cs typeface="Times New Roman"/>
              </a:rPr>
              <a:t>Assembly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561340" marR="5080" lvl="1" indent="-274320">
              <a:lnSpc>
                <a:spcPct val="100000"/>
              </a:lnSpc>
              <a:spcBef>
                <a:spcPts val="515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String of </a:t>
            </a:r>
            <a:r>
              <a:rPr sz="2100" spc="-40" dirty="0">
                <a:latin typeface="Times New Roman"/>
                <a:cs typeface="Times New Roman"/>
              </a:rPr>
              <a:t>0’s </a:t>
            </a:r>
            <a:r>
              <a:rPr sz="2100" dirty="0">
                <a:latin typeface="Times New Roman"/>
                <a:cs typeface="Times New Roman"/>
              </a:rPr>
              <a:t>and </a:t>
            </a:r>
            <a:r>
              <a:rPr sz="2100" spc="-40" dirty="0">
                <a:latin typeface="Times New Roman"/>
                <a:cs typeface="Times New Roman"/>
              </a:rPr>
              <a:t>1’s </a:t>
            </a:r>
            <a:r>
              <a:rPr sz="2100" dirty="0">
                <a:latin typeface="Times New Roman"/>
                <a:cs typeface="Times New Roman"/>
              </a:rPr>
              <a:t>replace into </a:t>
            </a:r>
            <a:r>
              <a:rPr sz="2100" spc="-5" dirty="0">
                <a:latin typeface="Times New Roman"/>
                <a:cs typeface="Times New Roman"/>
              </a:rPr>
              <a:t>instruction which resemble English   </a:t>
            </a:r>
            <a:r>
              <a:rPr sz="2100" dirty="0">
                <a:latin typeface="Times New Roman"/>
                <a:cs typeface="Times New Roman"/>
              </a:rPr>
              <a:t>language to represent </a:t>
            </a:r>
            <a:r>
              <a:rPr sz="2100" spc="-5" dirty="0">
                <a:latin typeface="Times New Roman"/>
                <a:cs typeface="Times New Roman"/>
              </a:rPr>
              <a:t>computer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operation</a:t>
            </a:r>
            <a:endParaRPr sz="21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505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Easier to understand and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write</a:t>
            </a:r>
            <a:endParaRPr sz="21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495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Need language translator </a:t>
            </a:r>
            <a:r>
              <a:rPr sz="2100" spc="-5" dirty="0">
                <a:latin typeface="Times New Roman"/>
                <a:cs typeface="Times New Roman"/>
              </a:rPr>
              <a:t>(Assembler) </a:t>
            </a:r>
            <a:r>
              <a:rPr sz="2100" dirty="0">
                <a:latin typeface="Times New Roman"/>
                <a:cs typeface="Times New Roman"/>
              </a:rPr>
              <a:t>to change to </a:t>
            </a:r>
            <a:r>
              <a:rPr sz="2100" spc="-5" dirty="0">
                <a:latin typeface="Times New Roman"/>
                <a:cs typeface="Times New Roman"/>
              </a:rPr>
              <a:t>machine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code</a:t>
            </a:r>
            <a:endParaRPr sz="21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505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Still too long and not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portable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5757" y="2267159"/>
            <a:ext cx="2316846" cy="735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86828" y="6007608"/>
            <a:ext cx="1382268" cy="769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5444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1854" y="273152"/>
            <a:ext cx="646620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70C0"/>
                </a:solidFill>
              </a:rPr>
              <a:t>Program Languages</a:t>
            </a:r>
            <a:r>
              <a:rPr b="1" spc="-100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(Cont…)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66476"/>
            <a:ext cx="8424545" cy="1939289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9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400" b="1" dirty="0">
                <a:latin typeface="Times New Roman"/>
                <a:cs typeface="Times New Roman"/>
              </a:rPr>
              <a:t>High-Level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language</a:t>
            </a:r>
            <a:endParaRPr sz="24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520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spc="-5" dirty="0">
                <a:latin typeface="Times New Roman"/>
                <a:cs typeface="Times New Roman"/>
              </a:rPr>
              <a:t>Improves </a:t>
            </a:r>
            <a:r>
              <a:rPr sz="2100" dirty="0">
                <a:latin typeface="Times New Roman"/>
                <a:cs typeface="Times New Roman"/>
              </a:rPr>
              <a:t>weaknesses in </a:t>
            </a:r>
            <a:r>
              <a:rPr sz="2100" spc="-5" dirty="0">
                <a:latin typeface="Times New Roman"/>
                <a:cs typeface="Times New Roman"/>
              </a:rPr>
              <a:t>machine </a:t>
            </a:r>
            <a:r>
              <a:rPr sz="2100" dirty="0">
                <a:latin typeface="Times New Roman"/>
                <a:cs typeface="Times New Roman"/>
              </a:rPr>
              <a:t>language and </a:t>
            </a:r>
            <a:r>
              <a:rPr sz="2100" spc="-5" dirty="0">
                <a:latin typeface="Times New Roman"/>
                <a:cs typeface="Times New Roman"/>
              </a:rPr>
              <a:t>assembly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language</a:t>
            </a:r>
            <a:endParaRPr sz="21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495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Portable</a:t>
            </a:r>
            <a:endParaRPr sz="21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500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spc="-15" dirty="0">
                <a:latin typeface="Times New Roman"/>
                <a:cs typeface="Times New Roman"/>
              </a:rPr>
              <a:t>Written </a:t>
            </a:r>
            <a:r>
              <a:rPr sz="2100" dirty="0">
                <a:latin typeface="Times New Roman"/>
                <a:cs typeface="Times New Roman"/>
              </a:rPr>
              <a:t>in one instruction </a:t>
            </a:r>
            <a:r>
              <a:rPr sz="2100" spc="-5" dirty="0">
                <a:latin typeface="Times New Roman"/>
                <a:cs typeface="Times New Roman"/>
              </a:rPr>
              <a:t>to </a:t>
            </a:r>
            <a:r>
              <a:rPr sz="2100" dirty="0">
                <a:latin typeface="Times New Roman"/>
                <a:cs typeface="Times New Roman"/>
              </a:rPr>
              <a:t>carry out </a:t>
            </a:r>
            <a:r>
              <a:rPr sz="2100" spc="-5" dirty="0">
                <a:latin typeface="Times New Roman"/>
                <a:cs typeface="Times New Roman"/>
              </a:rPr>
              <a:t>several </a:t>
            </a:r>
            <a:r>
              <a:rPr sz="2100" dirty="0">
                <a:latin typeface="Times New Roman"/>
                <a:cs typeface="Times New Roman"/>
              </a:rPr>
              <a:t>instructions </a:t>
            </a:r>
            <a:r>
              <a:rPr sz="2100" spc="-5" dirty="0">
                <a:latin typeface="Times New Roman"/>
                <a:cs typeface="Times New Roman"/>
              </a:rPr>
              <a:t>in</a:t>
            </a:r>
            <a:r>
              <a:rPr sz="2100" spc="2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machine</a:t>
            </a:r>
            <a:endParaRPr sz="2100">
              <a:latin typeface="Times New Roman"/>
              <a:cs typeface="Times New Roman"/>
            </a:endParaRPr>
          </a:p>
          <a:p>
            <a:pPr marL="561340">
              <a:lnSpc>
                <a:spcPct val="100000"/>
              </a:lnSpc>
            </a:pPr>
            <a:r>
              <a:rPr sz="2100" dirty="0">
                <a:latin typeface="Times New Roman"/>
                <a:cs typeface="Times New Roman"/>
              </a:rPr>
              <a:t>level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3910660"/>
            <a:ext cx="8150225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287655" algn="l"/>
              </a:tabLst>
            </a:pPr>
            <a:r>
              <a:rPr sz="2100" dirty="0">
                <a:latin typeface="Times New Roman"/>
                <a:cs typeface="Times New Roman"/>
              </a:rPr>
              <a:t>Needs</a:t>
            </a:r>
            <a:r>
              <a:rPr sz="2100" spc="34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Compiler</a:t>
            </a:r>
            <a:r>
              <a:rPr sz="2100" spc="3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:</a:t>
            </a:r>
            <a:r>
              <a:rPr sz="2100" spc="3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3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system</a:t>
            </a:r>
            <a:r>
              <a:rPr sz="2100" spc="3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software</a:t>
            </a:r>
            <a:r>
              <a:rPr sz="2100" spc="3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that</a:t>
            </a:r>
            <a:r>
              <a:rPr sz="2100" spc="3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translates</a:t>
            </a:r>
            <a:r>
              <a:rPr sz="2100" spc="34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source</a:t>
            </a:r>
            <a:r>
              <a:rPr sz="2100" spc="3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program</a:t>
            </a:r>
            <a:r>
              <a:rPr sz="2100" spc="3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endParaRPr sz="21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100" dirty="0">
                <a:latin typeface="Times New Roman"/>
                <a:cs typeface="Times New Roman"/>
              </a:rPr>
              <a:t>object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program</a:t>
            </a:r>
            <a:endParaRPr sz="21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05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287655" algn="l"/>
              </a:tabLst>
            </a:pPr>
            <a:r>
              <a:rPr sz="2100" dirty="0">
                <a:latin typeface="Times New Roman"/>
                <a:cs typeface="Times New Roman"/>
              </a:rPr>
              <a:t>C </a:t>
            </a:r>
            <a:r>
              <a:rPr sz="2100" spc="-5" dirty="0">
                <a:latin typeface="Times New Roman"/>
                <a:cs typeface="Times New Roman"/>
              </a:rPr>
              <a:t>is </a:t>
            </a:r>
            <a:r>
              <a:rPr sz="2100" dirty="0">
                <a:latin typeface="Times New Roman"/>
                <a:cs typeface="Times New Roman"/>
              </a:rPr>
              <a:t>one of </a:t>
            </a:r>
            <a:r>
              <a:rPr sz="2100" spc="-10" dirty="0">
                <a:latin typeface="Times New Roman"/>
                <a:cs typeface="Times New Roman"/>
              </a:rPr>
              <a:t>most </a:t>
            </a:r>
            <a:r>
              <a:rPr sz="2100" dirty="0">
                <a:latin typeface="Times New Roman"/>
                <a:cs typeface="Times New Roman"/>
              </a:rPr>
              <a:t>widely used high-level </a:t>
            </a:r>
            <a:r>
              <a:rPr sz="2100" spc="-5" dirty="0">
                <a:latin typeface="Times New Roman"/>
                <a:cs typeface="Times New Roman"/>
              </a:rPr>
              <a:t>programming</a:t>
            </a:r>
            <a:r>
              <a:rPr sz="2100" spc="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languages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47178" y="3319768"/>
            <a:ext cx="4162066" cy="208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190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0882" y="303280"/>
            <a:ext cx="294344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70C0"/>
                </a:solidFill>
              </a:rPr>
              <a:t>Alg</a:t>
            </a:r>
            <a:r>
              <a:rPr b="1" spc="5" dirty="0">
                <a:solidFill>
                  <a:srgbClr val="0070C0"/>
                </a:solidFill>
              </a:rPr>
              <a:t>o</a:t>
            </a:r>
            <a:r>
              <a:rPr b="1" dirty="0">
                <a:solidFill>
                  <a:srgbClr val="0070C0"/>
                </a:solidFill>
              </a:rPr>
              <a:t>rithms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01445" y="1447800"/>
            <a:ext cx="8096865" cy="2467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algorithm is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of a finite number of steps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arranged in a specific logical order that, when executed,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produces the solution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problem.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 algorithm design should be put on paper. For this purpose, and also to facilitate its development, we resort to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flowcharting</a:t>
            </a:r>
          </a:p>
        </p:txBody>
      </p:sp>
    </p:spTree>
    <p:extLst>
      <p:ext uri="{BB962C8B-B14F-4D97-AF65-F5344CB8AC3E}">
        <p14:creationId xmlns:p14="http://schemas.microsoft.com/office/powerpoint/2010/main" val="88748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7D20-7C40-7A86-7D69-D4B8C5E53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519" y="2492554"/>
            <a:ext cx="7592962" cy="1872891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1</a:t>
            </a:r>
            <a:br>
              <a:rPr lang="en-US" dirty="0"/>
            </a:br>
            <a:r>
              <a:rPr lang="en-US" dirty="0"/>
              <a:t>C Programming Fundamentals </a:t>
            </a:r>
          </a:p>
        </p:txBody>
      </p:sp>
    </p:spTree>
    <p:extLst>
      <p:ext uri="{BB962C8B-B14F-4D97-AF65-F5344CB8AC3E}">
        <p14:creationId xmlns:p14="http://schemas.microsoft.com/office/powerpoint/2010/main" val="1160755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8657" y="461860"/>
            <a:ext cx="260668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70C0"/>
                </a:solidFill>
              </a:rPr>
              <a:t>Alg</a:t>
            </a:r>
            <a:r>
              <a:rPr b="1" spc="5" dirty="0">
                <a:solidFill>
                  <a:srgbClr val="0070C0"/>
                </a:solidFill>
              </a:rPr>
              <a:t>o</a:t>
            </a:r>
            <a:r>
              <a:rPr b="1" dirty="0">
                <a:solidFill>
                  <a:srgbClr val="0070C0"/>
                </a:solidFill>
              </a:rPr>
              <a:t>rithms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0663" y="1383173"/>
            <a:ext cx="7886700" cy="4351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8810" marR="5080" indent="-274320">
              <a:lnSpc>
                <a:spcPct val="100000"/>
              </a:lnSpc>
              <a:spcBef>
                <a:spcPts val="10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638810" algn="l"/>
              </a:tabLst>
            </a:pPr>
            <a:r>
              <a:rPr dirty="0"/>
              <a:t>The </a:t>
            </a:r>
            <a:r>
              <a:rPr spc="-5" dirty="0"/>
              <a:t>solution </a:t>
            </a:r>
            <a:r>
              <a:rPr dirty="0"/>
              <a:t>to any </a:t>
            </a:r>
            <a:r>
              <a:rPr spc="-5" dirty="0"/>
              <a:t>computing </a:t>
            </a:r>
            <a:r>
              <a:rPr dirty="0"/>
              <a:t>problem </a:t>
            </a:r>
            <a:r>
              <a:rPr spc="-5" dirty="0"/>
              <a:t>involve executing </a:t>
            </a:r>
            <a:r>
              <a:rPr dirty="0"/>
              <a:t>series  of actions in specific</a:t>
            </a:r>
            <a:r>
              <a:rPr spc="-65" dirty="0"/>
              <a:t> </a:t>
            </a:r>
            <a:r>
              <a:rPr dirty="0"/>
              <a:t>order</a:t>
            </a:r>
          </a:p>
          <a:p>
            <a:pPr marL="638810" marR="508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638810" algn="l"/>
              </a:tabLst>
            </a:pPr>
            <a:r>
              <a:rPr b="1" dirty="0">
                <a:latin typeface="Times New Roman"/>
                <a:cs typeface="Times New Roman"/>
              </a:rPr>
              <a:t>Pseudocode </a:t>
            </a:r>
            <a:r>
              <a:rPr dirty="0"/>
              <a:t>– </a:t>
            </a:r>
            <a:r>
              <a:rPr spc="-5" dirty="0"/>
              <a:t>artificial </a:t>
            </a:r>
            <a:r>
              <a:rPr dirty="0"/>
              <a:t>and </a:t>
            </a:r>
            <a:r>
              <a:rPr spc="-5" dirty="0"/>
              <a:t>informal language that helps develop  </a:t>
            </a:r>
            <a:r>
              <a:rPr dirty="0"/>
              <a:t>algorithms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21353" y="3602847"/>
            <a:ext cx="4465320" cy="1871980"/>
          </a:xfrm>
          <a:prstGeom prst="rect">
            <a:avLst/>
          </a:prstGeom>
          <a:ln w="19811">
            <a:solidFill>
              <a:srgbClr val="525877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204"/>
              </a:spcBef>
            </a:pPr>
            <a:r>
              <a:rPr sz="2400" i="1" dirty="0">
                <a:latin typeface="Times New Roman"/>
                <a:cs typeface="Times New Roman"/>
              </a:rPr>
              <a:t>if student grade </a:t>
            </a:r>
            <a:r>
              <a:rPr sz="2400" i="1" spc="-15" dirty="0">
                <a:latin typeface="Times New Roman"/>
                <a:cs typeface="Times New Roman"/>
              </a:rPr>
              <a:t>greater </a:t>
            </a:r>
            <a:r>
              <a:rPr sz="2400" i="1" dirty="0">
                <a:latin typeface="Times New Roman"/>
                <a:cs typeface="Times New Roman"/>
              </a:rPr>
              <a:t>than</a:t>
            </a:r>
            <a:r>
              <a:rPr sz="2400" i="1" spc="-8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50</a:t>
            </a:r>
            <a:endParaRPr sz="2400" dirty="0">
              <a:latin typeface="Times New Roman"/>
              <a:cs typeface="Times New Roman"/>
            </a:endParaRPr>
          </a:p>
          <a:p>
            <a:pPr marL="1240155">
              <a:lnSpc>
                <a:spcPct val="100000"/>
              </a:lnSpc>
              <a:spcBef>
                <a:spcPts val="600"/>
              </a:spcBef>
            </a:pPr>
            <a:r>
              <a:rPr sz="2400" i="1" spc="-5" dirty="0">
                <a:latin typeface="Times New Roman"/>
                <a:cs typeface="Times New Roman"/>
              </a:rPr>
              <a:t>print ‘Pass’</a:t>
            </a:r>
            <a:endParaRPr sz="2400" dirty="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600"/>
              </a:spcBef>
            </a:pPr>
            <a:r>
              <a:rPr sz="2400" i="1" dirty="0">
                <a:latin typeface="Times New Roman"/>
                <a:cs typeface="Times New Roman"/>
              </a:rPr>
              <a:t>else</a:t>
            </a:r>
            <a:endParaRPr sz="2400" dirty="0">
              <a:latin typeface="Times New Roman"/>
              <a:cs typeface="Times New Roman"/>
            </a:endParaRPr>
          </a:p>
          <a:p>
            <a:pPr marL="1240155">
              <a:lnSpc>
                <a:spcPct val="100000"/>
              </a:lnSpc>
              <a:spcBef>
                <a:spcPts val="600"/>
              </a:spcBef>
            </a:pPr>
            <a:r>
              <a:rPr sz="2400" i="1" spc="-5" dirty="0">
                <a:latin typeface="Times New Roman"/>
                <a:cs typeface="Times New Roman"/>
              </a:rPr>
              <a:t>print ‘Fail’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033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339" y="331254"/>
            <a:ext cx="465958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70C0"/>
                </a:solidFill>
              </a:rPr>
              <a:t>Algorithms</a:t>
            </a:r>
            <a:r>
              <a:rPr b="1" spc="-85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(Cont…)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1805"/>
            <a:ext cx="5320030" cy="1265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Flowchart </a:t>
            </a:r>
            <a:r>
              <a:rPr sz="2400" dirty="0">
                <a:latin typeface="Times New Roman"/>
                <a:cs typeface="Times New Roman"/>
              </a:rPr>
              <a:t>– visual-form of 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Start /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98194" y="3256255"/>
            <a:ext cx="3037205" cy="15500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1563370" algn="ctr">
              <a:lnSpc>
                <a:spcPct val="100000"/>
              </a:lnSpc>
              <a:spcBef>
                <a:spcPts val="700"/>
              </a:spcBef>
            </a:pPr>
            <a:r>
              <a:rPr sz="2000" dirty="0">
                <a:latin typeface="Times New Roman"/>
                <a:cs typeface="Times New Roman"/>
              </a:rPr>
              <a:t>Input /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</a:t>
            </a:r>
            <a:endParaRPr sz="2000">
              <a:latin typeface="Times New Roman"/>
              <a:cs typeface="Times New Roman"/>
            </a:endParaRPr>
          </a:p>
          <a:p>
            <a:pPr marL="2120265" marR="5080" indent="190500">
              <a:lnSpc>
                <a:spcPts val="3000"/>
              </a:lnSpc>
              <a:spcBef>
                <a:spcPts val="200"/>
              </a:spcBef>
            </a:pPr>
            <a:r>
              <a:rPr sz="2000" dirty="0">
                <a:latin typeface="Times New Roman"/>
                <a:cs typeface="Times New Roman"/>
              </a:rPr>
              <a:t>Flow  direct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  <a:p>
            <a:pPr marR="1668145" algn="ctr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Times New Roman"/>
                <a:cs typeface="Times New Roman"/>
              </a:rPr>
              <a:t>Process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4602" y="5618479"/>
            <a:ext cx="929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Decis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12435" y="1769364"/>
            <a:ext cx="4035552" cy="4604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91639" y="1772411"/>
            <a:ext cx="667512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9237" y="2949256"/>
            <a:ext cx="571168" cy="333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14907" y="4129331"/>
            <a:ext cx="571821" cy="2955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47444" y="5184647"/>
            <a:ext cx="685800" cy="4770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5238" y="3153155"/>
            <a:ext cx="76200" cy="536575"/>
          </a:xfrm>
          <a:custGeom>
            <a:avLst/>
            <a:gdLst/>
            <a:ahLst/>
            <a:cxnLst/>
            <a:rect l="l" t="t" r="r" b="b"/>
            <a:pathLst>
              <a:path w="76200" h="536575">
                <a:moveTo>
                  <a:pt x="31839" y="76179"/>
                </a:moveTo>
                <a:lnTo>
                  <a:pt x="30479" y="536448"/>
                </a:lnTo>
                <a:lnTo>
                  <a:pt x="43179" y="536448"/>
                </a:lnTo>
                <a:lnTo>
                  <a:pt x="44539" y="76221"/>
                </a:lnTo>
                <a:lnTo>
                  <a:pt x="31839" y="76179"/>
                </a:lnTo>
                <a:close/>
              </a:path>
              <a:path w="76200" h="536575">
                <a:moveTo>
                  <a:pt x="69839" y="63500"/>
                </a:moveTo>
                <a:lnTo>
                  <a:pt x="44576" y="63500"/>
                </a:lnTo>
                <a:lnTo>
                  <a:pt x="44539" y="76221"/>
                </a:lnTo>
                <a:lnTo>
                  <a:pt x="76200" y="76327"/>
                </a:lnTo>
                <a:lnTo>
                  <a:pt x="69839" y="63500"/>
                </a:lnTo>
                <a:close/>
              </a:path>
              <a:path w="76200" h="536575">
                <a:moveTo>
                  <a:pt x="44576" y="63500"/>
                </a:moveTo>
                <a:lnTo>
                  <a:pt x="31876" y="63500"/>
                </a:lnTo>
                <a:lnTo>
                  <a:pt x="31839" y="76179"/>
                </a:lnTo>
                <a:lnTo>
                  <a:pt x="44539" y="76221"/>
                </a:lnTo>
                <a:lnTo>
                  <a:pt x="44576" y="63500"/>
                </a:lnTo>
                <a:close/>
              </a:path>
              <a:path w="76200" h="536575">
                <a:moveTo>
                  <a:pt x="38353" y="0"/>
                </a:moveTo>
                <a:lnTo>
                  <a:pt x="0" y="76073"/>
                </a:lnTo>
                <a:lnTo>
                  <a:pt x="31839" y="76179"/>
                </a:lnTo>
                <a:lnTo>
                  <a:pt x="31876" y="63500"/>
                </a:lnTo>
                <a:lnTo>
                  <a:pt x="69839" y="63500"/>
                </a:lnTo>
                <a:lnTo>
                  <a:pt x="38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02838" y="3154679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1844" y="533420"/>
                </a:moveTo>
                <a:lnTo>
                  <a:pt x="0" y="533527"/>
                </a:lnTo>
                <a:lnTo>
                  <a:pt x="38353" y="609600"/>
                </a:lnTo>
                <a:lnTo>
                  <a:pt x="69839" y="546100"/>
                </a:lnTo>
                <a:lnTo>
                  <a:pt x="31876" y="546100"/>
                </a:lnTo>
                <a:lnTo>
                  <a:pt x="31844" y="533420"/>
                </a:lnTo>
                <a:close/>
              </a:path>
              <a:path w="76200" h="609600">
                <a:moveTo>
                  <a:pt x="44544" y="533378"/>
                </a:moveTo>
                <a:lnTo>
                  <a:pt x="31844" y="533420"/>
                </a:lnTo>
                <a:lnTo>
                  <a:pt x="31876" y="546100"/>
                </a:lnTo>
                <a:lnTo>
                  <a:pt x="44576" y="546100"/>
                </a:lnTo>
                <a:lnTo>
                  <a:pt x="44544" y="533378"/>
                </a:lnTo>
                <a:close/>
              </a:path>
              <a:path w="76200" h="609600">
                <a:moveTo>
                  <a:pt x="76200" y="533273"/>
                </a:moveTo>
                <a:lnTo>
                  <a:pt x="44544" y="533378"/>
                </a:lnTo>
                <a:lnTo>
                  <a:pt x="44576" y="546100"/>
                </a:lnTo>
                <a:lnTo>
                  <a:pt x="69839" y="546100"/>
                </a:lnTo>
                <a:lnTo>
                  <a:pt x="76200" y="533273"/>
                </a:lnTo>
                <a:close/>
              </a:path>
              <a:path w="76200" h="609600">
                <a:moveTo>
                  <a:pt x="43179" y="0"/>
                </a:moveTo>
                <a:lnTo>
                  <a:pt x="30479" y="0"/>
                </a:lnTo>
                <a:lnTo>
                  <a:pt x="31844" y="533420"/>
                </a:lnTo>
                <a:lnTo>
                  <a:pt x="44544" y="533378"/>
                </a:lnTo>
                <a:lnTo>
                  <a:pt x="43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20667" y="319405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178" y="44539"/>
                </a:moveTo>
                <a:lnTo>
                  <a:pt x="457073" y="76200"/>
                </a:lnTo>
                <a:lnTo>
                  <a:pt x="520849" y="44576"/>
                </a:lnTo>
                <a:lnTo>
                  <a:pt x="469900" y="44576"/>
                </a:lnTo>
                <a:lnTo>
                  <a:pt x="457178" y="44539"/>
                </a:lnTo>
                <a:close/>
              </a:path>
              <a:path w="533400" h="76200">
                <a:moveTo>
                  <a:pt x="457327" y="0"/>
                </a:moveTo>
                <a:lnTo>
                  <a:pt x="457178" y="44539"/>
                </a:lnTo>
                <a:lnTo>
                  <a:pt x="469900" y="44576"/>
                </a:lnTo>
                <a:lnTo>
                  <a:pt x="469900" y="31876"/>
                </a:lnTo>
                <a:lnTo>
                  <a:pt x="520478" y="31839"/>
                </a:lnTo>
                <a:lnTo>
                  <a:pt x="457327" y="0"/>
                </a:lnTo>
                <a:close/>
              </a:path>
              <a:path w="533400" h="76200">
                <a:moveTo>
                  <a:pt x="520478" y="31839"/>
                </a:moveTo>
                <a:lnTo>
                  <a:pt x="457220" y="31839"/>
                </a:lnTo>
                <a:lnTo>
                  <a:pt x="469900" y="31876"/>
                </a:lnTo>
                <a:lnTo>
                  <a:pt x="469900" y="44576"/>
                </a:lnTo>
                <a:lnTo>
                  <a:pt x="520849" y="44576"/>
                </a:lnTo>
                <a:lnTo>
                  <a:pt x="533400" y="38353"/>
                </a:lnTo>
                <a:lnTo>
                  <a:pt x="520478" y="31839"/>
                </a:lnTo>
                <a:close/>
              </a:path>
              <a:path w="533400" h="76200">
                <a:moveTo>
                  <a:pt x="0" y="30479"/>
                </a:moveTo>
                <a:lnTo>
                  <a:pt x="0" y="43179"/>
                </a:lnTo>
                <a:lnTo>
                  <a:pt x="457178" y="44539"/>
                </a:lnTo>
                <a:lnTo>
                  <a:pt x="457220" y="31839"/>
                </a:lnTo>
                <a:lnTo>
                  <a:pt x="0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9144" y="3422650"/>
            <a:ext cx="536575" cy="76200"/>
          </a:xfrm>
          <a:custGeom>
            <a:avLst/>
            <a:gdLst/>
            <a:ahLst/>
            <a:cxnLst/>
            <a:rect l="l" t="t" r="r" b="b"/>
            <a:pathLst>
              <a:path w="536575" h="76200">
                <a:moveTo>
                  <a:pt x="76072" y="0"/>
                </a:moveTo>
                <a:lnTo>
                  <a:pt x="0" y="38353"/>
                </a:lnTo>
                <a:lnTo>
                  <a:pt x="76326" y="76200"/>
                </a:lnTo>
                <a:lnTo>
                  <a:pt x="76221" y="44576"/>
                </a:lnTo>
                <a:lnTo>
                  <a:pt x="63500" y="44576"/>
                </a:lnTo>
                <a:lnTo>
                  <a:pt x="63500" y="31876"/>
                </a:lnTo>
                <a:lnTo>
                  <a:pt x="76179" y="31839"/>
                </a:lnTo>
                <a:lnTo>
                  <a:pt x="76072" y="0"/>
                </a:lnTo>
                <a:close/>
              </a:path>
              <a:path w="536575" h="76200">
                <a:moveTo>
                  <a:pt x="76179" y="31839"/>
                </a:moveTo>
                <a:lnTo>
                  <a:pt x="63500" y="31876"/>
                </a:lnTo>
                <a:lnTo>
                  <a:pt x="63500" y="44576"/>
                </a:lnTo>
                <a:lnTo>
                  <a:pt x="76221" y="44539"/>
                </a:lnTo>
                <a:lnTo>
                  <a:pt x="76179" y="31839"/>
                </a:lnTo>
                <a:close/>
              </a:path>
              <a:path w="536575" h="76200">
                <a:moveTo>
                  <a:pt x="76221" y="44539"/>
                </a:moveTo>
                <a:lnTo>
                  <a:pt x="63500" y="44576"/>
                </a:lnTo>
                <a:lnTo>
                  <a:pt x="76221" y="44576"/>
                </a:lnTo>
                <a:close/>
              </a:path>
              <a:path w="536575" h="76200">
                <a:moveTo>
                  <a:pt x="536447" y="30479"/>
                </a:moveTo>
                <a:lnTo>
                  <a:pt x="76179" y="31839"/>
                </a:lnTo>
                <a:lnTo>
                  <a:pt x="76221" y="44539"/>
                </a:lnTo>
                <a:lnTo>
                  <a:pt x="536447" y="43179"/>
                </a:lnTo>
                <a:lnTo>
                  <a:pt x="536447" y="3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6271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047" y="309550"/>
            <a:ext cx="45703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70C0"/>
                </a:solidFill>
              </a:rPr>
              <a:t>Algorithms</a:t>
            </a:r>
            <a:r>
              <a:rPr b="1" spc="-85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(Cont…)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41805"/>
            <a:ext cx="84245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  <a:tab pos="2649220" algn="l"/>
              </a:tabLst>
            </a:pPr>
            <a:r>
              <a:rPr sz="2400" spc="-25" dirty="0">
                <a:latin typeface="Times New Roman"/>
                <a:cs typeface="Times New Roman"/>
              </a:rPr>
              <a:t>Write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pseudo </a:t>
            </a:r>
            <a:r>
              <a:rPr sz="2400" dirty="0">
                <a:latin typeface="Times New Roman"/>
                <a:cs typeface="Times New Roman"/>
              </a:rPr>
              <a:t>code, </a:t>
            </a:r>
            <a:r>
              <a:rPr sz="2400" spc="-5" dirty="0">
                <a:latin typeface="Times New Roman"/>
                <a:cs typeface="Times New Roman"/>
              </a:rPr>
              <a:t>flowchart </a:t>
            </a:r>
            <a:r>
              <a:rPr sz="2400" dirty="0">
                <a:latin typeface="Times New Roman"/>
                <a:cs typeface="Times New Roman"/>
              </a:rPr>
              <a:t>and program that </a:t>
            </a:r>
            <a:r>
              <a:rPr sz="2400" spc="-5" dirty="0">
                <a:latin typeface="Times New Roman"/>
                <a:cs typeface="Times New Roman"/>
              </a:rPr>
              <a:t>calculates and  </a:t>
            </a:r>
            <a:r>
              <a:rPr sz="2400" dirty="0">
                <a:latin typeface="Times New Roman"/>
                <a:cs typeface="Times New Roman"/>
              </a:rPr>
              <a:t>prints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SUM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	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integers </a:t>
            </a: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6330" y="2925317"/>
            <a:ext cx="3240405" cy="2087880"/>
          </a:xfrm>
          <a:prstGeom prst="rect">
            <a:avLst/>
          </a:prstGeom>
          <a:ln w="19811">
            <a:solidFill>
              <a:srgbClr val="525877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565"/>
              </a:spcBef>
            </a:pPr>
            <a:r>
              <a:rPr sz="2000" i="1" dirty="0">
                <a:latin typeface="Times New Roman"/>
                <a:cs typeface="Times New Roman"/>
              </a:rPr>
              <a:t>Start</a:t>
            </a:r>
            <a:endParaRPr sz="2000">
              <a:latin typeface="Times New Roman"/>
              <a:cs typeface="Times New Roman"/>
            </a:endParaRPr>
          </a:p>
          <a:p>
            <a:pPr marL="663575" marR="251460">
              <a:lnSpc>
                <a:spcPct val="125099"/>
              </a:lnSpc>
              <a:spcBef>
                <a:spcPts val="95"/>
              </a:spcBef>
            </a:pPr>
            <a:r>
              <a:rPr sz="2000" i="1" dirty="0">
                <a:latin typeface="Times New Roman"/>
                <a:cs typeface="Times New Roman"/>
              </a:rPr>
              <a:t>Input variable A </a:t>
            </a:r>
            <a:r>
              <a:rPr sz="2000" i="1" spc="5" dirty="0">
                <a:latin typeface="Times New Roman"/>
                <a:cs typeface="Times New Roman"/>
              </a:rPr>
              <a:t>and</a:t>
            </a:r>
            <a:r>
              <a:rPr sz="2000" i="1" spc="-2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  Calculate A </a:t>
            </a:r>
            <a:r>
              <a:rPr sz="2000" i="1" spc="5" dirty="0">
                <a:latin typeface="Times New Roman"/>
                <a:cs typeface="Times New Roman"/>
              </a:rPr>
              <a:t>add </a:t>
            </a:r>
            <a:r>
              <a:rPr sz="2000" i="1" dirty="0">
                <a:latin typeface="Times New Roman"/>
                <a:cs typeface="Times New Roman"/>
              </a:rPr>
              <a:t>B  Print </a:t>
            </a:r>
            <a:r>
              <a:rPr sz="2000" i="1" spc="-15" dirty="0">
                <a:latin typeface="Times New Roman"/>
                <a:cs typeface="Times New Roman"/>
              </a:rPr>
              <a:t>result </a:t>
            </a:r>
            <a:r>
              <a:rPr sz="2000" i="1" dirty="0">
                <a:latin typeface="Times New Roman"/>
                <a:cs typeface="Times New Roman"/>
              </a:rPr>
              <a:t>of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SUM</a:t>
            </a:r>
            <a:endParaRPr sz="2000">
              <a:latin typeface="Times New Roman"/>
              <a:cs typeface="Times New Roman"/>
            </a:endParaRPr>
          </a:p>
          <a:p>
            <a:pPr marL="346710">
              <a:lnSpc>
                <a:spcPct val="100000"/>
              </a:lnSpc>
              <a:spcBef>
                <a:spcPts val="600"/>
              </a:spcBef>
            </a:pPr>
            <a:r>
              <a:rPr sz="2000" i="1" dirty="0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60008" y="1725167"/>
            <a:ext cx="1799843" cy="5065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04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340" y="340514"/>
            <a:ext cx="34493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dirty="0" err="1">
                <a:solidFill>
                  <a:srgbClr val="0070C0"/>
                </a:solidFill>
              </a:rPr>
              <a:t>Pseudocoding</a:t>
            </a:r>
            <a:endParaRPr b="1" dirty="0">
              <a:solidFill>
                <a:srgbClr val="0070C0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457187"/>
            <a:ext cx="1369060" cy="401320"/>
          </a:xfrm>
          <a:custGeom>
            <a:avLst/>
            <a:gdLst/>
            <a:ahLst/>
            <a:cxnLst/>
            <a:rect l="l" t="t" r="r" b="b"/>
            <a:pathLst>
              <a:path w="1369060" h="401320">
                <a:moveTo>
                  <a:pt x="0" y="400811"/>
                </a:moveTo>
                <a:lnTo>
                  <a:pt x="1368552" y="400811"/>
                </a:lnTo>
                <a:lnTo>
                  <a:pt x="1368552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ookman Old Style" panose="02050604050505020204" pitchFamily="18" charset="0"/>
              </a:rPr>
              <a:t>Semiformal, English-like language with a limited vocabulary that can be used to design and describe algorithms.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ookman Old Style" panose="02050604050505020204" pitchFamily="18" charset="0"/>
              </a:rPr>
              <a:t>Example:  </a:t>
            </a:r>
            <a:r>
              <a:rPr lang="en-US" sz="2000" i="1" dirty="0">
                <a:solidFill>
                  <a:srgbClr val="CE6608"/>
                </a:solidFill>
                <a:latin typeface="Bookman Old Style" panose="02050604050505020204" pitchFamily="18" charset="0"/>
              </a:rPr>
              <a:t>Problem A - Compute total of two numbers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Begin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read num1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read num1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total = num1 + num2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    print ‘total’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000" dirty="0">
                <a:latin typeface="Bookman Old Style" panose="02050604050505020204" pitchFamily="18" charset="0"/>
              </a:rPr>
              <a:t>     End</a:t>
            </a:r>
          </a:p>
          <a:p>
            <a:pPr lvl="1"/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4572000" y="3429000"/>
            <a:ext cx="457200" cy="12192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029200" y="3863181"/>
            <a:ext cx="297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CE6608"/>
                </a:solidFill>
              </a:rPr>
              <a:t>Sequence Structure</a:t>
            </a:r>
          </a:p>
        </p:txBody>
      </p:sp>
    </p:spTree>
    <p:extLst>
      <p:ext uri="{BB962C8B-B14F-4D97-AF65-F5344CB8AC3E}">
        <p14:creationId xmlns:p14="http://schemas.microsoft.com/office/powerpoint/2010/main" val="251739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6457187"/>
            <a:ext cx="1369060" cy="401320"/>
          </a:xfrm>
          <a:custGeom>
            <a:avLst/>
            <a:gdLst/>
            <a:ahLst/>
            <a:cxnLst/>
            <a:rect l="l" t="t" r="r" b="b"/>
            <a:pathLst>
              <a:path w="1369060" h="401320">
                <a:moveTo>
                  <a:pt x="0" y="400811"/>
                </a:moveTo>
                <a:lnTo>
                  <a:pt x="1368552" y="400811"/>
                </a:lnTo>
                <a:lnTo>
                  <a:pt x="1368552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n-US" sz="4400" b="1" kern="0" dirty="0">
                <a:solidFill>
                  <a:srgbClr val="0070C0"/>
                </a:solidFill>
                <a:latin typeface="+mj-lt"/>
              </a:rPr>
              <a:t>Example Flowchart</a:t>
            </a: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3352800" y="1371600"/>
            <a:ext cx="16764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Begin</a:t>
            </a: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3276600" y="5410200"/>
            <a:ext cx="1828800" cy="6096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End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743200" y="2362200"/>
            <a:ext cx="2819400" cy="685800"/>
          </a:xfrm>
          <a:prstGeom prst="parallelogram">
            <a:avLst>
              <a:gd name="adj" fmla="val 102778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Read num1, num2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971800" y="3429000"/>
            <a:ext cx="25908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total = num1 + num2</a:t>
            </a: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2743200" y="4343400"/>
            <a:ext cx="2819400" cy="685800"/>
          </a:xfrm>
          <a:prstGeom prst="parallelogram">
            <a:avLst>
              <a:gd name="adj" fmla="val 102778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Print ‘total’</a:t>
            </a: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4191000" y="19812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4191000" y="30480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4191000" y="40386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4191000" y="5029200"/>
            <a:ext cx="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6324600" y="3505200"/>
            <a:ext cx="26670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E6608"/>
                </a:solidFill>
              </a:rPr>
              <a:t>Flowchart for Problem A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CE6608"/>
                </a:solidFill>
              </a:rPr>
              <a:t>(Sequence Structure)</a:t>
            </a:r>
          </a:p>
        </p:txBody>
      </p:sp>
      <p:sp>
        <p:nvSpPr>
          <p:cNvPr id="22" name="AutoShape 15"/>
          <p:cNvSpPr>
            <a:spLocks/>
          </p:cNvSpPr>
          <p:nvPr/>
        </p:nvSpPr>
        <p:spPr bwMode="auto">
          <a:xfrm>
            <a:off x="5638800" y="2133600"/>
            <a:ext cx="457200" cy="3124200"/>
          </a:xfrm>
          <a:prstGeom prst="rightBrace">
            <a:avLst>
              <a:gd name="adj1" fmla="val 56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098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694492"/>
            <a:ext cx="82296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n-US" sz="4400" b="1" kern="0" dirty="0" err="1">
                <a:solidFill>
                  <a:srgbClr val="0070C0"/>
                </a:solidFill>
                <a:latin typeface="+mj-lt"/>
              </a:rPr>
              <a:t>Pseudocode</a:t>
            </a:r>
            <a:r>
              <a:rPr lang="en-US" sz="4400" b="1" kern="0" dirty="0">
                <a:solidFill>
                  <a:srgbClr val="0070C0"/>
                </a:solidFill>
                <a:latin typeface="+mj-lt"/>
              </a:rPr>
              <a:t> &amp; Flowchart Convention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altLang="ja-JP" sz="240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Sequence Structure</a:t>
            </a:r>
          </a:p>
          <a:p>
            <a:pPr lvl="2">
              <a:buFontTx/>
              <a:buChar char="o"/>
            </a:pPr>
            <a:r>
              <a:rPr lang="en-US" altLang="ja-JP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 a series of steps or statements that are executed in order (eg : pg1,AddNote)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14400" y="3048000"/>
            <a:ext cx="3048000" cy="269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begin</a:t>
            </a:r>
          </a:p>
          <a:p>
            <a:pPr>
              <a:spcBef>
                <a:spcPct val="50000"/>
              </a:spcBef>
            </a:pPr>
            <a:r>
              <a:rPr lang="en-US" sz="2000" i="1"/>
              <a:t>	Statement_1</a:t>
            </a:r>
          </a:p>
          <a:p>
            <a:pPr>
              <a:spcBef>
                <a:spcPct val="50000"/>
              </a:spcBef>
            </a:pPr>
            <a:r>
              <a:rPr lang="en-US" sz="2000" i="1"/>
              <a:t>	Statement_2</a:t>
            </a:r>
          </a:p>
          <a:p>
            <a:pPr>
              <a:spcBef>
                <a:spcPct val="50000"/>
              </a:spcBef>
            </a:pPr>
            <a:r>
              <a:rPr lang="en-US" sz="2000" i="1"/>
              <a:t>	…</a:t>
            </a:r>
          </a:p>
          <a:p>
            <a:pPr>
              <a:spcBef>
                <a:spcPct val="50000"/>
              </a:spcBef>
            </a:pPr>
            <a:r>
              <a:rPr lang="en-US" sz="2000" i="1"/>
              <a:t>	Statement_n</a:t>
            </a:r>
          </a:p>
          <a:p>
            <a:pPr>
              <a:spcBef>
                <a:spcPct val="50000"/>
              </a:spcBef>
            </a:pPr>
            <a:r>
              <a:rPr lang="en-US" sz="2000" i="1"/>
              <a:t>end</a:t>
            </a:r>
            <a:endParaRPr lang="en-US" sz="200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181600" y="3581400"/>
            <a:ext cx="1905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Statement 1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181600" y="4267200"/>
            <a:ext cx="1905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Statement 2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181600" y="5029200"/>
            <a:ext cx="1905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Statement..n</a:t>
            </a: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0960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60960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6096000" y="3352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60960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8664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8EC8-4595-2392-AE8B-FBEB334C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Introduction to C </a:t>
            </a:r>
            <a:r>
              <a:rPr lang="en-US" b="1" dirty="0" err="1">
                <a:solidFill>
                  <a:srgbClr val="0070C0"/>
                </a:solidFill>
              </a:rPr>
              <a:t>Languange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30299-375A-98BC-CD18-5B3B64CEDC8F}"/>
              </a:ext>
            </a:extLst>
          </p:cNvPr>
          <p:cNvSpPr txBox="1"/>
          <p:nvPr/>
        </p:nvSpPr>
        <p:spPr>
          <a:xfrm>
            <a:off x="628650" y="1690689"/>
            <a:ext cx="7659944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 is developed by Dennis Ritchie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 is a structured programming language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 supports functions that enables easy maintainability of code, by breaking large file into smaller modules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Comments in C provides easy readability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 is a powerful language</a:t>
            </a:r>
          </a:p>
        </p:txBody>
      </p:sp>
    </p:spTree>
    <p:extLst>
      <p:ext uri="{BB962C8B-B14F-4D97-AF65-F5344CB8AC3E}">
        <p14:creationId xmlns:p14="http://schemas.microsoft.com/office/powerpoint/2010/main" val="2235731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8EC8-4595-2392-AE8B-FBEB334C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Program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167A9-F553-AFC5-7820-7770057C971D}"/>
              </a:ext>
            </a:extLst>
          </p:cNvPr>
          <p:cNvSpPr txBox="1"/>
          <p:nvPr/>
        </p:nvSpPr>
        <p:spPr>
          <a:xfrm>
            <a:off x="637868" y="1905506"/>
            <a:ext cx="7886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sample C Program</a:t>
            </a:r>
          </a:p>
          <a:p>
            <a:endParaRPr lang="en-US" sz="2400" dirty="0"/>
          </a:p>
          <a:p>
            <a:r>
              <a:rPr lang="en-US" sz="2400" dirty="0"/>
              <a:t>#include&lt;stdio.h&gt;</a:t>
            </a:r>
          </a:p>
          <a:p>
            <a:r>
              <a:rPr lang="en-US" sz="2400" dirty="0"/>
              <a:t>Int main()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--other statements</a:t>
            </a:r>
          </a:p>
          <a:p>
            <a:r>
              <a:rPr lang="en-US" sz="2400" dirty="0"/>
              <a:t>//Comments after double slash</a:t>
            </a:r>
          </a:p>
          <a:p>
            <a:r>
              <a:rPr lang="en-US" sz="24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63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8EC8-4595-2392-AE8B-FBEB334C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Header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167A9-F553-AFC5-7820-7770057C971D}"/>
              </a:ext>
            </a:extLst>
          </p:cNvPr>
          <p:cNvSpPr txBox="1"/>
          <p:nvPr/>
        </p:nvSpPr>
        <p:spPr>
          <a:xfrm>
            <a:off x="628650" y="1690689"/>
            <a:ext cx="788670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files that are specifies in the include section is called as header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These are precompiled files that has some functions defined in them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can call those functions in our program by supplying parameters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Header file is given an extension .h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 course file is given an extension .c</a:t>
            </a:r>
          </a:p>
        </p:txBody>
      </p:sp>
    </p:spTree>
    <p:extLst>
      <p:ext uri="{BB962C8B-B14F-4D97-AF65-F5344CB8AC3E}">
        <p14:creationId xmlns:p14="http://schemas.microsoft.com/office/powerpoint/2010/main" val="2120110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9931" y="261976"/>
            <a:ext cx="56991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70C0"/>
                </a:solidFill>
              </a:rPr>
              <a:t>Preprocessor</a:t>
            </a:r>
            <a:r>
              <a:rPr b="1" spc="-80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7584" y="2157179"/>
            <a:ext cx="2004695" cy="29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0"/>
              </a:lnSpc>
            </a:pPr>
            <a:r>
              <a:rPr sz="2100" i="1" dirty="0">
                <a:latin typeface="Times New Roman"/>
                <a:cs typeface="Times New Roman"/>
              </a:rPr>
              <a:t>#</a:t>
            </a:r>
            <a:r>
              <a:rPr sz="2100" i="1" spc="5" dirty="0">
                <a:latin typeface="Times New Roman"/>
                <a:cs typeface="Times New Roman"/>
              </a:rPr>
              <a:t>i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i="1" spc="5" dirty="0">
                <a:latin typeface="Times New Roman"/>
                <a:cs typeface="Times New Roman"/>
              </a:rPr>
              <a:t>c</a:t>
            </a:r>
            <a:r>
              <a:rPr sz="2100" i="1" dirty="0">
                <a:latin typeface="Times New Roman"/>
                <a:cs typeface="Times New Roman"/>
              </a:rPr>
              <a:t>l</a:t>
            </a:r>
            <a:r>
              <a:rPr sz="2100" i="1" spc="5" dirty="0">
                <a:latin typeface="Times New Roman"/>
                <a:cs typeface="Times New Roman"/>
              </a:rPr>
              <a:t>u</a:t>
            </a:r>
            <a:r>
              <a:rPr sz="2100" i="1" dirty="0">
                <a:latin typeface="Times New Roman"/>
                <a:cs typeface="Times New Roman"/>
              </a:rPr>
              <a:t>d</a:t>
            </a:r>
            <a:r>
              <a:rPr sz="2100" i="1" spc="5" dirty="0">
                <a:latin typeface="Times New Roman"/>
                <a:cs typeface="Times New Roman"/>
              </a:rPr>
              <a:t>e&lt;</a:t>
            </a:r>
            <a:r>
              <a:rPr sz="2100" i="1" spc="-5" dirty="0">
                <a:latin typeface="Times New Roman"/>
                <a:cs typeface="Times New Roman"/>
              </a:rPr>
              <a:t>st</a:t>
            </a:r>
            <a:r>
              <a:rPr sz="2100" i="1" dirty="0">
                <a:latin typeface="Times New Roman"/>
                <a:cs typeface="Times New Roman"/>
              </a:rPr>
              <a:t>di</a:t>
            </a:r>
            <a:r>
              <a:rPr sz="2100" i="1" spc="15" dirty="0">
                <a:latin typeface="Times New Roman"/>
                <a:cs typeface="Times New Roman"/>
              </a:rPr>
              <a:t>o</a:t>
            </a:r>
            <a:r>
              <a:rPr sz="2100" i="1" spc="-10" dirty="0">
                <a:latin typeface="Times New Roman"/>
                <a:cs typeface="Times New Roman"/>
              </a:rPr>
              <a:t>.</a:t>
            </a:r>
            <a:r>
              <a:rPr sz="2100" i="1" spc="5" dirty="0">
                <a:latin typeface="Times New Roman"/>
                <a:cs typeface="Times New Roman"/>
              </a:rPr>
              <a:t>h</a:t>
            </a:r>
            <a:r>
              <a:rPr sz="2100" i="1" dirty="0">
                <a:latin typeface="Times New Roman"/>
                <a:cs typeface="Times New Roman"/>
              </a:rPr>
              <a:t>&gt;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7584" y="2924005"/>
            <a:ext cx="2079625" cy="29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0"/>
              </a:lnSpc>
            </a:pPr>
            <a:r>
              <a:rPr sz="2100" i="1" spc="5" dirty="0">
                <a:latin typeface="Times New Roman"/>
                <a:cs typeface="Times New Roman"/>
              </a:rPr>
              <a:t>#</a:t>
            </a:r>
            <a:r>
              <a:rPr sz="2100" i="1" dirty="0">
                <a:latin typeface="Times New Roman"/>
                <a:cs typeface="Times New Roman"/>
              </a:rPr>
              <a:t>i</a:t>
            </a:r>
            <a:r>
              <a:rPr sz="2100" i="1" spc="5" dirty="0">
                <a:latin typeface="Times New Roman"/>
                <a:cs typeface="Times New Roman"/>
              </a:rPr>
              <a:t>n</a:t>
            </a:r>
            <a:r>
              <a:rPr sz="2100" i="1" dirty="0">
                <a:latin typeface="Times New Roman"/>
                <a:cs typeface="Times New Roman"/>
              </a:rPr>
              <a:t>c</a:t>
            </a:r>
            <a:r>
              <a:rPr sz="2100" i="1" spc="5" dirty="0">
                <a:latin typeface="Times New Roman"/>
                <a:cs typeface="Times New Roman"/>
              </a:rPr>
              <a:t>l</a:t>
            </a:r>
            <a:r>
              <a:rPr sz="2100" i="1" dirty="0">
                <a:latin typeface="Times New Roman"/>
                <a:cs typeface="Times New Roman"/>
              </a:rPr>
              <a:t>u</a:t>
            </a:r>
            <a:r>
              <a:rPr sz="2100" i="1" spc="10" dirty="0">
                <a:latin typeface="Times New Roman"/>
                <a:cs typeface="Times New Roman"/>
              </a:rPr>
              <a:t>d</a:t>
            </a:r>
            <a:r>
              <a:rPr sz="2100" i="1" dirty="0">
                <a:latin typeface="Times New Roman"/>
                <a:cs typeface="Times New Roman"/>
              </a:rPr>
              <a:t>e</a:t>
            </a:r>
            <a:r>
              <a:rPr sz="2100" i="1" spc="5" dirty="0">
                <a:latin typeface="Times New Roman"/>
                <a:cs typeface="Times New Roman"/>
              </a:rPr>
              <a:t>&lt;</a:t>
            </a:r>
            <a:r>
              <a:rPr sz="2100" i="1" spc="-5" dirty="0">
                <a:latin typeface="Times New Roman"/>
                <a:cs typeface="Times New Roman"/>
              </a:rPr>
              <a:t>st</a:t>
            </a:r>
            <a:r>
              <a:rPr sz="2100" i="1" dirty="0">
                <a:latin typeface="Times New Roman"/>
                <a:cs typeface="Times New Roman"/>
              </a:rPr>
              <a:t>dl</a:t>
            </a:r>
            <a:r>
              <a:rPr sz="2100" i="1" spc="5" dirty="0">
                <a:latin typeface="Times New Roman"/>
                <a:cs typeface="Times New Roman"/>
              </a:rPr>
              <a:t>i</a:t>
            </a:r>
            <a:r>
              <a:rPr sz="2100" i="1" dirty="0">
                <a:latin typeface="Times New Roman"/>
                <a:cs typeface="Times New Roman"/>
              </a:rPr>
              <a:t>b.</a:t>
            </a:r>
            <a:r>
              <a:rPr sz="2100" i="1" spc="5" dirty="0">
                <a:latin typeface="Times New Roman"/>
                <a:cs typeface="Times New Roman"/>
              </a:rPr>
              <a:t>h</a:t>
            </a:r>
            <a:r>
              <a:rPr sz="2100" i="1" dirty="0">
                <a:latin typeface="Times New Roman"/>
                <a:cs typeface="Times New Roman"/>
              </a:rPr>
              <a:t>&gt;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7584" y="4075005"/>
            <a:ext cx="2106930" cy="295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0"/>
              </a:lnSpc>
            </a:pPr>
            <a:r>
              <a:rPr sz="2100" i="1" dirty="0">
                <a:latin typeface="Times New Roman"/>
                <a:cs typeface="Times New Roman"/>
              </a:rPr>
              <a:t>#</a:t>
            </a:r>
            <a:r>
              <a:rPr sz="2100" i="1" spc="5" dirty="0">
                <a:latin typeface="Times New Roman"/>
                <a:cs typeface="Times New Roman"/>
              </a:rPr>
              <a:t>i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i="1" spc="5" dirty="0">
                <a:latin typeface="Times New Roman"/>
                <a:cs typeface="Times New Roman"/>
              </a:rPr>
              <a:t>c</a:t>
            </a:r>
            <a:r>
              <a:rPr sz="2100" i="1" dirty="0">
                <a:latin typeface="Times New Roman"/>
                <a:cs typeface="Times New Roman"/>
              </a:rPr>
              <a:t>l</a:t>
            </a:r>
            <a:r>
              <a:rPr sz="2100" i="1" spc="5" dirty="0">
                <a:latin typeface="Times New Roman"/>
                <a:cs typeface="Times New Roman"/>
              </a:rPr>
              <a:t>u</a:t>
            </a:r>
            <a:r>
              <a:rPr sz="2100" i="1" dirty="0">
                <a:latin typeface="Times New Roman"/>
                <a:cs typeface="Times New Roman"/>
              </a:rPr>
              <a:t>d</a:t>
            </a:r>
            <a:r>
              <a:rPr sz="2100" i="1" spc="5" dirty="0">
                <a:latin typeface="Times New Roman"/>
                <a:cs typeface="Times New Roman"/>
              </a:rPr>
              <a:t>e&lt;</a:t>
            </a:r>
            <a:r>
              <a:rPr sz="2100" i="1" spc="-5" dirty="0">
                <a:latin typeface="Times New Roman"/>
                <a:cs typeface="Times New Roman"/>
              </a:rPr>
              <a:t>stri</a:t>
            </a:r>
            <a:r>
              <a:rPr sz="2100" i="1" dirty="0">
                <a:latin typeface="Times New Roman"/>
                <a:cs typeface="Times New Roman"/>
              </a:rPr>
              <a:t>n</a:t>
            </a:r>
            <a:r>
              <a:rPr sz="2100" i="1" spc="5" dirty="0">
                <a:latin typeface="Times New Roman"/>
                <a:cs typeface="Times New Roman"/>
              </a:rPr>
              <a:t>g</a:t>
            </a:r>
            <a:r>
              <a:rPr sz="2100" i="1" dirty="0">
                <a:latin typeface="Times New Roman"/>
                <a:cs typeface="Times New Roman"/>
              </a:rPr>
              <a:t>.</a:t>
            </a:r>
            <a:r>
              <a:rPr sz="2100" i="1" spc="-10" dirty="0">
                <a:latin typeface="Times New Roman"/>
                <a:cs typeface="Times New Roman"/>
              </a:rPr>
              <a:t>h</a:t>
            </a:r>
            <a:r>
              <a:rPr sz="2100" i="1" dirty="0">
                <a:latin typeface="Times New Roman"/>
                <a:cs typeface="Times New Roman"/>
              </a:rPr>
              <a:t>&gt;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165225"/>
            <a:ext cx="7785100" cy="35979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instruction to pre-processor before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compiling</a:t>
            </a:r>
            <a:endParaRPr sz="24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Standard library header: </a:t>
            </a:r>
            <a:r>
              <a:rPr sz="2400" i="1" dirty="0">
                <a:latin typeface="Times New Roman"/>
                <a:cs typeface="Times New Roman"/>
              </a:rPr>
              <a:t>stdio.h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math.h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stdlib.h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string.h</a:t>
            </a:r>
            <a:endParaRPr sz="24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1015"/>
              </a:spcBef>
            </a:pPr>
            <a:r>
              <a:rPr sz="1600" spc="-5" dirty="0">
                <a:solidFill>
                  <a:srgbClr val="9FB8CD"/>
                </a:solidFill>
                <a:latin typeface="Wingdings"/>
                <a:cs typeface="Wingdings"/>
              </a:rPr>
              <a:t></a:t>
            </a:r>
            <a:endParaRPr sz="1600" dirty="0">
              <a:latin typeface="Wingdings"/>
              <a:cs typeface="Wingdings"/>
            </a:endParaRPr>
          </a:p>
          <a:p>
            <a:pPr marL="927100">
              <a:lnSpc>
                <a:spcPct val="100000"/>
              </a:lnSpc>
              <a:spcBef>
                <a:spcPts val="590"/>
              </a:spcBef>
            </a:pPr>
            <a:r>
              <a:rPr sz="2100" spc="-5" dirty="0">
                <a:latin typeface="Times New Roman"/>
                <a:cs typeface="Times New Roman"/>
              </a:rPr>
              <a:t>Perform </a:t>
            </a:r>
            <a:r>
              <a:rPr sz="2100" dirty="0">
                <a:latin typeface="Times New Roman"/>
                <a:cs typeface="Times New Roman"/>
              </a:rPr>
              <a:t>i</a:t>
            </a:r>
            <a:r>
              <a:rPr lang="en-US" sz="2100" dirty="0">
                <a:latin typeface="Times New Roman"/>
                <a:cs typeface="Times New Roman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put and output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operation</a:t>
            </a:r>
          </a:p>
          <a:p>
            <a:pPr marL="286385">
              <a:lnSpc>
                <a:spcPct val="100000"/>
              </a:lnSpc>
              <a:spcBef>
                <a:spcPts val="1010"/>
              </a:spcBef>
            </a:pPr>
            <a:r>
              <a:rPr sz="1600" spc="-5" dirty="0">
                <a:solidFill>
                  <a:srgbClr val="9FB8CD"/>
                </a:solidFill>
                <a:latin typeface="Wingdings"/>
                <a:cs typeface="Wingdings"/>
              </a:rPr>
              <a:t></a:t>
            </a:r>
            <a:endParaRPr sz="1600" dirty="0">
              <a:latin typeface="Wingdings"/>
              <a:cs typeface="Wingdings"/>
            </a:endParaRPr>
          </a:p>
          <a:p>
            <a:pPr marL="927100" marR="5080">
              <a:lnSpc>
                <a:spcPct val="119500"/>
              </a:lnSpc>
              <a:spcBef>
                <a:spcPts val="110"/>
              </a:spcBef>
            </a:pPr>
            <a:r>
              <a:rPr sz="2100" dirty="0">
                <a:latin typeface="Times New Roman"/>
                <a:cs typeface="Times New Roman"/>
              </a:rPr>
              <a:t>Conversion </a:t>
            </a:r>
            <a:r>
              <a:rPr sz="2100" spc="-5" dirty="0">
                <a:latin typeface="Times New Roman"/>
                <a:cs typeface="Times New Roman"/>
              </a:rPr>
              <a:t>number-text </a:t>
            </a:r>
            <a:r>
              <a:rPr sz="2100" dirty="0">
                <a:latin typeface="Times New Roman"/>
                <a:cs typeface="Times New Roman"/>
              </a:rPr>
              <a:t>vise-versa, </a:t>
            </a:r>
            <a:r>
              <a:rPr sz="2100" spc="-10" dirty="0">
                <a:latin typeface="Times New Roman"/>
                <a:cs typeface="Times New Roman"/>
              </a:rPr>
              <a:t>memory </a:t>
            </a:r>
            <a:r>
              <a:rPr sz="2100" dirty="0">
                <a:latin typeface="Times New Roman"/>
                <a:cs typeface="Times New Roman"/>
              </a:rPr>
              <a:t>allocation, random  </a:t>
            </a:r>
            <a:r>
              <a:rPr sz="2100" spc="-5" dirty="0">
                <a:latin typeface="Times New Roman"/>
                <a:cs typeface="Times New Roman"/>
              </a:rPr>
              <a:t>number</a:t>
            </a:r>
            <a:endParaRPr sz="21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1010"/>
              </a:spcBef>
            </a:pPr>
            <a:r>
              <a:rPr sz="1600" spc="-5" dirty="0">
                <a:solidFill>
                  <a:srgbClr val="9FB8CD"/>
                </a:solidFill>
                <a:latin typeface="Wingdings"/>
                <a:cs typeface="Wingdings"/>
              </a:rPr>
              <a:t></a:t>
            </a:r>
            <a:endParaRPr sz="1600" dirty="0">
              <a:latin typeface="Wingdings"/>
              <a:cs typeface="Wingdings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100" dirty="0">
                <a:latin typeface="Times New Roman"/>
                <a:cs typeface="Times New Roman"/>
              </a:rPr>
              <a:t>string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processing</a:t>
            </a:r>
          </a:p>
        </p:txBody>
      </p:sp>
      <p:sp>
        <p:nvSpPr>
          <p:cNvPr id="7" name="object 7"/>
          <p:cNvSpPr/>
          <p:nvPr/>
        </p:nvSpPr>
        <p:spPr>
          <a:xfrm>
            <a:off x="1080222" y="2173374"/>
            <a:ext cx="2219678" cy="2288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7584" y="2919227"/>
            <a:ext cx="2343150" cy="261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9216" y="4036232"/>
            <a:ext cx="2344227" cy="332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481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387" y="642493"/>
            <a:ext cx="59912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solidFill>
                  <a:srgbClr val="0070C0"/>
                </a:solidFill>
              </a:rPr>
              <a:t>What is a program?</a:t>
            </a:r>
            <a:endParaRPr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" y="1752600"/>
            <a:ext cx="7806813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instructions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in a programming language (c,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,java)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the behavior of a machine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computer,robot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M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516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8EC8-4595-2392-AE8B-FBEB334C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Main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167A9-F553-AFC5-7820-7770057C971D}"/>
              </a:ext>
            </a:extLst>
          </p:cNvPr>
          <p:cNvSpPr txBox="1"/>
          <p:nvPr/>
        </p:nvSpPr>
        <p:spPr>
          <a:xfrm>
            <a:off x="628650" y="1690689"/>
            <a:ext cx="788670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is the entry point of a program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When a file is executed, the start point is the main 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From main function the flow goes as per the programmer's choice.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There may or may not be other functions written by user in a program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Main function is compulsory for any c program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9910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8EC8-4595-2392-AE8B-FBEB334C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Comments in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167A9-F553-AFC5-7820-7770057C971D}"/>
              </a:ext>
            </a:extLst>
          </p:cNvPr>
          <p:cNvSpPr txBox="1"/>
          <p:nvPr/>
        </p:nvSpPr>
        <p:spPr>
          <a:xfrm>
            <a:off x="628650" y="1690689"/>
            <a:ext cx="788670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Single line comment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/>
              <a:t>// (double slash)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/>
              <a:t>- Termination of comment is by pressing enter key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Multi line comment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/*….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…….*/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can span over multiple lines</a:t>
            </a:r>
          </a:p>
        </p:txBody>
      </p:sp>
    </p:spTree>
    <p:extLst>
      <p:ext uri="{BB962C8B-B14F-4D97-AF65-F5344CB8AC3E}">
        <p14:creationId xmlns:p14="http://schemas.microsoft.com/office/powerpoint/2010/main" val="2672811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241805"/>
            <a:ext cx="5439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Start with “ /* ” and </a:t>
            </a:r>
            <a:r>
              <a:rPr sz="2400" spc="-5" dirty="0">
                <a:latin typeface="Times New Roman"/>
                <a:cs typeface="Times New Roman"/>
              </a:rPr>
              <a:t>terminates </a:t>
            </a:r>
            <a:r>
              <a:rPr sz="2400" dirty="0">
                <a:latin typeface="Times New Roman"/>
                <a:cs typeface="Times New Roman"/>
              </a:rPr>
              <a:t>with “ */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67762"/>
            <a:ext cx="84245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Or character </a:t>
            </a:r>
            <a:r>
              <a:rPr sz="2400" dirty="0">
                <a:latin typeface="Times New Roman"/>
                <a:cs typeface="Times New Roman"/>
              </a:rPr>
              <a:t>“ </a:t>
            </a:r>
            <a:r>
              <a:rPr sz="2400" spc="-5" dirty="0">
                <a:latin typeface="Times New Roman"/>
                <a:cs typeface="Times New Roman"/>
              </a:rPr>
              <a:t>// </a:t>
            </a:r>
            <a:r>
              <a:rPr sz="2400" dirty="0">
                <a:latin typeface="Times New Roman"/>
                <a:cs typeface="Times New Roman"/>
              </a:rPr>
              <a:t>” </a:t>
            </a:r>
            <a:r>
              <a:rPr sz="2400" spc="-5" dirty="0">
                <a:latin typeface="Times New Roman"/>
                <a:cs typeface="Times New Roman"/>
              </a:rPr>
              <a:t>starts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line comments, </a:t>
            </a:r>
            <a:r>
              <a:rPr sz="2400" dirty="0">
                <a:latin typeface="Times New Roman"/>
                <a:cs typeface="Times New Roman"/>
              </a:rPr>
              <a:t>if several</a:t>
            </a:r>
            <a:r>
              <a:rPr sz="2400" spc="5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lines, each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line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be begin with “ //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260342"/>
            <a:ext cx="5203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400" spc="-10" dirty="0">
                <a:latin typeface="Times New Roman"/>
                <a:cs typeface="Times New Roman"/>
              </a:rPr>
              <a:t>Comment </a:t>
            </a:r>
            <a:r>
              <a:rPr sz="2400" dirty="0">
                <a:latin typeface="Times New Roman"/>
                <a:cs typeface="Times New Roman"/>
              </a:rPr>
              <a:t>cannot be nested “ /* /**/ */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4436" y="1839086"/>
            <a:ext cx="3609975" cy="476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71597" y="3514773"/>
            <a:ext cx="3353173" cy="476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A7713-4C9D-75C5-F754-8C2E05BDB8BF}"/>
              </a:ext>
            </a:extLst>
          </p:cNvPr>
          <p:cNvSpPr txBox="1"/>
          <p:nvPr/>
        </p:nvSpPr>
        <p:spPr>
          <a:xfrm>
            <a:off x="2462212" y="217412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+mj-lt"/>
              </a:rPr>
              <a:t>Comments in C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7147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8EC8-4595-2392-AE8B-FBEB334C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Data Types in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167A9-F553-AFC5-7820-7770057C971D}"/>
              </a:ext>
            </a:extLst>
          </p:cNvPr>
          <p:cNvSpPr txBox="1"/>
          <p:nvPr/>
        </p:nvSpPr>
        <p:spPr>
          <a:xfrm>
            <a:off x="628650" y="1690689"/>
            <a:ext cx="788670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Primitive data types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-int, float, double, char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Aggregate data types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/>
              <a:t>Arrays come under this category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dirty="0"/>
              <a:t>Arrays can contain collection of int or float or char or double data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6232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6353555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155" y="0"/>
                </a:lnTo>
              </a:path>
            </a:pathLst>
          </a:custGeom>
          <a:ln w="9143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78429" y="480289"/>
            <a:ext cx="722405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70C0"/>
                </a:solidFill>
              </a:rPr>
              <a:t>Data </a:t>
            </a:r>
            <a:r>
              <a:rPr b="1" spc="-45" dirty="0">
                <a:solidFill>
                  <a:srgbClr val="0070C0"/>
                </a:solidFill>
              </a:rPr>
              <a:t>Types </a:t>
            </a:r>
            <a:r>
              <a:rPr b="1" dirty="0">
                <a:solidFill>
                  <a:srgbClr val="0070C0"/>
                </a:solidFill>
              </a:rPr>
              <a:t>&amp; Memory</a:t>
            </a:r>
            <a:r>
              <a:rPr b="1" spc="-280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Allocation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166476"/>
            <a:ext cx="5287645" cy="200342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9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Determine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following:</a:t>
            </a:r>
            <a:endParaRPr sz="24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520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spc="-40" dirty="0">
                <a:latin typeface="Times New Roman"/>
                <a:cs typeface="Times New Roman"/>
              </a:rPr>
              <a:t>Type </a:t>
            </a:r>
            <a:r>
              <a:rPr sz="2100" dirty="0">
                <a:latin typeface="Times New Roman"/>
                <a:cs typeface="Times New Roman"/>
              </a:rPr>
              <a:t>of data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stored</a:t>
            </a:r>
            <a:endParaRPr sz="21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495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spc="-5" dirty="0">
                <a:latin typeface="Times New Roman"/>
                <a:cs typeface="Times New Roman"/>
              </a:rPr>
              <a:t>Number </a:t>
            </a:r>
            <a:r>
              <a:rPr sz="2100" dirty="0">
                <a:latin typeface="Times New Roman"/>
                <a:cs typeface="Times New Roman"/>
              </a:rPr>
              <a:t>of bytes it occupies in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memory</a:t>
            </a:r>
            <a:endParaRPr sz="21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500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Range of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data</a:t>
            </a:r>
            <a:endParaRPr sz="21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509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Operation that can be </a:t>
            </a:r>
            <a:r>
              <a:rPr sz="2100" spc="-5" dirty="0">
                <a:latin typeface="Times New Roman"/>
                <a:cs typeface="Times New Roman"/>
              </a:rPr>
              <a:t>performed </a:t>
            </a:r>
            <a:r>
              <a:rPr sz="2100" dirty="0">
                <a:latin typeface="Times New Roman"/>
                <a:cs typeface="Times New Roman"/>
              </a:rPr>
              <a:t>on the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data</a:t>
            </a:r>
            <a:endParaRPr sz="21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5355" y="3275329"/>
          <a:ext cx="8201659" cy="3385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marL="242570" marR="227965" indent="425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Data  </a:t>
                      </a:r>
                      <a:r>
                        <a:rPr sz="1600" b="1" spc="-12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ypes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D2DA79"/>
                      </a:solidFill>
                      <a:prstDash val="solid"/>
                    </a:lnT>
                    <a:lnB w="12700">
                      <a:solidFill>
                        <a:srgbClr val="D2DA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1925" marB="0">
                    <a:lnT w="12700">
                      <a:solidFill>
                        <a:srgbClr val="D2DA79"/>
                      </a:solidFill>
                      <a:prstDash val="solid"/>
                    </a:lnT>
                    <a:lnB w="12700">
                      <a:solidFill>
                        <a:srgbClr val="D2DA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 marR="207010" indent="1187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Size 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(bytes)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D2DA79"/>
                      </a:solidFill>
                      <a:prstDash val="solid"/>
                    </a:lnT>
                    <a:lnB w="12700">
                      <a:solidFill>
                        <a:srgbClr val="D2DA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char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1925" marB="0">
                    <a:lnT w="12700">
                      <a:solidFill>
                        <a:srgbClr val="D2DA79"/>
                      </a:solidFill>
                      <a:prstDash val="solid"/>
                    </a:lnT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57780" marR="284480" indent="-22682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 single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character.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Internally stored as a coded integer value (refer to  ASCII table).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T w="12700">
                      <a:solidFill>
                        <a:srgbClr val="D2DA79"/>
                      </a:solidFill>
                      <a:prstDash val="solid"/>
                    </a:lnT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1925" marB="0">
                    <a:lnT w="12700">
                      <a:solidFill>
                        <a:srgbClr val="D2DA79"/>
                      </a:solidFill>
                      <a:prstDash val="solid"/>
                    </a:lnT>
                    <a:solidFill>
                      <a:srgbClr val="D2DA7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1925" marB="0"/>
                </a:tc>
                <a:tc>
                  <a:txBody>
                    <a:bodyPr/>
                    <a:lstStyle/>
                    <a:p>
                      <a:pPr marL="2297430" marR="387985" indent="-19024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Integer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quantity.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Represented in signed or unsigned form (with the  unsigned keyword).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19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49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float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Floating-point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number.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Set of real</a:t>
                      </a:r>
                      <a:r>
                        <a:rPr sz="16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numbers.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874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double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2560" marB="0"/>
                </a:tc>
                <a:tc>
                  <a:txBody>
                    <a:bodyPr/>
                    <a:lstStyle/>
                    <a:p>
                      <a:pPr marL="1766570" marR="304800" indent="-14560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more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precise version of float. Has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larger dynamic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range and better  representation of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decimal</a:t>
                      </a:r>
                      <a:r>
                        <a:rPr sz="16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points.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25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bool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2560" marB="0">
                    <a:lnB w="12700">
                      <a:solidFill>
                        <a:srgbClr val="D2DA79"/>
                      </a:solidFill>
                      <a:prstDash val="solid"/>
                    </a:lnB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Boolean representation of logic states. Can only be assigned true (1)</a:t>
                      </a:r>
                      <a:r>
                        <a:rPr sz="1600" spc="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 (0).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B w="12700">
                      <a:solidFill>
                        <a:srgbClr val="D2DA79"/>
                      </a:solidFill>
                      <a:prstDash val="solid"/>
                    </a:lnB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2560" marB="0">
                    <a:lnB w="12700">
                      <a:solidFill>
                        <a:srgbClr val="D2DA79"/>
                      </a:solidFill>
                      <a:prstDash val="solid"/>
                    </a:lnB>
                    <a:solidFill>
                      <a:srgbClr val="D2DA7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9E2CC03-0823-C98D-62C8-622E43018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578428" cy="720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4042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7466" y="617065"/>
            <a:ext cx="8344122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dirty="0">
                <a:solidFill>
                  <a:srgbClr val="0070C0"/>
                </a:solidFill>
              </a:rPr>
              <a:t>Data </a:t>
            </a:r>
            <a:r>
              <a:rPr sz="4000" b="1" spc="-45" dirty="0">
                <a:solidFill>
                  <a:srgbClr val="0070C0"/>
                </a:solidFill>
              </a:rPr>
              <a:t>Types </a:t>
            </a:r>
            <a:r>
              <a:rPr sz="4000" b="1" dirty="0">
                <a:solidFill>
                  <a:srgbClr val="0070C0"/>
                </a:solidFill>
              </a:rPr>
              <a:t>&amp; Memory Allocation</a:t>
            </a:r>
            <a:r>
              <a:rPr lang="en-US" sz="4000" b="1" spc="-300" dirty="0">
                <a:solidFill>
                  <a:srgbClr val="0070C0"/>
                </a:solidFill>
              </a:rPr>
              <a:t> </a:t>
            </a:r>
            <a:r>
              <a:rPr sz="4000" b="1" spc="5" dirty="0">
                <a:solidFill>
                  <a:srgbClr val="0070C0"/>
                </a:solidFill>
              </a:rPr>
              <a:t>(Cont…)</a:t>
            </a:r>
            <a:endParaRPr sz="4000" b="1" dirty="0">
              <a:solidFill>
                <a:srgbClr val="0070C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5900" y="5843346"/>
            <a:ext cx="3024505" cy="396240"/>
          </a:xfrm>
          <a:custGeom>
            <a:avLst/>
            <a:gdLst/>
            <a:ahLst/>
            <a:cxnLst/>
            <a:rect l="l" t="t" r="r" b="b"/>
            <a:pathLst>
              <a:path w="3024505" h="396239">
                <a:moveTo>
                  <a:pt x="0" y="396240"/>
                </a:moveTo>
                <a:lnTo>
                  <a:pt x="3024124" y="396240"/>
                </a:lnTo>
                <a:lnTo>
                  <a:pt x="3024124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D2DA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40023" y="5843346"/>
            <a:ext cx="1080135" cy="396240"/>
          </a:xfrm>
          <a:custGeom>
            <a:avLst/>
            <a:gdLst/>
            <a:ahLst/>
            <a:cxnLst/>
            <a:rect l="l" t="t" r="r" b="b"/>
            <a:pathLst>
              <a:path w="1080135" h="396239">
                <a:moveTo>
                  <a:pt x="0" y="396240"/>
                </a:moveTo>
                <a:lnTo>
                  <a:pt x="1080020" y="396240"/>
                </a:lnTo>
                <a:lnTo>
                  <a:pt x="1080020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D2DA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0032" y="5843346"/>
            <a:ext cx="936625" cy="396240"/>
          </a:xfrm>
          <a:custGeom>
            <a:avLst/>
            <a:gdLst/>
            <a:ahLst/>
            <a:cxnLst/>
            <a:rect l="l" t="t" r="r" b="b"/>
            <a:pathLst>
              <a:path w="936625" h="396239">
                <a:moveTo>
                  <a:pt x="0" y="396240"/>
                </a:moveTo>
                <a:lnTo>
                  <a:pt x="936015" y="396240"/>
                </a:lnTo>
                <a:lnTo>
                  <a:pt x="936015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D2DA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56021" y="5843346"/>
            <a:ext cx="3672204" cy="396240"/>
          </a:xfrm>
          <a:custGeom>
            <a:avLst/>
            <a:gdLst/>
            <a:ahLst/>
            <a:cxnLst/>
            <a:rect l="l" t="t" r="r" b="b"/>
            <a:pathLst>
              <a:path w="3672204" h="396239">
                <a:moveTo>
                  <a:pt x="0" y="396240"/>
                </a:moveTo>
                <a:lnTo>
                  <a:pt x="3672078" y="396240"/>
                </a:lnTo>
                <a:lnTo>
                  <a:pt x="3672078" y="0"/>
                </a:lnTo>
                <a:lnTo>
                  <a:pt x="0" y="0"/>
                </a:lnTo>
                <a:lnTo>
                  <a:pt x="0" y="396240"/>
                </a:lnTo>
                <a:close/>
              </a:path>
            </a:pathLst>
          </a:custGeom>
          <a:solidFill>
            <a:srgbClr val="D2DA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5900" y="6239586"/>
            <a:ext cx="8712200" cy="0"/>
          </a:xfrm>
          <a:custGeom>
            <a:avLst/>
            <a:gdLst/>
            <a:ahLst/>
            <a:cxnLst/>
            <a:rect l="l" t="t" r="r" b="b"/>
            <a:pathLst>
              <a:path w="8712200">
                <a:moveTo>
                  <a:pt x="0" y="0"/>
                </a:moveTo>
                <a:lnTo>
                  <a:pt x="8712200" y="0"/>
                </a:lnTo>
              </a:path>
            </a:pathLst>
          </a:custGeom>
          <a:ln w="12700">
            <a:solidFill>
              <a:srgbClr val="D2DA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5900" y="1478407"/>
          <a:ext cx="8710928" cy="4863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07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D2DA79"/>
                      </a:solidFill>
                      <a:prstDash val="solid"/>
                    </a:lnT>
                    <a:lnB w="12700">
                      <a:solidFill>
                        <a:srgbClr val="D2DA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Bits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D2DA79"/>
                      </a:solidFill>
                      <a:prstDash val="solid"/>
                    </a:lnT>
                    <a:lnB w="12700">
                      <a:solidFill>
                        <a:srgbClr val="D2DA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Bytes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D2DA79"/>
                      </a:solidFill>
                      <a:prstDash val="solid"/>
                    </a:lnT>
                    <a:lnB w="12700">
                      <a:solidFill>
                        <a:srgbClr val="D2DA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Range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D2DA79"/>
                      </a:solidFill>
                      <a:prstDash val="solid"/>
                    </a:lnT>
                    <a:lnB w="12700">
                      <a:solidFill>
                        <a:srgbClr val="D2DA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char or signed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char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D2DA79"/>
                      </a:solidFill>
                      <a:prstDash val="solid"/>
                    </a:lnT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D2DA79"/>
                      </a:solidFill>
                      <a:prstDash val="solid"/>
                    </a:lnT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D2DA79"/>
                      </a:solidFill>
                      <a:prstDash val="solid"/>
                    </a:lnT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-128 to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+127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D2DA79"/>
                      </a:solidFill>
                      <a:prstDash val="solid"/>
                    </a:lnT>
                    <a:solidFill>
                      <a:srgbClr val="D2DA7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unsigned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char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+255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int or signed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32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-2,147,483,648 to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+2,147,483,647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unsigned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32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+4,294,967,295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8572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short int or signed short</a:t>
                      </a:r>
                      <a:r>
                        <a:rPr sz="2000" spc="-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-32,768 to +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+32,767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unsigned short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16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+65,535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8318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long int or signed long</a:t>
                      </a:r>
                      <a:r>
                        <a:rPr sz="200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32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-2,147,483,648 to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+2,147,483,647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unsigned long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32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+4,294,967,295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float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3.4 e-38 to 3.4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e+38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825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double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64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1.7e-308 to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1.7e+308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R="8445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long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double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B w="952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64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B w="952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B w="9525">
                      <a:solidFill>
                        <a:srgbClr val="9FB8C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1.7e-308 to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1.7e+308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B w="9525">
                      <a:solidFill>
                        <a:srgbClr val="9FB8C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7C78AE5-0089-83CF-3402-A29852336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578428" cy="720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3194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4993" y="234311"/>
            <a:ext cx="52361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70C0"/>
                </a:solidFill>
              </a:rPr>
              <a:t>Data </a:t>
            </a:r>
            <a:r>
              <a:rPr b="1" spc="-45" dirty="0">
                <a:solidFill>
                  <a:srgbClr val="0070C0"/>
                </a:solidFill>
              </a:rPr>
              <a:t>Types</a:t>
            </a:r>
            <a:r>
              <a:rPr b="1" spc="-140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Declaration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713987" y="1764760"/>
            <a:ext cx="5003359" cy="3130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30217" y="1808226"/>
            <a:ext cx="2592705" cy="408940"/>
          </a:xfrm>
          <a:custGeom>
            <a:avLst/>
            <a:gdLst/>
            <a:ahLst/>
            <a:cxnLst/>
            <a:rect l="l" t="t" r="r" b="b"/>
            <a:pathLst>
              <a:path w="2592704" h="408939">
                <a:moveTo>
                  <a:pt x="2524252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8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2524252" y="408432"/>
                </a:lnTo>
                <a:lnTo>
                  <a:pt x="2550747" y="403082"/>
                </a:lnTo>
                <a:lnTo>
                  <a:pt x="2572385" y="388493"/>
                </a:lnTo>
                <a:lnTo>
                  <a:pt x="2586974" y="366855"/>
                </a:lnTo>
                <a:lnTo>
                  <a:pt x="2592324" y="340360"/>
                </a:lnTo>
                <a:lnTo>
                  <a:pt x="2592324" y="68072"/>
                </a:lnTo>
                <a:lnTo>
                  <a:pt x="2586974" y="41576"/>
                </a:lnTo>
                <a:lnTo>
                  <a:pt x="2572385" y="19938"/>
                </a:lnTo>
                <a:lnTo>
                  <a:pt x="2550747" y="5349"/>
                </a:lnTo>
                <a:lnTo>
                  <a:pt x="25242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30217" y="1808226"/>
            <a:ext cx="2592705" cy="408940"/>
          </a:xfrm>
          <a:custGeom>
            <a:avLst/>
            <a:gdLst/>
            <a:ahLst/>
            <a:cxnLst/>
            <a:rect l="l" t="t" r="r" b="b"/>
            <a:pathLst>
              <a:path w="2592704" h="408939">
                <a:moveTo>
                  <a:pt x="0" y="68072"/>
                </a:moveTo>
                <a:lnTo>
                  <a:pt x="5349" y="41576"/>
                </a:lnTo>
                <a:lnTo>
                  <a:pt x="19938" y="19938"/>
                </a:lnTo>
                <a:lnTo>
                  <a:pt x="41576" y="5349"/>
                </a:lnTo>
                <a:lnTo>
                  <a:pt x="68072" y="0"/>
                </a:lnTo>
                <a:lnTo>
                  <a:pt x="2524252" y="0"/>
                </a:lnTo>
                <a:lnTo>
                  <a:pt x="2550747" y="5349"/>
                </a:lnTo>
                <a:lnTo>
                  <a:pt x="2572385" y="19938"/>
                </a:lnTo>
                <a:lnTo>
                  <a:pt x="2586974" y="41576"/>
                </a:lnTo>
                <a:lnTo>
                  <a:pt x="2592324" y="68072"/>
                </a:lnTo>
                <a:lnTo>
                  <a:pt x="2592324" y="340360"/>
                </a:lnTo>
                <a:lnTo>
                  <a:pt x="2586974" y="366855"/>
                </a:lnTo>
                <a:lnTo>
                  <a:pt x="2572385" y="388493"/>
                </a:lnTo>
                <a:lnTo>
                  <a:pt x="2550747" y="403082"/>
                </a:lnTo>
                <a:lnTo>
                  <a:pt x="2524252" y="408432"/>
                </a:lnTo>
                <a:lnTo>
                  <a:pt x="68072" y="408432"/>
                </a:lnTo>
                <a:lnTo>
                  <a:pt x="41576" y="403082"/>
                </a:lnTo>
                <a:lnTo>
                  <a:pt x="19938" y="388493"/>
                </a:lnTo>
                <a:lnTo>
                  <a:pt x="5349" y="366855"/>
                </a:lnTo>
                <a:lnTo>
                  <a:pt x="0" y="340360"/>
                </a:lnTo>
                <a:lnTo>
                  <a:pt x="0" y="68072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28642" y="1852625"/>
            <a:ext cx="2332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float </a:t>
            </a:r>
            <a:r>
              <a:rPr sz="1800" i="1" spc="-5" dirty="0">
                <a:latin typeface="Times New Roman"/>
                <a:cs typeface="Times New Roman"/>
              </a:rPr>
              <a:t>income,</a:t>
            </a:r>
            <a:r>
              <a:rPr sz="1800" i="1" spc="-6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net_income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19855" y="1652016"/>
            <a:ext cx="360045" cy="719455"/>
          </a:xfrm>
          <a:custGeom>
            <a:avLst/>
            <a:gdLst/>
            <a:ahLst/>
            <a:cxnLst/>
            <a:rect l="l" t="t" r="r" b="b"/>
            <a:pathLst>
              <a:path w="360045" h="719455">
                <a:moveTo>
                  <a:pt x="0" y="0"/>
                </a:moveTo>
                <a:lnTo>
                  <a:pt x="69996" y="2361"/>
                </a:lnTo>
                <a:lnTo>
                  <a:pt x="127158" y="8794"/>
                </a:lnTo>
                <a:lnTo>
                  <a:pt x="165699" y="18323"/>
                </a:lnTo>
                <a:lnTo>
                  <a:pt x="179832" y="29972"/>
                </a:lnTo>
                <a:lnTo>
                  <a:pt x="179832" y="329692"/>
                </a:lnTo>
                <a:lnTo>
                  <a:pt x="193964" y="341340"/>
                </a:lnTo>
                <a:lnTo>
                  <a:pt x="232505" y="350869"/>
                </a:lnTo>
                <a:lnTo>
                  <a:pt x="289667" y="357302"/>
                </a:lnTo>
                <a:lnTo>
                  <a:pt x="359664" y="359663"/>
                </a:lnTo>
                <a:lnTo>
                  <a:pt x="289667" y="362025"/>
                </a:lnTo>
                <a:lnTo>
                  <a:pt x="232505" y="368458"/>
                </a:lnTo>
                <a:lnTo>
                  <a:pt x="193964" y="377987"/>
                </a:lnTo>
                <a:lnTo>
                  <a:pt x="179832" y="389636"/>
                </a:lnTo>
                <a:lnTo>
                  <a:pt x="179832" y="689356"/>
                </a:lnTo>
                <a:lnTo>
                  <a:pt x="165699" y="701004"/>
                </a:lnTo>
                <a:lnTo>
                  <a:pt x="127158" y="710533"/>
                </a:lnTo>
                <a:lnTo>
                  <a:pt x="69996" y="716966"/>
                </a:lnTo>
                <a:lnTo>
                  <a:pt x="0" y="719328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0917" y="3225545"/>
            <a:ext cx="2159635" cy="408940"/>
          </a:xfrm>
          <a:custGeom>
            <a:avLst/>
            <a:gdLst/>
            <a:ahLst/>
            <a:cxnLst/>
            <a:rect l="l" t="t" r="r" b="b"/>
            <a:pathLst>
              <a:path w="2159634" h="408939">
                <a:moveTo>
                  <a:pt x="0" y="68071"/>
                </a:moveTo>
                <a:lnTo>
                  <a:pt x="5349" y="41576"/>
                </a:lnTo>
                <a:lnTo>
                  <a:pt x="19938" y="19938"/>
                </a:lnTo>
                <a:lnTo>
                  <a:pt x="41576" y="5349"/>
                </a:lnTo>
                <a:lnTo>
                  <a:pt x="68072" y="0"/>
                </a:lnTo>
                <a:lnTo>
                  <a:pt x="2091436" y="0"/>
                </a:lnTo>
                <a:lnTo>
                  <a:pt x="2117931" y="5349"/>
                </a:lnTo>
                <a:lnTo>
                  <a:pt x="2139569" y="19938"/>
                </a:lnTo>
                <a:lnTo>
                  <a:pt x="2154158" y="41576"/>
                </a:lnTo>
                <a:lnTo>
                  <a:pt x="2159508" y="68071"/>
                </a:lnTo>
                <a:lnTo>
                  <a:pt x="2159508" y="340359"/>
                </a:lnTo>
                <a:lnTo>
                  <a:pt x="2154158" y="366855"/>
                </a:lnTo>
                <a:lnTo>
                  <a:pt x="2139569" y="388492"/>
                </a:lnTo>
                <a:lnTo>
                  <a:pt x="2117931" y="403082"/>
                </a:lnTo>
                <a:lnTo>
                  <a:pt x="2091436" y="408431"/>
                </a:lnTo>
                <a:lnTo>
                  <a:pt x="68072" y="408431"/>
                </a:lnTo>
                <a:lnTo>
                  <a:pt x="41576" y="403082"/>
                </a:lnTo>
                <a:lnTo>
                  <a:pt x="19938" y="388492"/>
                </a:lnTo>
                <a:lnTo>
                  <a:pt x="5349" y="366855"/>
                </a:lnTo>
                <a:lnTo>
                  <a:pt x="0" y="340359"/>
                </a:lnTo>
                <a:lnTo>
                  <a:pt x="0" y="68071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19978" y="3270884"/>
            <a:ext cx="19329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declare and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initialize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13553" y="3390900"/>
            <a:ext cx="936625" cy="78105"/>
          </a:xfrm>
          <a:custGeom>
            <a:avLst/>
            <a:gdLst/>
            <a:ahLst/>
            <a:cxnLst/>
            <a:rect l="l" t="t" r="r" b="b"/>
            <a:pathLst>
              <a:path w="936625" h="78104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5"/>
                </a:lnTo>
                <a:lnTo>
                  <a:pt x="64770" y="51815"/>
                </a:lnTo>
                <a:lnTo>
                  <a:pt x="64770" y="25908"/>
                </a:lnTo>
                <a:lnTo>
                  <a:pt x="77724" y="25908"/>
                </a:lnTo>
                <a:lnTo>
                  <a:pt x="77724" y="0"/>
                </a:lnTo>
                <a:close/>
              </a:path>
              <a:path w="936625" h="78104">
                <a:moveTo>
                  <a:pt x="77724" y="25908"/>
                </a:moveTo>
                <a:lnTo>
                  <a:pt x="64770" y="25908"/>
                </a:lnTo>
                <a:lnTo>
                  <a:pt x="64770" y="51815"/>
                </a:lnTo>
                <a:lnTo>
                  <a:pt x="77724" y="51815"/>
                </a:lnTo>
                <a:lnTo>
                  <a:pt x="77724" y="25908"/>
                </a:lnTo>
                <a:close/>
              </a:path>
              <a:path w="936625" h="78104">
                <a:moveTo>
                  <a:pt x="936117" y="25908"/>
                </a:moveTo>
                <a:lnTo>
                  <a:pt x="77724" y="25908"/>
                </a:lnTo>
                <a:lnTo>
                  <a:pt x="77724" y="51815"/>
                </a:lnTo>
                <a:lnTo>
                  <a:pt x="936117" y="51815"/>
                </a:lnTo>
                <a:lnTo>
                  <a:pt x="936117" y="259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275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0214" y="188049"/>
            <a:ext cx="454193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45" dirty="0">
                <a:solidFill>
                  <a:srgbClr val="0070C0"/>
                </a:solidFill>
              </a:rPr>
              <a:t>Types </a:t>
            </a:r>
            <a:r>
              <a:rPr b="1" dirty="0">
                <a:solidFill>
                  <a:srgbClr val="0070C0"/>
                </a:solidFill>
              </a:rPr>
              <a:t>of</a:t>
            </a:r>
            <a:r>
              <a:rPr b="1" spc="-35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66476"/>
            <a:ext cx="8117205" cy="161925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9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400" spc="-35" dirty="0">
                <a:latin typeface="Times New Roman"/>
                <a:cs typeface="Times New Roman"/>
              </a:rPr>
              <a:t>Types </a:t>
            </a:r>
            <a:r>
              <a:rPr sz="2400" dirty="0">
                <a:latin typeface="Times New Roman"/>
                <a:cs typeface="Times New Roman"/>
              </a:rPr>
              <a:t>of operators are:</a:t>
            </a:r>
            <a:endParaRPr sz="24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520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b="1" dirty="0">
                <a:latin typeface="Times New Roman"/>
                <a:cs typeface="Times New Roman"/>
              </a:rPr>
              <a:t>Arithmetic operators </a:t>
            </a:r>
            <a:r>
              <a:rPr sz="2100" dirty="0">
                <a:latin typeface="Times New Roman"/>
                <a:cs typeface="Times New Roman"/>
              </a:rPr>
              <a:t>(+, </a:t>
            </a:r>
            <a:r>
              <a:rPr sz="2100" spc="-5" dirty="0">
                <a:latin typeface="Times New Roman"/>
                <a:cs typeface="Times New Roman"/>
              </a:rPr>
              <a:t>-, </a:t>
            </a:r>
            <a:r>
              <a:rPr sz="2100" dirty="0">
                <a:latin typeface="Times New Roman"/>
                <a:cs typeface="Times New Roman"/>
              </a:rPr>
              <a:t>*, /, %)</a:t>
            </a:r>
            <a:endParaRPr sz="2100">
              <a:latin typeface="Times New Roman"/>
              <a:cs typeface="Times New Roman"/>
            </a:endParaRPr>
          </a:p>
          <a:p>
            <a:pPr marL="1082675" lvl="2" indent="-155575">
              <a:lnSpc>
                <a:spcPct val="100000"/>
              </a:lnSpc>
              <a:spcBef>
                <a:spcPts val="495"/>
              </a:spcBef>
              <a:buChar char="-"/>
              <a:tabLst>
                <a:tab pos="1083310" algn="l"/>
              </a:tabLst>
            </a:pPr>
            <a:r>
              <a:rPr sz="2100" dirty="0">
                <a:latin typeface="Times New Roman"/>
                <a:cs typeface="Times New Roman"/>
              </a:rPr>
              <a:t>used to execute </a:t>
            </a:r>
            <a:r>
              <a:rPr sz="2100" spc="-5" dirty="0">
                <a:latin typeface="Times New Roman"/>
                <a:cs typeface="Times New Roman"/>
              </a:rPr>
              <a:t>mathematical</a:t>
            </a:r>
            <a:r>
              <a:rPr sz="2100" spc="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equations</a:t>
            </a:r>
            <a:endParaRPr sz="2100">
              <a:latin typeface="Times New Roman"/>
              <a:cs typeface="Times New Roman"/>
            </a:endParaRPr>
          </a:p>
          <a:p>
            <a:pPr marL="1082675" lvl="2" indent="-155575">
              <a:lnSpc>
                <a:spcPct val="100000"/>
              </a:lnSpc>
              <a:spcBef>
                <a:spcPts val="500"/>
              </a:spcBef>
              <a:buChar char="-"/>
              <a:tabLst>
                <a:tab pos="1083310" algn="l"/>
              </a:tabLst>
            </a:pPr>
            <a:r>
              <a:rPr sz="2100" dirty="0">
                <a:latin typeface="Times New Roman"/>
                <a:cs typeface="Times New Roman"/>
              </a:rPr>
              <a:t>result usually assigned to variable using </a:t>
            </a:r>
            <a:r>
              <a:rPr sz="2100" spc="-5" dirty="0">
                <a:latin typeface="Times New Roman"/>
                <a:cs typeface="Times New Roman"/>
              </a:rPr>
              <a:t>assignment </a:t>
            </a:r>
            <a:r>
              <a:rPr sz="2100" dirty="0">
                <a:latin typeface="Times New Roman"/>
                <a:cs typeface="Times New Roman"/>
              </a:rPr>
              <a:t>operator ( =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19450" y="2981705"/>
            <a:ext cx="2676525" cy="20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5618" y="4134230"/>
            <a:ext cx="1892935" cy="365760"/>
          </a:xfrm>
          <a:custGeom>
            <a:avLst/>
            <a:gdLst/>
            <a:ahLst/>
            <a:cxnLst/>
            <a:rect l="l" t="t" r="r" b="b"/>
            <a:pathLst>
              <a:path w="1892935" h="365760">
                <a:moveTo>
                  <a:pt x="0" y="365760"/>
                </a:moveTo>
                <a:lnTo>
                  <a:pt x="1892808" y="365760"/>
                </a:lnTo>
                <a:lnTo>
                  <a:pt x="1892808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D2DA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8376" y="4134230"/>
            <a:ext cx="1892935" cy="365760"/>
          </a:xfrm>
          <a:custGeom>
            <a:avLst/>
            <a:gdLst/>
            <a:ahLst/>
            <a:cxnLst/>
            <a:rect l="l" t="t" r="r" b="b"/>
            <a:pathLst>
              <a:path w="1892935" h="365760">
                <a:moveTo>
                  <a:pt x="0" y="365760"/>
                </a:moveTo>
                <a:lnTo>
                  <a:pt x="1892807" y="365760"/>
                </a:lnTo>
                <a:lnTo>
                  <a:pt x="1892807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D2DA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01184" y="4134230"/>
            <a:ext cx="1892935" cy="365760"/>
          </a:xfrm>
          <a:custGeom>
            <a:avLst/>
            <a:gdLst/>
            <a:ahLst/>
            <a:cxnLst/>
            <a:rect l="l" t="t" r="r" b="b"/>
            <a:pathLst>
              <a:path w="1892934" h="365760">
                <a:moveTo>
                  <a:pt x="0" y="365760"/>
                </a:moveTo>
                <a:lnTo>
                  <a:pt x="1892808" y="365760"/>
                </a:lnTo>
                <a:lnTo>
                  <a:pt x="1892808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D2DA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93992" y="4134230"/>
            <a:ext cx="1892935" cy="365760"/>
          </a:xfrm>
          <a:custGeom>
            <a:avLst/>
            <a:gdLst/>
            <a:ahLst/>
            <a:cxnLst/>
            <a:rect l="l" t="t" r="r" b="b"/>
            <a:pathLst>
              <a:path w="1892934" h="365760">
                <a:moveTo>
                  <a:pt x="0" y="365760"/>
                </a:moveTo>
                <a:lnTo>
                  <a:pt x="1892807" y="365760"/>
                </a:lnTo>
                <a:lnTo>
                  <a:pt x="1892807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D2DA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5618" y="4865751"/>
            <a:ext cx="1892935" cy="365760"/>
          </a:xfrm>
          <a:custGeom>
            <a:avLst/>
            <a:gdLst/>
            <a:ahLst/>
            <a:cxnLst/>
            <a:rect l="l" t="t" r="r" b="b"/>
            <a:pathLst>
              <a:path w="1892935" h="365760">
                <a:moveTo>
                  <a:pt x="0" y="365760"/>
                </a:moveTo>
                <a:lnTo>
                  <a:pt x="1892808" y="365760"/>
                </a:lnTo>
                <a:lnTo>
                  <a:pt x="1892808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D2DA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08376" y="4865751"/>
            <a:ext cx="1892935" cy="365760"/>
          </a:xfrm>
          <a:custGeom>
            <a:avLst/>
            <a:gdLst/>
            <a:ahLst/>
            <a:cxnLst/>
            <a:rect l="l" t="t" r="r" b="b"/>
            <a:pathLst>
              <a:path w="1892935" h="365760">
                <a:moveTo>
                  <a:pt x="0" y="365760"/>
                </a:moveTo>
                <a:lnTo>
                  <a:pt x="1892807" y="365760"/>
                </a:lnTo>
                <a:lnTo>
                  <a:pt x="1892807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D2DA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01184" y="4865751"/>
            <a:ext cx="1892935" cy="365760"/>
          </a:xfrm>
          <a:custGeom>
            <a:avLst/>
            <a:gdLst/>
            <a:ahLst/>
            <a:cxnLst/>
            <a:rect l="l" t="t" r="r" b="b"/>
            <a:pathLst>
              <a:path w="1892934" h="365760">
                <a:moveTo>
                  <a:pt x="0" y="365760"/>
                </a:moveTo>
                <a:lnTo>
                  <a:pt x="1892808" y="365760"/>
                </a:lnTo>
                <a:lnTo>
                  <a:pt x="1892808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D2DA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93992" y="4865751"/>
            <a:ext cx="1892935" cy="365760"/>
          </a:xfrm>
          <a:custGeom>
            <a:avLst/>
            <a:gdLst/>
            <a:ahLst/>
            <a:cxnLst/>
            <a:rect l="l" t="t" r="r" b="b"/>
            <a:pathLst>
              <a:path w="1892934" h="365760">
                <a:moveTo>
                  <a:pt x="0" y="365760"/>
                </a:moveTo>
                <a:lnTo>
                  <a:pt x="1892807" y="365760"/>
                </a:lnTo>
                <a:lnTo>
                  <a:pt x="1892807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D2DA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5618" y="5597232"/>
            <a:ext cx="1892935" cy="640080"/>
          </a:xfrm>
          <a:custGeom>
            <a:avLst/>
            <a:gdLst/>
            <a:ahLst/>
            <a:cxnLst/>
            <a:rect l="l" t="t" r="r" b="b"/>
            <a:pathLst>
              <a:path w="1892935" h="640079">
                <a:moveTo>
                  <a:pt x="0" y="640080"/>
                </a:moveTo>
                <a:lnTo>
                  <a:pt x="1892808" y="640080"/>
                </a:lnTo>
                <a:lnTo>
                  <a:pt x="1892808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D2DA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08376" y="5597232"/>
            <a:ext cx="1892935" cy="640080"/>
          </a:xfrm>
          <a:custGeom>
            <a:avLst/>
            <a:gdLst/>
            <a:ahLst/>
            <a:cxnLst/>
            <a:rect l="l" t="t" r="r" b="b"/>
            <a:pathLst>
              <a:path w="1892935" h="640079">
                <a:moveTo>
                  <a:pt x="0" y="640080"/>
                </a:moveTo>
                <a:lnTo>
                  <a:pt x="1892807" y="640080"/>
                </a:lnTo>
                <a:lnTo>
                  <a:pt x="1892807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D2DA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01184" y="5597232"/>
            <a:ext cx="1892935" cy="640080"/>
          </a:xfrm>
          <a:custGeom>
            <a:avLst/>
            <a:gdLst/>
            <a:ahLst/>
            <a:cxnLst/>
            <a:rect l="l" t="t" r="r" b="b"/>
            <a:pathLst>
              <a:path w="1892934" h="640079">
                <a:moveTo>
                  <a:pt x="0" y="640080"/>
                </a:moveTo>
                <a:lnTo>
                  <a:pt x="1892808" y="640080"/>
                </a:lnTo>
                <a:lnTo>
                  <a:pt x="1892808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D2DA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93992" y="5597232"/>
            <a:ext cx="1892935" cy="640080"/>
          </a:xfrm>
          <a:custGeom>
            <a:avLst/>
            <a:gdLst/>
            <a:ahLst/>
            <a:cxnLst/>
            <a:rect l="l" t="t" r="r" b="b"/>
            <a:pathLst>
              <a:path w="1892934" h="640079">
                <a:moveTo>
                  <a:pt x="0" y="640080"/>
                </a:moveTo>
                <a:lnTo>
                  <a:pt x="1892807" y="640080"/>
                </a:lnTo>
                <a:lnTo>
                  <a:pt x="1892807" y="0"/>
                </a:lnTo>
                <a:lnTo>
                  <a:pt x="0" y="0"/>
                </a:lnTo>
                <a:lnTo>
                  <a:pt x="0" y="640080"/>
                </a:lnTo>
                <a:close/>
              </a:path>
            </a:pathLst>
          </a:custGeom>
          <a:solidFill>
            <a:srgbClr val="D2DA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15618" y="4134230"/>
            <a:ext cx="7571740" cy="0"/>
          </a:xfrm>
          <a:custGeom>
            <a:avLst/>
            <a:gdLst/>
            <a:ahLst/>
            <a:cxnLst/>
            <a:rect l="l" t="t" r="r" b="b"/>
            <a:pathLst>
              <a:path w="7571740">
                <a:moveTo>
                  <a:pt x="0" y="0"/>
                </a:moveTo>
                <a:lnTo>
                  <a:pt x="7571181" y="0"/>
                </a:lnTo>
              </a:path>
            </a:pathLst>
          </a:custGeom>
          <a:ln w="12700">
            <a:solidFill>
              <a:srgbClr val="D2DA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15618" y="6237313"/>
            <a:ext cx="7571740" cy="0"/>
          </a:xfrm>
          <a:custGeom>
            <a:avLst/>
            <a:gdLst/>
            <a:ahLst/>
            <a:cxnLst/>
            <a:rect l="l" t="t" r="r" b="b"/>
            <a:pathLst>
              <a:path w="7571740">
                <a:moveTo>
                  <a:pt x="0" y="0"/>
                </a:moveTo>
                <a:lnTo>
                  <a:pt x="7571181" y="0"/>
                </a:lnTo>
              </a:path>
            </a:pathLst>
          </a:custGeom>
          <a:ln w="12700">
            <a:solidFill>
              <a:srgbClr val="D2DA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30200" y="3487801"/>
          <a:ext cx="8355965" cy="2862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9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R="386080" algn="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Operation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T w="12700">
                      <a:solidFill>
                        <a:srgbClr val="D2DA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7990" marR="403225" indent="-762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Ar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thmetic  Operator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D2DA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0845" marR="344805" indent="609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Algebraic  Ex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D2DA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Expression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T w="12700">
                      <a:solidFill>
                        <a:srgbClr val="D2DA7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3252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Addition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R="87185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+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 +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  +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120269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Subtraction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/>
                </a:tc>
                <a:tc>
                  <a:txBody>
                    <a:bodyPr/>
                    <a:lstStyle/>
                    <a:p>
                      <a:pPr marR="897255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 -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 -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344170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Mult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pl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/>
                </a:tc>
                <a:tc>
                  <a:txBody>
                    <a:bodyPr/>
                    <a:lstStyle/>
                    <a:p>
                      <a:pPr marR="878840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*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 *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133731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Division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/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/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/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 /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/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 /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730">
                <a:tc>
                  <a:txBody>
                    <a:bodyPr/>
                    <a:lstStyle/>
                    <a:p>
                      <a:pPr marL="12287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Remainder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4841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(Modulus)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R="840740" algn="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%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mod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 %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044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6237" y="283747"/>
            <a:ext cx="618263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5" dirty="0">
                <a:solidFill>
                  <a:srgbClr val="0070C0"/>
                </a:solidFill>
              </a:rPr>
              <a:t>Types </a:t>
            </a:r>
            <a:r>
              <a:rPr b="1" dirty="0">
                <a:solidFill>
                  <a:srgbClr val="0070C0"/>
                </a:solidFill>
              </a:rPr>
              <a:t>of Operators</a:t>
            </a:r>
            <a:r>
              <a:rPr b="1" spc="-50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(Cont…)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178940"/>
            <a:ext cx="7794625" cy="7943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287655" algn="l"/>
              </a:tabLst>
            </a:pPr>
            <a:r>
              <a:rPr sz="2100" b="1" dirty="0">
                <a:latin typeface="Times New Roman"/>
                <a:cs typeface="Times New Roman"/>
              </a:rPr>
              <a:t>Relational operators </a:t>
            </a:r>
            <a:r>
              <a:rPr sz="2100" dirty="0">
                <a:latin typeface="Times New Roman"/>
                <a:cs typeface="Times New Roman"/>
              </a:rPr>
              <a:t>(&gt;, &lt;, ==, &gt;=, &lt;=,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!=)</a:t>
            </a:r>
            <a:endParaRPr sz="21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509"/>
              </a:spcBef>
            </a:pPr>
            <a:r>
              <a:rPr sz="2100" dirty="0">
                <a:latin typeface="Times New Roman"/>
                <a:cs typeface="Times New Roman"/>
              </a:rPr>
              <a:t>- </a:t>
            </a:r>
            <a:r>
              <a:rPr sz="2100" spc="-5" dirty="0">
                <a:latin typeface="Times New Roman"/>
                <a:cs typeface="Times New Roman"/>
              </a:rPr>
              <a:t>use mathematical comparison </a:t>
            </a:r>
            <a:r>
              <a:rPr sz="2100" dirty="0">
                <a:latin typeface="Times New Roman"/>
                <a:cs typeface="Times New Roman"/>
              </a:rPr>
              <a:t>on </a:t>
            </a:r>
            <a:r>
              <a:rPr sz="2100" spc="-5" dirty="0">
                <a:latin typeface="Times New Roman"/>
                <a:cs typeface="Times New Roman"/>
              </a:rPr>
              <a:t>two </a:t>
            </a:r>
            <a:r>
              <a:rPr sz="2100" dirty="0">
                <a:latin typeface="Times New Roman"/>
                <a:cs typeface="Times New Roman"/>
              </a:rPr>
              <a:t>data but give logical</a:t>
            </a:r>
            <a:r>
              <a:rPr sz="2100" spc="1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output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0594" y="5017200"/>
            <a:ext cx="7233920" cy="79184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100" dirty="0">
                <a:latin typeface="Times New Roman"/>
                <a:cs typeface="Times New Roman"/>
              </a:rPr>
              <a:t>- </a:t>
            </a:r>
            <a:r>
              <a:rPr sz="2100" b="1" spc="-5" dirty="0">
                <a:latin typeface="Times New Roman"/>
                <a:cs typeface="Times New Roman"/>
              </a:rPr>
              <a:t>do </a:t>
            </a:r>
            <a:r>
              <a:rPr sz="2100" b="1" dirty="0">
                <a:latin typeface="Times New Roman"/>
                <a:cs typeface="Times New Roman"/>
              </a:rPr>
              <a:t>not </a:t>
            </a:r>
            <a:r>
              <a:rPr sz="2100" dirty="0">
                <a:latin typeface="Times New Roman"/>
                <a:cs typeface="Times New Roman"/>
              </a:rPr>
              <a:t>confuse “ == ” (relational operator) with “ = ”</a:t>
            </a:r>
            <a:r>
              <a:rPr sz="2100" spc="-5" dirty="0">
                <a:latin typeface="Times New Roman"/>
                <a:cs typeface="Times New Roman"/>
              </a:rPr>
              <a:t> (assignment</a:t>
            </a:r>
            <a:endParaRPr sz="210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  <a:spcBef>
                <a:spcPts val="495"/>
              </a:spcBef>
            </a:pPr>
            <a:r>
              <a:rPr sz="2100" dirty="0">
                <a:latin typeface="Times New Roman"/>
                <a:cs typeface="Times New Roman"/>
              </a:rPr>
              <a:t>operator)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42957" y="2284743"/>
            <a:ext cx="2040418" cy="2420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635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0259" y="1243329"/>
            <a:ext cx="49936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287655" algn="l"/>
              </a:tabLst>
            </a:pPr>
            <a:r>
              <a:rPr sz="2100" b="1" dirty="0">
                <a:latin typeface="Times New Roman"/>
                <a:cs typeface="Times New Roman"/>
              </a:rPr>
              <a:t>Relational operators </a:t>
            </a:r>
            <a:r>
              <a:rPr sz="2100" dirty="0">
                <a:latin typeface="Times New Roman"/>
                <a:cs typeface="Times New Roman"/>
              </a:rPr>
              <a:t>(&gt;, &lt;, ==, &gt;=, &lt;=,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!=)</a:t>
            </a:r>
            <a:endParaRPr sz="21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7582" y="1910460"/>
          <a:ext cx="7860029" cy="2982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334010" marR="212090" indent="-444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Relational  Operator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D2DA79"/>
                      </a:solidFill>
                      <a:prstDash val="solid"/>
                    </a:lnT>
                    <a:lnB w="12700">
                      <a:solidFill>
                        <a:srgbClr val="D2DA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670"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Operator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T w="12700">
                      <a:solidFill>
                        <a:srgbClr val="D2DA79"/>
                      </a:solidFill>
                      <a:prstDash val="solid"/>
                    </a:lnT>
                    <a:lnB w="12700">
                      <a:solidFill>
                        <a:srgbClr val="D2DA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Example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T w="12700">
                      <a:solidFill>
                        <a:srgbClr val="D2DA79"/>
                      </a:solidFill>
                      <a:prstDash val="solid"/>
                    </a:lnT>
                    <a:lnB w="12700">
                      <a:solidFill>
                        <a:srgbClr val="D2DA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Meaning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T w="12700">
                      <a:solidFill>
                        <a:srgbClr val="D2DA79"/>
                      </a:solidFill>
                      <a:prstDash val="solid"/>
                    </a:lnT>
                    <a:lnB w="12700">
                      <a:solidFill>
                        <a:srgbClr val="D2DA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R="64960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&gt;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T w="12700">
                      <a:solidFill>
                        <a:srgbClr val="D2DA79"/>
                      </a:solidFill>
                      <a:prstDash val="solid"/>
                    </a:lnT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5303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&gt;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T w="12700">
                      <a:solidFill>
                        <a:srgbClr val="D2DA79"/>
                      </a:solidFill>
                      <a:prstDash val="solid"/>
                    </a:lnT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 &gt;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T w="12700">
                      <a:solidFill>
                        <a:srgbClr val="D2DA79"/>
                      </a:solidFill>
                      <a:prstDash val="solid"/>
                    </a:lnT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399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 greater than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T w="12700">
                      <a:solidFill>
                        <a:srgbClr val="D2DA79"/>
                      </a:solidFill>
                      <a:prstDash val="solid"/>
                    </a:lnT>
                    <a:solidFill>
                      <a:srgbClr val="D2DA7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R="64960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&lt;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R="15303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&lt;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 &lt;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17208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 less than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R="65151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≥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5113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&gt;=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 &gt;=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 greater than or equal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R="65151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≤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R="15113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&lt;=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 &lt;=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17335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 less than or equal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R="64960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5113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==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 ==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399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R="65151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≠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lnB w="12700">
                      <a:solidFill>
                        <a:srgbClr val="D2DA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03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!=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lnB w="12700">
                      <a:solidFill>
                        <a:srgbClr val="D2DA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 !=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lnB w="12700">
                      <a:solidFill>
                        <a:srgbClr val="D2DA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462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 is not equal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lnB w="12700">
                      <a:solidFill>
                        <a:srgbClr val="D2DA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2">
            <a:extLst>
              <a:ext uri="{FF2B5EF4-FFF2-40B4-BE49-F238E27FC236}">
                <a16:creationId xmlns:a16="http://schemas.microsoft.com/office/drawing/2014/main" id="{29EAFEA2-8639-2F3D-21A8-B02B88E02C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6237" y="283747"/>
            <a:ext cx="618263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5" dirty="0">
                <a:solidFill>
                  <a:srgbClr val="0070C0"/>
                </a:solidFill>
              </a:rPr>
              <a:t>Types </a:t>
            </a:r>
            <a:r>
              <a:rPr b="1" dirty="0">
                <a:solidFill>
                  <a:srgbClr val="0070C0"/>
                </a:solidFill>
              </a:rPr>
              <a:t>of Operators</a:t>
            </a:r>
            <a:r>
              <a:rPr b="1" spc="-50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(Cont…)</a:t>
            </a:r>
          </a:p>
        </p:txBody>
      </p:sp>
    </p:spTree>
    <p:extLst>
      <p:ext uri="{BB962C8B-B14F-4D97-AF65-F5344CB8AC3E}">
        <p14:creationId xmlns:p14="http://schemas.microsoft.com/office/powerpoint/2010/main" val="250315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387" y="775228"/>
            <a:ext cx="59912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solidFill>
                  <a:srgbClr val="0070C0"/>
                </a:solidFill>
              </a:rPr>
              <a:t>Programming Language?</a:t>
            </a:r>
            <a:endParaRPr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1" y="1752600"/>
            <a:ext cx="7644580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machine language that has its own set of grammatical rules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instruct a machine to perform specific tasks.</a:t>
            </a:r>
            <a:endParaRPr lang="en-M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71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1430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9144">
            <a:solidFill>
              <a:srgbClr val="9FB8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151" y="6432803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396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0259" y="1178940"/>
            <a:ext cx="3518535" cy="7943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287655" algn="l"/>
              </a:tabLst>
            </a:pPr>
            <a:r>
              <a:rPr sz="2100" b="1" dirty="0">
                <a:latin typeface="Times New Roman"/>
                <a:cs typeface="Times New Roman"/>
              </a:rPr>
              <a:t>Logical operators </a:t>
            </a:r>
            <a:r>
              <a:rPr sz="2100" spc="-5" dirty="0">
                <a:latin typeface="Times New Roman"/>
                <a:cs typeface="Times New Roman"/>
              </a:rPr>
              <a:t>(&amp;&amp;,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||)</a:t>
            </a:r>
            <a:endParaRPr sz="2100">
              <a:latin typeface="Times New Roman"/>
              <a:cs typeface="Times New Roman"/>
            </a:endParaRPr>
          </a:p>
          <a:p>
            <a:pPr marL="652780">
              <a:lnSpc>
                <a:spcPct val="100000"/>
              </a:lnSpc>
              <a:spcBef>
                <a:spcPts val="509"/>
              </a:spcBef>
            </a:pPr>
            <a:r>
              <a:rPr sz="2100" dirty="0">
                <a:latin typeface="Times New Roman"/>
                <a:cs typeface="Times New Roman"/>
              </a:rPr>
              <a:t>- are manipulation of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logic</a:t>
            </a:r>
            <a:endParaRPr sz="21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7200" y="3638677"/>
          <a:ext cx="8242300" cy="2687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3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310515"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T w="12700">
                      <a:solidFill>
                        <a:srgbClr val="D2DA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45745"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895" marB="0">
                    <a:lnT w="12700">
                      <a:solidFill>
                        <a:srgbClr val="D2DA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9590" marR="311150" indent="3060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&amp;&amp; B  (Logical</a:t>
                      </a:r>
                      <a:r>
                        <a:rPr sz="1800" b="1" spc="-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AND)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D2DA7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8135" marR="346075" indent="3778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||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  (Logical</a:t>
                      </a:r>
                      <a:r>
                        <a:rPr sz="1800" b="1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OR)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D2DA7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365">
                <a:tc>
                  <a:txBody>
                    <a:bodyPr/>
                    <a:lstStyle/>
                    <a:p>
                      <a:pPr marR="767715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521970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02640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365">
                <a:tc>
                  <a:txBody>
                    <a:bodyPr/>
                    <a:lstStyle/>
                    <a:p>
                      <a:pPr marR="767715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R="561975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R="802640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365">
                <a:tc>
                  <a:txBody>
                    <a:bodyPr/>
                    <a:lstStyle/>
                    <a:p>
                      <a:pPr marR="805815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521970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802640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solidFill>
                      <a:srgbClr val="D2DA7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R="805815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B w="12700">
                      <a:solidFill>
                        <a:srgbClr val="D2DA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1975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B w="12700">
                      <a:solidFill>
                        <a:srgbClr val="D2DA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41375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B w="12700">
                      <a:solidFill>
                        <a:srgbClr val="D2DA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B w="12700">
                      <a:solidFill>
                        <a:srgbClr val="D2DA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787433" y="1428039"/>
            <a:ext cx="3946479" cy="20801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7892" y="4285056"/>
            <a:ext cx="1983105" cy="508000"/>
          </a:xfrm>
          <a:custGeom>
            <a:avLst/>
            <a:gdLst/>
            <a:ahLst/>
            <a:cxnLst/>
            <a:rect l="l" t="t" r="r" b="b"/>
            <a:pathLst>
              <a:path w="1983105" h="508000">
                <a:moveTo>
                  <a:pt x="0" y="507415"/>
                </a:moveTo>
                <a:lnTo>
                  <a:pt x="1982851" y="507415"/>
                </a:lnTo>
                <a:lnTo>
                  <a:pt x="1982851" y="0"/>
                </a:lnTo>
                <a:lnTo>
                  <a:pt x="0" y="0"/>
                </a:lnTo>
                <a:lnTo>
                  <a:pt x="0" y="507415"/>
                </a:lnTo>
                <a:close/>
              </a:path>
            </a:pathLst>
          </a:custGeom>
          <a:solidFill>
            <a:srgbClr val="D2DA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50692" y="4285056"/>
            <a:ext cx="1983105" cy="508000"/>
          </a:xfrm>
          <a:custGeom>
            <a:avLst/>
            <a:gdLst/>
            <a:ahLst/>
            <a:cxnLst/>
            <a:rect l="l" t="t" r="r" b="b"/>
            <a:pathLst>
              <a:path w="1983104" h="508000">
                <a:moveTo>
                  <a:pt x="0" y="507415"/>
                </a:moveTo>
                <a:lnTo>
                  <a:pt x="1982851" y="507415"/>
                </a:lnTo>
                <a:lnTo>
                  <a:pt x="1982851" y="0"/>
                </a:lnTo>
                <a:lnTo>
                  <a:pt x="0" y="0"/>
                </a:lnTo>
                <a:lnTo>
                  <a:pt x="0" y="507415"/>
                </a:lnTo>
                <a:close/>
              </a:path>
            </a:pathLst>
          </a:custGeom>
          <a:solidFill>
            <a:srgbClr val="D2DA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33544" y="4285056"/>
            <a:ext cx="1983105" cy="508000"/>
          </a:xfrm>
          <a:custGeom>
            <a:avLst/>
            <a:gdLst/>
            <a:ahLst/>
            <a:cxnLst/>
            <a:rect l="l" t="t" r="r" b="b"/>
            <a:pathLst>
              <a:path w="1983104" h="508000">
                <a:moveTo>
                  <a:pt x="0" y="507415"/>
                </a:moveTo>
                <a:lnTo>
                  <a:pt x="1982851" y="507415"/>
                </a:lnTo>
                <a:lnTo>
                  <a:pt x="1982851" y="0"/>
                </a:lnTo>
                <a:lnTo>
                  <a:pt x="0" y="0"/>
                </a:lnTo>
                <a:lnTo>
                  <a:pt x="0" y="507415"/>
                </a:lnTo>
                <a:close/>
              </a:path>
            </a:pathLst>
          </a:custGeom>
          <a:solidFill>
            <a:srgbClr val="D2DA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16268" y="4285056"/>
            <a:ext cx="1983105" cy="508000"/>
          </a:xfrm>
          <a:custGeom>
            <a:avLst/>
            <a:gdLst/>
            <a:ahLst/>
            <a:cxnLst/>
            <a:rect l="l" t="t" r="r" b="b"/>
            <a:pathLst>
              <a:path w="1983104" h="508000">
                <a:moveTo>
                  <a:pt x="0" y="507415"/>
                </a:moveTo>
                <a:lnTo>
                  <a:pt x="1982851" y="507415"/>
                </a:lnTo>
                <a:lnTo>
                  <a:pt x="1982851" y="0"/>
                </a:lnTo>
                <a:lnTo>
                  <a:pt x="0" y="0"/>
                </a:lnTo>
                <a:lnTo>
                  <a:pt x="0" y="507415"/>
                </a:lnTo>
                <a:close/>
              </a:path>
            </a:pathLst>
          </a:custGeom>
          <a:solidFill>
            <a:srgbClr val="D2DA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7892" y="5299925"/>
            <a:ext cx="1983105" cy="508000"/>
          </a:xfrm>
          <a:custGeom>
            <a:avLst/>
            <a:gdLst/>
            <a:ahLst/>
            <a:cxnLst/>
            <a:rect l="l" t="t" r="r" b="b"/>
            <a:pathLst>
              <a:path w="1983105" h="508000">
                <a:moveTo>
                  <a:pt x="0" y="507415"/>
                </a:moveTo>
                <a:lnTo>
                  <a:pt x="1982851" y="507415"/>
                </a:lnTo>
                <a:lnTo>
                  <a:pt x="1982851" y="0"/>
                </a:lnTo>
                <a:lnTo>
                  <a:pt x="0" y="0"/>
                </a:lnTo>
                <a:lnTo>
                  <a:pt x="0" y="507415"/>
                </a:lnTo>
                <a:close/>
              </a:path>
            </a:pathLst>
          </a:custGeom>
          <a:solidFill>
            <a:srgbClr val="D2DA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50692" y="5299925"/>
            <a:ext cx="1983105" cy="508000"/>
          </a:xfrm>
          <a:custGeom>
            <a:avLst/>
            <a:gdLst/>
            <a:ahLst/>
            <a:cxnLst/>
            <a:rect l="l" t="t" r="r" b="b"/>
            <a:pathLst>
              <a:path w="1983104" h="508000">
                <a:moveTo>
                  <a:pt x="0" y="507415"/>
                </a:moveTo>
                <a:lnTo>
                  <a:pt x="1982851" y="507415"/>
                </a:lnTo>
                <a:lnTo>
                  <a:pt x="1982851" y="0"/>
                </a:lnTo>
                <a:lnTo>
                  <a:pt x="0" y="0"/>
                </a:lnTo>
                <a:lnTo>
                  <a:pt x="0" y="507415"/>
                </a:lnTo>
                <a:close/>
              </a:path>
            </a:pathLst>
          </a:custGeom>
          <a:solidFill>
            <a:srgbClr val="D2DA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33544" y="5299925"/>
            <a:ext cx="1983105" cy="508000"/>
          </a:xfrm>
          <a:custGeom>
            <a:avLst/>
            <a:gdLst/>
            <a:ahLst/>
            <a:cxnLst/>
            <a:rect l="l" t="t" r="r" b="b"/>
            <a:pathLst>
              <a:path w="1983104" h="508000">
                <a:moveTo>
                  <a:pt x="0" y="507415"/>
                </a:moveTo>
                <a:lnTo>
                  <a:pt x="1982851" y="507415"/>
                </a:lnTo>
                <a:lnTo>
                  <a:pt x="1982851" y="0"/>
                </a:lnTo>
                <a:lnTo>
                  <a:pt x="0" y="0"/>
                </a:lnTo>
                <a:lnTo>
                  <a:pt x="0" y="507415"/>
                </a:lnTo>
                <a:close/>
              </a:path>
            </a:pathLst>
          </a:custGeom>
          <a:solidFill>
            <a:srgbClr val="D2DA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16268" y="5299925"/>
            <a:ext cx="1983105" cy="508000"/>
          </a:xfrm>
          <a:custGeom>
            <a:avLst/>
            <a:gdLst/>
            <a:ahLst/>
            <a:cxnLst/>
            <a:rect l="l" t="t" r="r" b="b"/>
            <a:pathLst>
              <a:path w="1983104" h="508000">
                <a:moveTo>
                  <a:pt x="0" y="507415"/>
                </a:moveTo>
                <a:lnTo>
                  <a:pt x="1982851" y="507415"/>
                </a:lnTo>
                <a:lnTo>
                  <a:pt x="1982851" y="0"/>
                </a:lnTo>
                <a:lnTo>
                  <a:pt x="0" y="0"/>
                </a:lnTo>
                <a:lnTo>
                  <a:pt x="0" y="507415"/>
                </a:lnTo>
                <a:close/>
              </a:path>
            </a:pathLst>
          </a:custGeom>
          <a:solidFill>
            <a:srgbClr val="D2DA79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7892" y="4285107"/>
            <a:ext cx="7931784" cy="0"/>
          </a:xfrm>
          <a:custGeom>
            <a:avLst/>
            <a:gdLst/>
            <a:ahLst/>
            <a:cxnLst/>
            <a:rect l="l" t="t" r="r" b="b"/>
            <a:pathLst>
              <a:path w="7931784">
                <a:moveTo>
                  <a:pt x="0" y="0"/>
                </a:moveTo>
                <a:lnTo>
                  <a:pt x="7931226" y="0"/>
                </a:lnTo>
              </a:path>
            </a:pathLst>
          </a:custGeom>
          <a:ln w="12700">
            <a:solidFill>
              <a:srgbClr val="D2DA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A413070A-7233-0C81-02D8-6333F48E0D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6237" y="283747"/>
            <a:ext cx="618263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5" dirty="0">
                <a:solidFill>
                  <a:srgbClr val="0070C0"/>
                </a:solidFill>
              </a:rPr>
              <a:t>Types </a:t>
            </a:r>
            <a:r>
              <a:rPr b="1" dirty="0">
                <a:solidFill>
                  <a:srgbClr val="0070C0"/>
                </a:solidFill>
              </a:rPr>
              <a:t>of Operators</a:t>
            </a:r>
            <a:r>
              <a:rPr b="1" spc="-50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(Cont…)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C6D8C4B-0F57-F50E-CC36-6A5474FD5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578428" cy="7201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7350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58348" y="3265857"/>
            <a:ext cx="1324645" cy="1998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95165" y="2637282"/>
            <a:ext cx="1504315" cy="408940"/>
          </a:xfrm>
          <a:custGeom>
            <a:avLst/>
            <a:gdLst/>
            <a:ahLst/>
            <a:cxnLst/>
            <a:rect l="l" t="t" r="r" b="b"/>
            <a:pathLst>
              <a:path w="1504314" h="408939">
                <a:moveTo>
                  <a:pt x="0" y="68071"/>
                </a:moveTo>
                <a:lnTo>
                  <a:pt x="5349" y="41576"/>
                </a:lnTo>
                <a:lnTo>
                  <a:pt x="19938" y="19938"/>
                </a:lnTo>
                <a:lnTo>
                  <a:pt x="41576" y="5349"/>
                </a:lnTo>
                <a:lnTo>
                  <a:pt x="68072" y="0"/>
                </a:lnTo>
                <a:lnTo>
                  <a:pt x="1436116" y="0"/>
                </a:lnTo>
                <a:lnTo>
                  <a:pt x="1462611" y="5349"/>
                </a:lnTo>
                <a:lnTo>
                  <a:pt x="1484249" y="19938"/>
                </a:lnTo>
                <a:lnTo>
                  <a:pt x="1498838" y="41576"/>
                </a:lnTo>
                <a:lnTo>
                  <a:pt x="1504188" y="68071"/>
                </a:lnTo>
                <a:lnTo>
                  <a:pt x="1504188" y="340359"/>
                </a:lnTo>
                <a:lnTo>
                  <a:pt x="1498838" y="366855"/>
                </a:lnTo>
                <a:lnTo>
                  <a:pt x="1484249" y="388492"/>
                </a:lnTo>
                <a:lnTo>
                  <a:pt x="1462611" y="403082"/>
                </a:lnTo>
                <a:lnTo>
                  <a:pt x="1436116" y="408431"/>
                </a:lnTo>
                <a:lnTo>
                  <a:pt x="68072" y="408431"/>
                </a:lnTo>
                <a:lnTo>
                  <a:pt x="41576" y="403082"/>
                </a:lnTo>
                <a:lnTo>
                  <a:pt x="19938" y="388492"/>
                </a:lnTo>
                <a:lnTo>
                  <a:pt x="5349" y="366855"/>
                </a:lnTo>
                <a:lnTo>
                  <a:pt x="0" y="340359"/>
                </a:lnTo>
                <a:lnTo>
                  <a:pt x="0" y="68071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0259" y="1178940"/>
            <a:ext cx="6945630" cy="18040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287655" algn="l"/>
              </a:tabLst>
            </a:pPr>
            <a:r>
              <a:rPr sz="2100" b="1" spc="-5" dirty="0">
                <a:latin typeface="Times New Roman"/>
                <a:cs typeface="Times New Roman"/>
              </a:rPr>
              <a:t>Compound </a:t>
            </a:r>
            <a:r>
              <a:rPr sz="2100" b="1" dirty="0">
                <a:latin typeface="Times New Roman"/>
                <a:cs typeface="Times New Roman"/>
              </a:rPr>
              <a:t>assignment operators </a:t>
            </a:r>
            <a:r>
              <a:rPr sz="2100" dirty="0">
                <a:latin typeface="Times New Roman"/>
                <a:cs typeface="Times New Roman"/>
              </a:rPr>
              <a:t>(+=, </a:t>
            </a:r>
            <a:r>
              <a:rPr sz="2100" spc="-5" dirty="0">
                <a:latin typeface="Times New Roman"/>
                <a:cs typeface="Times New Roman"/>
              </a:rPr>
              <a:t>-=, </a:t>
            </a:r>
            <a:r>
              <a:rPr sz="2100" dirty="0">
                <a:latin typeface="Times New Roman"/>
                <a:cs typeface="Times New Roman"/>
              </a:rPr>
              <a:t>*=, /=,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%=)</a:t>
            </a:r>
            <a:endParaRPr sz="2100">
              <a:latin typeface="Times New Roman"/>
              <a:cs typeface="Times New Roman"/>
            </a:endParaRPr>
          </a:p>
          <a:p>
            <a:pPr marL="808355" lvl="1" indent="-155575">
              <a:lnSpc>
                <a:spcPct val="100000"/>
              </a:lnSpc>
              <a:spcBef>
                <a:spcPts val="509"/>
              </a:spcBef>
              <a:buChar char="-"/>
              <a:tabLst>
                <a:tab pos="808990" algn="l"/>
              </a:tabLst>
            </a:pPr>
            <a:r>
              <a:rPr sz="2100" dirty="0">
                <a:latin typeface="Times New Roman"/>
                <a:cs typeface="Times New Roman"/>
              </a:rPr>
              <a:t>to calculate value </a:t>
            </a:r>
            <a:r>
              <a:rPr sz="2100" spc="-5" dirty="0">
                <a:latin typeface="Times New Roman"/>
                <a:cs typeface="Times New Roman"/>
              </a:rPr>
              <a:t>from </a:t>
            </a:r>
            <a:r>
              <a:rPr sz="2100" dirty="0">
                <a:latin typeface="Times New Roman"/>
                <a:cs typeface="Times New Roman"/>
              </a:rPr>
              <a:t>expression and store it in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variable</a:t>
            </a:r>
            <a:endParaRPr sz="2100">
              <a:latin typeface="Times New Roman"/>
              <a:cs typeface="Times New Roman"/>
            </a:endParaRPr>
          </a:p>
          <a:p>
            <a:pPr marL="808355" lvl="1" indent="-155575">
              <a:lnSpc>
                <a:spcPct val="100000"/>
              </a:lnSpc>
              <a:spcBef>
                <a:spcPts val="490"/>
              </a:spcBef>
              <a:buFont typeface="Times New Roman"/>
              <a:buChar char="-"/>
              <a:tabLst>
                <a:tab pos="808990" algn="l"/>
              </a:tabLst>
            </a:pPr>
            <a:r>
              <a:rPr sz="2100" b="1" dirty="0">
                <a:latin typeface="Times New Roman"/>
                <a:cs typeface="Times New Roman"/>
              </a:rPr>
              <a:t>combines </a:t>
            </a:r>
            <a:r>
              <a:rPr sz="2100" dirty="0">
                <a:latin typeface="Times New Roman"/>
                <a:cs typeface="Times New Roman"/>
              </a:rPr>
              <a:t>binary operator </a:t>
            </a:r>
            <a:r>
              <a:rPr sz="2100" spc="-5" dirty="0">
                <a:latin typeface="Times New Roman"/>
                <a:cs typeface="Times New Roman"/>
              </a:rPr>
              <a:t>with assignment </a:t>
            </a:r>
            <a:r>
              <a:rPr sz="2100" dirty="0">
                <a:latin typeface="Times New Roman"/>
                <a:cs typeface="Times New Roman"/>
              </a:rPr>
              <a:t>operator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832485" algn="ct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equivalent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87628" y="3294670"/>
            <a:ext cx="1943454" cy="199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25127" y="4435128"/>
            <a:ext cx="2181578" cy="1902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06549" y="4159268"/>
            <a:ext cx="1315132" cy="7229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47259" y="3180588"/>
            <a:ext cx="0" cy="2625725"/>
          </a:xfrm>
          <a:custGeom>
            <a:avLst/>
            <a:gdLst/>
            <a:ahLst/>
            <a:cxnLst/>
            <a:rect l="l" t="t" r="r" b="b"/>
            <a:pathLst>
              <a:path h="2625725">
                <a:moveTo>
                  <a:pt x="0" y="0"/>
                </a:moveTo>
                <a:lnTo>
                  <a:pt x="0" y="2625242"/>
                </a:lnTo>
              </a:path>
            </a:pathLst>
          </a:custGeom>
          <a:ln w="9144">
            <a:solidFill>
              <a:srgbClr val="717B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2F2C0001-B4CF-0B7E-B947-C1D67DBB33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6237" y="283747"/>
            <a:ext cx="618263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5" dirty="0">
                <a:solidFill>
                  <a:srgbClr val="0070C0"/>
                </a:solidFill>
              </a:rPr>
              <a:t>Types </a:t>
            </a:r>
            <a:r>
              <a:rPr b="1" dirty="0">
                <a:solidFill>
                  <a:srgbClr val="0070C0"/>
                </a:solidFill>
              </a:rPr>
              <a:t>of Operators</a:t>
            </a:r>
            <a:r>
              <a:rPr b="1" spc="-50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(Cont…)</a:t>
            </a:r>
          </a:p>
        </p:txBody>
      </p:sp>
    </p:spTree>
    <p:extLst>
      <p:ext uri="{BB962C8B-B14F-4D97-AF65-F5344CB8AC3E}">
        <p14:creationId xmlns:p14="http://schemas.microsoft.com/office/powerpoint/2010/main" val="4023208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0259" y="1178940"/>
            <a:ext cx="7748270" cy="23279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287655" algn="l"/>
              </a:tabLst>
            </a:pPr>
            <a:r>
              <a:rPr sz="2100" b="1" spc="-5" dirty="0">
                <a:latin typeface="Times New Roman"/>
                <a:cs typeface="Times New Roman"/>
              </a:rPr>
              <a:t>Unary </a:t>
            </a:r>
            <a:r>
              <a:rPr sz="2100" b="1" dirty="0">
                <a:latin typeface="Times New Roman"/>
                <a:cs typeface="Times New Roman"/>
              </a:rPr>
              <a:t>operators </a:t>
            </a:r>
            <a:r>
              <a:rPr sz="2100" dirty="0">
                <a:latin typeface="Times New Roman"/>
                <a:cs typeface="Times New Roman"/>
              </a:rPr>
              <a:t>(++, </a:t>
            </a:r>
            <a:r>
              <a:rPr sz="2100" spc="-5" dirty="0">
                <a:latin typeface="Times New Roman"/>
                <a:cs typeface="Times New Roman"/>
              </a:rPr>
              <a:t>--, -, !,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&amp;)</a:t>
            </a:r>
            <a:endParaRPr sz="2100">
              <a:latin typeface="Times New Roman"/>
              <a:cs typeface="Times New Roman"/>
            </a:endParaRPr>
          </a:p>
          <a:p>
            <a:pPr marL="785495" lvl="1" indent="-132715">
              <a:lnSpc>
                <a:spcPct val="100000"/>
              </a:lnSpc>
              <a:spcBef>
                <a:spcPts val="509"/>
              </a:spcBef>
              <a:buChar char="-"/>
              <a:tabLst>
                <a:tab pos="808990" algn="l"/>
              </a:tabLst>
            </a:pPr>
            <a:r>
              <a:rPr sz="2100" dirty="0">
                <a:latin typeface="Times New Roman"/>
                <a:cs typeface="Times New Roman"/>
              </a:rPr>
              <a:t>a single operand in an expression or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statement</a:t>
            </a:r>
            <a:endParaRPr sz="2100">
              <a:latin typeface="Times New Roman"/>
              <a:cs typeface="Times New Roman"/>
            </a:endParaRPr>
          </a:p>
          <a:p>
            <a:pPr marL="785495" marR="5080" lvl="1" indent="-132715">
              <a:lnSpc>
                <a:spcPts val="3020"/>
              </a:lnSpc>
              <a:spcBef>
                <a:spcPts val="175"/>
              </a:spcBef>
              <a:buChar char="-"/>
              <a:tabLst>
                <a:tab pos="808990" algn="l"/>
              </a:tabLst>
            </a:pPr>
            <a:r>
              <a:rPr sz="2100" spc="-5" dirty="0">
                <a:latin typeface="Times New Roman"/>
                <a:cs typeface="Times New Roman"/>
              </a:rPr>
              <a:t>commonly </a:t>
            </a:r>
            <a:r>
              <a:rPr sz="2100" dirty="0">
                <a:latin typeface="Times New Roman"/>
                <a:cs typeface="Times New Roman"/>
              </a:rPr>
              <a:t>used unary operators </a:t>
            </a:r>
            <a:r>
              <a:rPr sz="2100" spc="-5" dirty="0">
                <a:latin typeface="Times New Roman"/>
                <a:cs typeface="Times New Roman"/>
              </a:rPr>
              <a:t>is increment/decrement </a:t>
            </a:r>
            <a:r>
              <a:rPr sz="2100" dirty="0">
                <a:latin typeface="Times New Roman"/>
                <a:cs typeface="Times New Roman"/>
              </a:rPr>
              <a:t>(++, </a:t>
            </a:r>
            <a:r>
              <a:rPr sz="2100" spc="-5" dirty="0">
                <a:latin typeface="Times New Roman"/>
                <a:cs typeface="Times New Roman"/>
              </a:rPr>
              <a:t>--),  arithmetic </a:t>
            </a:r>
            <a:r>
              <a:rPr sz="2100" dirty="0">
                <a:latin typeface="Times New Roman"/>
                <a:cs typeface="Times New Roman"/>
              </a:rPr>
              <a:t>negation </a:t>
            </a:r>
            <a:r>
              <a:rPr sz="2100" spc="-5" dirty="0">
                <a:latin typeface="Times New Roman"/>
                <a:cs typeface="Times New Roman"/>
              </a:rPr>
              <a:t>(-), </a:t>
            </a:r>
            <a:r>
              <a:rPr sz="2100" dirty="0">
                <a:latin typeface="Times New Roman"/>
                <a:cs typeface="Times New Roman"/>
              </a:rPr>
              <a:t>logical negation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(!)</a:t>
            </a:r>
            <a:endParaRPr sz="2100">
              <a:latin typeface="Times New Roman"/>
              <a:cs typeface="Times New Roman"/>
            </a:endParaRPr>
          </a:p>
          <a:p>
            <a:pPr marL="785495" lvl="1" indent="-132715">
              <a:lnSpc>
                <a:spcPct val="100000"/>
              </a:lnSpc>
              <a:spcBef>
                <a:spcPts val="325"/>
              </a:spcBef>
              <a:buChar char="-"/>
              <a:tabLst>
                <a:tab pos="808990" algn="l"/>
              </a:tabLst>
            </a:pPr>
            <a:r>
              <a:rPr sz="2100" spc="-5" dirty="0">
                <a:latin typeface="Times New Roman"/>
                <a:cs typeface="Times New Roman"/>
              </a:rPr>
              <a:t>Increment/decrement </a:t>
            </a:r>
            <a:r>
              <a:rPr sz="2100" dirty="0">
                <a:latin typeface="Times New Roman"/>
                <a:cs typeface="Times New Roman"/>
              </a:rPr>
              <a:t>can be both a </a:t>
            </a:r>
            <a:r>
              <a:rPr sz="2100" b="1" spc="-10" dirty="0">
                <a:latin typeface="Times New Roman"/>
                <a:cs typeface="Times New Roman"/>
              </a:rPr>
              <a:t>prefix </a:t>
            </a:r>
            <a:r>
              <a:rPr sz="2100" dirty="0">
                <a:latin typeface="Times New Roman"/>
                <a:cs typeface="Times New Roman"/>
              </a:rPr>
              <a:t>(value change</a:t>
            </a:r>
            <a:r>
              <a:rPr sz="2100" spc="105" dirty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before</a:t>
            </a:r>
            <a:endParaRPr sz="2100">
              <a:latin typeface="Times New Roman"/>
              <a:cs typeface="Times New Roman"/>
            </a:endParaRPr>
          </a:p>
          <a:p>
            <a:pPr marL="785495">
              <a:lnSpc>
                <a:spcPct val="100000"/>
              </a:lnSpc>
              <a:spcBef>
                <a:spcPts val="490"/>
              </a:spcBef>
            </a:pPr>
            <a:r>
              <a:rPr sz="2100" dirty="0">
                <a:latin typeface="Times New Roman"/>
                <a:cs typeface="Times New Roman"/>
              </a:rPr>
              <a:t>used) and </a:t>
            </a:r>
            <a:r>
              <a:rPr sz="2100" b="1" spc="-5" dirty="0">
                <a:latin typeface="Times New Roman"/>
                <a:cs typeface="Times New Roman"/>
              </a:rPr>
              <a:t>postfix </a:t>
            </a:r>
            <a:r>
              <a:rPr sz="2100" dirty="0">
                <a:latin typeface="Times New Roman"/>
                <a:cs typeface="Times New Roman"/>
              </a:rPr>
              <a:t>(value change </a:t>
            </a:r>
            <a:r>
              <a:rPr sz="2100" b="1" dirty="0">
                <a:latin typeface="Times New Roman"/>
                <a:cs typeface="Times New Roman"/>
              </a:rPr>
              <a:t>after </a:t>
            </a:r>
            <a:r>
              <a:rPr sz="2100" dirty="0">
                <a:latin typeface="Times New Roman"/>
                <a:cs typeface="Times New Roman"/>
              </a:rPr>
              <a:t>used) in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expression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1304" y="3627120"/>
            <a:ext cx="6003036" cy="3066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F15186F-03DE-75EF-AA93-615B3B8A61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6237" y="283747"/>
            <a:ext cx="618263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5" dirty="0">
                <a:solidFill>
                  <a:srgbClr val="0070C0"/>
                </a:solidFill>
              </a:rPr>
              <a:t>Types </a:t>
            </a:r>
            <a:r>
              <a:rPr b="1" dirty="0">
                <a:solidFill>
                  <a:srgbClr val="0070C0"/>
                </a:solidFill>
              </a:rPr>
              <a:t>of Operators</a:t>
            </a:r>
            <a:r>
              <a:rPr b="1" spc="-50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(Cont…)</a:t>
            </a:r>
          </a:p>
        </p:txBody>
      </p:sp>
    </p:spTree>
    <p:extLst>
      <p:ext uri="{BB962C8B-B14F-4D97-AF65-F5344CB8AC3E}">
        <p14:creationId xmlns:p14="http://schemas.microsoft.com/office/powerpoint/2010/main" val="512502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457187"/>
            <a:ext cx="1369060" cy="401320"/>
          </a:xfrm>
          <a:custGeom>
            <a:avLst/>
            <a:gdLst/>
            <a:ahLst/>
            <a:cxnLst/>
            <a:rect l="l" t="t" r="r" b="b"/>
            <a:pathLst>
              <a:path w="1369060" h="401320">
                <a:moveTo>
                  <a:pt x="0" y="400811"/>
                </a:moveTo>
                <a:lnTo>
                  <a:pt x="1368552" y="400811"/>
                </a:lnTo>
                <a:lnTo>
                  <a:pt x="1368552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6483502"/>
            <a:ext cx="699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c1</a:t>
            </a:r>
            <a:r>
              <a:rPr sz="2000" spc="5" dirty="0">
                <a:latin typeface="Times New Roman"/>
                <a:cs typeface="Times New Roman"/>
              </a:rPr>
              <a:t>_</a:t>
            </a:r>
            <a:r>
              <a:rPr sz="2000" dirty="0">
                <a:latin typeface="Times New Roman"/>
                <a:cs typeface="Times New Roman"/>
              </a:rPr>
              <a:t>6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5" name="object 5"/>
          <p:cNvSpPr/>
          <p:nvPr/>
        </p:nvSpPr>
        <p:spPr>
          <a:xfrm>
            <a:off x="476251" y="1260347"/>
            <a:ext cx="7048875" cy="506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9700" y="1412747"/>
            <a:ext cx="3648455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13817895-F304-9DF4-EA9A-0D3D13F908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6237" y="283747"/>
            <a:ext cx="618263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5" dirty="0">
                <a:solidFill>
                  <a:srgbClr val="0070C0"/>
                </a:solidFill>
              </a:rPr>
              <a:t>Types </a:t>
            </a:r>
            <a:r>
              <a:rPr b="1" dirty="0">
                <a:solidFill>
                  <a:srgbClr val="0070C0"/>
                </a:solidFill>
              </a:rPr>
              <a:t>of Operators</a:t>
            </a:r>
            <a:r>
              <a:rPr b="1" spc="-50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(Cont…)</a:t>
            </a:r>
          </a:p>
        </p:txBody>
      </p:sp>
    </p:spTree>
    <p:extLst>
      <p:ext uri="{BB962C8B-B14F-4D97-AF65-F5344CB8AC3E}">
        <p14:creationId xmlns:p14="http://schemas.microsoft.com/office/powerpoint/2010/main" val="4186856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8EC8-4595-2392-AE8B-FBEB334C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Variables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167A9-F553-AFC5-7820-7770057C971D}"/>
              </a:ext>
            </a:extLst>
          </p:cNvPr>
          <p:cNvSpPr txBox="1"/>
          <p:nvPr/>
        </p:nvSpPr>
        <p:spPr>
          <a:xfrm>
            <a:off x="280219" y="1292321"/>
            <a:ext cx="8657303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Variables are data that will keep on changing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Declaration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&lt;&lt;Data type&gt;&gt; &lt;&lt;variable name&gt;&gt;;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Int a;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Definition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&lt;&lt;</a:t>
            </a:r>
            <a:r>
              <a:rPr lang="en-US" sz="2400" dirty="0" err="1"/>
              <a:t>varname</a:t>
            </a:r>
            <a:r>
              <a:rPr lang="en-US" sz="2400" dirty="0"/>
              <a:t>&gt;&gt;=&lt;&lt;value&gt;&gt;;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a=10;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Usage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&lt;&lt;</a:t>
            </a:r>
            <a:r>
              <a:rPr lang="en-US" sz="2400" dirty="0" err="1"/>
              <a:t>varname</a:t>
            </a:r>
            <a:r>
              <a:rPr lang="en-US" sz="2400" dirty="0"/>
              <a:t>&gt;&gt;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a=a+1; //increments the value of a by 1</a:t>
            </a:r>
          </a:p>
        </p:txBody>
      </p:sp>
    </p:spTree>
    <p:extLst>
      <p:ext uri="{BB962C8B-B14F-4D97-AF65-F5344CB8AC3E}">
        <p14:creationId xmlns:p14="http://schemas.microsoft.com/office/powerpoint/2010/main" val="2151956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8EC8-4595-2392-AE8B-FBEB334C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Variable names - Rules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167A9-F553-AFC5-7820-7770057C971D}"/>
              </a:ext>
            </a:extLst>
          </p:cNvPr>
          <p:cNvSpPr txBox="1"/>
          <p:nvPr/>
        </p:nvSpPr>
        <p:spPr>
          <a:xfrm>
            <a:off x="280219" y="1292321"/>
            <a:ext cx="8657303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Should not be a reserved word like int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Should start with a letter or an underscore(_)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Can contain letters, numbers or underscore.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No other special characters are allowed including space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Variable names are case sensitive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-A and a are different</a:t>
            </a:r>
          </a:p>
        </p:txBody>
      </p:sp>
    </p:spTree>
    <p:extLst>
      <p:ext uri="{BB962C8B-B14F-4D97-AF65-F5344CB8AC3E}">
        <p14:creationId xmlns:p14="http://schemas.microsoft.com/office/powerpoint/2010/main" val="3657463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8EC8-4595-2392-AE8B-FBEB334C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Declare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167A9-F553-AFC5-7820-7770057C971D}"/>
              </a:ext>
            </a:extLst>
          </p:cNvPr>
          <p:cNvSpPr txBox="1"/>
          <p:nvPr/>
        </p:nvSpPr>
        <p:spPr>
          <a:xfrm>
            <a:off x="280219" y="1292321"/>
            <a:ext cx="8657303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Syntax to declare the variables in C programming is 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int age;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Here, age is a variable to create this variable, we have used the int keyword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The age variable can only store integer values. We know this because we have used the data type int to declare it.</a:t>
            </a:r>
          </a:p>
        </p:txBody>
      </p:sp>
    </p:spTree>
    <p:extLst>
      <p:ext uri="{BB962C8B-B14F-4D97-AF65-F5344CB8AC3E}">
        <p14:creationId xmlns:p14="http://schemas.microsoft.com/office/powerpoint/2010/main" val="2760738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8EC8-4595-2392-AE8B-FBEB334C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Input and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167A9-F553-AFC5-7820-7770057C971D}"/>
              </a:ext>
            </a:extLst>
          </p:cNvPr>
          <p:cNvSpPr txBox="1"/>
          <p:nvPr/>
        </p:nvSpPr>
        <p:spPr>
          <a:xfrm>
            <a:off x="140109" y="1351315"/>
            <a:ext cx="8863781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Input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-</a:t>
            </a:r>
            <a:r>
              <a:rPr lang="en-US" sz="2400" dirty="0" err="1"/>
              <a:t>scanf</a:t>
            </a:r>
            <a:r>
              <a:rPr lang="en-US" sz="2400" dirty="0"/>
              <a:t>(“%</a:t>
            </a:r>
            <a:r>
              <a:rPr lang="en-US" sz="2400" dirty="0" err="1"/>
              <a:t>d”,&amp;a</a:t>
            </a:r>
            <a:r>
              <a:rPr lang="en-US" sz="2400" dirty="0"/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-Gets an integer value from the user and stores it under the name “a”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Output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-</a:t>
            </a:r>
            <a:r>
              <a:rPr lang="en-US" sz="2400" dirty="0" err="1"/>
              <a:t>printf</a:t>
            </a:r>
            <a:r>
              <a:rPr lang="en-US" sz="2400" dirty="0"/>
              <a:t>(“%</a:t>
            </a:r>
            <a:r>
              <a:rPr lang="en-US" sz="2400" dirty="0" err="1"/>
              <a:t>d,a</a:t>
            </a:r>
            <a:r>
              <a:rPr lang="en-US" sz="2400" dirty="0"/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-Prints the value present in variables a on the screen</a:t>
            </a:r>
          </a:p>
        </p:txBody>
      </p:sp>
    </p:spTree>
    <p:extLst>
      <p:ext uri="{BB962C8B-B14F-4D97-AF65-F5344CB8AC3E}">
        <p14:creationId xmlns:p14="http://schemas.microsoft.com/office/powerpoint/2010/main" val="2886388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3088" y="172173"/>
            <a:ext cx="170001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70C0"/>
                </a:solidFill>
              </a:rPr>
              <a:t>pri</a:t>
            </a:r>
            <a:r>
              <a:rPr b="1" spc="5" dirty="0">
                <a:solidFill>
                  <a:srgbClr val="0070C0"/>
                </a:solidFill>
              </a:rPr>
              <a:t>n</a:t>
            </a:r>
            <a:r>
              <a:rPr b="1" dirty="0">
                <a:solidFill>
                  <a:srgbClr val="0070C0"/>
                </a:solidFill>
              </a:rPr>
              <a:t>tf</a:t>
            </a:r>
          </a:p>
        </p:txBody>
      </p:sp>
      <p:sp>
        <p:nvSpPr>
          <p:cNvPr id="3" name="object 3"/>
          <p:cNvSpPr/>
          <p:nvPr/>
        </p:nvSpPr>
        <p:spPr>
          <a:xfrm>
            <a:off x="347472" y="1269491"/>
            <a:ext cx="8410954" cy="3752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80282" y="1706117"/>
            <a:ext cx="3528060" cy="408940"/>
          </a:xfrm>
          <a:custGeom>
            <a:avLst/>
            <a:gdLst/>
            <a:ahLst/>
            <a:cxnLst/>
            <a:rect l="l" t="t" r="r" b="b"/>
            <a:pathLst>
              <a:path w="3528059" h="408939">
                <a:moveTo>
                  <a:pt x="3459988" y="0"/>
                </a:moveTo>
                <a:lnTo>
                  <a:pt x="68071" y="0"/>
                </a:lnTo>
                <a:lnTo>
                  <a:pt x="41576" y="5349"/>
                </a:lnTo>
                <a:lnTo>
                  <a:pt x="19938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3"/>
                </a:lnTo>
                <a:lnTo>
                  <a:pt x="41576" y="403082"/>
                </a:lnTo>
                <a:lnTo>
                  <a:pt x="68071" y="408432"/>
                </a:lnTo>
                <a:lnTo>
                  <a:pt x="3459988" y="408432"/>
                </a:lnTo>
                <a:lnTo>
                  <a:pt x="3486483" y="403082"/>
                </a:lnTo>
                <a:lnTo>
                  <a:pt x="3508120" y="388493"/>
                </a:lnTo>
                <a:lnTo>
                  <a:pt x="3522710" y="366855"/>
                </a:lnTo>
                <a:lnTo>
                  <a:pt x="3528060" y="340360"/>
                </a:lnTo>
                <a:lnTo>
                  <a:pt x="3528060" y="68072"/>
                </a:lnTo>
                <a:lnTo>
                  <a:pt x="3522710" y="41576"/>
                </a:lnTo>
                <a:lnTo>
                  <a:pt x="3508120" y="19938"/>
                </a:lnTo>
                <a:lnTo>
                  <a:pt x="3486483" y="5349"/>
                </a:lnTo>
                <a:lnTo>
                  <a:pt x="3459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0282" y="1706117"/>
            <a:ext cx="3528060" cy="408940"/>
          </a:xfrm>
          <a:custGeom>
            <a:avLst/>
            <a:gdLst/>
            <a:ahLst/>
            <a:cxnLst/>
            <a:rect l="l" t="t" r="r" b="b"/>
            <a:pathLst>
              <a:path w="3528059" h="408939">
                <a:moveTo>
                  <a:pt x="0" y="68072"/>
                </a:moveTo>
                <a:lnTo>
                  <a:pt x="5349" y="41576"/>
                </a:lnTo>
                <a:lnTo>
                  <a:pt x="19938" y="19938"/>
                </a:lnTo>
                <a:lnTo>
                  <a:pt x="41576" y="5349"/>
                </a:lnTo>
                <a:lnTo>
                  <a:pt x="68071" y="0"/>
                </a:lnTo>
                <a:lnTo>
                  <a:pt x="3459988" y="0"/>
                </a:lnTo>
                <a:lnTo>
                  <a:pt x="3486483" y="5349"/>
                </a:lnTo>
                <a:lnTo>
                  <a:pt x="3508120" y="19938"/>
                </a:lnTo>
                <a:lnTo>
                  <a:pt x="3522710" y="41576"/>
                </a:lnTo>
                <a:lnTo>
                  <a:pt x="3528060" y="68072"/>
                </a:lnTo>
                <a:lnTo>
                  <a:pt x="3528060" y="340360"/>
                </a:lnTo>
                <a:lnTo>
                  <a:pt x="3522710" y="366855"/>
                </a:lnTo>
                <a:lnTo>
                  <a:pt x="3508120" y="388493"/>
                </a:lnTo>
                <a:lnTo>
                  <a:pt x="3486483" y="403082"/>
                </a:lnTo>
                <a:lnTo>
                  <a:pt x="3459988" y="408432"/>
                </a:lnTo>
                <a:lnTo>
                  <a:pt x="68071" y="408432"/>
                </a:lnTo>
                <a:lnTo>
                  <a:pt x="41576" y="403082"/>
                </a:lnTo>
                <a:lnTo>
                  <a:pt x="19938" y="388493"/>
                </a:lnTo>
                <a:lnTo>
                  <a:pt x="5349" y="366855"/>
                </a:lnTo>
                <a:lnTo>
                  <a:pt x="0" y="340360"/>
                </a:lnTo>
                <a:lnTo>
                  <a:pt x="0" y="68072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72917" y="1899030"/>
            <a:ext cx="942340" cy="527050"/>
          </a:xfrm>
          <a:custGeom>
            <a:avLst/>
            <a:gdLst/>
            <a:ahLst/>
            <a:cxnLst/>
            <a:rect l="l" t="t" r="r" b="b"/>
            <a:pathLst>
              <a:path w="942339" h="527050">
                <a:moveTo>
                  <a:pt x="49275" y="455549"/>
                </a:moveTo>
                <a:lnTo>
                  <a:pt x="0" y="527050"/>
                </a:lnTo>
                <a:lnTo>
                  <a:pt x="86868" y="523621"/>
                </a:lnTo>
                <a:lnTo>
                  <a:pt x="77750" y="507111"/>
                </a:lnTo>
                <a:lnTo>
                  <a:pt x="62992" y="507111"/>
                </a:lnTo>
                <a:lnTo>
                  <a:pt x="50418" y="484505"/>
                </a:lnTo>
                <a:lnTo>
                  <a:pt x="61803" y="478233"/>
                </a:lnTo>
                <a:lnTo>
                  <a:pt x="49275" y="455549"/>
                </a:lnTo>
                <a:close/>
              </a:path>
              <a:path w="942339" h="527050">
                <a:moveTo>
                  <a:pt x="61803" y="478233"/>
                </a:moveTo>
                <a:lnTo>
                  <a:pt x="50418" y="484505"/>
                </a:lnTo>
                <a:lnTo>
                  <a:pt x="62992" y="507111"/>
                </a:lnTo>
                <a:lnTo>
                  <a:pt x="74307" y="500876"/>
                </a:lnTo>
                <a:lnTo>
                  <a:pt x="61803" y="478233"/>
                </a:lnTo>
                <a:close/>
              </a:path>
              <a:path w="942339" h="527050">
                <a:moveTo>
                  <a:pt x="74307" y="500876"/>
                </a:moveTo>
                <a:lnTo>
                  <a:pt x="62992" y="507111"/>
                </a:lnTo>
                <a:lnTo>
                  <a:pt x="77750" y="507111"/>
                </a:lnTo>
                <a:lnTo>
                  <a:pt x="74307" y="500876"/>
                </a:lnTo>
                <a:close/>
              </a:path>
              <a:path w="942339" h="527050">
                <a:moveTo>
                  <a:pt x="929894" y="0"/>
                </a:moveTo>
                <a:lnTo>
                  <a:pt x="61803" y="478233"/>
                </a:lnTo>
                <a:lnTo>
                  <a:pt x="74307" y="500876"/>
                </a:lnTo>
                <a:lnTo>
                  <a:pt x="942340" y="22606"/>
                </a:lnTo>
                <a:lnTo>
                  <a:pt x="92989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3097" y="2524505"/>
            <a:ext cx="3528060" cy="408940"/>
          </a:xfrm>
          <a:custGeom>
            <a:avLst/>
            <a:gdLst/>
            <a:ahLst/>
            <a:cxnLst/>
            <a:rect l="l" t="t" r="r" b="b"/>
            <a:pathLst>
              <a:path w="3528059" h="408939">
                <a:moveTo>
                  <a:pt x="3459987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8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3459987" y="408432"/>
                </a:lnTo>
                <a:lnTo>
                  <a:pt x="3486483" y="403082"/>
                </a:lnTo>
                <a:lnTo>
                  <a:pt x="3508121" y="388493"/>
                </a:lnTo>
                <a:lnTo>
                  <a:pt x="3522710" y="366855"/>
                </a:lnTo>
                <a:lnTo>
                  <a:pt x="3528059" y="340360"/>
                </a:lnTo>
                <a:lnTo>
                  <a:pt x="3528059" y="68072"/>
                </a:lnTo>
                <a:lnTo>
                  <a:pt x="3522710" y="41576"/>
                </a:lnTo>
                <a:lnTo>
                  <a:pt x="3508121" y="19938"/>
                </a:lnTo>
                <a:lnTo>
                  <a:pt x="3486483" y="5349"/>
                </a:lnTo>
                <a:lnTo>
                  <a:pt x="34599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13097" y="2524505"/>
            <a:ext cx="3528060" cy="408940"/>
          </a:xfrm>
          <a:custGeom>
            <a:avLst/>
            <a:gdLst/>
            <a:ahLst/>
            <a:cxnLst/>
            <a:rect l="l" t="t" r="r" b="b"/>
            <a:pathLst>
              <a:path w="3528059" h="408939">
                <a:moveTo>
                  <a:pt x="0" y="68072"/>
                </a:moveTo>
                <a:lnTo>
                  <a:pt x="5349" y="41576"/>
                </a:lnTo>
                <a:lnTo>
                  <a:pt x="19938" y="19938"/>
                </a:lnTo>
                <a:lnTo>
                  <a:pt x="41576" y="5349"/>
                </a:lnTo>
                <a:lnTo>
                  <a:pt x="68072" y="0"/>
                </a:lnTo>
                <a:lnTo>
                  <a:pt x="3459987" y="0"/>
                </a:lnTo>
                <a:lnTo>
                  <a:pt x="3486483" y="5349"/>
                </a:lnTo>
                <a:lnTo>
                  <a:pt x="3508121" y="19938"/>
                </a:lnTo>
                <a:lnTo>
                  <a:pt x="3522710" y="41576"/>
                </a:lnTo>
                <a:lnTo>
                  <a:pt x="3528059" y="68072"/>
                </a:lnTo>
                <a:lnTo>
                  <a:pt x="3528059" y="340360"/>
                </a:lnTo>
                <a:lnTo>
                  <a:pt x="3522710" y="366855"/>
                </a:lnTo>
                <a:lnTo>
                  <a:pt x="3508121" y="388493"/>
                </a:lnTo>
                <a:lnTo>
                  <a:pt x="3486483" y="403082"/>
                </a:lnTo>
                <a:lnTo>
                  <a:pt x="3459987" y="408432"/>
                </a:lnTo>
                <a:lnTo>
                  <a:pt x="68072" y="408432"/>
                </a:lnTo>
                <a:lnTo>
                  <a:pt x="41576" y="403082"/>
                </a:lnTo>
                <a:lnTo>
                  <a:pt x="19938" y="388493"/>
                </a:lnTo>
                <a:lnTo>
                  <a:pt x="5349" y="366855"/>
                </a:lnTo>
                <a:lnTo>
                  <a:pt x="0" y="340360"/>
                </a:lnTo>
                <a:lnTo>
                  <a:pt x="0" y="68072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4210" y="2689860"/>
            <a:ext cx="936625" cy="78105"/>
          </a:xfrm>
          <a:custGeom>
            <a:avLst/>
            <a:gdLst/>
            <a:ahLst/>
            <a:cxnLst/>
            <a:rect l="l" t="t" r="r" b="b"/>
            <a:pathLst>
              <a:path w="936625" h="78105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5"/>
                </a:lnTo>
                <a:lnTo>
                  <a:pt x="64769" y="51815"/>
                </a:lnTo>
                <a:lnTo>
                  <a:pt x="64769" y="25907"/>
                </a:lnTo>
                <a:lnTo>
                  <a:pt x="77724" y="25907"/>
                </a:lnTo>
                <a:lnTo>
                  <a:pt x="77724" y="0"/>
                </a:lnTo>
                <a:close/>
              </a:path>
              <a:path w="936625" h="78105">
                <a:moveTo>
                  <a:pt x="77724" y="25907"/>
                </a:moveTo>
                <a:lnTo>
                  <a:pt x="64769" y="25907"/>
                </a:lnTo>
                <a:lnTo>
                  <a:pt x="64769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936625" h="78105">
                <a:moveTo>
                  <a:pt x="936116" y="25907"/>
                </a:moveTo>
                <a:lnTo>
                  <a:pt x="77724" y="25907"/>
                </a:lnTo>
                <a:lnTo>
                  <a:pt x="77724" y="51815"/>
                </a:lnTo>
                <a:lnTo>
                  <a:pt x="936116" y="51815"/>
                </a:lnTo>
                <a:lnTo>
                  <a:pt x="936116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13097" y="3164585"/>
            <a:ext cx="2880360" cy="408940"/>
          </a:xfrm>
          <a:custGeom>
            <a:avLst/>
            <a:gdLst/>
            <a:ahLst/>
            <a:cxnLst/>
            <a:rect l="l" t="t" r="r" b="b"/>
            <a:pathLst>
              <a:path w="2880359" h="408939">
                <a:moveTo>
                  <a:pt x="2812287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8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9" y="388493"/>
                </a:lnTo>
                <a:lnTo>
                  <a:pt x="41576" y="403082"/>
                </a:lnTo>
                <a:lnTo>
                  <a:pt x="68072" y="408431"/>
                </a:lnTo>
                <a:lnTo>
                  <a:pt x="2812287" y="408431"/>
                </a:lnTo>
                <a:lnTo>
                  <a:pt x="2838783" y="403082"/>
                </a:lnTo>
                <a:lnTo>
                  <a:pt x="2860421" y="388493"/>
                </a:lnTo>
                <a:lnTo>
                  <a:pt x="2875010" y="366855"/>
                </a:lnTo>
                <a:lnTo>
                  <a:pt x="2880359" y="340360"/>
                </a:lnTo>
                <a:lnTo>
                  <a:pt x="2880359" y="68072"/>
                </a:lnTo>
                <a:lnTo>
                  <a:pt x="2875010" y="41576"/>
                </a:lnTo>
                <a:lnTo>
                  <a:pt x="2860421" y="19938"/>
                </a:lnTo>
                <a:lnTo>
                  <a:pt x="2838783" y="5349"/>
                </a:lnTo>
                <a:lnTo>
                  <a:pt x="28122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3097" y="3164585"/>
            <a:ext cx="2880360" cy="408940"/>
          </a:xfrm>
          <a:custGeom>
            <a:avLst/>
            <a:gdLst/>
            <a:ahLst/>
            <a:cxnLst/>
            <a:rect l="l" t="t" r="r" b="b"/>
            <a:pathLst>
              <a:path w="2880359" h="408939">
                <a:moveTo>
                  <a:pt x="0" y="68072"/>
                </a:moveTo>
                <a:lnTo>
                  <a:pt x="5349" y="41576"/>
                </a:lnTo>
                <a:lnTo>
                  <a:pt x="19938" y="19938"/>
                </a:lnTo>
                <a:lnTo>
                  <a:pt x="41576" y="5349"/>
                </a:lnTo>
                <a:lnTo>
                  <a:pt x="68072" y="0"/>
                </a:lnTo>
                <a:lnTo>
                  <a:pt x="2812287" y="0"/>
                </a:lnTo>
                <a:lnTo>
                  <a:pt x="2838783" y="5349"/>
                </a:lnTo>
                <a:lnTo>
                  <a:pt x="2860421" y="19938"/>
                </a:lnTo>
                <a:lnTo>
                  <a:pt x="2875010" y="41576"/>
                </a:lnTo>
                <a:lnTo>
                  <a:pt x="2880359" y="68072"/>
                </a:lnTo>
                <a:lnTo>
                  <a:pt x="2880359" y="340360"/>
                </a:lnTo>
                <a:lnTo>
                  <a:pt x="2875010" y="366855"/>
                </a:lnTo>
                <a:lnTo>
                  <a:pt x="2860421" y="388493"/>
                </a:lnTo>
                <a:lnTo>
                  <a:pt x="2838783" y="403082"/>
                </a:lnTo>
                <a:lnTo>
                  <a:pt x="2812287" y="408431"/>
                </a:lnTo>
                <a:lnTo>
                  <a:pt x="68072" y="408431"/>
                </a:lnTo>
                <a:lnTo>
                  <a:pt x="41576" y="403082"/>
                </a:lnTo>
                <a:lnTo>
                  <a:pt x="19938" y="388492"/>
                </a:lnTo>
                <a:lnTo>
                  <a:pt x="5349" y="366855"/>
                </a:lnTo>
                <a:lnTo>
                  <a:pt x="0" y="340360"/>
                </a:lnTo>
                <a:lnTo>
                  <a:pt x="0" y="68072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79341" y="1750821"/>
            <a:ext cx="3689350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declare variable </a:t>
            </a:r>
            <a:r>
              <a:rPr sz="1800" spc="-5" dirty="0">
                <a:latin typeface="Times New Roman"/>
                <a:cs typeface="Times New Roman"/>
              </a:rPr>
              <a:t>month </a:t>
            </a:r>
            <a:r>
              <a:rPr sz="1800" dirty="0">
                <a:latin typeface="Times New Roman"/>
                <a:cs typeface="Times New Roman"/>
              </a:rPr>
              <a:t>to be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integer</a:t>
            </a:r>
            <a:endParaRPr sz="1800">
              <a:latin typeface="Times New Roman"/>
              <a:cs typeface="Times New Roman"/>
            </a:endParaRPr>
          </a:p>
          <a:p>
            <a:pPr marL="444500" marR="5080">
              <a:lnSpc>
                <a:spcPct val="233599"/>
              </a:lnSpc>
              <a:spcBef>
                <a:spcPts val="1395"/>
              </a:spcBef>
            </a:pPr>
            <a:r>
              <a:rPr sz="1800" dirty="0">
                <a:latin typeface="Times New Roman"/>
                <a:cs typeface="Times New Roman"/>
              </a:rPr>
              <a:t>declare variable expense to be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float  </a:t>
            </a:r>
            <a:r>
              <a:rPr sz="1800" spc="-5" dirty="0">
                <a:latin typeface="Times New Roman"/>
                <a:cs typeface="Times New Roman"/>
              </a:rPr>
              <a:t>Assigned </a:t>
            </a:r>
            <a:r>
              <a:rPr sz="1800" dirty="0">
                <a:latin typeface="Times New Roman"/>
                <a:cs typeface="Times New Roman"/>
              </a:rPr>
              <a:t>value into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02735" y="3008376"/>
            <a:ext cx="360045" cy="719455"/>
          </a:xfrm>
          <a:custGeom>
            <a:avLst/>
            <a:gdLst/>
            <a:ahLst/>
            <a:cxnLst/>
            <a:rect l="l" t="t" r="r" b="b"/>
            <a:pathLst>
              <a:path w="360045" h="719454">
                <a:moveTo>
                  <a:pt x="0" y="0"/>
                </a:moveTo>
                <a:lnTo>
                  <a:pt x="69996" y="2361"/>
                </a:lnTo>
                <a:lnTo>
                  <a:pt x="127158" y="8794"/>
                </a:lnTo>
                <a:lnTo>
                  <a:pt x="165699" y="18323"/>
                </a:lnTo>
                <a:lnTo>
                  <a:pt x="179831" y="29972"/>
                </a:lnTo>
                <a:lnTo>
                  <a:pt x="179831" y="329691"/>
                </a:lnTo>
                <a:lnTo>
                  <a:pt x="193964" y="341340"/>
                </a:lnTo>
                <a:lnTo>
                  <a:pt x="232505" y="350869"/>
                </a:lnTo>
                <a:lnTo>
                  <a:pt x="289667" y="357302"/>
                </a:lnTo>
                <a:lnTo>
                  <a:pt x="359663" y="359663"/>
                </a:lnTo>
                <a:lnTo>
                  <a:pt x="289667" y="362025"/>
                </a:lnTo>
                <a:lnTo>
                  <a:pt x="232505" y="368458"/>
                </a:lnTo>
                <a:lnTo>
                  <a:pt x="193964" y="377987"/>
                </a:lnTo>
                <a:lnTo>
                  <a:pt x="179831" y="389636"/>
                </a:lnTo>
                <a:lnTo>
                  <a:pt x="179831" y="689356"/>
                </a:lnTo>
                <a:lnTo>
                  <a:pt x="165699" y="701004"/>
                </a:lnTo>
                <a:lnTo>
                  <a:pt x="127158" y="710533"/>
                </a:lnTo>
                <a:lnTo>
                  <a:pt x="69996" y="716966"/>
                </a:lnTo>
                <a:lnTo>
                  <a:pt x="0" y="719328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02735" y="4221479"/>
            <a:ext cx="3489960" cy="360045"/>
          </a:xfrm>
          <a:custGeom>
            <a:avLst/>
            <a:gdLst/>
            <a:ahLst/>
            <a:cxnLst/>
            <a:rect l="l" t="t" r="r" b="b"/>
            <a:pathLst>
              <a:path w="3489959" h="360045">
                <a:moveTo>
                  <a:pt x="3489960" y="0"/>
                </a:moveTo>
                <a:lnTo>
                  <a:pt x="3487598" y="69996"/>
                </a:lnTo>
                <a:lnTo>
                  <a:pt x="3481165" y="127158"/>
                </a:lnTo>
                <a:lnTo>
                  <a:pt x="3471636" y="165699"/>
                </a:lnTo>
                <a:lnTo>
                  <a:pt x="3459988" y="179832"/>
                </a:lnTo>
                <a:lnTo>
                  <a:pt x="1774952" y="179832"/>
                </a:lnTo>
                <a:lnTo>
                  <a:pt x="1763303" y="193964"/>
                </a:lnTo>
                <a:lnTo>
                  <a:pt x="1753774" y="232505"/>
                </a:lnTo>
                <a:lnTo>
                  <a:pt x="1747341" y="289667"/>
                </a:lnTo>
                <a:lnTo>
                  <a:pt x="1744979" y="359664"/>
                </a:lnTo>
                <a:lnTo>
                  <a:pt x="1742618" y="289667"/>
                </a:lnTo>
                <a:lnTo>
                  <a:pt x="1736185" y="232505"/>
                </a:lnTo>
                <a:lnTo>
                  <a:pt x="1726656" y="193964"/>
                </a:lnTo>
                <a:lnTo>
                  <a:pt x="1715008" y="179832"/>
                </a:lnTo>
                <a:lnTo>
                  <a:pt x="29972" y="179832"/>
                </a:lnTo>
                <a:lnTo>
                  <a:pt x="18323" y="165699"/>
                </a:lnTo>
                <a:lnTo>
                  <a:pt x="8794" y="127158"/>
                </a:lnTo>
                <a:lnTo>
                  <a:pt x="2361" y="69996"/>
                </a:lnTo>
                <a:lnTo>
                  <a:pt x="0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52515" y="4436364"/>
            <a:ext cx="2292350" cy="361315"/>
          </a:xfrm>
          <a:custGeom>
            <a:avLst/>
            <a:gdLst/>
            <a:ahLst/>
            <a:cxnLst/>
            <a:rect l="l" t="t" r="r" b="b"/>
            <a:pathLst>
              <a:path w="2292350" h="361314">
                <a:moveTo>
                  <a:pt x="2292095" y="0"/>
                </a:moveTo>
                <a:lnTo>
                  <a:pt x="2289732" y="70276"/>
                </a:lnTo>
                <a:lnTo>
                  <a:pt x="2283285" y="127682"/>
                </a:lnTo>
                <a:lnTo>
                  <a:pt x="2273718" y="166395"/>
                </a:lnTo>
                <a:lnTo>
                  <a:pt x="2261997" y="180594"/>
                </a:lnTo>
                <a:lnTo>
                  <a:pt x="1176147" y="180594"/>
                </a:lnTo>
                <a:lnTo>
                  <a:pt x="1164425" y="194792"/>
                </a:lnTo>
                <a:lnTo>
                  <a:pt x="1154858" y="233505"/>
                </a:lnTo>
                <a:lnTo>
                  <a:pt x="1148411" y="290911"/>
                </a:lnTo>
                <a:lnTo>
                  <a:pt x="1146048" y="361188"/>
                </a:lnTo>
                <a:lnTo>
                  <a:pt x="1143684" y="290911"/>
                </a:lnTo>
                <a:lnTo>
                  <a:pt x="1137237" y="233505"/>
                </a:lnTo>
                <a:lnTo>
                  <a:pt x="1127670" y="194792"/>
                </a:lnTo>
                <a:lnTo>
                  <a:pt x="1115949" y="180594"/>
                </a:lnTo>
                <a:lnTo>
                  <a:pt x="30099" y="180594"/>
                </a:lnTo>
                <a:lnTo>
                  <a:pt x="18377" y="166395"/>
                </a:lnTo>
                <a:lnTo>
                  <a:pt x="8810" y="127682"/>
                </a:lnTo>
                <a:lnTo>
                  <a:pt x="2363" y="70276"/>
                </a:lnTo>
                <a:lnTo>
                  <a:pt x="0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60954" y="4892802"/>
            <a:ext cx="5760720" cy="408940"/>
          </a:xfrm>
          <a:custGeom>
            <a:avLst/>
            <a:gdLst/>
            <a:ahLst/>
            <a:cxnLst/>
            <a:rect l="l" t="t" r="r" b="b"/>
            <a:pathLst>
              <a:path w="5760720" h="408939">
                <a:moveTo>
                  <a:pt x="5692648" y="0"/>
                </a:moveTo>
                <a:lnTo>
                  <a:pt x="68071" y="0"/>
                </a:lnTo>
                <a:lnTo>
                  <a:pt x="41576" y="5349"/>
                </a:lnTo>
                <a:lnTo>
                  <a:pt x="19938" y="19939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3"/>
                </a:lnTo>
                <a:lnTo>
                  <a:pt x="41576" y="403082"/>
                </a:lnTo>
                <a:lnTo>
                  <a:pt x="68071" y="408432"/>
                </a:lnTo>
                <a:lnTo>
                  <a:pt x="5692648" y="408432"/>
                </a:lnTo>
                <a:lnTo>
                  <a:pt x="5719143" y="403082"/>
                </a:lnTo>
                <a:lnTo>
                  <a:pt x="5740781" y="388493"/>
                </a:lnTo>
                <a:lnTo>
                  <a:pt x="5755370" y="366855"/>
                </a:lnTo>
                <a:lnTo>
                  <a:pt x="5760720" y="340360"/>
                </a:lnTo>
                <a:lnTo>
                  <a:pt x="5760720" y="68072"/>
                </a:lnTo>
                <a:lnTo>
                  <a:pt x="5755370" y="41576"/>
                </a:lnTo>
                <a:lnTo>
                  <a:pt x="5740781" y="19939"/>
                </a:lnTo>
                <a:lnTo>
                  <a:pt x="5719143" y="5349"/>
                </a:lnTo>
                <a:lnTo>
                  <a:pt x="56926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60954" y="4892802"/>
            <a:ext cx="5760720" cy="408940"/>
          </a:xfrm>
          <a:custGeom>
            <a:avLst/>
            <a:gdLst/>
            <a:ahLst/>
            <a:cxnLst/>
            <a:rect l="l" t="t" r="r" b="b"/>
            <a:pathLst>
              <a:path w="5760720" h="408939">
                <a:moveTo>
                  <a:pt x="0" y="68072"/>
                </a:moveTo>
                <a:lnTo>
                  <a:pt x="5349" y="41576"/>
                </a:lnTo>
                <a:lnTo>
                  <a:pt x="19938" y="19938"/>
                </a:lnTo>
                <a:lnTo>
                  <a:pt x="41576" y="5349"/>
                </a:lnTo>
                <a:lnTo>
                  <a:pt x="68071" y="0"/>
                </a:lnTo>
                <a:lnTo>
                  <a:pt x="5692648" y="0"/>
                </a:lnTo>
                <a:lnTo>
                  <a:pt x="5719143" y="5349"/>
                </a:lnTo>
                <a:lnTo>
                  <a:pt x="5740781" y="19939"/>
                </a:lnTo>
                <a:lnTo>
                  <a:pt x="5755370" y="41576"/>
                </a:lnTo>
                <a:lnTo>
                  <a:pt x="5760720" y="68072"/>
                </a:lnTo>
                <a:lnTo>
                  <a:pt x="5760720" y="340360"/>
                </a:lnTo>
                <a:lnTo>
                  <a:pt x="5755370" y="366855"/>
                </a:lnTo>
                <a:lnTo>
                  <a:pt x="5740781" y="388493"/>
                </a:lnTo>
                <a:lnTo>
                  <a:pt x="5719143" y="403082"/>
                </a:lnTo>
                <a:lnTo>
                  <a:pt x="5692648" y="408432"/>
                </a:lnTo>
                <a:lnTo>
                  <a:pt x="68071" y="408432"/>
                </a:lnTo>
                <a:lnTo>
                  <a:pt x="41576" y="403082"/>
                </a:lnTo>
                <a:lnTo>
                  <a:pt x="19938" y="388493"/>
                </a:lnTo>
                <a:lnTo>
                  <a:pt x="5349" y="366855"/>
                </a:lnTo>
                <a:lnTo>
                  <a:pt x="0" y="340360"/>
                </a:lnTo>
                <a:lnTo>
                  <a:pt x="0" y="68072"/>
                </a:lnTo>
                <a:close/>
              </a:path>
            </a:pathLst>
          </a:custGeom>
          <a:ln w="1981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58998" y="4938725"/>
            <a:ext cx="546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Correspondence between </a:t>
            </a:r>
            <a:r>
              <a:rPr sz="1800" spc="-5" dirty="0">
                <a:latin typeface="Times New Roman"/>
                <a:cs typeface="Times New Roman"/>
              </a:rPr>
              <a:t>format </a:t>
            </a:r>
            <a:r>
              <a:rPr sz="1800" dirty="0">
                <a:latin typeface="Times New Roman"/>
                <a:cs typeface="Times New Roman"/>
              </a:rPr>
              <a:t>control string and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variable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71315" y="5388862"/>
            <a:ext cx="5058155" cy="140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457187"/>
            <a:ext cx="1369060" cy="401320"/>
          </a:xfrm>
          <a:custGeom>
            <a:avLst/>
            <a:gdLst/>
            <a:ahLst/>
            <a:cxnLst/>
            <a:rect l="l" t="t" r="r" b="b"/>
            <a:pathLst>
              <a:path w="1369060" h="401320">
                <a:moveTo>
                  <a:pt x="0" y="400811"/>
                </a:moveTo>
                <a:lnTo>
                  <a:pt x="1368552" y="400811"/>
                </a:lnTo>
                <a:lnTo>
                  <a:pt x="1368552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739" y="6483502"/>
            <a:ext cx="699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c1</a:t>
            </a:r>
            <a:r>
              <a:rPr sz="2000" spc="5" dirty="0">
                <a:latin typeface="Times New Roman"/>
                <a:cs typeface="Times New Roman"/>
              </a:rPr>
              <a:t>_</a:t>
            </a:r>
            <a:r>
              <a:rPr sz="2000" dirty="0">
                <a:latin typeface="Times New Roman"/>
                <a:cs typeface="Times New Roman"/>
              </a:rPr>
              <a:t>3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48170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3" y="5151882"/>
            <a:ext cx="9037320" cy="1327785"/>
          </a:xfrm>
          <a:custGeom>
            <a:avLst/>
            <a:gdLst/>
            <a:ahLst/>
            <a:cxnLst/>
            <a:rect l="l" t="t" r="r" b="b"/>
            <a:pathLst>
              <a:path w="9037320" h="1327785">
                <a:moveTo>
                  <a:pt x="8816086" y="0"/>
                </a:moveTo>
                <a:lnTo>
                  <a:pt x="221233" y="0"/>
                </a:lnTo>
                <a:lnTo>
                  <a:pt x="176646" y="4495"/>
                </a:lnTo>
                <a:lnTo>
                  <a:pt x="135118" y="17387"/>
                </a:lnTo>
                <a:lnTo>
                  <a:pt x="97538" y="37785"/>
                </a:lnTo>
                <a:lnTo>
                  <a:pt x="64796" y="64801"/>
                </a:lnTo>
                <a:lnTo>
                  <a:pt x="37782" y="97544"/>
                </a:lnTo>
                <a:lnTo>
                  <a:pt x="17385" y="135124"/>
                </a:lnTo>
                <a:lnTo>
                  <a:pt x="4494" y="176650"/>
                </a:lnTo>
                <a:lnTo>
                  <a:pt x="0" y="221234"/>
                </a:lnTo>
                <a:lnTo>
                  <a:pt x="0" y="1106170"/>
                </a:lnTo>
                <a:lnTo>
                  <a:pt x="4494" y="1150757"/>
                </a:lnTo>
                <a:lnTo>
                  <a:pt x="17385" y="1192285"/>
                </a:lnTo>
                <a:lnTo>
                  <a:pt x="37782" y="1229865"/>
                </a:lnTo>
                <a:lnTo>
                  <a:pt x="64796" y="1262607"/>
                </a:lnTo>
                <a:lnTo>
                  <a:pt x="97538" y="1289621"/>
                </a:lnTo>
                <a:lnTo>
                  <a:pt x="135118" y="1310018"/>
                </a:lnTo>
                <a:lnTo>
                  <a:pt x="176646" y="1322909"/>
                </a:lnTo>
                <a:lnTo>
                  <a:pt x="221233" y="1327404"/>
                </a:lnTo>
                <a:lnTo>
                  <a:pt x="8816086" y="1327404"/>
                </a:lnTo>
                <a:lnTo>
                  <a:pt x="8860669" y="1322909"/>
                </a:lnTo>
                <a:lnTo>
                  <a:pt x="8902195" y="1310018"/>
                </a:lnTo>
                <a:lnTo>
                  <a:pt x="8939775" y="1289621"/>
                </a:lnTo>
                <a:lnTo>
                  <a:pt x="8972518" y="1262607"/>
                </a:lnTo>
                <a:lnTo>
                  <a:pt x="8999534" y="1229865"/>
                </a:lnTo>
                <a:lnTo>
                  <a:pt x="9019932" y="1192285"/>
                </a:lnTo>
                <a:lnTo>
                  <a:pt x="9032824" y="1150757"/>
                </a:lnTo>
                <a:lnTo>
                  <a:pt x="9037319" y="1106170"/>
                </a:lnTo>
                <a:lnTo>
                  <a:pt x="9037319" y="221234"/>
                </a:lnTo>
                <a:lnTo>
                  <a:pt x="9032824" y="176650"/>
                </a:lnTo>
                <a:lnTo>
                  <a:pt x="9019932" y="135124"/>
                </a:lnTo>
                <a:lnTo>
                  <a:pt x="8999534" y="97544"/>
                </a:lnTo>
                <a:lnTo>
                  <a:pt x="8972518" y="64801"/>
                </a:lnTo>
                <a:lnTo>
                  <a:pt x="8939775" y="37785"/>
                </a:lnTo>
                <a:lnTo>
                  <a:pt x="8902195" y="17387"/>
                </a:lnTo>
                <a:lnTo>
                  <a:pt x="8860669" y="4495"/>
                </a:lnTo>
                <a:lnTo>
                  <a:pt x="88160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813" y="5151882"/>
            <a:ext cx="9037320" cy="1327785"/>
          </a:xfrm>
          <a:custGeom>
            <a:avLst/>
            <a:gdLst/>
            <a:ahLst/>
            <a:cxnLst/>
            <a:rect l="l" t="t" r="r" b="b"/>
            <a:pathLst>
              <a:path w="9037320" h="1327785">
                <a:moveTo>
                  <a:pt x="0" y="221234"/>
                </a:moveTo>
                <a:lnTo>
                  <a:pt x="4494" y="176650"/>
                </a:lnTo>
                <a:lnTo>
                  <a:pt x="17385" y="135124"/>
                </a:lnTo>
                <a:lnTo>
                  <a:pt x="37782" y="97544"/>
                </a:lnTo>
                <a:lnTo>
                  <a:pt x="64796" y="64801"/>
                </a:lnTo>
                <a:lnTo>
                  <a:pt x="97538" y="37785"/>
                </a:lnTo>
                <a:lnTo>
                  <a:pt x="135118" y="17387"/>
                </a:lnTo>
                <a:lnTo>
                  <a:pt x="176646" y="4495"/>
                </a:lnTo>
                <a:lnTo>
                  <a:pt x="221233" y="0"/>
                </a:lnTo>
                <a:lnTo>
                  <a:pt x="8816086" y="0"/>
                </a:lnTo>
                <a:lnTo>
                  <a:pt x="8860669" y="4495"/>
                </a:lnTo>
                <a:lnTo>
                  <a:pt x="8902195" y="17387"/>
                </a:lnTo>
                <a:lnTo>
                  <a:pt x="8939775" y="37785"/>
                </a:lnTo>
                <a:lnTo>
                  <a:pt x="8972518" y="64801"/>
                </a:lnTo>
                <a:lnTo>
                  <a:pt x="8999534" y="97544"/>
                </a:lnTo>
                <a:lnTo>
                  <a:pt x="9019932" y="135124"/>
                </a:lnTo>
                <a:lnTo>
                  <a:pt x="9032824" y="176650"/>
                </a:lnTo>
                <a:lnTo>
                  <a:pt x="9037319" y="221234"/>
                </a:lnTo>
                <a:lnTo>
                  <a:pt x="9037319" y="1106170"/>
                </a:lnTo>
                <a:lnTo>
                  <a:pt x="9032824" y="1150757"/>
                </a:lnTo>
                <a:lnTo>
                  <a:pt x="9019932" y="1192285"/>
                </a:lnTo>
                <a:lnTo>
                  <a:pt x="8999534" y="1229865"/>
                </a:lnTo>
                <a:lnTo>
                  <a:pt x="8972518" y="1262607"/>
                </a:lnTo>
                <a:lnTo>
                  <a:pt x="8939775" y="1289621"/>
                </a:lnTo>
                <a:lnTo>
                  <a:pt x="8902195" y="1310018"/>
                </a:lnTo>
                <a:lnTo>
                  <a:pt x="8860669" y="1322909"/>
                </a:lnTo>
                <a:lnTo>
                  <a:pt x="8816086" y="1327404"/>
                </a:lnTo>
                <a:lnTo>
                  <a:pt x="221233" y="1327404"/>
                </a:lnTo>
                <a:lnTo>
                  <a:pt x="176646" y="1322909"/>
                </a:lnTo>
                <a:lnTo>
                  <a:pt x="135118" y="1310018"/>
                </a:lnTo>
                <a:lnTo>
                  <a:pt x="97538" y="1289621"/>
                </a:lnTo>
                <a:lnTo>
                  <a:pt x="64796" y="1262607"/>
                </a:lnTo>
                <a:lnTo>
                  <a:pt x="37782" y="1229865"/>
                </a:lnTo>
                <a:lnTo>
                  <a:pt x="17385" y="1192285"/>
                </a:lnTo>
                <a:lnTo>
                  <a:pt x="4494" y="1150757"/>
                </a:lnTo>
                <a:lnTo>
                  <a:pt x="0" y="1106170"/>
                </a:lnTo>
                <a:lnTo>
                  <a:pt x="0" y="221234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08501" y="5242686"/>
            <a:ext cx="1089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display: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42821" y="266916"/>
            <a:ext cx="334034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70C0"/>
                </a:solidFill>
              </a:rPr>
              <a:t>printf</a:t>
            </a:r>
            <a:r>
              <a:rPr b="1" spc="-90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(Cont…)</a:t>
            </a:r>
          </a:p>
        </p:txBody>
      </p:sp>
      <p:sp>
        <p:nvSpPr>
          <p:cNvPr id="6" name="object 6"/>
          <p:cNvSpPr/>
          <p:nvPr/>
        </p:nvSpPr>
        <p:spPr>
          <a:xfrm>
            <a:off x="1194053" y="1564386"/>
            <a:ext cx="3810000" cy="408940"/>
          </a:xfrm>
          <a:custGeom>
            <a:avLst/>
            <a:gdLst/>
            <a:ahLst/>
            <a:cxnLst/>
            <a:rect l="l" t="t" r="r" b="b"/>
            <a:pathLst>
              <a:path w="3810000" h="408939">
                <a:moveTo>
                  <a:pt x="0" y="68072"/>
                </a:moveTo>
                <a:lnTo>
                  <a:pt x="5349" y="41576"/>
                </a:lnTo>
                <a:lnTo>
                  <a:pt x="19939" y="19938"/>
                </a:lnTo>
                <a:lnTo>
                  <a:pt x="41576" y="5349"/>
                </a:lnTo>
                <a:lnTo>
                  <a:pt x="68072" y="0"/>
                </a:lnTo>
                <a:lnTo>
                  <a:pt x="3741928" y="0"/>
                </a:lnTo>
                <a:lnTo>
                  <a:pt x="3768423" y="5349"/>
                </a:lnTo>
                <a:lnTo>
                  <a:pt x="3790061" y="19938"/>
                </a:lnTo>
                <a:lnTo>
                  <a:pt x="3804650" y="41576"/>
                </a:lnTo>
                <a:lnTo>
                  <a:pt x="3810000" y="68072"/>
                </a:lnTo>
                <a:lnTo>
                  <a:pt x="3810000" y="340360"/>
                </a:lnTo>
                <a:lnTo>
                  <a:pt x="3804650" y="366855"/>
                </a:lnTo>
                <a:lnTo>
                  <a:pt x="3790061" y="388493"/>
                </a:lnTo>
                <a:lnTo>
                  <a:pt x="3768423" y="403082"/>
                </a:lnTo>
                <a:lnTo>
                  <a:pt x="3741928" y="408431"/>
                </a:lnTo>
                <a:lnTo>
                  <a:pt x="68072" y="408431"/>
                </a:lnTo>
                <a:lnTo>
                  <a:pt x="41576" y="403082"/>
                </a:lnTo>
                <a:lnTo>
                  <a:pt x="19939" y="388492"/>
                </a:lnTo>
                <a:lnTo>
                  <a:pt x="5349" y="366855"/>
                </a:lnTo>
                <a:lnTo>
                  <a:pt x="0" y="340360"/>
                </a:lnTo>
                <a:lnTo>
                  <a:pt x="0" y="68072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93113" y="1609090"/>
            <a:ext cx="3555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plain character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display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unchanged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89988" y="2105405"/>
            <a:ext cx="78105" cy="533400"/>
          </a:xfrm>
          <a:custGeom>
            <a:avLst/>
            <a:gdLst/>
            <a:ahLst/>
            <a:cxnLst/>
            <a:rect l="l" t="t" r="r" b="b"/>
            <a:pathLst>
              <a:path w="78105" h="533400">
                <a:moveTo>
                  <a:pt x="25907" y="455295"/>
                </a:moveTo>
                <a:lnTo>
                  <a:pt x="0" y="455295"/>
                </a:lnTo>
                <a:lnTo>
                  <a:pt x="38862" y="533019"/>
                </a:lnTo>
                <a:lnTo>
                  <a:pt x="71247" y="468249"/>
                </a:lnTo>
                <a:lnTo>
                  <a:pt x="25907" y="468249"/>
                </a:lnTo>
                <a:lnTo>
                  <a:pt x="25907" y="455295"/>
                </a:lnTo>
                <a:close/>
              </a:path>
              <a:path w="78105" h="533400">
                <a:moveTo>
                  <a:pt x="51816" y="0"/>
                </a:moveTo>
                <a:lnTo>
                  <a:pt x="25907" y="0"/>
                </a:lnTo>
                <a:lnTo>
                  <a:pt x="25907" y="468249"/>
                </a:lnTo>
                <a:lnTo>
                  <a:pt x="51816" y="468249"/>
                </a:lnTo>
                <a:lnTo>
                  <a:pt x="51816" y="0"/>
                </a:lnTo>
                <a:close/>
              </a:path>
              <a:path w="78105" h="533400">
                <a:moveTo>
                  <a:pt x="77724" y="455295"/>
                </a:moveTo>
                <a:lnTo>
                  <a:pt x="51816" y="455295"/>
                </a:lnTo>
                <a:lnTo>
                  <a:pt x="51816" y="468249"/>
                </a:lnTo>
                <a:lnTo>
                  <a:pt x="71247" y="468249"/>
                </a:lnTo>
                <a:lnTo>
                  <a:pt x="77724" y="4552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7828" y="2131314"/>
            <a:ext cx="78105" cy="533400"/>
          </a:xfrm>
          <a:custGeom>
            <a:avLst/>
            <a:gdLst/>
            <a:ahLst/>
            <a:cxnLst/>
            <a:rect l="l" t="t" r="r" b="b"/>
            <a:pathLst>
              <a:path w="78104" h="533400">
                <a:moveTo>
                  <a:pt x="25908" y="455295"/>
                </a:moveTo>
                <a:lnTo>
                  <a:pt x="0" y="455295"/>
                </a:lnTo>
                <a:lnTo>
                  <a:pt x="38862" y="533019"/>
                </a:lnTo>
                <a:lnTo>
                  <a:pt x="71247" y="468249"/>
                </a:lnTo>
                <a:lnTo>
                  <a:pt x="25908" y="468249"/>
                </a:lnTo>
                <a:lnTo>
                  <a:pt x="25908" y="455295"/>
                </a:lnTo>
                <a:close/>
              </a:path>
              <a:path w="78104" h="533400">
                <a:moveTo>
                  <a:pt x="51816" y="0"/>
                </a:moveTo>
                <a:lnTo>
                  <a:pt x="25908" y="0"/>
                </a:lnTo>
                <a:lnTo>
                  <a:pt x="25908" y="468249"/>
                </a:lnTo>
                <a:lnTo>
                  <a:pt x="51816" y="468249"/>
                </a:lnTo>
                <a:lnTo>
                  <a:pt x="51816" y="0"/>
                </a:lnTo>
                <a:close/>
              </a:path>
              <a:path w="78104" h="533400">
                <a:moveTo>
                  <a:pt x="77724" y="455295"/>
                </a:moveTo>
                <a:lnTo>
                  <a:pt x="51816" y="455295"/>
                </a:lnTo>
                <a:lnTo>
                  <a:pt x="51816" y="468249"/>
                </a:lnTo>
                <a:lnTo>
                  <a:pt x="71247" y="468249"/>
                </a:lnTo>
                <a:lnTo>
                  <a:pt x="77724" y="4552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965" y="4005834"/>
            <a:ext cx="4304030" cy="715010"/>
          </a:xfrm>
          <a:custGeom>
            <a:avLst/>
            <a:gdLst/>
            <a:ahLst/>
            <a:cxnLst/>
            <a:rect l="l" t="t" r="r" b="b"/>
            <a:pathLst>
              <a:path w="4304030" h="715010">
                <a:moveTo>
                  <a:pt x="0" y="119126"/>
                </a:moveTo>
                <a:lnTo>
                  <a:pt x="9362" y="72759"/>
                </a:lnTo>
                <a:lnTo>
                  <a:pt x="34893" y="34893"/>
                </a:lnTo>
                <a:lnTo>
                  <a:pt x="72759" y="9362"/>
                </a:lnTo>
                <a:lnTo>
                  <a:pt x="119126" y="0"/>
                </a:lnTo>
                <a:lnTo>
                  <a:pt x="4184650" y="0"/>
                </a:lnTo>
                <a:lnTo>
                  <a:pt x="4231016" y="9362"/>
                </a:lnTo>
                <a:lnTo>
                  <a:pt x="4268882" y="34893"/>
                </a:lnTo>
                <a:lnTo>
                  <a:pt x="4294413" y="72759"/>
                </a:lnTo>
                <a:lnTo>
                  <a:pt x="4303776" y="119126"/>
                </a:lnTo>
                <a:lnTo>
                  <a:pt x="4303776" y="595630"/>
                </a:lnTo>
                <a:lnTo>
                  <a:pt x="4294413" y="641996"/>
                </a:lnTo>
                <a:lnTo>
                  <a:pt x="4268882" y="679862"/>
                </a:lnTo>
                <a:lnTo>
                  <a:pt x="4231016" y="705393"/>
                </a:lnTo>
                <a:lnTo>
                  <a:pt x="4184650" y="714756"/>
                </a:lnTo>
                <a:lnTo>
                  <a:pt x="119126" y="714756"/>
                </a:lnTo>
                <a:lnTo>
                  <a:pt x="72759" y="705393"/>
                </a:lnTo>
                <a:lnTo>
                  <a:pt x="34893" y="679862"/>
                </a:lnTo>
                <a:lnTo>
                  <a:pt x="9362" y="641996"/>
                </a:lnTo>
                <a:lnTo>
                  <a:pt x="0" y="595630"/>
                </a:lnTo>
                <a:lnTo>
                  <a:pt x="0" y="11912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1081" y="4066413"/>
            <a:ext cx="4012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On </a:t>
            </a:r>
            <a:r>
              <a:rPr sz="1800" spc="-15" dirty="0">
                <a:latin typeface="Times New Roman"/>
                <a:cs typeface="Times New Roman"/>
              </a:rPr>
              <a:t>display, </a:t>
            </a:r>
            <a:r>
              <a:rPr sz="1800" dirty="0">
                <a:latin typeface="Times New Roman"/>
                <a:cs typeface="Times New Roman"/>
              </a:rPr>
              <a:t>conversion specification %5d 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be replace by value of </a:t>
            </a:r>
            <a:r>
              <a:rPr sz="1800" spc="-10" dirty="0">
                <a:latin typeface="Times New Roman"/>
                <a:cs typeface="Times New Roman"/>
              </a:rPr>
              <a:t>argument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month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40708" y="3532632"/>
            <a:ext cx="3488690" cy="360045"/>
          </a:xfrm>
          <a:custGeom>
            <a:avLst/>
            <a:gdLst/>
            <a:ahLst/>
            <a:cxnLst/>
            <a:rect l="l" t="t" r="r" b="b"/>
            <a:pathLst>
              <a:path w="3488690" h="360045">
                <a:moveTo>
                  <a:pt x="3488436" y="0"/>
                </a:moveTo>
                <a:lnTo>
                  <a:pt x="3486074" y="69996"/>
                </a:lnTo>
                <a:lnTo>
                  <a:pt x="3479641" y="127158"/>
                </a:lnTo>
                <a:lnTo>
                  <a:pt x="3470112" y="165699"/>
                </a:lnTo>
                <a:lnTo>
                  <a:pt x="3458464" y="179831"/>
                </a:lnTo>
                <a:lnTo>
                  <a:pt x="3021838" y="179831"/>
                </a:lnTo>
                <a:lnTo>
                  <a:pt x="3010136" y="193964"/>
                </a:lnTo>
                <a:lnTo>
                  <a:pt x="3000613" y="232505"/>
                </a:lnTo>
                <a:lnTo>
                  <a:pt x="2994209" y="289667"/>
                </a:lnTo>
                <a:lnTo>
                  <a:pt x="2991866" y="359663"/>
                </a:lnTo>
                <a:lnTo>
                  <a:pt x="2989504" y="289667"/>
                </a:lnTo>
                <a:lnTo>
                  <a:pt x="2983071" y="232505"/>
                </a:lnTo>
                <a:lnTo>
                  <a:pt x="2973542" y="193964"/>
                </a:lnTo>
                <a:lnTo>
                  <a:pt x="2961893" y="179831"/>
                </a:lnTo>
                <a:lnTo>
                  <a:pt x="29971" y="179831"/>
                </a:lnTo>
                <a:lnTo>
                  <a:pt x="18323" y="165699"/>
                </a:lnTo>
                <a:lnTo>
                  <a:pt x="8794" y="127158"/>
                </a:lnTo>
                <a:lnTo>
                  <a:pt x="2361" y="69996"/>
                </a:lnTo>
                <a:lnTo>
                  <a:pt x="0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64764" y="3169920"/>
            <a:ext cx="3488690" cy="360045"/>
          </a:xfrm>
          <a:custGeom>
            <a:avLst/>
            <a:gdLst/>
            <a:ahLst/>
            <a:cxnLst/>
            <a:rect l="l" t="t" r="r" b="b"/>
            <a:pathLst>
              <a:path w="3488690" h="360045">
                <a:moveTo>
                  <a:pt x="3488436" y="0"/>
                </a:moveTo>
                <a:lnTo>
                  <a:pt x="3486074" y="69996"/>
                </a:lnTo>
                <a:lnTo>
                  <a:pt x="3479641" y="127158"/>
                </a:lnTo>
                <a:lnTo>
                  <a:pt x="3470112" y="165699"/>
                </a:lnTo>
                <a:lnTo>
                  <a:pt x="3458464" y="179831"/>
                </a:lnTo>
                <a:lnTo>
                  <a:pt x="457835" y="179831"/>
                </a:lnTo>
                <a:lnTo>
                  <a:pt x="446133" y="193964"/>
                </a:lnTo>
                <a:lnTo>
                  <a:pt x="436610" y="232505"/>
                </a:lnTo>
                <a:lnTo>
                  <a:pt x="430206" y="289667"/>
                </a:lnTo>
                <a:lnTo>
                  <a:pt x="427863" y="359663"/>
                </a:lnTo>
                <a:lnTo>
                  <a:pt x="425501" y="289667"/>
                </a:lnTo>
                <a:lnTo>
                  <a:pt x="419068" y="232505"/>
                </a:lnTo>
                <a:lnTo>
                  <a:pt x="409539" y="193964"/>
                </a:lnTo>
                <a:lnTo>
                  <a:pt x="397890" y="179831"/>
                </a:lnTo>
                <a:lnTo>
                  <a:pt x="29972" y="179831"/>
                </a:lnTo>
                <a:lnTo>
                  <a:pt x="18323" y="165699"/>
                </a:lnTo>
                <a:lnTo>
                  <a:pt x="8794" y="127158"/>
                </a:lnTo>
                <a:lnTo>
                  <a:pt x="2361" y="69996"/>
                </a:lnTo>
                <a:lnTo>
                  <a:pt x="0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91484" y="3529584"/>
            <a:ext cx="0" cy="362585"/>
          </a:xfrm>
          <a:custGeom>
            <a:avLst/>
            <a:gdLst/>
            <a:ahLst/>
            <a:cxnLst/>
            <a:rect l="l" t="t" r="r" b="b"/>
            <a:pathLst>
              <a:path h="362585">
                <a:moveTo>
                  <a:pt x="0" y="0"/>
                </a:moveTo>
                <a:lnTo>
                  <a:pt x="0" y="362457"/>
                </a:lnTo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761" y="4010405"/>
            <a:ext cx="4464050" cy="715010"/>
          </a:xfrm>
          <a:custGeom>
            <a:avLst/>
            <a:gdLst/>
            <a:ahLst/>
            <a:cxnLst/>
            <a:rect l="l" t="t" r="r" b="b"/>
            <a:pathLst>
              <a:path w="4464050" h="715010">
                <a:moveTo>
                  <a:pt x="0" y="119126"/>
                </a:moveTo>
                <a:lnTo>
                  <a:pt x="9362" y="72759"/>
                </a:lnTo>
                <a:lnTo>
                  <a:pt x="34893" y="34893"/>
                </a:lnTo>
                <a:lnTo>
                  <a:pt x="72759" y="9362"/>
                </a:lnTo>
                <a:lnTo>
                  <a:pt x="119125" y="0"/>
                </a:lnTo>
                <a:lnTo>
                  <a:pt x="4344670" y="0"/>
                </a:lnTo>
                <a:lnTo>
                  <a:pt x="4391036" y="9362"/>
                </a:lnTo>
                <a:lnTo>
                  <a:pt x="4428902" y="34893"/>
                </a:lnTo>
                <a:lnTo>
                  <a:pt x="4454433" y="72759"/>
                </a:lnTo>
                <a:lnTo>
                  <a:pt x="4463795" y="119126"/>
                </a:lnTo>
                <a:lnTo>
                  <a:pt x="4463795" y="595630"/>
                </a:lnTo>
                <a:lnTo>
                  <a:pt x="4454433" y="641996"/>
                </a:lnTo>
                <a:lnTo>
                  <a:pt x="4428902" y="679862"/>
                </a:lnTo>
                <a:lnTo>
                  <a:pt x="4391036" y="705393"/>
                </a:lnTo>
                <a:lnTo>
                  <a:pt x="4344670" y="714756"/>
                </a:lnTo>
                <a:lnTo>
                  <a:pt x="119125" y="714756"/>
                </a:lnTo>
                <a:lnTo>
                  <a:pt x="72759" y="705393"/>
                </a:lnTo>
                <a:lnTo>
                  <a:pt x="34893" y="679862"/>
                </a:lnTo>
                <a:lnTo>
                  <a:pt x="9362" y="641996"/>
                </a:lnTo>
                <a:lnTo>
                  <a:pt x="0" y="595630"/>
                </a:lnTo>
                <a:lnTo>
                  <a:pt x="0" y="11912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86427" y="4070350"/>
            <a:ext cx="41675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On </a:t>
            </a:r>
            <a:r>
              <a:rPr sz="1800" spc="-15" dirty="0">
                <a:latin typeface="Times New Roman"/>
                <a:cs typeface="Times New Roman"/>
              </a:rPr>
              <a:t>display, </a:t>
            </a:r>
            <a:r>
              <a:rPr sz="1800" dirty="0">
                <a:latin typeface="Times New Roman"/>
                <a:cs typeface="Times New Roman"/>
              </a:rPr>
              <a:t>conversion specification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%7.2f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will be replace by value of </a:t>
            </a:r>
            <a:r>
              <a:rPr sz="1800" spc="-10" dirty="0">
                <a:latin typeface="Times New Roman"/>
                <a:cs typeface="Times New Roman"/>
              </a:rPr>
              <a:t>argument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expense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97686" y="5716104"/>
          <a:ext cx="2632074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2DA79"/>
                      </a:solidFill>
                      <a:prstDash val="solid"/>
                    </a:lnL>
                    <a:lnR w="12700">
                      <a:solidFill>
                        <a:srgbClr val="D2DA79"/>
                      </a:solidFill>
                      <a:prstDash val="solid"/>
                    </a:lnR>
                    <a:lnT w="12700">
                      <a:solidFill>
                        <a:srgbClr val="D2DA79"/>
                      </a:solidFill>
                      <a:prstDash val="solid"/>
                    </a:lnT>
                    <a:lnB w="12700">
                      <a:solidFill>
                        <a:srgbClr val="D2DA79"/>
                      </a:solidFill>
                      <a:prstDash val="solid"/>
                    </a:lnB>
                    <a:solidFill>
                      <a:srgbClr val="F7F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2DA79"/>
                      </a:solidFill>
                      <a:prstDash val="solid"/>
                    </a:lnL>
                    <a:lnR w="12700">
                      <a:solidFill>
                        <a:srgbClr val="D2DA79"/>
                      </a:solidFill>
                      <a:prstDash val="solid"/>
                    </a:lnR>
                    <a:lnT w="12700">
                      <a:solidFill>
                        <a:srgbClr val="D2DA79"/>
                      </a:solidFill>
                      <a:prstDash val="solid"/>
                    </a:lnT>
                    <a:lnB w="12700">
                      <a:solidFill>
                        <a:srgbClr val="D2DA79"/>
                      </a:solidFill>
                      <a:prstDash val="solid"/>
                    </a:lnB>
                    <a:solidFill>
                      <a:srgbClr val="F7F8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2DA79"/>
                      </a:solidFill>
                      <a:prstDash val="solid"/>
                    </a:lnL>
                    <a:lnR w="12700">
                      <a:solidFill>
                        <a:srgbClr val="D2DA79"/>
                      </a:solidFill>
                      <a:prstDash val="solid"/>
                    </a:lnR>
                    <a:lnT w="12700">
                      <a:solidFill>
                        <a:srgbClr val="D2DA79"/>
                      </a:solidFill>
                      <a:prstDash val="solid"/>
                    </a:lnT>
                    <a:lnB w="12700">
                      <a:solidFill>
                        <a:srgbClr val="D2DA79"/>
                      </a:solidFill>
                      <a:prstDash val="solid"/>
                    </a:lnB>
                    <a:solidFill>
                      <a:srgbClr val="F7F8EB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D2DA79"/>
                      </a:solidFill>
                      <a:prstDash val="solid"/>
                    </a:lnL>
                    <a:lnR w="12700">
                      <a:solidFill>
                        <a:srgbClr val="D2DA79"/>
                      </a:solidFill>
                      <a:prstDash val="solid"/>
                    </a:lnR>
                    <a:lnT w="12700">
                      <a:solidFill>
                        <a:srgbClr val="D2DA79"/>
                      </a:solidFill>
                      <a:prstDash val="solid"/>
                    </a:lnT>
                    <a:lnB w="12700">
                      <a:solidFill>
                        <a:srgbClr val="D2DA79"/>
                      </a:solidFill>
                      <a:prstDash val="solid"/>
                    </a:lnB>
                    <a:solidFill>
                      <a:srgbClr val="F7F8EB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D2DA79"/>
                      </a:solidFill>
                      <a:prstDash val="solid"/>
                    </a:lnL>
                    <a:lnR w="12700">
                      <a:solidFill>
                        <a:srgbClr val="D2DA79"/>
                      </a:solidFill>
                      <a:prstDash val="solid"/>
                    </a:lnR>
                    <a:lnT w="12700">
                      <a:solidFill>
                        <a:srgbClr val="D2DA79"/>
                      </a:solidFill>
                      <a:prstDash val="solid"/>
                    </a:lnT>
                    <a:lnB w="12700">
                      <a:solidFill>
                        <a:srgbClr val="D2DA79"/>
                      </a:solidFill>
                      <a:prstDash val="solid"/>
                    </a:lnB>
                    <a:solidFill>
                      <a:srgbClr val="F7F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14401" y="5750763"/>
            <a:ext cx="8204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Month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285740" y="5702300"/>
          <a:ext cx="367157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2DA79"/>
                      </a:solidFill>
                      <a:prstDash val="solid"/>
                    </a:lnL>
                    <a:lnR w="12700">
                      <a:solidFill>
                        <a:srgbClr val="D2DA79"/>
                      </a:solidFill>
                      <a:prstDash val="solid"/>
                    </a:lnR>
                    <a:lnT w="12700">
                      <a:solidFill>
                        <a:srgbClr val="D2DA79"/>
                      </a:solidFill>
                      <a:prstDash val="solid"/>
                    </a:lnT>
                    <a:lnB w="12700">
                      <a:solidFill>
                        <a:srgbClr val="D2DA79"/>
                      </a:solidFill>
                      <a:prstDash val="solid"/>
                    </a:lnB>
                    <a:solidFill>
                      <a:srgbClr val="F7F8EB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D2DA79"/>
                      </a:solidFill>
                      <a:prstDash val="solid"/>
                    </a:lnL>
                    <a:lnR w="12700">
                      <a:solidFill>
                        <a:srgbClr val="D2DA79"/>
                      </a:solidFill>
                      <a:prstDash val="solid"/>
                    </a:lnR>
                    <a:lnT w="12700">
                      <a:solidFill>
                        <a:srgbClr val="D2DA79"/>
                      </a:solidFill>
                      <a:prstDash val="solid"/>
                    </a:lnT>
                    <a:lnB w="12700">
                      <a:solidFill>
                        <a:srgbClr val="D2DA79"/>
                      </a:solidFill>
                      <a:prstDash val="solid"/>
                    </a:lnB>
                    <a:solidFill>
                      <a:srgbClr val="F7F8EB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D2DA79"/>
                      </a:solidFill>
                      <a:prstDash val="solid"/>
                    </a:lnL>
                    <a:lnR w="12700">
                      <a:solidFill>
                        <a:srgbClr val="D2DA79"/>
                      </a:solidFill>
                      <a:prstDash val="solid"/>
                    </a:lnR>
                    <a:lnT w="12700">
                      <a:solidFill>
                        <a:srgbClr val="D2DA79"/>
                      </a:solidFill>
                      <a:prstDash val="solid"/>
                    </a:lnT>
                    <a:lnB w="12700">
                      <a:solidFill>
                        <a:srgbClr val="D2DA79"/>
                      </a:solidFill>
                      <a:prstDash val="solid"/>
                    </a:lnB>
                    <a:solidFill>
                      <a:srgbClr val="F7F8EB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D2DA79"/>
                      </a:solidFill>
                      <a:prstDash val="solid"/>
                    </a:lnL>
                    <a:lnR w="12700">
                      <a:solidFill>
                        <a:srgbClr val="D2DA79"/>
                      </a:solidFill>
                      <a:prstDash val="solid"/>
                    </a:lnR>
                    <a:lnT w="12700">
                      <a:solidFill>
                        <a:srgbClr val="D2DA79"/>
                      </a:solidFill>
                      <a:prstDash val="solid"/>
                    </a:lnT>
                    <a:lnB w="12700">
                      <a:solidFill>
                        <a:srgbClr val="D2DA79"/>
                      </a:solidFill>
                      <a:prstDash val="solid"/>
                    </a:lnB>
                    <a:solidFill>
                      <a:srgbClr val="F7F8EB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D2DA79"/>
                      </a:solidFill>
                      <a:prstDash val="solid"/>
                    </a:lnL>
                    <a:lnR w="12700">
                      <a:solidFill>
                        <a:srgbClr val="D2DA79"/>
                      </a:solidFill>
                      <a:prstDash val="solid"/>
                    </a:lnR>
                    <a:lnT w="12700">
                      <a:solidFill>
                        <a:srgbClr val="D2DA79"/>
                      </a:solidFill>
                      <a:prstDash val="solid"/>
                    </a:lnT>
                    <a:lnB w="12700">
                      <a:solidFill>
                        <a:srgbClr val="D2DA79"/>
                      </a:solidFill>
                      <a:prstDash val="solid"/>
                    </a:lnB>
                    <a:solidFill>
                      <a:srgbClr val="F7F8EB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D2DA79"/>
                      </a:solidFill>
                      <a:prstDash val="solid"/>
                    </a:lnL>
                    <a:lnR w="12700">
                      <a:solidFill>
                        <a:srgbClr val="D2DA79"/>
                      </a:solidFill>
                      <a:prstDash val="solid"/>
                    </a:lnR>
                    <a:lnT w="12700">
                      <a:solidFill>
                        <a:srgbClr val="D2DA79"/>
                      </a:solidFill>
                      <a:prstDash val="solid"/>
                    </a:lnT>
                    <a:lnB w="12700">
                      <a:solidFill>
                        <a:srgbClr val="D2DA79"/>
                      </a:solidFill>
                      <a:prstDash val="solid"/>
                    </a:lnB>
                    <a:solidFill>
                      <a:srgbClr val="F7F8EB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D2DA79"/>
                      </a:solidFill>
                      <a:prstDash val="solid"/>
                    </a:lnL>
                    <a:lnR w="12700">
                      <a:solidFill>
                        <a:srgbClr val="D2DA79"/>
                      </a:solidFill>
                      <a:prstDash val="solid"/>
                    </a:lnR>
                    <a:lnT w="12700">
                      <a:solidFill>
                        <a:srgbClr val="D2DA79"/>
                      </a:solidFill>
                      <a:prstDash val="solid"/>
                    </a:lnT>
                    <a:lnB w="12700">
                      <a:solidFill>
                        <a:srgbClr val="D2DA79"/>
                      </a:solidFill>
                      <a:prstDash val="solid"/>
                    </a:lnB>
                    <a:solidFill>
                      <a:srgbClr val="F7F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3715258" y="5735523"/>
            <a:ext cx="1513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, Expense =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66403" y="2799685"/>
            <a:ext cx="7382615" cy="209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444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832" y="679132"/>
            <a:ext cx="836233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solidFill>
                  <a:srgbClr val="0070C0"/>
                </a:solidFill>
              </a:rPr>
              <a:t>Development stages of C program?</a:t>
            </a:r>
            <a:endParaRPr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5769" y="1996376"/>
            <a:ext cx="1904431" cy="629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Editing</a:t>
            </a:r>
            <a:endParaRPr lang="en-MY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31552" y="2989633"/>
            <a:ext cx="1904431" cy="629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and compiling</a:t>
            </a:r>
            <a:endParaRPr lang="en-MY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31552" y="3977576"/>
            <a:ext cx="1904431" cy="629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Linking</a:t>
            </a:r>
            <a:endParaRPr lang="en-MY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31552" y="5009473"/>
            <a:ext cx="1904431" cy="629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  <a:endParaRPr lang="en-MY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19600" y="1635103"/>
            <a:ext cx="0" cy="36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19600" y="2625703"/>
            <a:ext cx="0" cy="36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9600" y="3618960"/>
            <a:ext cx="0" cy="36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05952" y="4606903"/>
            <a:ext cx="0" cy="36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362200" y="1635103"/>
            <a:ext cx="2057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62200" y="1635103"/>
            <a:ext cx="0" cy="43084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362200" y="5943600"/>
            <a:ext cx="2057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419600" y="5638800"/>
            <a:ext cx="1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6955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12" y="1633727"/>
            <a:ext cx="9058939" cy="3590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8103" y="312382"/>
            <a:ext cx="138649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70C0"/>
                </a:solidFill>
              </a:rPr>
              <a:t>sc</a:t>
            </a:r>
            <a:r>
              <a:rPr b="1" spc="5" dirty="0">
                <a:solidFill>
                  <a:srgbClr val="0070C0"/>
                </a:solidFill>
              </a:rPr>
              <a:t>a</a:t>
            </a:r>
            <a:r>
              <a:rPr b="1" dirty="0">
                <a:solidFill>
                  <a:srgbClr val="0070C0"/>
                </a:solidFill>
              </a:rPr>
              <a:t>nf</a:t>
            </a:r>
          </a:p>
        </p:txBody>
      </p:sp>
      <p:sp>
        <p:nvSpPr>
          <p:cNvPr id="4" name="object 4"/>
          <p:cNvSpPr/>
          <p:nvPr/>
        </p:nvSpPr>
        <p:spPr>
          <a:xfrm>
            <a:off x="5490209" y="3646170"/>
            <a:ext cx="3528060" cy="408940"/>
          </a:xfrm>
          <a:custGeom>
            <a:avLst/>
            <a:gdLst/>
            <a:ahLst/>
            <a:cxnLst/>
            <a:rect l="l" t="t" r="r" b="b"/>
            <a:pathLst>
              <a:path w="3528059" h="408939">
                <a:moveTo>
                  <a:pt x="3459988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8" y="19938"/>
                </a:lnTo>
                <a:lnTo>
                  <a:pt x="5349" y="41576"/>
                </a:lnTo>
                <a:lnTo>
                  <a:pt x="0" y="68071"/>
                </a:lnTo>
                <a:lnTo>
                  <a:pt x="0" y="340359"/>
                </a:lnTo>
                <a:lnTo>
                  <a:pt x="5349" y="366855"/>
                </a:lnTo>
                <a:lnTo>
                  <a:pt x="19938" y="388492"/>
                </a:lnTo>
                <a:lnTo>
                  <a:pt x="41576" y="403082"/>
                </a:lnTo>
                <a:lnTo>
                  <a:pt x="68072" y="408431"/>
                </a:lnTo>
                <a:lnTo>
                  <a:pt x="3459988" y="408431"/>
                </a:lnTo>
                <a:lnTo>
                  <a:pt x="3486483" y="403082"/>
                </a:lnTo>
                <a:lnTo>
                  <a:pt x="3508121" y="388492"/>
                </a:lnTo>
                <a:lnTo>
                  <a:pt x="3522710" y="366855"/>
                </a:lnTo>
                <a:lnTo>
                  <a:pt x="3528060" y="340359"/>
                </a:lnTo>
                <a:lnTo>
                  <a:pt x="3528060" y="68071"/>
                </a:lnTo>
                <a:lnTo>
                  <a:pt x="3522710" y="41576"/>
                </a:lnTo>
                <a:lnTo>
                  <a:pt x="3508121" y="19938"/>
                </a:lnTo>
                <a:lnTo>
                  <a:pt x="3486483" y="5349"/>
                </a:lnTo>
                <a:lnTo>
                  <a:pt x="3459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90209" y="3646170"/>
            <a:ext cx="3528060" cy="408940"/>
          </a:xfrm>
          <a:custGeom>
            <a:avLst/>
            <a:gdLst/>
            <a:ahLst/>
            <a:cxnLst/>
            <a:rect l="l" t="t" r="r" b="b"/>
            <a:pathLst>
              <a:path w="3528059" h="408939">
                <a:moveTo>
                  <a:pt x="0" y="68071"/>
                </a:moveTo>
                <a:lnTo>
                  <a:pt x="5349" y="41576"/>
                </a:lnTo>
                <a:lnTo>
                  <a:pt x="19938" y="19938"/>
                </a:lnTo>
                <a:lnTo>
                  <a:pt x="41576" y="5349"/>
                </a:lnTo>
                <a:lnTo>
                  <a:pt x="68072" y="0"/>
                </a:lnTo>
                <a:lnTo>
                  <a:pt x="3459988" y="0"/>
                </a:lnTo>
                <a:lnTo>
                  <a:pt x="3486483" y="5349"/>
                </a:lnTo>
                <a:lnTo>
                  <a:pt x="3508121" y="19938"/>
                </a:lnTo>
                <a:lnTo>
                  <a:pt x="3522710" y="41576"/>
                </a:lnTo>
                <a:lnTo>
                  <a:pt x="3528060" y="68071"/>
                </a:lnTo>
                <a:lnTo>
                  <a:pt x="3528060" y="340359"/>
                </a:lnTo>
                <a:lnTo>
                  <a:pt x="3522710" y="366855"/>
                </a:lnTo>
                <a:lnTo>
                  <a:pt x="3508121" y="388492"/>
                </a:lnTo>
                <a:lnTo>
                  <a:pt x="3486483" y="403082"/>
                </a:lnTo>
                <a:lnTo>
                  <a:pt x="3459988" y="408431"/>
                </a:lnTo>
                <a:lnTo>
                  <a:pt x="68072" y="408431"/>
                </a:lnTo>
                <a:lnTo>
                  <a:pt x="41576" y="403082"/>
                </a:lnTo>
                <a:lnTo>
                  <a:pt x="19938" y="388492"/>
                </a:lnTo>
                <a:lnTo>
                  <a:pt x="5349" y="366855"/>
                </a:lnTo>
                <a:lnTo>
                  <a:pt x="0" y="340359"/>
                </a:lnTo>
                <a:lnTo>
                  <a:pt x="0" y="68071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89523" y="3690950"/>
            <a:ext cx="32734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scanf read value </a:t>
            </a:r>
            <a:r>
              <a:rPr sz="1800" spc="5" dirty="0">
                <a:latin typeface="Times New Roman"/>
                <a:cs typeface="Times New Roman"/>
              </a:rPr>
              <a:t>typed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keyboard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60797" y="3811523"/>
            <a:ext cx="504190" cy="78105"/>
          </a:xfrm>
          <a:custGeom>
            <a:avLst/>
            <a:gdLst/>
            <a:ahLst/>
            <a:cxnLst/>
            <a:rect l="l" t="t" r="r" b="b"/>
            <a:pathLst>
              <a:path w="504189" h="78104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5"/>
                </a:lnTo>
                <a:lnTo>
                  <a:pt x="64769" y="51815"/>
                </a:lnTo>
                <a:lnTo>
                  <a:pt x="64769" y="25907"/>
                </a:lnTo>
                <a:lnTo>
                  <a:pt x="77724" y="25907"/>
                </a:lnTo>
                <a:lnTo>
                  <a:pt x="77724" y="0"/>
                </a:lnTo>
                <a:close/>
              </a:path>
              <a:path w="504189" h="78104">
                <a:moveTo>
                  <a:pt x="77724" y="25907"/>
                </a:moveTo>
                <a:lnTo>
                  <a:pt x="64769" y="25907"/>
                </a:lnTo>
                <a:lnTo>
                  <a:pt x="64769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504189" h="78104">
                <a:moveTo>
                  <a:pt x="504063" y="25907"/>
                </a:moveTo>
                <a:lnTo>
                  <a:pt x="77724" y="25907"/>
                </a:lnTo>
                <a:lnTo>
                  <a:pt x="77724" y="51815"/>
                </a:lnTo>
                <a:lnTo>
                  <a:pt x="504063" y="51815"/>
                </a:lnTo>
                <a:lnTo>
                  <a:pt x="504063" y="259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457187"/>
            <a:ext cx="1369060" cy="401320"/>
          </a:xfrm>
          <a:custGeom>
            <a:avLst/>
            <a:gdLst/>
            <a:ahLst/>
            <a:cxnLst/>
            <a:rect l="l" t="t" r="r" b="b"/>
            <a:pathLst>
              <a:path w="1369060" h="401320">
                <a:moveTo>
                  <a:pt x="0" y="400811"/>
                </a:moveTo>
                <a:lnTo>
                  <a:pt x="1368552" y="400811"/>
                </a:lnTo>
                <a:lnTo>
                  <a:pt x="1368552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6483502"/>
            <a:ext cx="699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c1</a:t>
            </a:r>
            <a:r>
              <a:rPr sz="2000" spc="5" dirty="0">
                <a:latin typeface="Times New Roman"/>
                <a:cs typeface="Times New Roman"/>
              </a:rPr>
              <a:t>_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6488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289" y="259035"/>
            <a:ext cx="317041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70C0"/>
                </a:solidFill>
              </a:rPr>
              <a:t>scanf</a:t>
            </a:r>
            <a:r>
              <a:rPr b="1" spc="-70" dirty="0">
                <a:solidFill>
                  <a:srgbClr val="0070C0"/>
                </a:solidFill>
              </a:rPr>
              <a:t> </a:t>
            </a:r>
            <a:r>
              <a:rPr b="1" dirty="0">
                <a:solidFill>
                  <a:srgbClr val="0070C0"/>
                </a:solidFill>
              </a:rPr>
              <a:t>(Cont…)</a:t>
            </a:r>
          </a:p>
        </p:txBody>
      </p:sp>
      <p:sp>
        <p:nvSpPr>
          <p:cNvPr id="3" name="object 3"/>
          <p:cNvSpPr/>
          <p:nvPr/>
        </p:nvSpPr>
        <p:spPr>
          <a:xfrm>
            <a:off x="1972817" y="1870710"/>
            <a:ext cx="4304030" cy="715010"/>
          </a:xfrm>
          <a:custGeom>
            <a:avLst/>
            <a:gdLst/>
            <a:ahLst/>
            <a:cxnLst/>
            <a:rect l="l" t="t" r="r" b="b"/>
            <a:pathLst>
              <a:path w="4304030" h="715010">
                <a:moveTo>
                  <a:pt x="0" y="119125"/>
                </a:moveTo>
                <a:lnTo>
                  <a:pt x="9362" y="72759"/>
                </a:lnTo>
                <a:lnTo>
                  <a:pt x="34893" y="34893"/>
                </a:lnTo>
                <a:lnTo>
                  <a:pt x="72759" y="9362"/>
                </a:lnTo>
                <a:lnTo>
                  <a:pt x="119125" y="0"/>
                </a:lnTo>
                <a:lnTo>
                  <a:pt x="4184650" y="0"/>
                </a:lnTo>
                <a:lnTo>
                  <a:pt x="4231016" y="9362"/>
                </a:lnTo>
                <a:lnTo>
                  <a:pt x="4268882" y="34893"/>
                </a:lnTo>
                <a:lnTo>
                  <a:pt x="4294413" y="72759"/>
                </a:lnTo>
                <a:lnTo>
                  <a:pt x="4303776" y="119125"/>
                </a:lnTo>
                <a:lnTo>
                  <a:pt x="4303776" y="595629"/>
                </a:lnTo>
                <a:lnTo>
                  <a:pt x="4294413" y="641996"/>
                </a:lnTo>
                <a:lnTo>
                  <a:pt x="4268882" y="679862"/>
                </a:lnTo>
                <a:lnTo>
                  <a:pt x="4231016" y="705393"/>
                </a:lnTo>
                <a:lnTo>
                  <a:pt x="4184650" y="714755"/>
                </a:lnTo>
                <a:lnTo>
                  <a:pt x="119125" y="714755"/>
                </a:lnTo>
                <a:lnTo>
                  <a:pt x="72759" y="705393"/>
                </a:lnTo>
                <a:lnTo>
                  <a:pt x="34893" y="679862"/>
                </a:lnTo>
                <a:lnTo>
                  <a:pt x="9362" y="641996"/>
                </a:lnTo>
                <a:lnTo>
                  <a:pt x="0" y="595629"/>
                </a:lnTo>
                <a:lnTo>
                  <a:pt x="0" y="119125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85213" y="1930400"/>
            <a:ext cx="39668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Type </a:t>
            </a:r>
            <a:r>
              <a:rPr sz="1800" dirty="0">
                <a:latin typeface="Times New Roman"/>
                <a:cs typeface="Times New Roman"/>
              </a:rPr>
              <a:t>value input </a:t>
            </a:r>
            <a:r>
              <a:rPr sz="1800" b="1" dirty="0">
                <a:latin typeface="Times New Roman"/>
                <a:cs typeface="Times New Roman"/>
              </a:rPr>
              <a:t>income </a:t>
            </a:r>
            <a:r>
              <a:rPr sz="1800" dirty="0">
                <a:latin typeface="Times New Roman"/>
                <a:cs typeface="Times New Roman"/>
              </a:rPr>
              <a:t>and then saved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  a float of variable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income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79520" y="3723132"/>
            <a:ext cx="2304415" cy="466725"/>
          </a:xfrm>
          <a:custGeom>
            <a:avLst/>
            <a:gdLst/>
            <a:ahLst/>
            <a:cxnLst/>
            <a:rect l="l" t="t" r="r" b="b"/>
            <a:pathLst>
              <a:path w="2304415" h="466725">
                <a:moveTo>
                  <a:pt x="2304288" y="0"/>
                </a:moveTo>
                <a:lnTo>
                  <a:pt x="2302306" y="73700"/>
                </a:lnTo>
                <a:lnTo>
                  <a:pt x="2296789" y="137708"/>
                </a:lnTo>
                <a:lnTo>
                  <a:pt x="2288377" y="188183"/>
                </a:lnTo>
                <a:lnTo>
                  <a:pt x="2265426" y="233172"/>
                </a:lnTo>
                <a:lnTo>
                  <a:pt x="1202308" y="233172"/>
                </a:lnTo>
                <a:lnTo>
                  <a:pt x="1190025" y="245059"/>
                </a:lnTo>
                <a:lnTo>
                  <a:pt x="1179357" y="278160"/>
                </a:lnTo>
                <a:lnTo>
                  <a:pt x="1170945" y="328635"/>
                </a:lnTo>
                <a:lnTo>
                  <a:pt x="1165428" y="392643"/>
                </a:lnTo>
                <a:lnTo>
                  <a:pt x="1163446" y="466344"/>
                </a:lnTo>
                <a:lnTo>
                  <a:pt x="1161465" y="392643"/>
                </a:lnTo>
                <a:lnTo>
                  <a:pt x="1155948" y="328635"/>
                </a:lnTo>
                <a:lnTo>
                  <a:pt x="1147536" y="278160"/>
                </a:lnTo>
                <a:lnTo>
                  <a:pt x="1136868" y="245059"/>
                </a:lnTo>
                <a:lnTo>
                  <a:pt x="1124584" y="233172"/>
                </a:lnTo>
                <a:lnTo>
                  <a:pt x="38862" y="233172"/>
                </a:lnTo>
                <a:lnTo>
                  <a:pt x="26578" y="221284"/>
                </a:lnTo>
                <a:lnTo>
                  <a:pt x="15910" y="188183"/>
                </a:lnTo>
                <a:lnTo>
                  <a:pt x="7498" y="137708"/>
                </a:lnTo>
                <a:lnTo>
                  <a:pt x="1981" y="73700"/>
                </a:lnTo>
                <a:lnTo>
                  <a:pt x="0" y="0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4700" y="2673095"/>
            <a:ext cx="1617345" cy="467995"/>
          </a:xfrm>
          <a:custGeom>
            <a:avLst/>
            <a:gdLst/>
            <a:ahLst/>
            <a:cxnLst/>
            <a:rect l="l" t="t" r="r" b="b"/>
            <a:pathLst>
              <a:path w="1617345" h="467994">
                <a:moveTo>
                  <a:pt x="1616964" y="467867"/>
                </a:moveTo>
                <a:lnTo>
                  <a:pt x="1614981" y="393941"/>
                </a:lnTo>
                <a:lnTo>
                  <a:pt x="1609457" y="329726"/>
                </a:lnTo>
                <a:lnTo>
                  <a:pt x="1601026" y="279080"/>
                </a:lnTo>
                <a:lnTo>
                  <a:pt x="1577975" y="233933"/>
                </a:lnTo>
                <a:lnTo>
                  <a:pt x="821309" y="233933"/>
                </a:lnTo>
                <a:lnTo>
                  <a:pt x="809012" y="222004"/>
                </a:lnTo>
                <a:lnTo>
                  <a:pt x="798312" y="188787"/>
                </a:lnTo>
                <a:lnTo>
                  <a:pt x="789862" y="138141"/>
                </a:lnTo>
                <a:lnTo>
                  <a:pt x="784314" y="73926"/>
                </a:lnTo>
                <a:lnTo>
                  <a:pt x="782320" y="0"/>
                </a:lnTo>
                <a:lnTo>
                  <a:pt x="780337" y="73926"/>
                </a:lnTo>
                <a:lnTo>
                  <a:pt x="774813" y="138141"/>
                </a:lnTo>
                <a:lnTo>
                  <a:pt x="766382" y="188787"/>
                </a:lnTo>
                <a:lnTo>
                  <a:pt x="755676" y="222004"/>
                </a:lnTo>
                <a:lnTo>
                  <a:pt x="743330" y="233933"/>
                </a:lnTo>
                <a:lnTo>
                  <a:pt x="38988" y="233933"/>
                </a:lnTo>
                <a:lnTo>
                  <a:pt x="26643" y="245863"/>
                </a:lnTo>
                <a:lnTo>
                  <a:pt x="15937" y="279080"/>
                </a:lnTo>
                <a:lnTo>
                  <a:pt x="7506" y="329726"/>
                </a:lnTo>
                <a:lnTo>
                  <a:pt x="1982" y="393941"/>
                </a:lnTo>
                <a:lnTo>
                  <a:pt x="0" y="467867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1289" y="4365497"/>
            <a:ext cx="4464050" cy="715010"/>
          </a:xfrm>
          <a:custGeom>
            <a:avLst/>
            <a:gdLst/>
            <a:ahLst/>
            <a:cxnLst/>
            <a:rect l="l" t="t" r="r" b="b"/>
            <a:pathLst>
              <a:path w="4464050" h="715010">
                <a:moveTo>
                  <a:pt x="0" y="119125"/>
                </a:moveTo>
                <a:lnTo>
                  <a:pt x="9362" y="72759"/>
                </a:lnTo>
                <a:lnTo>
                  <a:pt x="34893" y="34893"/>
                </a:lnTo>
                <a:lnTo>
                  <a:pt x="72759" y="9362"/>
                </a:lnTo>
                <a:lnTo>
                  <a:pt x="119126" y="0"/>
                </a:lnTo>
                <a:lnTo>
                  <a:pt x="4344670" y="0"/>
                </a:lnTo>
                <a:lnTo>
                  <a:pt x="4391036" y="9362"/>
                </a:lnTo>
                <a:lnTo>
                  <a:pt x="4428902" y="34893"/>
                </a:lnTo>
                <a:lnTo>
                  <a:pt x="4454433" y="72759"/>
                </a:lnTo>
                <a:lnTo>
                  <a:pt x="4463795" y="119125"/>
                </a:lnTo>
                <a:lnTo>
                  <a:pt x="4463795" y="595629"/>
                </a:lnTo>
                <a:lnTo>
                  <a:pt x="4454433" y="641996"/>
                </a:lnTo>
                <a:lnTo>
                  <a:pt x="4428902" y="679862"/>
                </a:lnTo>
                <a:lnTo>
                  <a:pt x="4391036" y="705393"/>
                </a:lnTo>
                <a:lnTo>
                  <a:pt x="4344670" y="714756"/>
                </a:lnTo>
                <a:lnTo>
                  <a:pt x="119126" y="714756"/>
                </a:lnTo>
                <a:lnTo>
                  <a:pt x="72759" y="705393"/>
                </a:lnTo>
                <a:lnTo>
                  <a:pt x="34893" y="679862"/>
                </a:lnTo>
                <a:lnTo>
                  <a:pt x="9362" y="641996"/>
                </a:lnTo>
                <a:lnTo>
                  <a:pt x="0" y="595629"/>
                </a:lnTo>
                <a:lnTo>
                  <a:pt x="0" y="119125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14066" y="4426711"/>
            <a:ext cx="4188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Type </a:t>
            </a:r>
            <a:r>
              <a:rPr sz="1800" dirty="0">
                <a:latin typeface="Times New Roman"/>
                <a:cs typeface="Times New Roman"/>
              </a:rPr>
              <a:t>value input </a:t>
            </a:r>
            <a:r>
              <a:rPr sz="1800" b="1" spc="-5" dirty="0">
                <a:latin typeface="Times New Roman"/>
                <a:cs typeface="Times New Roman"/>
              </a:rPr>
              <a:t>expense </a:t>
            </a:r>
            <a:r>
              <a:rPr sz="1800" dirty="0">
                <a:latin typeface="Times New Roman"/>
                <a:cs typeface="Times New Roman"/>
              </a:rPr>
              <a:t>and then saved in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 double of variable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expense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00300" y="3289444"/>
            <a:ext cx="4286250" cy="209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49616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3335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64652"/>
                </a:solidFill>
              </a:rPr>
              <a:t>Program</a:t>
            </a:r>
            <a:r>
              <a:rPr sz="3200" spc="-95" dirty="0">
                <a:solidFill>
                  <a:srgbClr val="464652"/>
                </a:solidFill>
              </a:rPr>
              <a:t> </a:t>
            </a:r>
            <a:r>
              <a:rPr sz="3200" dirty="0">
                <a:solidFill>
                  <a:srgbClr val="464652"/>
                </a:solidFill>
              </a:rPr>
              <a:t>Debugging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166476"/>
            <a:ext cx="6019800" cy="123507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9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Syntax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error</a:t>
            </a:r>
            <a:endParaRPr sz="24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520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Mistake </a:t>
            </a:r>
            <a:r>
              <a:rPr sz="2100" spc="-5" dirty="0">
                <a:latin typeface="Times New Roman"/>
                <a:cs typeface="Times New Roman"/>
              </a:rPr>
              <a:t>cause </a:t>
            </a:r>
            <a:r>
              <a:rPr sz="2100" dirty="0">
                <a:latin typeface="Times New Roman"/>
                <a:cs typeface="Times New Roman"/>
              </a:rPr>
              <a:t>by violating </a:t>
            </a:r>
            <a:r>
              <a:rPr sz="2100" spc="-5" dirty="0">
                <a:latin typeface="Times New Roman"/>
                <a:cs typeface="Times New Roman"/>
              </a:rPr>
              <a:t>“grammar”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</a:t>
            </a:r>
            <a:endParaRPr sz="21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495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C </a:t>
            </a:r>
            <a:r>
              <a:rPr sz="2100" spc="-5" dirty="0">
                <a:latin typeface="Times New Roman"/>
                <a:cs typeface="Times New Roman"/>
              </a:rPr>
              <a:t>compiler </a:t>
            </a:r>
            <a:r>
              <a:rPr sz="2100" dirty="0">
                <a:latin typeface="Times New Roman"/>
                <a:cs typeface="Times New Roman"/>
              </a:rPr>
              <a:t>can easily diagnose during </a:t>
            </a:r>
            <a:r>
              <a:rPr sz="2100" spc="-5" dirty="0">
                <a:latin typeface="Times New Roman"/>
                <a:cs typeface="Times New Roman"/>
              </a:rPr>
              <a:t>compilation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7408" y="2493264"/>
            <a:ext cx="5664708" cy="389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48228" y="5849111"/>
            <a:ext cx="5571744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457187"/>
            <a:ext cx="1369060" cy="401320"/>
          </a:xfrm>
          <a:custGeom>
            <a:avLst/>
            <a:gdLst/>
            <a:ahLst/>
            <a:cxnLst/>
            <a:rect l="l" t="t" r="r" b="b"/>
            <a:pathLst>
              <a:path w="1369060" h="401320">
                <a:moveTo>
                  <a:pt x="0" y="400811"/>
                </a:moveTo>
                <a:lnTo>
                  <a:pt x="1368552" y="400811"/>
                </a:lnTo>
                <a:lnTo>
                  <a:pt x="1368552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6483502"/>
            <a:ext cx="699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c1</a:t>
            </a:r>
            <a:r>
              <a:rPr sz="2000" spc="5" dirty="0">
                <a:latin typeface="Times New Roman"/>
                <a:cs typeface="Times New Roman"/>
              </a:rPr>
              <a:t>_</a:t>
            </a: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88333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4904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64652"/>
                </a:solidFill>
              </a:rPr>
              <a:t>Program Debugging</a:t>
            </a:r>
            <a:r>
              <a:rPr sz="3200" spc="-110" dirty="0">
                <a:solidFill>
                  <a:srgbClr val="464652"/>
                </a:solidFill>
              </a:rPr>
              <a:t> </a:t>
            </a:r>
            <a:r>
              <a:rPr sz="3200" dirty="0">
                <a:solidFill>
                  <a:srgbClr val="464652"/>
                </a:solidFill>
              </a:rPr>
              <a:t>(Cont…)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166476"/>
            <a:ext cx="5761990" cy="161925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9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Run-time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error</a:t>
            </a:r>
            <a:endParaRPr sz="24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520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Called </a:t>
            </a:r>
            <a:r>
              <a:rPr sz="2100" spc="-5" dirty="0">
                <a:latin typeface="Times New Roman"/>
                <a:cs typeface="Times New Roman"/>
              </a:rPr>
              <a:t>semantic </a:t>
            </a:r>
            <a:r>
              <a:rPr sz="2100" dirty="0">
                <a:latin typeface="Times New Roman"/>
                <a:cs typeface="Times New Roman"/>
              </a:rPr>
              <a:t>error or </a:t>
            </a:r>
            <a:r>
              <a:rPr sz="2100" spc="-10" dirty="0">
                <a:latin typeface="Times New Roman"/>
                <a:cs typeface="Times New Roman"/>
              </a:rPr>
              <a:t>smart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error</a:t>
            </a:r>
            <a:endParaRPr sz="21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495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spc="-15" dirty="0">
                <a:latin typeface="Times New Roman"/>
                <a:cs typeface="Times New Roman"/>
              </a:rPr>
              <a:t>Violation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-5" dirty="0">
                <a:latin typeface="Times New Roman"/>
                <a:cs typeface="Times New Roman"/>
              </a:rPr>
              <a:t>rules </a:t>
            </a:r>
            <a:r>
              <a:rPr sz="2100" dirty="0">
                <a:latin typeface="Times New Roman"/>
                <a:cs typeface="Times New Roman"/>
              </a:rPr>
              <a:t>during program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execution</a:t>
            </a:r>
            <a:endParaRPr sz="21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500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C </a:t>
            </a:r>
            <a:r>
              <a:rPr sz="2100" spc="-5" dirty="0">
                <a:latin typeface="Times New Roman"/>
                <a:cs typeface="Times New Roman"/>
              </a:rPr>
              <a:t>compiler </a:t>
            </a:r>
            <a:r>
              <a:rPr sz="2100" dirty="0">
                <a:latin typeface="Times New Roman"/>
                <a:cs typeface="Times New Roman"/>
              </a:rPr>
              <a:t>cannot recognize during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compilation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" y="2872738"/>
            <a:ext cx="5678424" cy="3889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0035" y="3395471"/>
            <a:ext cx="4085844" cy="1685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457187"/>
            <a:ext cx="1369060" cy="401320"/>
          </a:xfrm>
          <a:custGeom>
            <a:avLst/>
            <a:gdLst/>
            <a:ahLst/>
            <a:cxnLst/>
            <a:rect l="l" t="t" r="r" b="b"/>
            <a:pathLst>
              <a:path w="1369060" h="401320">
                <a:moveTo>
                  <a:pt x="0" y="400811"/>
                </a:moveTo>
                <a:lnTo>
                  <a:pt x="1368552" y="400811"/>
                </a:lnTo>
                <a:lnTo>
                  <a:pt x="1368552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6483502"/>
            <a:ext cx="699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c1</a:t>
            </a:r>
            <a:r>
              <a:rPr sz="2000" spc="5" dirty="0">
                <a:latin typeface="Times New Roman"/>
                <a:cs typeface="Times New Roman"/>
              </a:rPr>
              <a:t>_</a:t>
            </a: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10127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83438"/>
            <a:ext cx="4904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464652"/>
                </a:solidFill>
              </a:rPr>
              <a:t>Program Debugging</a:t>
            </a:r>
            <a:r>
              <a:rPr sz="3200" spc="-110" dirty="0">
                <a:solidFill>
                  <a:srgbClr val="464652"/>
                </a:solidFill>
              </a:rPr>
              <a:t> </a:t>
            </a:r>
            <a:r>
              <a:rPr sz="3200" dirty="0">
                <a:solidFill>
                  <a:srgbClr val="464652"/>
                </a:solidFill>
              </a:rPr>
              <a:t>(Cont…)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166476"/>
            <a:ext cx="7377430" cy="123507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90"/>
              </a:spcBef>
              <a:buClr>
                <a:srgbClr val="717BA2"/>
              </a:buClr>
              <a:buSzPct val="75000"/>
              <a:buFont typeface="Wingdings"/>
              <a:buChar char="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Logic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error</a:t>
            </a:r>
            <a:endParaRPr sz="24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520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Most </a:t>
            </a:r>
            <a:r>
              <a:rPr sz="2100" spc="-5" dirty="0">
                <a:latin typeface="Times New Roman"/>
                <a:cs typeface="Times New Roman"/>
              </a:rPr>
              <a:t>difficult </a:t>
            </a:r>
            <a:r>
              <a:rPr sz="2100" dirty="0">
                <a:latin typeface="Times New Roman"/>
                <a:cs typeface="Times New Roman"/>
              </a:rPr>
              <a:t>error to recognize and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correct</a:t>
            </a:r>
            <a:endParaRPr sz="2100">
              <a:latin typeface="Times New Roman"/>
              <a:cs typeface="Times New Roman"/>
            </a:endParaRPr>
          </a:p>
          <a:p>
            <a:pPr marL="561340" lvl="1" indent="-274320">
              <a:lnSpc>
                <a:spcPct val="100000"/>
              </a:lnSpc>
              <a:spcBef>
                <a:spcPts val="495"/>
              </a:spcBef>
              <a:buClr>
                <a:srgbClr val="9FB8CD"/>
              </a:buClr>
              <a:buSzPct val="76190"/>
              <a:buFont typeface="Wingdings"/>
              <a:buChar char=""/>
              <a:tabLst>
                <a:tab pos="561975" algn="l"/>
              </a:tabLst>
            </a:pPr>
            <a:r>
              <a:rPr sz="2100" dirty="0">
                <a:latin typeface="Times New Roman"/>
                <a:cs typeface="Times New Roman"/>
              </a:rPr>
              <a:t>Program </a:t>
            </a:r>
            <a:r>
              <a:rPr sz="2100" spc="-5" dirty="0">
                <a:latin typeface="Times New Roman"/>
                <a:cs typeface="Times New Roman"/>
              </a:rPr>
              <a:t>compiled </a:t>
            </a:r>
            <a:r>
              <a:rPr sz="2100" dirty="0">
                <a:latin typeface="Times New Roman"/>
                <a:cs typeface="Times New Roman"/>
              </a:rPr>
              <a:t>and executed successfully but answer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wrong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493262"/>
            <a:ext cx="6188963" cy="4247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94503" y="3285744"/>
            <a:ext cx="4285488" cy="1656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457187"/>
            <a:ext cx="1369060" cy="401320"/>
          </a:xfrm>
          <a:custGeom>
            <a:avLst/>
            <a:gdLst/>
            <a:ahLst/>
            <a:cxnLst/>
            <a:rect l="l" t="t" r="r" b="b"/>
            <a:pathLst>
              <a:path w="1369060" h="401320">
                <a:moveTo>
                  <a:pt x="0" y="400811"/>
                </a:moveTo>
                <a:lnTo>
                  <a:pt x="1368552" y="400811"/>
                </a:lnTo>
                <a:lnTo>
                  <a:pt x="1368552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6483502"/>
            <a:ext cx="699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c1</a:t>
            </a:r>
            <a:r>
              <a:rPr sz="2000" spc="5" dirty="0">
                <a:latin typeface="Times New Roman"/>
                <a:cs typeface="Times New Roman"/>
              </a:rPr>
              <a:t>_</a:t>
            </a: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547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8786" y="464398"/>
            <a:ext cx="59912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solidFill>
                  <a:srgbClr val="0070C0"/>
                </a:solidFill>
              </a:rPr>
              <a:t>Editing</a:t>
            </a:r>
            <a:endParaRPr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" y="1524000"/>
            <a:ext cx="79247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writing the C source code.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editor program (i.e. vi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Linux, Notepad for windows).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package provides programming environment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Integrated editor.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Managing and maintaining source code.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-i.e. C++ Builder, Code:: Blocks, Dev-C++, Microsoft Visual Studio.</a:t>
            </a:r>
            <a:endParaRPr lang="en-M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8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493" y="583499"/>
            <a:ext cx="733901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solidFill>
                  <a:srgbClr val="0070C0"/>
                </a:solidFill>
              </a:rPr>
              <a:t>Pre-processing and Compiling</a:t>
            </a:r>
            <a:endParaRPr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00" y="15240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Pre-processing-performs directives such as inclusion of header files and substitution.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Compiling- process of translating the source code (programming language) to machine code (machine language).</a:t>
            </a:r>
          </a:p>
        </p:txBody>
      </p:sp>
    </p:spTree>
    <p:extLst>
      <p:ext uri="{BB962C8B-B14F-4D97-AF65-F5344CB8AC3E}">
        <p14:creationId xmlns:p14="http://schemas.microsoft.com/office/powerpoint/2010/main" val="361601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1187" y="509758"/>
            <a:ext cx="59912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solidFill>
                  <a:srgbClr val="0070C0"/>
                </a:solidFill>
              </a:rPr>
              <a:t>Linking</a:t>
            </a:r>
            <a:endParaRPr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00" y="15240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combining generated object files.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required codes from C standard library.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an executable file.</a:t>
            </a:r>
          </a:p>
        </p:txBody>
      </p:sp>
    </p:spTree>
    <p:extLst>
      <p:ext uri="{BB962C8B-B14F-4D97-AF65-F5344CB8AC3E}">
        <p14:creationId xmlns:p14="http://schemas.microsoft.com/office/powerpoint/2010/main" val="237545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387" y="554002"/>
            <a:ext cx="59912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dirty="0">
                <a:solidFill>
                  <a:srgbClr val="0070C0"/>
                </a:solidFill>
              </a:rPr>
              <a:t>Executing</a:t>
            </a:r>
            <a:endParaRPr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00" y="15240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program to check whether it produce the desired output.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stage where you check the output of your program.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program does not produce the suppose output, then you have made logic (semantic) error.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94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</TotalTime>
  <Words>2507</Words>
  <Application>Microsoft Office PowerPoint</Application>
  <PresentationFormat>On-screen Show (4:3)</PresentationFormat>
  <Paragraphs>472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Bookman Old Style</vt:lpstr>
      <vt:lpstr>Calibri</vt:lpstr>
      <vt:lpstr>Calibri Light</vt:lpstr>
      <vt:lpstr>Tahoma</vt:lpstr>
      <vt:lpstr>Times New Roman</vt:lpstr>
      <vt:lpstr>Wingdings</vt:lpstr>
      <vt:lpstr>Office Theme</vt:lpstr>
      <vt:lpstr>Computer Engineering  (BMR 1123) Basic Computer Programming  (BEE 1223) (DEE 4113)</vt:lpstr>
      <vt:lpstr>Lecture 1 C Programming Fundamentals </vt:lpstr>
      <vt:lpstr>What is a program?</vt:lpstr>
      <vt:lpstr>Programming Language?</vt:lpstr>
      <vt:lpstr>Development stages of C program?</vt:lpstr>
      <vt:lpstr>Editing</vt:lpstr>
      <vt:lpstr>Pre-processing and Compiling</vt:lpstr>
      <vt:lpstr>Linking</vt:lpstr>
      <vt:lpstr>Executing</vt:lpstr>
      <vt:lpstr>Computer Organization &amp; Hardware</vt:lpstr>
      <vt:lpstr>Input / Output Units</vt:lpstr>
      <vt:lpstr>Memory Units</vt:lpstr>
      <vt:lpstr>Arithmetic &amp; Logic Unit (ALU)</vt:lpstr>
      <vt:lpstr>Central Processing Unit (CPU)</vt:lpstr>
      <vt:lpstr>Secondary Storage Unit</vt:lpstr>
      <vt:lpstr>Software</vt:lpstr>
      <vt:lpstr>Program Languages</vt:lpstr>
      <vt:lpstr>Program Languages (Cont…)</vt:lpstr>
      <vt:lpstr>Algorithms</vt:lpstr>
      <vt:lpstr>Algorithms</vt:lpstr>
      <vt:lpstr>Algorithms (Cont…)</vt:lpstr>
      <vt:lpstr>Algorithms (Cont…)</vt:lpstr>
      <vt:lpstr>Pseudocoding</vt:lpstr>
      <vt:lpstr>PowerPoint Presentation</vt:lpstr>
      <vt:lpstr>PowerPoint Presentation</vt:lpstr>
      <vt:lpstr>Introduction to C Languange</vt:lpstr>
      <vt:lpstr>Program Structure</vt:lpstr>
      <vt:lpstr>Header Files</vt:lpstr>
      <vt:lpstr>Preprocessor Directives</vt:lpstr>
      <vt:lpstr>Main Function</vt:lpstr>
      <vt:lpstr>Comments in C</vt:lpstr>
      <vt:lpstr>PowerPoint Presentation</vt:lpstr>
      <vt:lpstr>Data Types in C</vt:lpstr>
      <vt:lpstr>Data Types &amp; Memory Allocation</vt:lpstr>
      <vt:lpstr>Data Types &amp; Memory Allocation (Cont…)</vt:lpstr>
      <vt:lpstr>Data Types Declaration</vt:lpstr>
      <vt:lpstr>Types of Operators</vt:lpstr>
      <vt:lpstr>Types of Operators (Cont…)</vt:lpstr>
      <vt:lpstr>Types of Operators (Cont…)</vt:lpstr>
      <vt:lpstr>Types of Operators (Cont…)</vt:lpstr>
      <vt:lpstr>Types of Operators (Cont…)</vt:lpstr>
      <vt:lpstr>Types of Operators (Cont…)</vt:lpstr>
      <vt:lpstr>Types of Operators (Cont…)</vt:lpstr>
      <vt:lpstr>Variables </vt:lpstr>
      <vt:lpstr>Variable names - Rules </vt:lpstr>
      <vt:lpstr>Declare Variables</vt:lpstr>
      <vt:lpstr>Input and Output</vt:lpstr>
      <vt:lpstr>printf</vt:lpstr>
      <vt:lpstr>printf (Cont…)</vt:lpstr>
      <vt:lpstr>scanf</vt:lpstr>
      <vt:lpstr>scanf (Cont…)</vt:lpstr>
      <vt:lpstr>Program Debugging</vt:lpstr>
      <vt:lpstr>Program Debugging (Cont…)</vt:lpstr>
      <vt:lpstr>Program Debugging (Cont…)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Engineering  (BMR 1123) Basic Computer Programming  (BEE 1223)</dc:title>
  <dc:creator>Nur ruzanna bt Mohamd rafidi</dc:creator>
  <cp:lastModifiedBy>Nur ruzanna bt Mohamd rafidi</cp:lastModifiedBy>
  <cp:revision>4</cp:revision>
  <dcterms:created xsi:type="dcterms:W3CDTF">2023-01-10T04:56:27Z</dcterms:created>
  <dcterms:modified xsi:type="dcterms:W3CDTF">2023-01-20T01:32:41Z</dcterms:modified>
</cp:coreProperties>
</file>