
<file path=[Content_Types].xml><?xml version="1.0" encoding="utf-8"?>
<Types xmlns="http://schemas.openxmlformats.org/package/2006/content-types">
  <Default Extension="0"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331" r:id="rId3"/>
    <p:sldId id="341" r:id="rId4"/>
    <p:sldId id="267" r:id="rId5"/>
    <p:sldId id="313" r:id="rId6"/>
    <p:sldId id="314" r:id="rId7"/>
    <p:sldId id="315" r:id="rId8"/>
    <p:sldId id="311" r:id="rId9"/>
    <p:sldId id="312" r:id="rId10"/>
    <p:sldId id="316" r:id="rId11"/>
    <p:sldId id="317" r:id="rId12"/>
    <p:sldId id="318" r:id="rId13"/>
    <p:sldId id="319" r:id="rId14"/>
    <p:sldId id="320" r:id="rId15"/>
    <p:sldId id="322" r:id="rId16"/>
    <p:sldId id="323" r:id="rId17"/>
    <p:sldId id="324" r:id="rId18"/>
    <p:sldId id="325" r:id="rId19"/>
    <p:sldId id="326" r:id="rId20"/>
    <p:sldId id="327" r:id="rId21"/>
    <p:sldId id="328" r:id="rId22"/>
    <p:sldId id="329" r:id="rId23"/>
    <p:sldId id="330" r:id="rId24"/>
    <p:sldId id="321" r:id="rId25"/>
    <p:sldId id="332" r:id="rId26"/>
    <p:sldId id="333" r:id="rId27"/>
    <p:sldId id="334" r:id="rId28"/>
    <p:sldId id="335" r:id="rId29"/>
    <p:sldId id="336" r:id="rId30"/>
    <p:sldId id="337" r:id="rId31"/>
    <p:sldId id="338" r:id="rId32"/>
    <p:sldId id="339" r:id="rId33"/>
    <p:sldId id="340" r:id="rId34"/>
    <p:sldId id="383" r:id="rId35"/>
    <p:sldId id="342" r:id="rId36"/>
    <p:sldId id="343" r:id="rId37"/>
    <p:sldId id="344" r:id="rId38"/>
    <p:sldId id="348" r:id="rId39"/>
    <p:sldId id="350" r:id="rId40"/>
    <p:sldId id="351" r:id="rId41"/>
    <p:sldId id="346" r:id="rId42"/>
    <p:sldId id="349" r:id="rId43"/>
    <p:sldId id="352" r:id="rId44"/>
    <p:sldId id="353" r:id="rId45"/>
    <p:sldId id="354" r:id="rId46"/>
    <p:sldId id="355" r:id="rId47"/>
    <p:sldId id="358" r:id="rId48"/>
    <p:sldId id="361" r:id="rId49"/>
    <p:sldId id="356" r:id="rId50"/>
    <p:sldId id="357" r:id="rId51"/>
    <p:sldId id="360" r:id="rId52"/>
    <p:sldId id="362" r:id="rId53"/>
    <p:sldId id="363" r:id="rId54"/>
    <p:sldId id="364" r:id="rId55"/>
    <p:sldId id="366"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79" r:id="rId69"/>
    <p:sldId id="380" r:id="rId70"/>
    <p:sldId id="381" r:id="rId71"/>
    <p:sldId id="382"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D9251-4A73-4FE3-A4CE-EFA04A90DDCD}"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1BD204D3-B897-4E66-BC2B-908881B1CC20}" type="asst">
      <dgm:prSet phldrT="[Text]"/>
      <dgm:spPr/>
      <dgm:t>
        <a:bodyPr/>
        <a:lstStyle/>
        <a:p>
          <a:r>
            <a:rPr lang="en-US" dirty="0"/>
            <a:t>Control Structure</a:t>
          </a:r>
        </a:p>
      </dgm:t>
    </dgm:pt>
    <dgm:pt modelId="{BEA6B5DC-2E53-4303-9035-052A642A2BEC}" type="parTrans" cxnId="{F8186CBE-BABA-4F22-94E2-DAE93F259611}">
      <dgm:prSet/>
      <dgm:spPr/>
      <dgm:t>
        <a:bodyPr/>
        <a:lstStyle/>
        <a:p>
          <a:endParaRPr lang="en-US"/>
        </a:p>
      </dgm:t>
    </dgm:pt>
    <dgm:pt modelId="{AC767F06-9F0C-496B-85A7-F533C9349D8B}" type="sibTrans" cxnId="{F8186CBE-BABA-4F22-94E2-DAE93F259611}">
      <dgm:prSet/>
      <dgm:spPr/>
      <dgm:t>
        <a:bodyPr/>
        <a:lstStyle/>
        <a:p>
          <a:endParaRPr lang="en-US"/>
        </a:p>
      </dgm:t>
    </dgm:pt>
    <dgm:pt modelId="{5687E9D9-26F1-456A-BBC2-5FEA651584A6}">
      <dgm:prSet phldrT="[Text]"/>
      <dgm:spPr/>
      <dgm:t>
        <a:bodyPr/>
        <a:lstStyle/>
        <a:p>
          <a:r>
            <a:rPr lang="en-US" dirty="0"/>
            <a:t>Selection Structure</a:t>
          </a:r>
        </a:p>
      </dgm:t>
    </dgm:pt>
    <dgm:pt modelId="{FE1B0291-3F61-40F2-9B47-D7FE8BD942AB}" type="parTrans" cxnId="{727EE361-15F2-423A-BCED-11245182D5CF}">
      <dgm:prSet/>
      <dgm:spPr/>
      <dgm:t>
        <a:bodyPr/>
        <a:lstStyle/>
        <a:p>
          <a:endParaRPr lang="en-US"/>
        </a:p>
      </dgm:t>
    </dgm:pt>
    <dgm:pt modelId="{F76F2216-EDB5-48AB-A84D-C34433FBCF6C}" type="sibTrans" cxnId="{727EE361-15F2-423A-BCED-11245182D5CF}">
      <dgm:prSet/>
      <dgm:spPr/>
      <dgm:t>
        <a:bodyPr/>
        <a:lstStyle/>
        <a:p>
          <a:endParaRPr lang="en-US"/>
        </a:p>
      </dgm:t>
    </dgm:pt>
    <dgm:pt modelId="{B8EF66C4-9224-4F3B-9278-199A12AD7B0E}">
      <dgm:prSet phldrT="[Text]"/>
      <dgm:spPr/>
      <dgm:t>
        <a:bodyPr/>
        <a:lstStyle/>
        <a:p>
          <a:r>
            <a:rPr lang="en-US" dirty="0"/>
            <a:t>Repetition Structure</a:t>
          </a:r>
        </a:p>
      </dgm:t>
    </dgm:pt>
    <dgm:pt modelId="{B00CFDC3-3D22-49D3-9BE7-0A739F2BB5D1}" type="parTrans" cxnId="{4A2D6675-A3E6-4C9A-B709-FF1489641A08}">
      <dgm:prSet/>
      <dgm:spPr/>
      <dgm:t>
        <a:bodyPr/>
        <a:lstStyle/>
        <a:p>
          <a:endParaRPr lang="en-US"/>
        </a:p>
      </dgm:t>
    </dgm:pt>
    <dgm:pt modelId="{67FBADB2-89DD-4C41-9A62-0D4F4D40121C}" type="sibTrans" cxnId="{4A2D6675-A3E6-4C9A-B709-FF1489641A08}">
      <dgm:prSet/>
      <dgm:spPr/>
      <dgm:t>
        <a:bodyPr/>
        <a:lstStyle/>
        <a:p>
          <a:endParaRPr lang="en-US"/>
        </a:p>
      </dgm:t>
    </dgm:pt>
    <dgm:pt modelId="{2D6C2C0F-BBA2-425C-BF8F-A55C612B3B09}">
      <dgm:prSet phldrT="[Text]"/>
      <dgm:spPr/>
      <dgm:t>
        <a:bodyPr/>
        <a:lstStyle/>
        <a:p>
          <a:r>
            <a:rPr lang="en-US" dirty="0"/>
            <a:t>If-else</a:t>
          </a:r>
        </a:p>
      </dgm:t>
    </dgm:pt>
    <dgm:pt modelId="{D0061215-8A5A-489D-A4BF-5065AB38695F}" type="parTrans" cxnId="{636975CB-20C9-4641-83EA-104C329EE45C}">
      <dgm:prSet/>
      <dgm:spPr/>
      <dgm:t>
        <a:bodyPr/>
        <a:lstStyle/>
        <a:p>
          <a:endParaRPr lang="en-US"/>
        </a:p>
      </dgm:t>
    </dgm:pt>
    <dgm:pt modelId="{E1C40226-0A30-41A2-8B64-1A4531C86E37}" type="sibTrans" cxnId="{636975CB-20C9-4641-83EA-104C329EE45C}">
      <dgm:prSet/>
      <dgm:spPr/>
      <dgm:t>
        <a:bodyPr/>
        <a:lstStyle/>
        <a:p>
          <a:endParaRPr lang="en-US"/>
        </a:p>
      </dgm:t>
    </dgm:pt>
    <dgm:pt modelId="{1463431D-7A10-4C93-AC6F-6A929CBB6BBF}">
      <dgm:prSet phldrT="[Text]"/>
      <dgm:spPr/>
      <dgm:t>
        <a:bodyPr/>
        <a:lstStyle/>
        <a:p>
          <a:r>
            <a:rPr lang="en-US" dirty="0"/>
            <a:t>nested if</a:t>
          </a:r>
        </a:p>
      </dgm:t>
    </dgm:pt>
    <dgm:pt modelId="{CDE4BD27-803E-4214-8D6F-0046B945D9A3}" type="parTrans" cxnId="{5C03B19C-9E76-4DCD-989B-2EB91B995F94}">
      <dgm:prSet/>
      <dgm:spPr/>
      <dgm:t>
        <a:bodyPr/>
        <a:lstStyle/>
        <a:p>
          <a:endParaRPr lang="en-US"/>
        </a:p>
      </dgm:t>
    </dgm:pt>
    <dgm:pt modelId="{1286D017-8D54-4887-9ECE-0C9DFA3787FB}" type="sibTrans" cxnId="{5C03B19C-9E76-4DCD-989B-2EB91B995F94}">
      <dgm:prSet/>
      <dgm:spPr/>
      <dgm:t>
        <a:bodyPr/>
        <a:lstStyle/>
        <a:p>
          <a:endParaRPr lang="en-US"/>
        </a:p>
      </dgm:t>
    </dgm:pt>
    <dgm:pt modelId="{7C3103E2-B51B-442B-A3F1-9AE1C97B209D}">
      <dgm:prSet phldrT="[Text]"/>
      <dgm:spPr/>
      <dgm:t>
        <a:bodyPr/>
        <a:lstStyle/>
        <a:p>
          <a:r>
            <a:rPr lang="en-US" dirty="0"/>
            <a:t>while</a:t>
          </a:r>
        </a:p>
      </dgm:t>
    </dgm:pt>
    <dgm:pt modelId="{4D1283D4-EABD-4ED2-9983-6CB098BEE113}" type="parTrans" cxnId="{CA6DAC23-8D44-4F9F-9D76-9F0C52459752}">
      <dgm:prSet/>
      <dgm:spPr/>
      <dgm:t>
        <a:bodyPr/>
        <a:lstStyle/>
        <a:p>
          <a:endParaRPr lang="en-US"/>
        </a:p>
      </dgm:t>
    </dgm:pt>
    <dgm:pt modelId="{31F1AEA9-261E-434A-AF7C-93D3C4D51470}" type="sibTrans" cxnId="{CA6DAC23-8D44-4F9F-9D76-9F0C52459752}">
      <dgm:prSet/>
      <dgm:spPr/>
      <dgm:t>
        <a:bodyPr/>
        <a:lstStyle/>
        <a:p>
          <a:endParaRPr lang="en-US"/>
        </a:p>
      </dgm:t>
    </dgm:pt>
    <dgm:pt modelId="{582B65A2-D5BA-4A33-8D83-E2019FA6A462}">
      <dgm:prSet phldrT="[Text]"/>
      <dgm:spPr/>
      <dgm:t>
        <a:bodyPr/>
        <a:lstStyle/>
        <a:p>
          <a:r>
            <a:rPr lang="en-US" dirty="0"/>
            <a:t>for</a:t>
          </a:r>
        </a:p>
      </dgm:t>
    </dgm:pt>
    <dgm:pt modelId="{2CDC69AC-301F-47E9-ADC4-56E9AF1B2D83}" type="parTrans" cxnId="{4044BEBA-F361-465D-8F2F-5D57EF17DCC1}">
      <dgm:prSet/>
      <dgm:spPr/>
      <dgm:t>
        <a:bodyPr/>
        <a:lstStyle/>
        <a:p>
          <a:endParaRPr lang="en-US"/>
        </a:p>
      </dgm:t>
    </dgm:pt>
    <dgm:pt modelId="{4323799B-EDA2-4A91-86F2-BDA781CDE3AB}" type="sibTrans" cxnId="{4044BEBA-F361-465D-8F2F-5D57EF17DCC1}">
      <dgm:prSet/>
      <dgm:spPr/>
      <dgm:t>
        <a:bodyPr/>
        <a:lstStyle/>
        <a:p>
          <a:endParaRPr lang="en-US"/>
        </a:p>
      </dgm:t>
    </dgm:pt>
    <dgm:pt modelId="{EC7827E1-C054-4648-87AA-3B332B8AA574}">
      <dgm:prSet phldrT="[Text]"/>
      <dgm:spPr/>
      <dgm:t>
        <a:bodyPr/>
        <a:lstStyle/>
        <a:p>
          <a:r>
            <a:rPr lang="en-US" dirty="0"/>
            <a:t>do-while</a:t>
          </a:r>
        </a:p>
      </dgm:t>
    </dgm:pt>
    <dgm:pt modelId="{7F2B2827-2AF1-4D8C-B2B3-F8B702FC3D79}" type="parTrans" cxnId="{8D6253E5-C721-4778-A18C-ADFD74B37C56}">
      <dgm:prSet/>
      <dgm:spPr/>
      <dgm:t>
        <a:bodyPr/>
        <a:lstStyle/>
        <a:p>
          <a:endParaRPr lang="en-US"/>
        </a:p>
      </dgm:t>
    </dgm:pt>
    <dgm:pt modelId="{8E0C43FA-0B36-495D-A3B1-5492D59B3776}" type="sibTrans" cxnId="{8D6253E5-C721-4778-A18C-ADFD74B37C56}">
      <dgm:prSet/>
      <dgm:spPr/>
      <dgm:t>
        <a:bodyPr/>
        <a:lstStyle/>
        <a:p>
          <a:endParaRPr lang="en-US"/>
        </a:p>
      </dgm:t>
    </dgm:pt>
    <dgm:pt modelId="{EB413E2F-2AD5-47E2-8306-F235E988F59B}" type="pres">
      <dgm:prSet presAssocID="{1CBD9251-4A73-4FE3-A4CE-EFA04A90DDCD}" presName="hierChild1" presStyleCnt="0">
        <dgm:presLayoutVars>
          <dgm:orgChart val="1"/>
          <dgm:chPref val="1"/>
          <dgm:dir/>
          <dgm:animOne val="branch"/>
          <dgm:animLvl val="lvl"/>
          <dgm:resizeHandles/>
        </dgm:presLayoutVars>
      </dgm:prSet>
      <dgm:spPr/>
    </dgm:pt>
    <dgm:pt modelId="{9EF1E45E-204C-43AB-B01B-65EF25422A13}" type="pres">
      <dgm:prSet presAssocID="{1BD204D3-B897-4E66-BC2B-908881B1CC20}" presName="hierRoot1" presStyleCnt="0">
        <dgm:presLayoutVars>
          <dgm:hierBranch val="init"/>
        </dgm:presLayoutVars>
      </dgm:prSet>
      <dgm:spPr/>
    </dgm:pt>
    <dgm:pt modelId="{04E44997-191B-4AD6-B979-8FA6910359A8}" type="pres">
      <dgm:prSet presAssocID="{1BD204D3-B897-4E66-BC2B-908881B1CC20}" presName="rootComposite1" presStyleCnt="0"/>
      <dgm:spPr/>
    </dgm:pt>
    <dgm:pt modelId="{D1A554DE-C40B-4244-989E-D9AB8E4A97AA}" type="pres">
      <dgm:prSet presAssocID="{1BD204D3-B897-4E66-BC2B-908881B1CC20}" presName="rootText1" presStyleLbl="node0" presStyleIdx="0" presStyleCnt="1">
        <dgm:presLayoutVars>
          <dgm:chPref val="3"/>
        </dgm:presLayoutVars>
      </dgm:prSet>
      <dgm:spPr/>
    </dgm:pt>
    <dgm:pt modelId="{10CEC750-9BDA-41B2-BDD1-7A4010852837}" type="pres">
      <dgm:prSet presAssocID="{1BD204D3-B897-4E66-BC2B-908881B1CC20}" presName="rootConnector1" presStyleLbl="asst0" presStyleIdx="0" presStyleCnt="0"/>
      <dgm:spPr/>
    </dgm:pt>
    <dgm:pt modelId="{D9AF6134-572F-44D8-BD30-1D4D7EC385A0}" type="pres">
      <dgm:prSet presAssocID="{1BD204D3-B897-4E66-BC2B-908881B1CC20}" presName="hierChild2" presStyleCnt="0"/>
      <dgm:spPr/>
    </dgm:pt>
    <dgm:pt modelId="{37A71088-C6FA-440B-B06B-3616C860A669}" type="pres">
      <dgm:prSet presAssocID="{FE1B0291-3F61-40F2-9B47-D7FE8BD942AB}" presName="Name37" presStyleLbl="parChTrans1D2" presStyleIdx="0" presStyleCnt="2"/>
      <dgm:spPr/>
    </dgm:pt>
    <dgm:pt modelId="{B1862822-8A5C-4EBB-9CE0-2DBA7CAEEBD2}" type="pres">
      <dgm:prSet presAssocID="{5687E9D9-26F1-456A-BBC2-5FEA651584A6}" presName="hierRoot2" presStyleCnt="0">
        <dgm:presLayoutVars>
          <dgm:hierBranch val="init"/>
        </dgm:presLayoutVars>
      </dgm:prSet>
      <dgm:spPr/>
    </dgm:pt>
    <dgm:pt modelId="{35DFE00E-F4E8-421F-8D19-B61F83C65C5E}" type="pres">
      <dgm:prSet presAssocID="{5687E9D9-26F1-456A-BBC2-5FEA651584A6}" presName="rootComposite" presStyleCnt="0"/>
      <dgm:spPr/>
    </dgm:pt>
    <dgm:pt modelId="{34430CB1-1584-4606-BA34-E3EB258DF61A}" type="pres">
      <dgm:prSet presAssocID="{5687E9D9-26F1-456A-BBC2-5FEA651584A6}" presName="rootText" presStyleLbl="node2" presStyleIdx="0" presStyleCnt="2">
        <dgm:presLayoutVars>
          <dgm:chPref val="3"/>
        </dgm:presLayoutVars>
      </dgm:prSet>
      <dgm:spPr/>
    </dgm:pt>
    <dgm:pt modelId="{1FFDCF06-DA96-4F3E-A4F0-D8BDD5C330B1}" type="pres">
      <dgm:prSet presAssocID="{5687E9D9-26F1-456A-BBC2-5FEA651584A6}" presName="rootConnector" presStyleLbl="node2" presStyleIdx="0" presStyleCnt="2"/>
      <dgm:spPr/>
    </dgm:pt>
    <dgm:pt modelId="{6D3339B7-BBB9-4A9D-BF23-C5776A294EBB}" type="pres">
      <dgm:prSet presAssocID="{5687E9D9-26F1-456A-BBC2-5FEA651584A6}" presName="hierChild4" presStyleCnt="0"/>
      <dgm:spPr/>
    </dgm:pt>
    <dgm:pt modelId="{AF87889A-D0C8-4BB9-9DBF-B47F4D2D22B3}" type="pres">
      <dgm:prSet presAssocID="{D0061215-8A5A-489D-A4BF-5065AB38695F}" presName="Name37" presStyleLbl="parChTrans1D3" presStyleIdx="0" presStyleCnt="5"/>
      <dgm:spPr/>
    </dgm:pt>
    <dgm:pt modelId="{F2EAEBFC-A901-4C74-A39F-106551EF1607}" type="pres">
      <dgm:prSet presAssocID="{2D6C2C0F-BBA2-425C-BF8F-A55C612B3B09}" presName="hierRoot2" presStyleCnt="0">
        <dgm:presLayoutVars>
          <dgm:hierBranch val="init"/>
        </dgm:presLayoutVars>
      </dgm:prSet>
      <dgm:spPr/>
    </dgm:pt>
    <dgm:pt modelId="{0ECC6E9B-A056-46A3-ABB1-F3A1B18DA6E2}" type="pres">
      <dgm:prSet presAssocID="{2D6C2C0F-BBA2-425C-BF8F-A55C612B3B09}" presName="rootComposite" presStyleCnt="0"/>
      <dgm:spPr/>
    </dgm:pt>
    <dgm:pt modelId="{1C033670-6D61-433B-A01B-D38BE02B50C0}" type="pres">
      <dgm:prSet presAssocID="{2D6C2C0F-BBA2-425C-BF8F-A55C612B3B09}" presName="rootText" presStyleLbl="node3" presStyleIdx="0" presStyleCnt="5">
        <dgm:presLayoutVars>
          <dgm:chPref val="3"/>
        </dgm:presLayoutVars>
      </dgm:prSet>
      <dgm:spPr/>
    </dgm:pt>
    <dgm:pt modelId="{0D38AF81-207E-488C-B971-2C1E24A6E082}" type="pres">
      <dgm:prSet presAssocID="{2D6C2C0F-BBA2-425C-BF8F-A55C612B3B09}" presName="rootConnector" presStyleLbl="node3" presStyleIdx="0" presStyleCnt="5"/>
      <dgm:spPr/>
    </dgm:pt>
    <dgm:pt modelId="{4AE089A0-B7D2-4886-9E08-DADB0C525921}" type="pres">
      <dgm:prSet presAssocID="{2D6C2C0F-BBA2-425C-BF8F-A55C612B3B09}" presName="hierChild4" presStyleCnt="0"/>
      <dgm:spPr/>
    </dgm:pt>
    <dgm:pt modelId="{C0002834-3C83-4770-A299-2952214BAD12}" type="pres">
      <dgm:prSet presAssocID="{2D6C2C0F-BBA2-425C-BF8F-A55C612B3B09}" presName="hierChild5" presStyleCnt="0"/>
      <dgm:spPr/>
    </dgm:pt>
    <dgm:pt modelId="{7E641FE7-FC1A-44CA-85E7-BBB2CBBB2A7D}" type="pres">
      <dgm:prSet presAssocID="{CDE4BD27-803E-4214-8D6F-0046B945D9A3}" presName="Name37" presStyleLbl="parChTrans1D3" presStyleIdx="1" presStyleCnt="5"/>
      <dgm:spPr/>
    </dgm:pt>
    <dgm:pt modelId="{80CB52CE-BF64-4A6D-933C-AFF313C7FA78}" type="pres">
      <dgm:prSet presAssocID="{1463431D-7A10-4C93-AC6F-6A929CBB6BBF}" presName="hierRoot2" presStyleCnt="0">
        <dgm:presLayoutVars>
          <dgm:hierBranch val="init"/>
        </dgm:presLayoutVars>
      </dgm:prSet>
      <dgm:spPr/>
    </dgm:pt>
    <dgm:pt modelId="{83947BC5-532F-4DD5-8278-42A04DA9F214}" type="pres">
      <dgm:prSet presAssocID="{1463431D-7A10-4C93-AC6F-6A929CBB6BBF}" presName="rootComposite" presStyleCnt="0"/>
      <dgm:spPr/>
    </dgm:pt>
    <dgm:pt modelId="{115A3102-DCEB-465B-983D-01F216F8246F}" type="pres">
      <dgm:prSet presAssocID="{1463431D-7A10-4C93-AC6F-6A929CBB6BBF}" presName="rootText" presStyleLbl="node3" presStyleIdx="1" presStyleCnt="5">
        <dgm:presLayoutVars>
          <dgm:chPref val="3"/>
        </dgm:presLayoutVars>
      </dgm:prSet>
      <dgm:spPr/>
    </dgm:pt>
    <dgm:pt modelId="{4FB85F1A-D707-40FE-ADDD-79F20CBC807E}" type="pres">
      <dgm:prSet presAssocID="{1463431D-7A10-4C93-AC6F-6A929CBB6BBF}" presName="rootConnector" presStyleLbl="node3" presStyleIdx="1" presStyleCnt="5"/>
      <dgm:spPr/>
    </dgm:pt>
    <dgm:pt modelId="{70F46409-4F2B-469C-A62A-ED63F7AF81F9}" type="pres">
      <dgm:prSet presAssocID="{1463431D-7A10-4C93-AC6F-6A929CBB6BBF}" presName="hierChild4" presStyleCnt="0"/>
      <dgm:spPr/>
    </dgm:pt>
    <dgm:pt modelId="{BA430D13-8007-41D0-BA48-1F6CEC07DE18}" type="pres">
      <dgm:prSet presAssocID="{1463431D-7A10-4C93-AC6F-6A929CBB6BBF}" presName="hierChild5" presStyleCnt="0"/>
      <dgm:spPr/>
    </dgm:pt>
    <dgm:pt modelId="{DFB8D27A-E1E3-42DD-9343-B3FE72CB568A}" type="pres">
      <dgm:prSet presAssocID="{5687E9D9-26F1-456A-BBC2-5FEA651584A6}" presName="hierChild5" presStyleCnt="0"/>
      <dgm:spPr/>
    </dgm:pt>
    <dgm:pt modelId="{FA4EEC8C-7C68-47FA-BAE7-07212C83D555}" type="pres">
      <dgm:prSet presAssocID="{B00CFDC3-3D22-49D3-9BE7-0A739F2BB5D1}" presName="Name37" presStyleLbl="parChTrans1D2" presStyleIdx="1" presStyleCnt="2"/>
      <dgm:spPr/>
    </dgm:pt>
    <dgm:pt modelId="{B6B47696-0C53-4B44-92F8-330F9C7ADD39}" type="pres">
      <dgm:prSet presAssocID="{B8EF66C4-9224-4F3B-9278-199A12AD7B0E}" presName="hierRoot2" presStyleCnt="0">
        <dgm:presLayoutVars>
          <dgm:hierBranch val="init"/>
        </dgm:presLayoutVars>
      </dgm:prSet>
      <dgm:spPr/>
    </dgm:pt>
    <dgm:pt modelId="{3431C9EA-5C08-43C7-8DA4-37DA6775F1FD}" type="pres">
      <dgm:prSet presAssocID="{B8EF66C4-9224-4F3B-9278-199A12AD7B0E}" presName="rootComposite" presStyleCnt="0"/>
      <dgm:spPr/>
    </dgm:pt>
    <dgm:pt modelId="{36A85D50-9E86-4B58-BC27-3E673354F3AE}" type="pres">
      <dgm:prSet presAssocID="{B8EF66C4-9224-4F3B-9278-199A12AD7B0E}" presName="rootText" presStyleLbl="node2" presStyleIdx="1" presStyleCnt="2">
        <dgm:presLayoutVars>
          <dgm:chPref val="3"/>
        </dgm:presLayoutVars>
      </dgm:prSet>
      <dgm:spPr/>
    </dgm:pt>
    <dgm:pt modelId="{96C63D91-4F1F-4815-90C7-F38BC4EDC4B0}" type="pres">
      <dgm:prSet presAssocID="{B8EF66C4-9224-4F3B-9278-199A12AD7B0E}" presName="rootConnector" presStyleLbl="node2" presStyleIdx="1" presStyleCnt="2"/>
      <dgm:spPr/>
    </dgm:pt>
    <dgm:pt modelId="{1F1BC226-A045-44D4-8947-9B4DE7BA9FCC}" type="pres">
      <dgm:prSet presAssocID="{B8EF66C4-9224-4F3B-9278-199A12AD7B0E}" presName="hierChild4" presStyleCnt="0"/>
      <dgm:spPr/>
    </dgm:pt>
    <dgm:pt modelId="{4118AD75-F919-4EB6-AA42-0E116DA0B52C}" type="pres">
      <dgm:prSet presAssocID="{4D1283D4-EABD-4ED2-9983-6CB098BEE113}" presName="Name37" presStyleLbl="parChTrans1D3" presStyleIdx="2" presStyleCnt="5"/>
      <dgm:spPr/>
    </dgm:pt>
    <dgm:pt modelId="{7C98333D-B4C7-4905-8DD9-DCD799421DCD}" type="pres">
      <dgm:prSet presAssocID="{7C3103E2-B51B-442B-A3F1-9AE1C97B209D}" presName="hierRoot2" presStyleCnt="0">
        <dgm:presLayoutVars>
          <dgm:hierBranch val="init"/>
        </dgm:presLayoutVars>
      </dgm:prSet>
      <dgm:spPr/>
    </dgm:pt>
    <dgm:pt modelId="{9FF04917-5D78-4D08-8D99-D7437B750B5F}" type="pres">
      <dgm:prSet presAssocID="{7C3103E2-B51B-442B-A3F1-9AE1C97B209D}" presName="rootComposite" presStyleCnt="0"/>
      <dgm:spPr/>
    </dgm:pt>
    <dgm:pt modelId="{CF99BD2A-D2F5-4B5A-B00B-08E2FD2B6DEB}" type="pres">
      <dgm:prSet presAssocID="{7C3103E2-B51B-442B-A3F1-9AE1C97B209D}" presName="rootText" presStyleLbl="node3" presStyleIdx="2" presStyleCnt="5">
        <dgm:presLayoutVars>
          <dgm:chPref val="3"/>
        </dgm:presLayoutVars>
      </dgm:prSet>
      <dgm:spPr/>
    </dgm:pt>
    <dgm:pt modelId="{3F3C405B-A77D-43EF-98B2-4FCCC3B8C652}" type="pres">
      <dgm:prSet presAssocID="{7C3103E2-B51B-442B-A3F1-9AE1C97B209D}" presName="rootConnector" presStyleLbl="node3" presStyleIdx="2" presStyleCnt="5"/>
      <dgm:spPr/>
    </dgm:pt>
    <dgm:pt modelId="{83E97AF1-44D9-42F0-84CF-072E93855540}" type="pres">
      <dgm:prSet presAssocID="{7C3103E2-B51B-442B-A3F1-9AE1C97B209D}" presName="hierChild4" presStyleCnt="0"/>
      <dgm:spPr/>
    </dgm:pt>
    <dgm:pt modelId="{9D324EEA-BD47-4B2C-B5B0-2D7DD3294E03}" type="pres">
      <dgm:prSet presAssocID="{7C3103E2-B51B-442B-A3F1-9AE1C97B209D}" presName="hierChild5" presStyleCnt="0"/>
      <dgm:spPr/>
    </dgm:pt>
    <dgm:pt modelId="{B0D727A0-5A13-4408-9482-FA1DAD99FB5A}" type="pres">
      <dgm:prSet presAssocID="{2CDC69AC-301F-47E9-ADC4-56E9AF1B2D83}" presName="Name37" presStyleLbl="parChTrans1D3" presStyleIdx="3" presStyleCnt="5"/>
      <dgm:spPr/>
    </dgm:pt>
    <dgm:pt modelId="{DD8465C9-8467-486C-88DD-921F000FE70B}" type="pres">
      <dgm:prSet presAssocID="{582B65A2-D5BA-4A33-8D83-E2019FA6A462}" presName="hierRoot2" presStyleCnt="0">
        <dgm:presLayoutVars>
          <dgm:hierBranch val="init"/>
        </dgm:presLayoutVars>
      </dgm:prSet>
      <dgm:spPr/>
    </dgm:pt>
    <dgm:pt modelId="{212DB8A0-592C-4733-AAC0-0EC37008F028}" type="pres">
      <dgm:prSet presAssocID="{582B65A2-D5BA-4A33-8D83-E2019FA6A462}" presName="rootComposite" presStyleCnt="0"/>
      <dgm:spPr/>
    </dgm:pt>
    <dgm:pt modelId="{181A69BD-8CE5-437C-ACE1-C6726E0A4430}" type="pres">
      <dgm:prSet presAssocID="{582B65A2-D5BA-4A33-8D83-E2019FA6A462}" presName="rootText" presStyleLbl="node3" presStyleIdx="3" presStyleCnt="5">
        <dgm:presLayoutVars>
          <dgm:chPref val="3"/>
        </dgm:presLayoutVars>
      </dgm:prSet>
      <dgm:spPr/>
    </dgm:pt>
    <dgm:pt modelId="{A4A26046-E115-44A6-B998-D9BB28815B46}" type="pres">
      <dgm:prSet presAssocID="{582B65A2-D5BA-4A33-8D83-E2019FA6A462}" presName="rootConnector" presStyleLbl="node3" presStyleIdx="3" presStyleCnt="5"/>
      <dgm:spPr/>
    </dgm:pt>
    <dgm:pt modelId="{76712333-7F76-41D1-9F74-3AF023478DB9}" type="pres">
      <dgm:prSet presAssocID="{582B65A2-D5BA-4A33-8D83-E2019FA6A462}" presName="hierChild4" presStyleCnt="0"/>
      <dgm:spPr/>
    </dgm:pt>
    <dgm:pt modelId="{61C25167-5023-4FD8-BA3E-DD93A91B2DF7}" type="pres">
      <dgm:prSet presAssocID="{582B65A2-D5BA-4A33-8D83-E2019FA6A462}" presName="hierChild5" presStyleCnt="0"/>
      <dgm:spPr/>
    </dgm:pt>
    <dgm:pt modelId="{443613BC-2D05-44A2-A749-40733C3820EA}" type="pres">
      <dgm:prSet presAssocID="{7F2B2827-2AF1-4D8C-B2B3-F8B702FC3D79}" presName="Name37" presStyleLbl="parChTrans1D3" presStyleIdx="4" presStyleCnt="5"/>
      <dgm:spPr/>
    </dgm:pt>
    <dgm:pt modelId="{9948D828-347A-4C24-9E5C-D9DB04B62B14}" type="pres">
      <dgm:prSet presAssocID="{EC7827E1-C054-4648-87AA-3B332B8AA574}" presName="hierRoot2" presStyleCnt="0">
        <dgm:presLayoutVars>
          <dgm:hierBranch val="init"/>
        </dgm:presLayoutVars>
      </dgm:prSet>
      <dgm:spPr/>
    </dgm:pt>
    <dgm:pt modelId="{60D20923-6B86-4C68-9456-57B4172D0F4F}" type="pres">
      <dgm:prSet presAssocID="{EC7827E1-C054-4648-87AA-3B332B8AA574}" presName="rootComposite" presStyleCnt="0"/>
      <dgm:spPr/>
    </dgm:pt>
    <dgm:pt modelId="{AB2AFF1D-647C-4B1B-9D48-6C4202152B1B}" type="pres">
      <dgm:prSet presAssocID="{EC7827E1-C054-4648-87AA-3B332B8AA574}" presName="rootText" presStyleLbl="node3" presStyleIdx="4" presStyleCnt="5">
        <dgm:presLayoutVars>
          <dgm:chPref val="3"/>
        </dgm:presLayoutVars>
      </dgm:prSet>
      <dgm:spPr/>
    </dgm:pt>
    <dgm:pt modelId="{F19E5804-86F5-443C-98B0-F7CBFB102421}" type="pres">
      <dgm:prSet presAssocID="{EC7827E1-C054-4648-87AA-3B332B8AA574}" presName="rootConnector" presStyleLbl="node3" presStyleIdx="4" presStyleCnt="5"/>
      <dgm:spPr/>
    </dgm:pt>
    <dgm:pt modelId="{33280B2D-2F5D-4082-828B-0AA2F9A8B6D5}" type="pres">
      <dgm:prSet presAssocID="{EC7827E1-C054-4648-87AA-3B332B8AA574}" presName="hierChild4" presStyleCnt="0"/>
      <dgm:spPr/>
    </dgm:pt>
    <dgm:pt modelId="{8244B684-45BD-4236-98CF-1A47170E3BC5}" type="pres">
      <dgm:prSet presAssocID="{EC7827E1-C054-4648-87AA-3B332B8AA574}" presName="hierChild5" presStyleCnt="0"/>
      <dgm:spPr/>
    </dgm:pt>
    <dgm:pt modelId="{36396553-A1BF-4F87-9564-5258C5CD3E44}" type="pres">
      <dgm:prSet presAssocID="{B8EF66C4-9224-4F3B-9278-199A12AD7B0E}" presName="hierChild5" presStyleCnt="0"/>
      <dgm:spPr/>
    </dgm:pt>
    <dgm:pt modelId="{D2EB2362-A903-4AE9-BB1A-2594FE31AA62}" type="pres">
      <dgm:prSet presAssocID="{1BD204D3-B897-4E66-BC2B-908881B1CC20}" presName="hierChild3" presStyleCnt="0"/>
      <dgm:spPr/>
    </dgm:pt>
  </dgm:ptLst>
  <dgm:cxnLst>
    <dgm:cxn modelId="{22E61E02-DE1C-4B1A-8ABD-0B9C1AD6C6D5}" type="presOf" srcId="{D0061215-8A5A-489D-A4BF-5065AB38695F}" destId="{AF87889A-D0C8-4BB9-9DBF-B47F4D2D22B3}" srcOrd="0" destOrd="0" presId="urn:microsoft.com/office/officeart/2005/8/layout/orgChart1"/>
    <dgm:cxn modelId="{AFADFB02-1033-46A4-8648-DA1CD7FA4CFE}" type="presOf" srcId="{7C3103E2-B51B-442B-A3F1-9AE1C97B209D}" destId="{CF99BD2A-D2F5-4B5A-B00B-08E2FD2B6DEB}" srcOrd="0" destOrd="0" presId="urn:microsoft.com/office/officeart/2005/8/layout/orgChart1"/>
    <dgm:cxn modelId="{6D024610-3A48-42A2-AE5C-11EBC76B6F50}" type="presOf" srcId="{1463431D-7A10-4C93-AC6F-6A929CBB6BBF}" destId="{115A3102-DCEB-465B-983D-01F216F8246F}" srcOrd="0" destOrd="0" presId="urn:microsoft.com/office/officeart/2005/8/layout/orgChart1"/>
    <dgm:cxn modelId="{5B397A1F-3184-4930-93E5-B1C633B1234B}" type="presOf" srcId="{CDE4BD27-803E-4214-8D6F-0046B945D9A3}" destId="{7E641FE7-FC1A-44CA-85E7-BBB2CBBB2A7D}" srcOrd="0" destOrd="0" presId="urn:microsoft.com/office/officeart/2005/8/layout/orgChart1"/>
    <dgm:cxn modelId="{CA6DAC23-8D44-4F9F-9D76-9F0C52459752}" srcId="{B8EF66C4-9224-4F3B-9278-199A12AD7B0E}" destId="{7C3103E2-B51B-442B-A3F1-9AE1C97B209D}" srcOrd="0" destOrd="0" parTransId="{4D1283D4-EABD-4ED2-9983-6CB098BEE113}" sibTransId="{31F1AEA9-261E-434A-AF7C-93D3C4D51470}"/>
    <dgm:cxn modelId="{D8F8A932-A5E6-4A66-9CFA-D9F6522DF3AE}" type="presOf" srcId="{1BD204D3-B897-4E66-BC2B-908881B1CC20}" destId="{10CEC750-9BDA-41B2-BDD1-7A4010852837}" srcOrd="1" destOrd="0" presId="urn:microsoft.com/office/officeart/2005/8/layout/orgChart1"/>
    <dgm:cxn modelId="{A1505F40-2B97-413A-B198-FB0F4C4529F9}" type="presOf" srcId="{1463431D-7A10-4C93-AC6F-6A929CBB6BBF}" destId="{4FB85F1A-D707-40FE-ADDD-79F20CBC807E}" srcOrd="1" destOrd="0" presId="urn:microsoft.com/office/officeart/2005/8/layout/orgChart1"/>
    <dgm:cxn modelId="{727EE361-15F2-423A-BCED-11245182D5CF}" srcId="{1BD204D3-B897-4E66-BC2B-908881B1CC20}" destId="{5687E9D9-26F1-456A-BBC2-5FEA651584A6}" srcOrd="0" destOrd="0" parTransId="{FE1B0291-3F61-40F2-9B47-D7FE8BD942AB}" sibTransId="{F76F2216-EDB5-48AB-A84D-C34433FBCF6C}"/>
    <dgm:cxn modelId="{4E083962-47CD-4DD5-B3F9-070D1AA1467E}" type="presOf" srcId="{7C3103E2-B51B-442B-A3F1-9AE1C97B209D}" destId="{3F3C405B-A77D-43EF-98B2-4FCCC3B8C652}" srcOrd="1" destOrd="0" presId="urn:microsoft.com/office/officeart/2005/8/layout/orgChart1"/>
    <dgm:cxn modelId="{AF5EC672-8F5F-4A1D-905F-B50A6EF4DC4C}" type="presOf" srcId="{582B65A2-D5BA-4A33-8D83-E2019FA6A462}" destId="{181A69BD-8CE5-437C-ACE1-C6726E0A4430}" srcOrd="0" destOrd="0" presId="urn:microsoft.com/office/officeart/2005/8/layout/orgChart1"/>
    <dgm:cxn modelId="{4A2D6675-A3E6-4C9A-B709-FF1489641A08}" srcId="{1BD204D3-B897-4E66-BC2B-908881B1CC20}" destId="{B8EF66C4-9224-4F3B-9278-199A12AD7B0E}" srcOrd="1" destOrd="0" parTransId="{B00CFDC3-3D22-49D3-9BE7-0A739F2BB5D1}" sibTransId="{67FBADB2-89DD-4C41-9A62-0D4F4D40121C}"/>
    <dgm:cxn modelId="{6B2A6A81-7468-4A7B-AE18-D8DFAE985615}" type="presOf" srcId="{5687E9D9-26F1-456A-BBC2-5FEA651584A6}" destId="{1FFDCF06-DA96-4F3E-A4F0-D8BDD5C330B1}" srcOrd="1" destOrd="0" presId="urn:microsoft.com/office/officeart/2005/8/layout/orgChart1"/>
    <dgm:cxn modelId="{1EFAE781-B1B0-456A-AC53-DA4C7DE6F68A}" type="presOf" srcId="{5687E9D9-26F1-456A-BBC2-5FEA651584A6}" destId="{34430CB1-1584-4606-BA34-E3EB258DF61A}" srcOrd="0" destOrd="0" presId="urn:microsoft.com/office/officeart/2005/8/layout/orgChart1"/>
    <dgm:cxn modelId="{E8CF4488-3C8C-44CF-BEF5-203AA89155DD}" type="presOf" srcId="{2D6C2C0F-BBA2-425C-BF8F-A55C612B3B09}" destId="{0D38AF81-207E-488C-B971-2C1E24A6E082}" srcOrd="1" destOrd="0" presId="urn:microsoft.com/office/officeart/2005/8/layout/orgChart1"/>
    <dgm:cxn modelId="{99766793-E4AB-4CDA-AB99-8323BDDA801F}" type="presOf" srcId="{B8EF66C4-9224-4F3B-9278-199A12AD7B0E}" destId="{96C63D91-4F1F-4815-90C7-F38BC4EDC4B0}" srcOrd="1" destOrd="0" presId="urn:microsoft.com/office/officeart/2005/8/layout/orgChart1"/>
    <dgm:cxn modelId="{D27FE293-9577-49ED-BA8C-0248FC1044BE}" type="presOf" srcId="{1BD204D3-B897-4E66-BC2B-908881B1CC20}" destId="{D1A554DE-C40B-4244-989E-D9AB8E4A97AA}" srcOrd="0" destOrd="0" presId="urn:microsoft.com/office/officeart/2005/8/layout/orgChart1"/>
    <dgm:cxn modelId="{F72E2B95-4289-4CFE-B875-A2EDD0CEBB89}" type="presOf" srcId="{EC7827E1-C054-4648-87AA-3B332B8AA574}" destId="{F19E5804-86F5-443C-98B0-F7CBFB102421}" srcOrd="1" destOrd="0" presId="urn:microsoft.com/office/officeart/2005/8/layout/orgChart1"/>
    <dgm:cxn modelId="{5C03B19C-9E76-4DCD-989B-2EB91B995F94}" srcId="{5687E9D9-26F1-456A-BBC2-5FEA651584A6}" destId="{1463431D-7A10-4C93-AC6F-6A929CBB6BBF}" srcOrd="1" destOrd="0" parTransId="{CDE4BD27-803E-4214-8D6F-0046B945D9A3}" sibTransId="{1286D017-8D54-4887-9ECE-0C9DFA3787FB}"/>
    <dgm:cxn modelId="{5AF393AF-D7FC-421A-95D8-CD64222DCF8A}" type="presOf" srcId="{1CBD9251-4A73-4FE3-A4CE-EFA04A90DDCD}" destId="{EB413E2F-2AD5-47E2-8306-F235E988F59B}" srcOrd="0" destOrd="0" presId="urn:microsoft.com/office/officeart/2005/8/layout/orgChart1"/>
    <dgm:cxn modelId="{58EDBBB5-2DF4-4D74-9E89-841E726872C8}" type="presOf" srcId="{582B65A2-D5BA-4A33-8D83-E2019FA6A462}" destId="{A4A26046-E115-44A6-B998-D9BB28815B46}" srcOrd="1" destOrd="0" presId="urn:microsoft.com/office/officeart/2005/8/layout/orgChart1"/>
    <dgm:cxn modelId="{4044BEBA-F361-465D-8F2F-5D57EF17DCC1}" srcId="{B8EF66C4-9224-4F3B-9278-199A12AD7B0E}" destId="{582B65A2-D5BA-4A33-8D83-E2019FA6A462}" srcOrd="1" destOrd="0" parTransId="{2CDC69AC-301F-47E9-ADC4-56E9AF1B2D83}" sibTransId="{4323799B-EDA2-4A91-86F2-BDA781CDE3AB}"/>
    <dgm:cxn modelId="{F8186CBE-BABA-4F22-94E2-DAE93F259611}" srcId="{1CBD9251-4A73-4FE3-A4CE-EFA04A90DDCD}" destId="{1BD204D3-B897-4E66-BC2B-908881B1CC20}" srcOrd="0" destOrd="0" parTransId="{BEA6B5DC-2E53-4303-9035-052A642A2BEC}" sibTransId="{AC767F06-9F0C-496B-85A7-F533C9349D8B}"/>
    <dgm:cxn modelId="{C1C583C6-9D76-4237-94A1-6994F4BB7F3C}" type="presOf" srcId="{FE1B0291-3F61-40F2-9B47-D7FE8BD942AB}" destId="{37A71088-C6FA-440B-B06B-3616C860A669}" srcOrd="0" destOrd="0" presId="urn:microsoft.com/office/officeart/2005/8/layout/orgChart1"/>
    <dgm:cxn modelId="{636975CB-20C9-4641-83EA-104C329EE45C}" srcId="{5687E9D9-26F1-456A-BBC2-5FEA651584A6}" destId="{2D6C2C0F-BBA2-425C-BF8F-A55C612B3B09}" srcOrd="0" destOrd="0" parTransId="{D0061215-8A5A-489D-A4BF-5065AB38695F}" sibTransId="{E1C40226-0A30-41A2-8B64-1A4531C86E37}"/>
    <dgm:cxn modelId="{B6D4F4CD-BCE0-4E16-B9BB-03182DB52578}" type="presOf" srcId="{4D1283D4-EABD-4ED2-9983-6CB098BEE113}" destId="{4118AD75-F919-4EB6-AA42-0E116DA0B52C}" srcOrd="0" destOrd="0" presId="urn:microsoft.com/office/officeart/2005/8/layout/orgChart1"/>
    <dgm:cxn modelId="{B02719E3-73E9-4724-B43C-253E96E6F47F}" type="presOf" srcId="{2D6C2C0F-BBA2-425C-BF8F-A55C612B3B09}" destId="{1C033670-6D61-433B-A01B-D38BE02B50C0}" srcOrd="0" destOrd="0" presId="urn:microsoft.com/office/officeart/2005/8/layout/orgChart1"/>
    <dgm:cxn modelId="{8D6253E5-C721-4778-A18C-ADFD74B37C56}" srcId="{B8EF66C4-9224-4F3B-9278-199A12AD7B0E}" destId="{EC7827E1-C054-4648-87AA-3B332B8AA574}" srcOrd="2" destOrd="0" parTransId="{7F2B2827-2AF1-4D8C-B2B3-F8B702FC3D79}" sibTransId="{8E0C43FA-0B36-495D-A3B1-5492D59B3776}"/>
    <dgm:cxn modelId="{AADC5DEC-DE17-4032-A3AC-0BBABE8B2555}" type="presOf" srcId="{B00CFDC3-3D22-49D3-9BE7-0A739F2BB5D1}" destId="{FA4EEC8C-7C68-47FA-BAE7-07212C83D555}" srcOrd="0" destOrd="0" presId="urn:microsoft.com/office/officeart/2005/8/layout/orgChart1"/>
    <dgm:cxn modelId="{CFC924F2-C130-4640-8410-45A038750EEF}" type="presOf" srcId="{7F2B2827-2AF1-4D8C-B2B3-F8B702FC3D79}" destId="{443613BC-2D05-44A2-A749-40733C3820EA}" srcOrd="0" destOrd="0" presId="urn:microsoft.com/office/officeart/2005/8/layout/orgChart1"/>
    <dgm:cxn modelId="{097235F7-F3EF-4E18-9A67-635558CB9AD8}" type="presOf" srcId="{B8EF66C4-9224-4F3B-9278-199A12AD7B0E}" destId="{36A85D50-9E86-4B58-BC27-3E673354F3AE}" srcOrd="0" destOrd="0" presId="urn:microsoft.com/office/officeart/2005/8/layout/orgChart1"/>
    <dgm:cxn modelId="{9A6F1DFE-2B7C-45E4-B6A1-2A5A20603C55}" type="presOf" srcId="{EC7827E1-C054-4648-87AA-3B332B8AA574}" destId="{AB2AFF1D-647C-4B1B-9D48-6C4202152B1B}" srcOrd="0" destOrd="0" presId="urn:microsoft.com/office/officeart/2005/8/layout/orgChart1"/>
    <dgm:cxn modelId="{BBEF00FF-BA11-48E6-8C13-3E9296290CAF}" type="presOf" srcId="{2CDC69AC-301F-47E9-ADC4-56E9AF1B2D83}" destId="{B0D727A0-5A13-4408-9482-FA1DAD99FB5A}" srcOrd="0" destOrd="0" presId="urn:microsoft.com/office/officeart/2005/8/layout/orgChart1"/>
    <dgm:cxn modelId="{64E15314-1670-486B-BADE-B2A3B764B8B3}" type="presParOf" srcId="{EB413E2F-2AD5-47E2-8306-F235E988F59B}" destId="{9EF1E45E-204C-43AB-B01B-65EF25422A13}" srcOrd="0" destOrd="0" presId="urn:microsoft.com/office/officeart/2005/8/layout/orgChart1"/>
    <dgm:cxn modelId="{E84FBA9B-5A5B-4111-800F-1D8414F3A9B6}" type="presParOf" srcId="{9EF1E45E-204C-43AB-B01B-65EF25422A13}" destId="{04E44997-191B-4AD6-B979-8FA6910359A8}" srcOrd="0" destOrd="0" presId="urn:microsoft.com/office/officeart/2005/8/layout/orgChart1"/>
    <dgm:cxn modelId="{F0F2350C-DDB3-4CED-91F4-9BF97A3C0FD4}" type="presParOf" srcId="{04E44997-191B-4AD6-B979-8FA6910359A8}" destId="{D1A554DE-C40B-4244-989E-D9AB8E4A97AA}" srcOrd="0" destOrd="0" presId="urn:microsoft.com/office/officeart/2005/8/layout/orgChart1"/>
    <dgm:cxn modelId="{75129B56-AB12-4228-8C2D-328026B58AE4}" type="presParOf" srcId="{04E44997-191B-4AD6-B979-8FA6910359A8}" destId="{10CEC750-9BDA-41B2-BDD1-7A4010852837}" srcOrd="1" destOrd="0" presId="urn:microsoft.com/office/officeart/2005/8/layout/orgChart1"/>
    <dgm:cxn modelId="{AFFD6CCE-C3F0-4544-8F78-96B4150708C1}" type="presParOf" srcId="{9EF1E45E-204C-43AB-B01B-65EF25422A13}" destId="{D9AF6134-572F-44D8-BD30-1D4D7EC385A0}" srcOrd="1" destOrd="0" presId="urn:microsoft.com/office/officeart/2005/8/layout/orgChart1"/>
    <dgm:cxn modelId="{FCE2019A-7807-4377-9785-067C0CF70C91}" type="presParOf" srcId="{D9AF6134-572F-44D8-BD30-1D4D7EC385A0}" destId="{37A71088-C6FA-440B-B06B-3616C860A669}" srcOrd="0" destOrd="0" presId="urn:microsoft.com/office/officeart/2005/8/layout/orgChart1"/>
    <dgm:cxn modelId="{EE053AD5-A9AC-4EC2-BA2C-CAB8422A3172}" type="presParOf" srcId="{D9AF6134-572F-44D8-BD30-1D4D7EC385A0}" destId="{B1862822-8A5C-4EBB-9CE0-2DBA7CAEEBD2}" srcOrd="1" destOrd="0" presId="urn:microsoft.com/office/officeart/2005/8/layout/orgChart1"/>
    <dgm:cxn modelId="{963E7058-2C98-4898-99E6-18B74349C292}" type="presParOf" srcId="{B1862822-8A5C-4EBB-9CE0-2DBA7CAEEBD2}" destId="{35DFE00E-F4E8-421F-8D19-B61F83C65C5E}" srcOrd="0" destOrd="0" presId="urn:microsoft.com/office/officeart/2005/8/layout/orgChart1"/>
    <dgm:cxn modelId="{5865CDD8-16ED-4383-8A52-DD5CE63A5779}" type="presParOf" srcId="{35DFE00E-F4E8-421F-8D19-B61F83C65C5E}" destId="{34430CB1-1584-4606-BA34-E3EB258DF61A}" srcOrd="0" destOrd="0" presId="urn:microsoft.com/office/officeart/2005/8/layout/orgChart1"/>
    <dgm:cxn modelId="{E5FDF064-50B6-4C20-9F0D-0EF2C72FA3EC}" type="presParOf" srcId="{35DFE00E-F4E8-421F-8D19-B61F83C65C5E}" destId="{1FFDCF06-DA96-4F3E-A4F0-D8BDD5C330B1}" srcOrd="1" destOrd="0" presId="urn:microsoft.com/office/officeart/2005/8/layout/orgChart1"/>
    <dgm:cxn modelId="{73A384C7-6DB3-4994-AE3C-CA90EA20A45F}" type="presParOf" srcId="{B1862822-8A5C-4EBB-9CE0-2DBA7CAEEBD2}" destId="{6D3339B7-BBB9-4A9D-BF23-C5776A294EBB}" srcOrd="1" destOrd="0" presId="urn:microsoft.com/office/officeart/2005/8/layout/orgChart1"/>
    <dgm:cxn modelId="{F625BA90-9FEE-4DB5-A9B7-0BB5447FB2EB}" type="presParOf" srcId="{6D3339B7-BBB9-4A9D-BF23-C5776A294EBB}" destId="{AF87889A-D0C8-4BB9-9DBF-B47F4D2D22B3}" srcOrd="0" destOrd="0" presId="urn:microsoft.com/office/officeart/2005/8/layout/orgChart1"/>
    <dgm:cxn modelId="{65D8980D-CA57-4B42-B8C2-9CF52ECE505A}" type="presParOf" srcId="{6D3339B7-BBB9-4A9D-BF23-C5776A294EBB}" destId="{F2EAEBFC-A901-4C74-A39F-106551EF1607}" srcOrd="1" destOrd="0" presId="urn:microsoft.com/office/officeart/2005/8/layout/orgChart1"/>
    <dgm:cxn modelId="{FE24F739-C771-4B4D-9CE1-D6CAA29B2116}" type="presParOf" srcId="{F2EAEBFC-A901-4C74-A39F-106551EF1607}" destId="{0ECC6E9B-A056-46A3-ABB1-F3A1B18DA6E2}" srcOrd="0" destOrd="0" presId="urn:microsoft.com/office/officeart/2005/8/layout/orgChart1"/>
    <dgm:cxn modelId="{5EAC7776-A7E6-4B5C-8940-3C05B3814AF0}" type="presParOf" srcId="{0ECC6E9B-A056-46A3-ABB1-F3A1B18DA6E2}" destId="{1C033670-6D61-433B-A01B-D38BE02B50C0}" srcOrd="0" destOrd="0" presId="urn:microsoft.com/office/officeart/2005/8/layout/orgChart1"/>
    <dgm:cxn modelId="{242FF8DB-AADE-4A32-809F-0C82E0516517}" type="presParOf" srcId="{0ECC6E9B-A056-46A3-ABB1-F3A1B18DA6E2}" destId="{0D38AF81-207E-488C-B971-2C1E24A6E082}" srcOrd="1" destOrd="0" presId="urn:microsoft.com/office/officeart/2005/8/layout/orgChart1"/>
    <dgm:cxn modelId="{118B62C6-F41B-4CF0-813D-0CA96815B94E}" type="presParOf" srcId="{F2EAEBFC-A901-4C74-A39F-106551EF1607}" destId="{4AE089A0-B7D2-4886-9E08-DADB0C525921}" srcOrd="1" destOrd="0" presId="urn:microsoft.com/office/officeart/2005/8/layout/orgChart1"/>
    <dgm:cxn modelId="{4CA901EB-6504-443A-B235-B6EE8EE930AA}" type="presParOf" srcId="{F2EAEBFC-A901-4C74-A39F-106551EF1607}" destId="{C0002834-3C83-4770-A299-2952214BAD12}" srcOrd="2" destOrd="0" presId="urn:microsoft.com/office/officeart/2005/8/layout/orgChart1"/>
    <dgm:cxn modelId="{73E4A7C6-EB7F-4314-8AFA-B3A1ED4164BF}" type="presParOf" srcId="{6D3339B7-BBB9-4A9D-BF23-C5776A294EBB}" destId="{7E641FE7-FC1A-44CA-85E7-BBB2CBBB2A7D}" srcOrd="2" destOrd="0" presId="urn:microsoft.com/office/officeart/2005/8/layout/orgChart1"/>
    <dgm:cxn modelId="{65E98D14-30E8-4B48-BFE3-0FD96789C7D5}" type="presParOf" srcId="{6D3339B7-BBB9-4A9D-BF23-C5776A294EBB}" destId="{80CB52CE-BF64-4A6D-933C-AFF313C7FA78}" srcOrd="3" destOrd="0" presId="urn:microsoft.com/office/officeart/2005/8/layout/orgChart1"/>
    <dgm:cxn modelId="{7B09151B-8432-401F-A1ED-C05D2F9779AB}" type="presParOf" srcId="{80CB52CE-BF64-4A6D-933C-AFF313C7FA78}" destId="{83947BC5-532F-4DD5-8278-42A04DA9F214}" srcOrd="0" destOrd="0" presId="urn:microsoft.com/office/officeart/2005/8/layout/orgChart1"/>
    <dgm:cxn modelId="{ABEA6B61-E739-494F-B3EE-E01002BEC77B}" type="presParOf" srcId="{83947BC5-532F-4DD5-8278-42A04DA9F214}" destId="{115A3102-DCEB-465B-983D-01F216F8246F}" srcOrd="0" destOrd="0" presId="urn:microsoft.com/office/officeart/2005/8/layout/orgChart1"/>
    <dgm:cxn modelId="{B93E8FE6-B7CD-47DC-AAF7-89BA019CD968}" type="presParOf" srcId="{83947BC5-532F-4DD5-8278-42A04DA9F214}" destId="{4FB85F1A-D707-40FE-ADDD-79F20CBC807E}" srcOrd="1" destOrd="0" presId="urn:microsoft.com/office/officeart/2005/8/layout/orgChart1"/>
    <dgm:cxn modelId="{1F3ECB27-CA46-45B9-9CFA-AD720F4FBC1A}" type="presParOf" srcId="{80CB52CE-BF64-4A6D-933C-AFF313C7FA78}" destId="{70F46409-4F2B-469C-A62A-ED63F7AF81F9}" srcOrd="1" destOrd="0" presId="urn:microsoft.com/office/officeart/2005/8/layout/orgChart1"/>
    <dgm:cxn modelId="{72242BA5-5841-4FCE-8533-BF87363AA979}" type="presParOf" srcId="{80CB52CE-BF64-4A6D-933C-AFF313C7FA78}" destId="{BA430D13-8007-41D0-BA48-1F6CEC07DE18}" srcOrd="2" destOrd="0" presId="urn:microsoft.com/office/officeart/2005/8/layout/orgChart1"/>
    <dgm:cxn modelId="{65BD778A-2D87-4F84-B0F3-11292FB1166A}" type="presParOf" srcId="{B1862822-8A5C-4EBB-9CE0-2DBA7CAEEBD2}" destId="{DFB8D27A-E1E3-42DD-9343-B3FE72CB568A}" srcOrd="2" destOrd="0" presId="urn:microsoft.com/office/officeart/2005/8/layout/orgChart1"/>
    <dgm:cxn modelId="{6D053F8E-C153-4526-B429-7FE6F4A1097B}" type="presParOf" srcId="{D9AF6134-572F-44D8-BD30-1D4D7EC385A0}" destId="{FA4EEC8C-7C68-47FA-BAE7-07212C83D555}" srcOrd="2" destOrd="0" presId="urn:microsoft.com/office/officeart/2005/8/layout/orgChart1"/>
    <dgm:cxn modelId="{7ED1C777-27C2-414F-ABCF-FB14B50BCCE1}" type="presParOf" srcId="{D9AF6134-572F-44D8-BD30-1D4D7EC385A0}" destId="{B6B47696-0C53-4B44-92F8-330F9C7ADD39}" srcOrd="3" destOrd="0" presId="urn:microsoft.com/office/officeart/2005/8/layout/orgChart1"/>
    <dgm:cxn modelId="{EBDD9A13-386A-483A-B606-0CF93E01A1A7}" type="presParOf" srcId="{B6B47696-0C53-4B44-92F8-330F9C7ADD39}" destId="{3431C9EA-5C08-43C7-8DA4-37DA6775F1FD}" srcOrd="0" destOrd="0" presId="urn:microsoft.com/office/officeart/2005/8/layout/orgChart1"/>
    <dgm:cxn modelId="{99250F9A-AA4F-45D1-8416-BF100277F8FE}" type="presParOf" srcId="{3431C9EA-5C08-43C7-8DA4-37DA6775F1FD}" destId="{36A85D50-9E86-4B58-BC27-3E673354F3AE}" srcOrd="0" destOrd="0" presId="urn:microsoft.com/office/officeart/2005/8/layout/orgChart1"/>
    <dgm:cxn modelId="{224EC1CE-E2A1-4B2B-8030-F6CE1BA79448}" type="presParOf" srcId="{3431C9EA-5C08-43C7-8DA4-37DA6775F1FD}" destId="{96C63D91-4F1F-4815-90C7-F38BC4EDC4B0}" srcOrd="1" destOrd="0" presId="urn:microsoft.com/office/officeart/2005/8/layout/orgChart1"/>
    <dgm:cxn modelId="{D2A9D597-C9AF-48B8-91BD-E626D59277CD}" type="presParOf" srcId="{B6B47696-0C53-4B44-92F8-330F9C7ADD39}" destId="{1F1BC226-A045-44D4-8947-9B4DE7BA9FCC}" srcOrd="1" destOrd="0" presId="urn:microsoft.com/office/officeart/2005/8/layout/orgChart1"/>
    <dgm:cxn modelId="{65F4BC56-D916-43D2-8908-0279B7BAAAA9}" type="presParOf" srcId="{1F1BC226-A045-44D4-8947-9B4DE7BA9FCC}" destId="{4118AD75-F919-4EB6-AA42-0E116DA0B52C}" srcOrd="0" destOrd="0" presId="urn:microsoft.com/office/officeart/2005/8/layout/orgChart1"/>
    <dgm:cxn modelId="{4D5ABD64-0D58-4FE6-9FB6-450156711ECD}" type="presParOf" srcId="{1F1BC226-A045-44D4-8947-9B4DE7BA9FCC}" destId="{7C98333D-B4C7-4905-8DD9-DCD799421DCD}" srcOrd="1" destOrd="0" presId="urn:microsoft.com/office/officeart/2005/8/layout/orgChart1"/>
    <dgm:cxn modelId="{8A9D9E12-7095-45C8-AE2C-9F859745C8B9}" type="presParOf" srcId="{7C98333D-B4C7-4905-8DD9-DCD799421DCD}" destId="{9FF04917-5D78-4D08-8D99-D7437B750B5F}" srcOrd="0" destOrd="0" presId="urn:microsoft.com/office/officeart/2005/8/layout/orgChart1"/>
    <dgm:cxn modelId="{FE5A3618-47D7-4E59-BC45-F8E8AA6271DD}" type="presParOf" srcId="{9FF04917-5D78-4D08-8D99-D7437B750B5F}" destId="{CF99BD2A-D2F5-4B5A-B00B-08E2FD2B6DEB}" srcOrd="0" destOrd="0" presId="urn:microsoft.com/office/officeart/2005/8/layout/orgChart1"/>
    <dgm:cxn modelId="{6E6B223D-BD52-4A17-B770-A810FCF73F6E}" type="presParOf" srcId="{9FF04917-5D78-4D08-8D99-D7437B750B5F}" destId="{3F3C405B-A77D-43EF-98B2-4FCCC3B8C652}" srcOrd="1" destOrd="0" presId="urn:microsoft.com/office/officeart/2005/8/layout/orgChart1"/>
    <dgm:cxn modelId="{D30CB86C-676D-4842-AB21-F1299964DC1F}" type="presParOf" srcId="{7C98333D-B4C7-4905-8DD9-DCD799421DCD}" destId="{83E97AF1-44D9-42F0-84CF-072E93855540}" srcOrd="1" destOrd="0" presId="urn:microsoft.com/office/officeart/2005/8/layout/orgChart1"/>
    <dgm:cxn modelId="{2603B4FE-C121-4C20-A06E-F6AD68066391}" type="presParOf" srcId="{7C98333D-B4C7-4905-8DD9-DCD799421DCD}" destId="{9D324EEA-BD47-4B2C-B5B0-2D7DD3294E03}" srcOrd="2" destOrd="0" presId="urn:microsoft.com/office/officeart/2005/8/layout/orgChart1"/>
    <dgm:cxn modelId="{3075B658-1470-408B-A318-54B321BCD6F9}" type="presParOf" srcId="{1F1BC226-A045-44D4-8947-9B4DE7BA9FCC}" destId="{B0D727A0-5A13-4408-9482-FA1DAD99FB5A}" srcOrd="2" destOrd="0" presId="urn:microsoft.com/office/officeart/2005/8/layout/orgChart1"/>
    <dgm:cxn modelId="{1EBD12EC-4B67-4120-B499-7C70A105E8DE}" type="presParOf" srcId="{1F1BC226-A045-44D4-8947-9B4DE7BA9FCC}" destId="{DD8465C9-8467-486C-88DD-921F000FE70B}" srcOrd="3" destOrd="0" presId="urn:microsoft.com/office/officeart/2005/8/layout/orgChart1"/>
    <dgm:cxn modelId="{9A87B27C-8DBA-4A45-81C6-7714AB76F2BD}" type="presParOf" srcId="{DD8465C9-8467-486C-88DD-921F000FE70B}" destId="{212DB8A0-592C-4733-AAC0-0EC37008F028}" srcOrd="0" destOrd="0" presId="urn:microsoft.com/office/officeart/2005/8/layout/orgChart1"/>
    <dgm:cxn modelId="{A5C28FA0-D61B-4CAA-8A1C-C2E51819A89A}" type="presParOf" srcId="{212DB8A0-592C-4733-AAC0-0EC37008F028}" destId="{181A69BD-8CE5-437C-ACE1-C6726E0A4430}" srcOrd="0" destOrd="0" presId="urn:microsoft.com/office/officeart/2005/8/layout/orgChart1"/>
    <dgm:cxn modelId="{6487CBE2-9A37-4D64-B16B-C2F30A57F802}" type="presParOf" srcId="{212DB8A0-592C-4733-AAC0-0EC37008F028}" destId="{A4A26046-E115-44A6-B998-D9BB28815B46}" srcOrd="1" destOrd="0" presId="urn:microsoft.com/office/officeart/2005/8/layout/orgChart1"/>
    <dgm:cxn modelId="{0228D201-F83A-4DD2-9B00-77E4CED3BC4F}" type="presParOf" srcId="{DD8465C9-8467-486C-88DD-921F000FE70B}" destId="{76712333-7F76-41D1-9F74-3AF023478DB9}" srcOrd="1" destOrd="0" presId="urn:microsoft.com/office/officeart/2005/8/layout/orgChart1"/>
    <dgm:cxn modelId="{76658E33-CA38-4677-A8C1-29A59F254B69}" type="presParOf" srcId="{DD8465C9-8467-486C-88DD-921F000FE70B}" destId="{61C25167-5023-4FD8-BA3E-DD93A91B2DF7}" srcOrd="2" destOrd="0" presId="urn:microsoft.com/office/officeart/2005/8/layout/orgChart1"/>
    <dgm:cxn modelId="{F5804BF1-68FF-4B1E-9BB7-409223FA7B15}" type="presParOf" srcId="{1F1BC226-A045-44D4-8947-9B4DE7BA9FCC}" destId="{443613BC-2D05-44A2-A749-40733C3820EA}" srcOrd="4" destOrd="0" presId="urn:microsoft.com/office/officeart/2005/8/layout/orgChart1"/>
    <dgm:cxn modelId="{3F3BFDAF-743B-497B-9036-A4F7A5170388}" type="presParOf" srcId="{1F1BC226-A045-44D4-8947-9B4DE7BA9FCC}" destId="{9948D828-347A-4C24-9E5C-D9DB04B62B14}" srcOrd="5" destOrd="0" presId="urn:microsoft.com/office/officeart/2005/8/layout/orgChart1"/>
    <dgm:cxn modelId="{01D6EEB8-FD72-43F4-875E-CFC1B2B9B295}" type="presParOf" srcId="{9948D828-347A-4C24-9E5C-D9DB04B62B14}" destId="{60D20923-6B86-4C68-9456-57B4172D0F4F}" srcOrd="0" destOrd="0" presId="urn:microsoft.com/office/officeart/2005/8/layout/orgChart1"/>
    <dgm:cxn modelId="{D849CCCA-105C-4910-BC67-CD9A7F3F079F}" type="presParOf" srcId="{60D20923-6B86-4C68-9456-57B4172D0F4F}" destId="{AB2AFF1D-647C-4B1B-9D48-6C4202152B1B}" srcOrd="0" destOrd="0" presId="urn:microsoft.com/office/officeart/2005/8/layout/orgChart1"/>
    <dgm:cxn modelId="{842B00D5-CD53-4C0D-A5CD-BF228C51437F}" type="presParOf" srcId="{60D20923-6B86-4C68-9456-57B4172D0F4F}" destId="{F19E5804-86F5-443C-98B0-F7CBFB102421}" srcOrd="1" destOrd="0" presId="urn:microsoft.com/office/officeart/2005/8/layout/orgChart1"/>
    <dgm:cxn modelId="{4ABF33CD-EB3C-4276-9649-C06DD71C699C}" type="presParOf" srcId="{9948D828-347A-4C24-9E5C-D9DB04B62B14}" destId="{33280B2D-2F5D-4082-828B-0AA2F9A8B6D5}" srcOrd="1" destOrd="0" presId="urn:microsoft.com/office/officeart/2005/8/layout/orgChart1"/>
    <dgm:cxn modelId="{1827EE4E-8CA2-4E04-9918-044F902EE064}" type="presParOf" srcId="{9948D828-347A-4C24-9E5C-D9DB04B62B14}" destId="{8244B684-45BD-4236-98CF-1A47170E3BC5}" srcOrd="2" destOrd="0" presId="urn:microsoft.com/office/officeart/2005/8/layout/orgChart1"/>
    <dgm:cxn modelId="{7AC0920E-59DA-496C-BAE2-C9BC4DAE6115}" type="presParOf" srcId="{B6B47696-0C53-4B44-92F8-330F9C7ADD39}" destId="{36396553-A1BF-4F87-9564-5258C5CD3E44}" srcOrd="2" destOrd="0" presId="urn:microsoft.com/office/officeart/2005/8/layout/orgChart1"/>
    <dgm:cxn modelId="{EA5F6A54-963A-472B-B540-91803107EC0B}" type="presParOf" srcId="{9EF1E45E-204C-43AB-B01B-65EF25422A13}" destId="{D2EB2362-A903-4AE9-BB1A-2594FE31AA6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A812F0-DBDF-4799-AD1B-DE1C196DCFF6}"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7D168675-0E43-4B63-84A6-AD1DE8EA9DC7}">
      <dgm:prSet phldrT="[Text]" custT="1"/>
      <dgm:spPr/>
      <dgm:t>
        <a:bodyPr/>
        <a:lstStyle/>
        <a:p>
          <a:r>
            <a:rPr lang="en-US" sz="2800" b="1" dirty="0"/>
            <a:t>if</a:t>
          </a:r>
        </a:p>
      </dgm:t>
    </dgm:pt>
    <dgm:pt modelId="{F287343A-D1ED-413B-88CC-EDC93A8B8C2B}" type="parTrans" cxnId="{DA3ECAB6-0A98-4D6C-85DE-FED79852C7F3}">
      <dgm:prSet/>
      <dgm:spPr/>
      <dgm:t>
        <a:bodyPr/>
        <a:lstStyle/>
        <a:p>
          <a:endParaRPr lang="en-US"/>
        </a:p>
      </dgm:t>
    </dgm:pt>
    <dgm:pt modelId="{F8CF0D31-6681-4CAF-AA0A-525F7F31CFB2}" type="sibTrans" cxnId="{DA3ECAB6-0A98-4D6C-85DE-FED79852C7F3}">
      <dgm:prSet/>
      <dgm:spPr/>
      <dgm:t>
        <a:bodyPr/>
        <a:lstStyle/>
        <a:p>
          <a:endParaRPr lang="en-US"/>
        </a:p>
      </dgm:t>
    </dgm:pt>
    <dgm:pt modelId="{3333E066-2ED6-4A84-BBF1-D8D0588323C5}">
      <dgm:prSet phldrT="[Text]" custT="1"/>
      <dgm:spPr/>
      <dgm:t>
        <a:bodyPr/>
        <a:lstStyle/>
        <a:p>
          <a:r>
            <a:rPr lang="en-US" sz="2800" b="1" dirty="0"/>
            <a:t>if, else</a:t>
          </a:r>
        </a:p>
      </dgm:t>
    </dgm:pt>
    <dgm:pt modelId="{15D1BB6B-7A63-4DEC-B444-F13760FF8A47}" type="parTrans" cxnId="{9FD3F18D-3270-4896-A465-A8160DA8742A}">
      <dgm:prSet/>
      <dgm:spPr/>
      <dgm:t>
        <a:bodyPr/>
        <a:lstStyle/>
        <a:p>
          <a:endParaRPr lang="en-US"/>
        </a:p>
      </dgm:t>
    </dgm:pt>
    <dgm:pt modelId="{F31E8F90-E5C3-4EF1-AB20-CB4406B5CB1D}" type="sibTrans" cxnId="{9FD3F18D-3270-4896-A465-A8160DA8742A}">
      <dgm:prSet/>
      <dgm:spPr/>
      <dgm:t>
        <a:bodyPr/>
        <a:lstStyle/>
        <a:p>
          <a:endParaRPr lang="en-US"/>
        </a:p>
      </dgm:t>
    </dgm:pt>
    <dgm:pt modelId="{58F378C3-0C37-4E6E-A12D-BA541641ADE2}">
      <dgm:prSet phldrT="[Text]" custT="1"/>
      <dgm:spPr/>
      <dgm:t>
        <a:bodyPr/>
        <a:lstStyle/>
        <a:p>
          <a:r>
            <a:rPr lang="en-US" sz="2800" b="1" dirty="0"/>
            <a:t>Switch</a:t>
          </a:r>
        </a:p>
      </dgm:t>
    </dgm:pt>
    <dgm:pt modelId="{EA464DD8-E59E-4D70-8E74-1802DCDD3C22}" type="parTrans" cxnId="{8C5151B3-B5B4-44F8-B7DA-3692696D4BA9}">
      <dgm:prSet/>
      <dgm:spPr/>
      <dgm:t>
        <a:bodyPr/>
        <a:lstStyle/>
        <a:p>
          <a:endParaRPr lang="en-US"/>
        </a:p>
      </dgm:t>
    </dgm:pt>
    <dgm:pt modelId="{1B4D3DC3-177F-4F03-BB8F-30EA47AD7AE6}" type="sibTrans" cxnId="{8C5151B3-B5B4-44F8-B7DA-3692696D4BA9}">
      <dgm:prSet/>
      <dgm:spPr/>
      <dgm:t>
        <a:bodyPr/>
        <a:lstStyle/>
        <a:p>
          <a:endParaRPr lang="en-US"/>
        </a:p>
      </dgm:t>
    </dgm:pt>
    <dgm:pt modelId="{EE23DB6C-2A7A-4AAE-935B-DEE63B128507}">
      <dgm:prSet phldrT="[Text]" custT="1"/>
      <dgm:spPr/>
      <dgm:t>
        <a:bodyPr/>
        <a:lstStyle/>
        <a:p>
          <a:r>
            <a:rPr lang="en-US" sz="2400" b="0" dirty="0"/>
            <a:t>An if statement consists of a Boolean expression/test expression /condition followed by one or more statements.</a:t>
          </a:r>
        </a:p>
      </dgm:t>
    </dgm:pt>
    <dgm:pt modelId="{1A6FCB37-75A2-4A91-9808-5C61FC6A3C5E}" type="parTrans" cxnId="{E5949650-8821-4D88-BE59-20ACC3EA9B0D}">
      <dgm:prSet/>
      <dgm:spPr/>
      <dgm:t>
        <a:bodyPr/>
        <a:lstStyle/>
        <a:p>
          <a:endParaRPr lang="en-US"/>
        </a:p>
      </dgm:t>
    </dgm:pt>
    <dgm:pt modelId="{ECC62F2F-5D7C-4B3E-B1DA-838FAB92D589}" type="sibTrans" cxnId="{E5949650-8821-4D88-BE59-20ACC3EA9B0D}">
      <dgm:prSet/>
      <dgm:spPr/>
      <dgm:t>
        <a:bodyPr/>
        <a:lstStyle/>
        <a:p>
          <a:endParaRPr lang="en-US"/>
        </a:p>
      </dgm:t>
    </dgm:pt>
    <dgm:pt modelId="{47E8FB95-F1A1-4167-9E25-57FCB366D62C}">
      <dgm:prSet phldrT="[Text]" custT="1"/>
      <dgm:spPr/>
      <dgm:t>
        <a:bodyPr/>
        <a:lstStyle/>
        <a:p>
          <a:pPr algn="just"/>
          <a:r>
            <a:rPr lang="en-US" sz="2400" b="0" dirty="0"/>
            <a:t>An if statement can be followed by an optional else statement, which executes when the Boolean expression/test expression/condition is false.</a:t>
          </a:r>
        </a:p>
      </dgm:t>
    </dgm:pt>
    <dgm:pt modelId="{039BE140-6A7C-479C-98C0-A49FF6401996}" type="parTrans" cxnId="{F6E1CC48-552C-4787-AF75-CD692FFA12A9}">
      <dgm:prSet/>
      <dgm:spPr/>
      <dgm:t>
        <a:bodyPr/>
        <a:lstStyle/>
        <a:p>
          <a:endParaRPr lang="en-US"/>
        </a:p>
      </dgm:t>
    </dgm:pt>
    <dgm:pt modelId="{A83AF2C1-C47B-48DD-BF96-AC7E30E607A1}" type="sibTrans" cxnId="{F6E1CC48-552C-4787-AF75-CD692FFA12A9}">
      <dgm:prSet/>
      <dgm:spPr/>
      <dgm:t>
        <a:bodyPr/>
        <a:lstStyle/>
        <a:p>
          <a:endParaRPr lang="en-US"/>
        </a:p>
      </dgm:t>
    </dgm:pt>
    <dgm:pt modelId="{794DF26B-8E6B-4C6C-9583-C7C3D790DC2F}">
      <dgm:prSet phldrT="[Text]" custT="1"/>
      <dgm:spPr/>
      <dgm:t>
        <a:bodyPr/>
        <a:lstStyle/>
        <a:p>
          <a:r>
            <a:rPr lang="en-US" sz="2400" b="0" i="0" dirty="0"/>
            <a:t>A switch statement allows a variable to be tested for equality against a list of values.</a:t>
          </a:r>
          <a:endParaRPr lang="en-US" sz="2400" b="1" dirty="0"/>
        </a:p>
      </dgm:t>
    </dgm:pt>
    <dgm:pt modelId="{63B7C2AC-68C1-4F99-89F7-F9571282B8AB}" type="parTrans" cxnId="{134A74ED-0414-4EEB-BAF1-193774CBDB17}">
      <dgm:prSet/>
      <dgm:spPr/>
      <dgm:t>
        <a:bodyPr/>
        <a:lstStyle/>
        <a:p>
          <a:endParaRPr lang="en-US"/>
        </a:p>
      </dgm:t>
    </dgm:pt>
    <dgm:pt modelId="{EB30B082-2D04-4940-B889-8EA695400976}" type="sibTrans" cxnId="{134A74ED-0414-4EEB-BAF1-193774CBDB17}">
      <dgm:prSet/>
      <dgm:spPr/>
      <dgm:t>
        <a:bodyPr/>
        <a:lstStyle/>
        <a:p>
          <a:endParaRPr lang="en-US"/>
        </a:p>
      </dgm:t>
    </dgm:pt>
    <dgm:pt modelId="{623F5965-A8D4-488B-91DA-40BA84FEC163}" type="pres">
      <dgm:prSet presAssocID="{0AA812F0-DBDF-4799-AD1B-DE1C196DCFF6}" presName="linear" presStyleCnt="0">
        <dgm:presLayoutVars>
          <dgm:animLvl val="lvl"/>
          <dgm:resizeHandles val="exact"/>
        </dgm:presLayoutVars>
      </dgm:prSet>
      <dgm:spPr/>
    </dgm:pt>
    <dgm:pt modelId="{305232AE-C8A0-46A5-B224-9C3A0A97D338}" type="pres">
      <dgm:prSet presAssocID="{7D168675-0E43-4B63-84A6-AD1DE8EA9DC7}" presName="parentText" presStyleLbl="node1" presStyleIdx="0" presStyleCnt="3">
        <dgm:presLayoutVars>
          <dgm:chMax val="0"/>
          <dgm:bulletEnabled val="1"/>
        </dgm:presLayoutVars>
      </dgm:prSet>
      <dgm:spPr/>
    </dgm:pt>
    <dgm:pt modelId="{1ACD1732-120B-4A17-9112-DBE705618B29}" type="pres">
      <dgm:prSet presAssocID="{7D168675-0E43-4B63-84A6-AD1DE8EA9DC7}" presName="childText" presStyleLbl="revTx" presStyleIdx="0" presStyleCnt="3">
        <dgm:presLayoutVars>
          <dgm:bulletEnabled val="1"/>
        </dgm:presLayoutVars>
      </dgm:prSet>
      <dgm:spPr/>
    </dgm:pt>
    <dgm:pt modelId="{515B0AFD-611C-48BB-BA0B-E42742BD5810}" type="pres">
      <dgm:prSet presAssocID="{3333E066-2ED6-4A84-BBF1-D8D0588323C5}" presName="parentText" presStyleLbl="node1" presStyleIdx="1" presStyleCnt="3">
        <dgm:presLayoutVars>
          <dgm:chMax val="0"/>
          <dgm:bulletEnabled val="1"/>
        </dgm:presLayoutVars>
      </dgm:prSet>
      <dgm:spPr/>
    </dgm:pt>
    <dgm:pt modelId="{6A49197C-AB6E-4288-939C-20E7AD30AD3F}" type="pres">
      <dgm:prSet presAssocID="{3333E066-2ED6-4A84-BBF1-D8D0588323C5}" presName="childText" presStyleLbl="revTx" presStyleIdx="1" presStyleCnt="3">
        <dgm:presLayoutVars>
          <dgm:bulletEnabled val="1"/>
        </dgm:presLayoutVars>
      </dgm:prSet>
      <dgm:spPr/>
    </dgm:pt>
    <dgm:pt modelId="{0CA529BF-E34E-4BAB-9A35-F88882DB2C38}" type="pres">
      <dgm:prSet presAssocID="{58F378C3-0C37-4E6E-A12D-BA541641ADE2}" presName="parentText" presStyleLbl="node1" presStyleIdx="2" presStyleCnt="3" custLinFactNeighborX="-12821" custLinFactNeighborY="-1986">
        <dgm:presLayoutVars>
          <dgm:chMax val="0"/>
          <dgm:bulletEnabled val="1"/>
        </dgm:presLayoutVars>
      </dgm:prSet>
      <dgm:spPr/>
    </dgm:pt>
    <dgm:pt modelId="{121882E7-F02F-428E-9831-8476885D9483}" type="pres">
      <dgm:prSet presAssocID="{58F378C3-0C37-4E6E-A12D-BA541641ADE2}" presName="childText" presStyleLbl="revTx" presStyleIdx="2" presStyleCnt="3">
        <dgm:presLayoutVars>
          <dgm:bulletEnabled val="1"/>
        </dgm:presLayoutVars>
      </dgm:prSet>
      <dgm:spPr/>
    </dgm:pt>
  </dgm:ptLst>
  <dgm:cxnLst>
    <dgm:cxn modelId="{6B9E8D01-5011-45E4-BC6D-5E5DBC0D298B}" type="presOf" srcId="{794DF26B-8E6B-4C6C-9583-C7C3D790DC2F}" destId="{121882E7-F02F-428E-9831-8476885D9483}" srcOrd="0" destOrd="0" presId="urn:microsoft.com/office/officeart/2005/8/layout/vList2"/>
    <dgm:cxn modelId="{A37A450E-4F41-4B03-BA42-FE84BDA5C86E}" type="presOf" srcId="{3333E066-2ED6-4A84-BBF1-D8D0588323C5}" destId="{515B0AFD-611C-48BB-BA0B-E42742BD5810}" srcOrd="0" destOrd="0" presId="urn:microsoft.com/office/officeart/2005/8/layout/vList2"/>
    <dgm:cxn modelId="{F6E1CC48-552C-4787-AF75-CD692FFA12A9}" srcId="{3333E066-2ED6-4A84-BBF1-D8D0588323C5}" destId="{47E8FB95-F1A1-4167-9E25-57FCB366D62C}" srcOrd="0" destOrd="0" parTransId="{039BE140-6A7C-479C-98C0-A49FF6401996}" sibTransId="{A83AF2C1-C47B-48DD-BF96-AC7E30E607A1}"/>
    <dgm:cxn modelId="{E5949650-8821-4D88-BE59-20ACC3EA9B0D}" srcId="{7D168675-0E43-4B63-84A6-AD1DE8EA9DC7}" destId="{EE23DB6C-2A7A-4AAE-935B-DEE63B128507}" srcOrd="0" destOrd="0" parTransId="{1A6FCB37-75A2-4A91-9808-5C61FC6A3C5E}" sibTransId="{ECC62F2F-5D7C-4B3E-B1DA-838FAB92D589}"/>
    <dgm:cxn modelId="{9FD3F18D-3270-4896-A465-A8160DA8742A}" srcId="{0AA812F0-DBDF-4799-AD1B-DE1C196DCFF6}" destId="{3333E066-2ED6-4A84-BBF1-D8D0588323C5}" srcOrd="1" destOrd="0" parTransId="{15D1BB6B-7A63-4DEC-B444-F13760FF8A47}" sibTransId="{F31E8F90-E5C3-4EF1-AB20-CB4406B5CB1D}"/>
    <dgm:cxn modelId="{F88EA78F-6A20-4B00-A91A-8A1F3BD654DC}" type="presOf" srcId="{7D168675-0E43-4B63-84A6-AD1DE8EA9DC7}" destId="{305232AE-C8A0-46A5-B224-9C3A0A97D338}" srcOrd="0" destOrd="0" presId="urn:microsoft.com/office/officeart/2005/8/layout/vList2"/>
    <dgm:cxn modelId="{8DF9739B-DBDC-4F98-94C5-F80C5D622141}" type="presOf" srcId="{58F378C3-0C37-4E6E-A12D-BA541641ADE2}" destId="{0CA529BF-E34E-4BAB-9A35-F88882DB2C38}" srcOrd="0" destOrd="0" presId="urn:microsoft.com/office/officeart/2005/8/layout/vList2"/>
    <dgm:cxn modelId="{A469E1A1-A7D1-4A1D-A5F9-266BA86ECDAB}" type="presOf" srcId="{47E8FB95-F1A1-4167-9E25-57FCB366D62C}" destId="{6A49197C-AB6E-4288-939C-20E7AD30AD3F}" srcOrd="0" destOrd="0" presId="urn:microsoft.com/office/officeart/2005/8/layout/vList2"/>
    <dgm:cxn modelId="{6E1ACFAA-41C0-4DFF-BA88-2A6563B5653A}" type="presOf" srcId="{EE23DB6C-2A7A-4AAE-935B-DEE63B128507}" destId="{1ACD1732-120B-4A17-9112-DBE705618B29}" srcOrd="0" destOrd="0" presId="urn:microsoft.com/office/officeart/2005/8/layout/vList2"/>
    <dgm:cxn modelId="{8C5151B3-B5B4-44F8-B7DA-3692696D4BA9}" srcId="{0AA812F0-DBDF-4799-AD1B-DE1C196DCFF6}" destId="{58F378C3-0C37-4E6E-A12D-BA541641ADE2}" srcOrd="2" destOrd="0" parTransId="{EA464DD8-E59E-4D70-8E74-1802DCDD3C22}" sibTransId="{1B4D3DC3-177F-4F03-BB8F-30EA47AD7AE6}"/>
    <dgm:cxn modelId="{DA3ECAB6-0A98-4D6C-85DE-FED79852C7F3}" srcId="{0AA812F0-DBDF-4799-AD1B-DE1C196DCFF6}" destId="{7D168675-0E43-4B63-84A6-AD1DE8EA9DC7}" srcOrd="0" destOrd="0" parTransId="{F287343A-D1ED-413B-88CC-EDC93A8B8C2B}" sibTransId="{F8CF0D31-6681-4CAF-AA0A-525F7F31CFB2}"/>
    <dgm:cxn modelId="{C77BA7E3-7B54-4A3B-BBE3-703AF7A91486}" type="presOf" srcId="{0AA812F0-DBDF-4799-AD1B-DE1C196DCFF6}" destId="{623F5965-A8D4-488B-91DA-40BA84FEC163}" srcOrd="0" destOrd="0" presId="urn:microsoft.com/office/officeart/2005/8/layout/vList2"/>
    <dgm:cxn modelId="{134A74ED-0414-4EEB-BAF1-193774CBDB17}" srcId="{58F378C3-0C37-4E6E-A12D-BA541641ADE2}" destId="{794DF26B-8E6B-4C6C-9583-C7C3D790DC2F}" srcOrd="0" destOrd="0" parTransId="{63B7C2AC-68C1-4F99-89F7-F9571282B8AB}" sibTransId="{EB30B082-2D04-4940-B889-8EA695400976}"/>
    <dgm:cxn modelId="{E4A22F15-7EA4-4841-B38B-71C8745756D0}" type="presParOf" srcId="{623F5965-A8D4-488B-91DA-40BA84FEC163}" destId="{305232AE-C8A0-46A5-B224-9C3A0A97D338}" srcOrd="0" destOrd="0" presId="urn:microsoft.com/office/officeart/2005/8/layout/vList2"/>
    <dgm:cxn modelId="{931CCFF1-003A-4914-A932-8A54E3C65F8C}" type="presParOf" srcId="{623F5965-A8D4-488B-91DA-40BA84FEC163}" destId="{1ACD1732-120B-4A17-9112-DBE705618B29}" srcOrd="1" destOrd="0" presId="urn:microsoft.com/office/officeart/2005/8/layout/vList2"/>
    <dgm:cxn modelId="{9C6A89E0-574A-4E3F-AE08-7A7D5BFBA42A}" type="presParOf" srcId="{623F5965-A8D4-488B-91DA-40BA84FEC163}" destId="{515B0AFD-611C-48BB-BA0B-E42742BD5810}" srcOrd="2" destOrd="0" presId="urn:microsoft.com/office/officeart/2005/8/layout/vList2"/>
    <dgm:cxn modelId="{BAEFA2D6-F8BE-4344-9DB5-89C1152D0065}" type="presParOf" srcId="{623F5965-A8D4-488B-91DA-40BA84FEC163}" destId="{6A49197C-AB6E-4288-939C-20E7AD30AD3F}" srcOrd="3" destOrd="0" presId="urn:microsoft.com/office/officeart/2005/8/layout/vList2"/>
    <dgm:cxn modelId="{7F147B02-3B4C-49C3-B37F-9A28BD3F6B90}" type="presParOf" srcId="{623F5965-A8D4-488B-91DA-40BA84FEC163}" destId="{0CA529BF-E34E-4BAB-9A35-F88882DB2C38}" srcOrd="4" destOrd="0" presId="urn:microsoft.com/office/officeart/2005/8/layout/vList2"/>
    <dgm:cxn modelId="{1F1DFEC6-CAEE-49FA-9C6A-F2EEA9099FF0}" type="presParOf" srcId="{623F5965-A8D4-488B-91DA-40BA84FEC163}" destId="{121882E7-F02F-428E-9831-8476885D948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613BC-2D05-44A2-A749-40733C3820EA}">
      <dsp:nvSpPr>
        <dsp:cNvPr id="0" name=""/>
        <dsp:cNvSpPr/>
      </dsp:nvSpPr>
      <dsp:spPr>
        <a:xfrm>
          <a:off x="3559334" y="1898731"/>
          <a:ext cx="235159" cy="2947332"/>
        </a:xfrm>
        <a:custGeom>
          <a:avLst/>
          <a:gdLst/>
          <a:ahLst/>
          <a:cxnLst/>
          <a:rect l="0" t="0" r="0" b="0"/>
          <a:pathLst>
            <a:path>
              <a:moveTo>
                <a:pt x="0" y="0"/>
              </a:moveTo>
              <a:lnTo>
                <a:pt x="0" y="2947332"/>
              </a:lnTo>
              <a:lnTo>
                <a:pt x="235159" y="294733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727A0-5A13-4408-9482-FA1DAD99FB5A}">
      <dsp:nvSpPr>
        <dsp:cNvPr id="0" name=""/>
        <dsp:cNvSpPr/>
      </dsp:nvSpPr>
      <dsp:spPr>
        <a:xfrm>
          <a:off x="3559334" y="1898731"/>
          <a:ext cx="235159" cy="1834244"/>
        </a:xfrm>
        <a:custGeom>
          <a:avLst/>
          <a:gdLst/>
          <a:ahLst/>
          <a:cxnLst/>
          <a:rect l="0" t="0" r="0" b="0"/>
          <a:pathLst>
            <a:path>
              <a:moveTo>
                <a:pt x="0" y="0"/>
              </a:moveTo>
              <a:lnTo>
                <a:pt x="0" y="1834244"/>
              </a:lnTo>
              <a:lnTo>
                <a:pt x="235159" y="18342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18AD75-F919-4EB6-AA42-0E116DA0B52C}">
      <dsp:nvSpPr>
        <dsp:cNvPr id="0" name=""/>
        <dsp:cNvSpPr/>
      </dsp:nvSpPr>
      <dsp:spPr>
        <a:xfrm>
          <a:off x="3559334" y="1898731"/>
          <a:ext cx="235159" cy="721155"/>
        </a:xfrm>
        <a:custGeom>
          <a:avLst/>
          <a:gdLst/>
          <a:ahLst/>
          <a:cxnLst/>
          <a:rect l="0" t="0" r="0" b="0"/>
          <a:pathLst>
            <a:path>
              <a:moveTo>
                <a:pt x="0" y="0"/>
              </a:moveTo>
              <a:lnTo>
                <a:pt x="0" y="721155"/>
              </a:lnTo>
              <a:lnTo>
                <a:pt x="235159" y="72115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4EEC8C-7C68-47FA-BAE7-07212C83D555}">
      <dsp:nvSpPr>
        <dsp:cNvPr id="0" name=""/>
        <dsp:cNvSpPr/>
      </dsp:nvSpPr>
      <dsp:spPr>
        <a:xfrm>
          <a:off x="3237949" y="785642"/>
          <a:ext cx="948476" cy="329223"/>
        </a:xfrm>
        <a:custGeom>
          <a:avLst/>
          <a:gdLst/>
          <a:ahLst/>
          <a:cxnLst/>
          <a:rect l="0" t="0" r="0" b="0"/>
          <a:pathLst>
            <a:path>
              <a:moveTo>
                <a:pt x="0" y="0"/>
              </a:moveTo>
              <a:lnTo>
                <a:pt x="0" y="164611"/>
              </a:lnTo>
              <a:lnTo>
                <a:pt x="948476" y="164611"/>
              </a:lnTo>
              <a:lnTo>
                <a:pt x="948476" y="3292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641FE7-FC1A-44CA-85E7-BBB2CBBB2A7D}">
      <dsp:nvSpPr>
        <dsp:cNvPr id="0" name=""/>
        <dsp:cNvSpPr/>
      </dsp:nvSpPr>
      <dsp:spPr>
        <a:xfrm>
          <a:off x="1662380" y="1898731"/>
          <a:ext cx="235159" cy="1834244"/>
        </a:xfrm>
        <a:custGeom>
          <a:avLst/>
          <a:gdLst/>
          <a:ahLst/>
          <a:cxnLst/>
          <a:rect l="0" t="0" r="0" b="0"/>
          <a:pathLst>
            <a:path>
              <a:moveTo>
                <a:pt x="0" y="0"/>
              </a:moveTo>
              <a:lnTo>
                <a:pt x="0" y="1834244"/>
              </a:lnTo>
              <a:lnTo>
                <a:pt x="235159" y="18342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87889A-D0C8-4BB9-9DBF-B47F4D2D22B3}">
      <dsp:nvSpPr>
        <dsp:cNvPr id="0" name=""/>
        <dsp:cNvSpPr/>
      </dsp:nvSpPr>
      <dsp:spPr>
        <a:xfrm>
          <a:off x="1662380" y="1898731"/>
          <a:ext cx="235159" cy="721155"/>
        </a:xfrm>
        <a:custGeom>
          <a:avLst/>
          <a:gdLst/>
          <a:ahLst/>
          <a:cxnLst/>
          <a:rect l="0" t="0" r="0" b="0"/>
          <a:pathLst>
            <a:path>
              <a:moveTo>
                <a:pt x="0" y="0"/>
              </a:moveTo>
              <a:lnTo>
                <a:pt x="0" y="721155"/>
              </a:lnTo>
              <a:lnTo>
                <a:pt x="235159" y="72115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71088-C6FA-440B-B06B-3616C860A669}">
      <dsp:nvSpPr>
        <dsp:cNvPr id="0" name=""/>
        <dsp:cNvSpPr/>
      </dsp:nvSpPr>
      <dsp:spPr>
        <a:xfrm>
          <a:off x="2289472" y="785642"/>
          <a:ext cx="948476" cy="329223"/>
        </a:xfrm>
        <a:custGeom>
          <a:avLst/>
          <a:gdLst/>
          <a:ahLst/>
          <a:cxnLst/>
          <a:rect l="0" t="0" r="0" b="0"/>
          <a:pathLst>
            <a:path>
              <a:moveTo>
                <a:pt x="948476" y="0"/>
              </a:moveTo>
              <a:lnTo>
                <a:pt x="948476" y="164611"/>
              </a:lnTo>
              <a:lnTo>
                <a:pt x="0" y="164611"/>
              </a:lnTo>
              <a:lnTo>
                <a:pt x="0" y="3292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A554DE-C40B-4244-989E-D9AB8E4A97AA}">
      <dsp:nvSpPr>
        <dsp:cNvPr id="0" name=""/>
        <dsp:cNvSpPr/>
      </dsp:nvSpPr>
      <dsp:spPr>
        <a:xfrm>
          <a:off x="2454084" y="1777"/>
          <a:ext cx="1567730" cy="7838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Control Structure</a:t>
          </a:r>
        </a:p>
      </dsp:txBody>
      <dsp:txXfrm>
        <a:off x="2454084" y="1777"/>
        <a:ext cx="1567730" cy="783865"/>
      </dsp:txXfrm>
    </dsp:sp>
    <dsp:sp modelId="{34430CB1-1584-4606-BA34-E3EB258DF61A}">
      <dsp:nvSpPr>
        <dsp:cNvPr id="0" name=""/>
        <dsp:cNvSpPr/>
      </dsp:nvSpPr>
      <dsp:spPr>
        <a:xfrm>
          <a:off x="1505607" y="1114866"/>
          <a:ext cx="1567730" cy="7838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Selection Structure</a:t>
          </a:r>
        </a:p>
      </dsp:txBody>
      <dsp:txXfrm>
        <a:off x="1505607" y="1114866"/>
        <a:ext cx="1567730" cy="783865"/>
      </dsp:txXfrm>
    </dsp:sp>
    <dsp:sp modelId="{1C033670-6D61-433B-A01B-D38BE02B50C0}">
      <dsp:nvSpPr>
        <dsp:cNvPr id="0" name=""/>
        <dsp:cNvSpPr/>
      </dsp:nvSpPr>
      <dsp:spPr>
        <a:xfrm>
          <a:off x="1897540" y="2227954"/>
          <a:ext cx="1567730" cy="7838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If-else</a:t>
          </a:r>
        </a:p>
      </dsp:txBody>
      <dsp:txXfrm>
        <a:off x="1897540" y="2227954"/>
        <a:ext cx="1567730" cy="783865"/>
      </dsp:txXfrm>
    </dsp:sp>
    <dsp:sp modelId="{115A3102-DCEB-465B-983D-01F216F8246F}">
      <dsp:nvSpPr>
        <dsp:cNvPr id="0" name=""/>
        <dsp:cNvSpPr/>
      </dsp:nvSpPr>
      <dsp:spPr>
        <a:xfrm>
          <a:off x="1897540" y="3341042"/>
          <a:ext cx="1567730" cy="7838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nested if</a:t>
          </a:r>
        </a:p>
      </dsp:txBody>
      <dsp:txXfrm>
        <a:off x="1897540" y="3341042"/>
        <a:ext cx="1567730" cy="783865"/>
      </dsp:txXfrm>
    </dsp:sp>
    <dsp:sp modelId="{36A85D50-9E86-4B58-BC27-3E673354F3AE}">
      <dsp:nvSpPr>
        <dsp:cNvPr id="0" name=""/>
        <dsp:cNvSpPr/>
      </dsp:nvSpPr>
      <dsp:spPr>
        <a:xfrm>
          <a:off x="3402561" y="1114866"/>
          <a:ext cx="1567730" cy="7838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Repetition Structure</a:t>
          </a:r>
        </a:p>
      </dsp:txBody>
      <dsp:txXfrm>
        <a:off x="3402561" y="1114866"/>
        <a:ext cx="1567730" cy="783865"/>
      </dsp:txXfrm>
    </dsp:sp>
    <dsp:sp modelId="{CF99BD2A-D2F5-4B5A-B00B-08E2FD2B6DEB}">
      <dsp:nvSpPr>
        <dsp:cNvPr id="0" name=""/>
        <dsp:cNvSpPr/>
      </dsp:nvSpPr>
      <dsp:spPr>
        <a:xfrm>
          <a:off x="3794493" y="2227954"/>
          <a:ext cx="1567730" cy="7838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while</a:t>
          </a:r>
        </a:p>
      </dsp:txBody>
      <dsp:txXfrm>
        <a:off x="3794493" y="2227954"/>
        <a:ext cx="1567730" cy="783865"/>
      </dsp:txXfrm>
    </dsp:sp>
    <dsp:sp modelId="{181A69BD-8CE5-437C-ACE1-C6726E0A4430}">
      <dsp:nvSpPr>
        <dsp:cNvPr id="0" name=""/>
        <dsp:cNvSpPr/>
      </dsp:nvSpPr>
      <dsp:spPr>
        <a:xfrm>
          <a:off x="3794493" y="3341042"/>
          <a:ext cx="1567730" cy="7838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a:t>
          </a:r>
        </a:p>
      </dsp:txBody>
      <dsp:txXfrm>
        <a:off x="3794493" y="3341042"/>
        <a:ext cx="1567730" cy="783865"/>
      </dsp:txXfrm>
    </dsp:sp>
    <dsp:sp modelId="{AB2AFF1D-647C-4B1B-9D48-6C4202152B1B}">
      <dsp:nvSpPr>
        <dsp:cNvPr id="0" name=""/>
        <dsp:cNvSpPr/>
      </dsp:nvSpPr>
      <dsp:spPr>
        <a:xfrm>
          <a:off x="3794493" y="4454131"/>
          <a:ext cx="1567730" cy="7838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do-while</a:t>
          </a:r>
        </a:p>
      </dsp:txBody>
      <dsp:txXfrm>
        <a:off x="3794493" y="4454131"/>
        <a:ext cx="1567730" cy="78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232AE-C8A0-46A5-B224-9C3A0A97D338}">
      <dsp:nvSpPr>
        <dsp:cNvPr id="0" name=""/>
        <dsp:cNvSpPr/>
      </dsp:nvSpPr>
      <dsp:spPr>
        <a:xfrm>
          <a:off x="0" y="34172"/>
          <a:ext cx="8627807" cy="992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if</a:t>
          </a:r>
        </a:p>
      </dsp:txBody>
      <dsp:txXfrm>
        <a:off x="48433" y="82605"/>
        <a:ext cx="8530941" cy="895294"/>
      </dsp:txXfrm>
    </dsp:sp>
    <dsp:sp modelId="{1ACD1732-120B-4A17-9112-DBE705618B29}">
      <dsp:nvSpPr>
        <dsp:cNvPr id="0" name=""/>
        <dsp:cNvSpPr/>
      </dsp:nvSpPr>
      <dsp:spPr>
        <a:xfrm>
          <a:off x="0" y="1026332"/>
          <a:ext cx="8627807"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3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kern="1200" dirty="0"/>
            <a:t>An if statement consists of a Boolean expression/test expression /condition followed by one or more statements.</a:t>
          </a:r>
        </a:p>
      </dsp:txBody>
      <dsp:txXfrm>
        <a:off x="0" y="1026332"/>
        <a:ext cx="8627807" cy="877680"/>
      </dsp:txXfrm>
    </dsp:sp>
    <dsp:sp modelId="{515B0AFD-611C-48BB-BA0B-E42742BD5810}">
      <dsp:nvSpPr>
        <dsp:cNvPr id="0" name=""/>
        <dsp:cNvSpPr/>
      </dsp:nvSpPr>
      <dsp:spPr>
        <a:xfrm>
          <a:off x="0" y="1904012"/>
          <a:ext cx="8627807" cy="99216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if, else</a:t>
          </a:r>
        </a:p>
      </dsp:txBody>
      <dsp:txXfrm>
        <a:off x="48433" y="1952445"/>
        <a:ext cx="8530941" cy="895294"/>
      </dsp:txXfrm>
    </dsp:sp>
    <dsp:sp modelId="{6A49197C-AB6E-4288-939C-20E7AD30AD3F}">
      <dsp:nvSpPr>
        <dsp:cNvPr id="0" name=""/>
        <dsp:cNvSpPr/>
      </dsp:nvSpPr>
      <dsp:spPr>
        <a:xfrm>
          <a:off x="0" y="2896172"/>
          <a:ext cx="8627807" cy="106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33"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n-US" sz="2400" b="0" kern="1200" dirty="0"/>
            <a:t>An if statement can be followed by an optional else statement, which executes when the Boolean expression/test expression/condition is false.</a:t>
          </a:r>
        </a:p>
      </dsp:txBody>
      <dsp:txXfrm>
        <a:off x="0" y="2896172"/>
        <a:ext cx="8627807" cy="1069672"/>
      </dsp:txXfrm>
    </dsp:sp>
    <dsp:sp modelId="{0CA529BF-E34E-4BAB-9A35-F88882DB2C38}">
      <dsp:nvSpPr>
        <dsp:cNvPr id="0" name=""/>
        <dsp:cNvSpPr/>
      </dsp:nvSpPr>
      <dsp:spPr>
        <a:xfrm>
          <a:off x="0" y="3948414"/>
          <a:ext cx="8627807" cy="99216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Switch</a:t>
          </a:r>
        </a:p>
      </dsp:txBody>
      <dsp:txXfrm>
        <a:off x="48433" y="3996847"/>
        <a:ext cx="8530941" cy="895294"/>
      </dsp:txXfrm>
    </dsp:sp>
    <dsp:sp modelId="{121882E7-F02F-428E-9831-8476885D9483}">
      <dsp:nvSpPr>
        <dsp:cNvPr id="0" name=""/>
        <dsp:cNvSpPr/>
      </dsp:nvSpPr>
      <dsp:spPr>
        <a:xfrm>
          <a:off x="0" y="4958005"/>
          <a:ext cx="8627807"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3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i="0" kern="1200" dirty="0"/>
            <a:t>A switch statement allows a variable to be tested for equality against a list of values.</a:t>
          </a:r>
          <a:endParaRPr lang="en-US" sz="2400" b="1" kern="1200" dirty="0"/>
        </a:p>
      </dsp:txBody>
      <dsp:txXfrm>
        <a:off x="0" y="4958005"/>
        <a:ext cx="8627807" cy="8776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35669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64601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157642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0976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C9A45-0727-417D-8F9D-AFD08311952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53159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C9A45-0727-417D-8F9D-AFD08311952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142018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C9A45-0727-417D-8F9D-AFD083119524}"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8484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C9A45-0727-417D-8F9D-AFD083119524}"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73989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C9A45-0727-417D-8F9D-AFD083119524}"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36025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C9A45-0727-417D-8F9D-AFD08311952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91024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C9A45-0727-417D-8F9D-AFD08311952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9050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C9A45-0727-417D-8F9D-AFD083119524}" type="datetimeFigureOut">
              <a:rPr lang="en-US" smtClean="0"/>
              <a:t>9/26/2023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92B3-DE23-46B5-AB74-3DC31336D3F1}" type="slidenum">
              <a:rPr lang="en-US" smtClean="0"/>
              <a:t>‹#›</a:t>
            </a:fld>
            <a:endParaRPr lang="en-US"/>
          </a:p>
        </p:txBody>
      </p:sp>
      <p:pic>
        <p:nvPicPr>
          <p:cNvPr id="7" name="Picture 6">
            <a:extLst>
              <a:ext uri="{FF2B5EF4-FFF2-40B4-BE49-F238E27FC236}">
                <a16:creationId xmlns:a16="http://schemas.microsoft.com/office/drawing/2014/main" id="{83E469E7-B302-7694-2169-F530C2FB5B6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578428" cy="720148"/>
          </a:xfrm>
          <a:prstGeom prst="rect">
            <a:avLst/>
          </a:prstGeom>
          <a:noFill/>
          <a:ln>
            <a:noFill/>
          </a:ln>
        </p:spPr>
      </p:pic>
    </p:spTree>
    <p:extLst>
      <p:ext uri="{BB962C8B-B14F-4D97-AF65-F5344CB8AC3E}">
        <p14:creationId xmlns:p14="http://schemas.microsoft.com/office/powerpoint/2010/main" val="3128019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risk.global/blog/ballet-dancers-should-absolutely-think-about-becoming-computer-programmers-heres-why/" TargetMode="External"/><Relationship Id="rId2" Type="http://schemas.openxmlformats.org/officeDocument/2006/relationships/image" Target="../media/image2.0"/><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flickr.com/photos/cdharrison/36704061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289173&amp;picture=decision-makin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edelweisspublications.com/keyword/22/1155/Decision-Making" TargetMode="Externa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flickr.com/photos/cdharrison/367040618"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www.flickr.com/photos/cdharrison/367040618"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7D20-7C40-7A86-7D69-D4B8C5E53531}"/>
              </a:ext>
            </a:extLst>
          </p:cNvPr>
          <p:cNvSpPr>
            <a:spLocks noGrp="1"/>
          </p:cNvSpPr>
          <p:nvPr>
            <p:ph type="ctrTitle"/>
          </p:nvPr>
        </p:nvSpPr>
        <p:spPr>
          <a:xfrm>
            <a:off x="775519" y="1932039"/>
            <a:ext cx="7592962" cy="1872891"/>
          </a:xfrm>
        </p:spPr>
        <p:txBody>
          <a:bodyPr>
            <a:normAutofit fontScale="90000"/>
          </a:bodyPr>
          <a:lstStyle/>
          <a:p>
            <a:br>
              <a:rPr lang="en-US" dirty="0"/>
            </a:br>
            <a:r>
              <a:rPr lang="en-US" dirty="0"/>
              <a:t>Lecture 2</a:t>
            </a:r>
            <a:br>
              <a:rPr lang="en-US" dirty="0"/>
            </a:br>
            <a:r>
              <a:rPr lang="en-US" dirty="0"/>
              <a:t>Conditional Statements</a:t>
            </a:r>
            <a:br>
              <a:rPr lang="en-US" dirty="0"/>
            </a:br>
            <a:r>
              <a:rPr lang="en-US" dirty="0"/>
              <a:t>(Control Structure)</a:t>
            </a:r>
          </a:p>
        </p:txBody>
      </p:sp>
      <p:pic>
        <p:nvPicPr>
          <p:cNvPr id="3" name="Picture 2" descr="A person using a computer&#10;&#10;Description automatically generated with medium confidence">
            <a:extLst>
              <a:ext uri="{FF2B5EF4-FFF2-40B4-BE49-F238E27FC236}">
                <a16:creationId xmlns:a16="http://schemas.microsoft.com/office/drawing/2014/main" id="{6D1889E6-EE3B-BBB7-AA41-B49799C935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84045" y="4483510"/>
            <a:ext cx="3559955" cy="2374490"/>
          </a:xfrm>
          <a:prstGeom prst="rect">
            <a:avLst/>
          </a:prstGeom>
        </p:spPr>
      </p:pic>
      <p:sp>
        <p:nvSpPr>
          <p:cNvPr id="5" name="TextBox 4">
            <a:extLst>
              <a:ext uri="{FF2B5EF4-FFF2-40B4-BE49-F238E27FC236}">
                <a16:creationId xmlns:a16="http://schemas.microsoft.com/office/drawing/2014/main" id="{F79AFF57-FC83-C33F-58D1-ECE1E264E68D}"/>
              </a:ext>
            </a:extLst>
          </p:cNvPr>
          <p:cNvSpPr txBox="1"/>
          <p:nvPr/>
        </p:nvSpPr>
        <p:spPr>
          <a:xfrm>
            <a:off x="3982066" y="0"/>
            <a:ext cx="5692878" cy="369332"/>
          </a:xfrm>
          <a:prstGeom prst="rect">
            <a:avLst/>
          </a:prstGeom>
          <a:noFill/>
        </p:spPr>
        <p:txBody>
          <a:bodyPr wrap="square">
            <a:spAutoFit/>
          </a:bodyPr>
          <a:lstStyle/>
          <a:p>
            <a:r>
              <a:rPr lang="en-US" sz="1800" b="1" dirty="0"/>
              <a:t>Computer Engineering/Basic Computer Engineering</a:t>
            </a:r>
            <a:endParaRPr lang="en-US" b="1" dirty="0"/>
          </a:p>
        </p:txBody>
      </p:sp>
    </p:spTree>
    <p:extLst>
      <p:ext uri="{BB962C8B-B14F-4D97-AF65-F5344CB8AC3E}">
        <p14:creationId xmlns:p14="http://schemas.microsoft.com/office/powerpoint/2010/main" val="116075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 statements</a:t>
            </a:r>
          </a:p>
        </p:txBody>
      </p:sp>
      <p:sp>
        <p:nvSpPr>
          <p:cNvPr id="3" name="Content Placeholder 2">
            <a:extLst>
              <a:ext uri="{FF2B5EF4-FFF2-40B4-BE49-F238E27FC236}">
                <a16:creationId xmlns:a16="http://schemas.microsoft.com/office/drawing/2014/main" id="{1582122F-3155-BA17-71AD-303A60E62BEC}"/>
              </a:ext>
            </a:extLst>
          </p:cNvPr>
          <p:cNvSpPr>
            <a:spLocks noGrp="1"/>
          </p:cNvSpPr>
          <p:nvPr>
            <p:ph idx="1"/>
          </p:nvPr>
        </p:nvSpPr>
        <p:spPr>
          <a:xfrm>
            <a:off x="628650" y="2938514"/>
            <a:ext cx="7886700" cy="3554360"/>
          </a:xfrm>
        </p:spPr>
        <p:txBody>
          <a:bodyPr>
            <a:normAutofit/>
          </a:bodyPr>
          <a:lstStyle/>
          <a:p>
            <a:pPr marL="0" indent="0" algn="just">
              <a:buNone/>
            </a:pPr>
            <a:endParaRPr lang="en-US" sz="3100" dirty="0"/>
          </a:p>
          <a:p>
            <a:pPr marL="0" indent="0" algn="just">
              <a:buNone/>
            </a:pPr>
            <a:r>
              <a:rPr lang="en-US" sz="2400" dirty="0"/>
              <a:t>The if statement evaluates the test expression inside the parenthesis ().</a:t>
            </a:r>
          </a:p>
          <a:p>
            <a:pPr marL="0" indent="0" algn="just">
              <a:buNone/>
            </a:pPr>
            <a:endParaRPr lang="en-US" sz="2400" dirty="0"/>
          </a:p>
          <a:p>
            <a:pPr marL="0" indent="0" algn="just">
              <a:buNone/>
            </a:pPr>
            <a:r>
              <a:rPr lang="en-US" sz="2400" dirty="0"/>
              <a:t>If the test expression is evaluated to </a:t>
            </a:r>
            <a:r>
              <a:rPr lang="en-US" sz="2400" b="1" dirty="0">
                <a:solidFill>
                  <a:schemeClr val="accent1"/>
                </a:solidFill>
              </a:rPr>
              <a:t>true</a:t>
            </a:r>
            <a:r>
              <a:rPr lang="en-US" sz="2400" dirty="0"/>
              <a:t>, statements inside the body of if are </a:t>
            </a:r>
            <a:r>
              <a:rPr lang="en-US" sz="2400" b="1" dirty="0">
                <a:solidFill>
                  <a:schemeClr val="accent1"/>
                </a:solidFill>
              </a:rPr>
              <a:t>executed</a:t>
            </a:r>
            <a:r>
              <a:rPr lang="en-US" sz="2400" dirty="0"/>
              <a:t>.</a:t>
            </a:r>
          </a:p>
          <a:p>
            <a:pPr marL="0" indent="0" algn="just">
              <a:buNone/>
            </a:pPr>
            <a:r>
              <a:rPr lang="en-US" sz="2400" dirty="0"/>
              <a:t>If the test expression is evaluated to </a:t>
            </a:r>
            <a:r>
              <a:rPr lang="en-US" sz="2400" b="1" dirty="0">
                <a:solidFill>
                  <a:srgbClr val="FF0000"/>
                </a:solidFill>
              </a:rPr>
              <a:t>false</a:t>
            </a:r>
            <a:r>
              <a:rPr lang="en-US" sz="2400" dirty="0"/>
              <a:t>, statements inside the body of if are </a:t>
            </a:r>
            <a:r>
              <a:rPr lang="en-US" sz="2400" b="1" dirty="0">
                <a:solidFill>
                  <a:srgbClr val="FF0000"/>
                </a:solidFill>
              </a:rPr>
              <a:t>not executed</a:t>
            </a:r>
            <a:r>
              <a:rPr lang="en-US" sz="2400" dirty="0"/>
              <a:t>.</a:t>
            </a:r>
          </a:p>
        </p:txBody>
      </p:sp>
      <p:sp>
        <p:nvSpPr>
          <p:cNvPr id="6" name="TextBox 5">
            <a:extLst>
              <a:ext uri="{FF2B5EF4-FFF2-40B4-BE49-F238E27FC236}">
                <a16:creationId xmlns:a16="http://schemas.microsoft.com/office/drawing/2014/main" id="{CD685E08-2C07-AF9B-0D1E-014AB1108835}"/>
              </a:ext>
            </a:extLst>
          </p:cNvPr>
          <p:cNvSpPr txBox="1"/>
          <p:nvPr/>
        </p:nvSpPr>
        <p:spPr>
          <a:xfrm>
            <a:off x="628650" y="1575938"/>
            <a:ext cx="8028653" cy="1569660"/>
          </a:xfrm>
          <a:prstGeom prst="rect">
            <a:avLst/>
          </a:prstGeom>
          <a:solidFill>
            <a:schemeClr val="bg2"/>
          </a:solidFill>
        </p:spPr>
        <p:txBody>
          <a:bodyPr wrap="square">
            <a:spAutoFit/>
          </a:bodyPr>
          <a:lstStyle/>
          <a:p>
            <a:pPr marL="0" indent="0">
              <a:buNone/>
            </a:pPr>
            <a:r>
              <a:rPr lang="en-US" sz="2400" i="1" dirty="0">
                <a:solidFill>
                  <a:srgbClr val="0070C0"/>
                </a:solidFill>
              </a:rPr>
              <a:t>if (test expression/condition) </a:t>
            </a:r>
          </a:p>
          <a:p>
            <a:pPr marL="0" indent="0">
              <a:buNone/>
            </a:pPr>
            <a:r>
              <a:rPr lang="en-US" sz="2400" i="1" dirty="0">
                <a:solidFill>
                  <a:srgbClr val="0070C0"/>
                </a:solidFill>
              </a:rPr>
              <a:t>{</a:t>
            </a:r>
          </a:p>
          <a:p>
            <a:pPr marL="0" indent="0">
              <a:buNone/>
            </a:pPr>
            <a:r>
              <a:rPr lang="en-US" sz="2400" i="1" dirty="0">
                <a:solidFill>
                  <a:srgbClr val="0070C0"/>
                </a:solidFill>
              </a:rPr>
              <a:t>	code  //statements to be executed if the condition is true</a:t>
            </a:r>
          </a:p>
          <a:p>
            <a:pPr marL="0" indent="0">
              <a:buNone/>
            </a:pPr>
            <a:r>
              <a:rPr lang="en-US" sz="2400" i="1" dirty="0">
                <a:solidFill>
                  <a:srgbClr val="0070C0"/>
                </a:solidFill>
              </a:rPr>
              <a:t>}</a:t>
            </a:r>
          </a:p>
        </p:txBody>
      </p:sp>
    </p:spTree>
    <p:extLst>
      <p:ext uri="{BB962C8B-B14F-4D97-AF65-F5344CB8AC3E}">
        <p14:creationId xmlns:p14="http://schemas.microsoft.com/office/powerpoint/2010/main" val="234375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 statements</a:t>
            </a:r>
          </a:p>
        </p:txBody>
      </p:sp>
      <p:pic>
        <p:nvPicPr>
          <p:cNvPr id="5" name="Picture 4">
            <a:extLst>
              <a:ext uri="{FF2B5EF4-FFF2-40B4-BE49-F238E27FC236}">
                <a16:creationId xmlns:a16="http://schemas.microsoft.com/office/drawing/2014/main" id="{45C82840-DFAC-EE97-4BE5-FE8C692A83D8}"/>
              </a:ext>
            </a:extLst>
          </p:cNvPr>
          <p:cNvPicPr>
            <a:picLocks noChangeAspect="1"/>
          </p:cNvPicPr>
          <p:nvPr/>
        </p:nvPicPr>
        <p:blipFill>
          <a:blip r:embed="rId2"/>
          <a:stretch>
            <a:fillRect/>
          </a:stretch>
        </p:blipFill>
        <p:spPr>
          <a:xfrm>
            <a:off x="1076312" y="1752366"/>
            <a:ext cx="6464329" cy="4740508"/>
          </a:xfrm>
          <a:prstGeom prst="rect">
            <a:avLst/>
          </a:prstGeom>
        </p:spPr>
      </p:pic>
    </p:spTree>
    <p:extLst>
      <p:ext uri="{BB962C8B-B14F-4D97-AF65-F5344CB8AC3E}">
        <p14:creationId xmlns:p14="http://schemas.microsoft.com/office/powerpoint/2010/main" val="299008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 statements</a:t>
            </a:r>
          </a:p>
        </p:txBody>
      </p:sp>
      <p:sp>
        <p:nvSpPr>
          <p:cNvPr id="4" name="TextBox 3">
            <a:extLst>
              <a:ext uri="{FF2B5EF4-FFF2-40B4-BE49-F238E27FC236}">
                <a16:creationId xmlns:a16="http://schemas.microsoft.com/office/drawing/2014/main" id="{9E2667E2-87CF-2213-57B9-A5293CC21D1E}"/>
              </a:ext>
            </a:extLst>
          </p:cNvPr>
          <p:cNvSpPr txBox="1"/>
          <p:nvPr/>
        </p:nvSpPr>
        <p:spPr>
          <a:xfrm>
            <a:off x="628650" y="1443841"/>
            <a:ext cx="7886700" cy="3970318"/>
          </a:xfrm>
          <a:prstGeom prst="rect">
            <a:avLst/>
          </a:prstGeom>
          <a:solidFill>
            <a:schemeClr val="bg2"/>
          </a:solidFill>
        </p:spPr>
        <p:txBody>
          <a:bodyPr wrap="square">
            <a:spAutoFit/>
          </a:bodyPr>
          <a:lstStyle/>
          <a:p>
            <a:r>
              <a:rPr lang="en-US" dirty="0"/>
              <a:t>#include </a:t>
            </a:r>
          </a:p>
          <a:p>
            <a:r>
              <a:rPr lang="en-US" dirty="0"/>
              <a:t>int main () </a:t>
            </a:r>
          </a:p>
          <a:p>
            <a:r>
              <a:rPr lang="en-US" dirty="0"/>
              <a:t>{ </a:t>
            </a:r>
          </a:p>
          <a:p>
            <a:r>
              <a:rPr lang="en-US" dirty="0"/>
              <a:t>	int a = 10;    </a:t>
            </a:r>
            <a:r>
              <a:rPr lang="en-US" dirty="0">
                <a:solidFill>
                  <a:srgbClr val="FF0000"/>
                </a:solidFill>
              </a:rPr>
              <a:t>/* variable declaration */ </a:t>
            </a:r>
          </a:p>
          <a:p>
            <a:r>
              <a:rPr lang="en-US" dirty="0"/>
              <a:t>	if(a &lt; 20 )    </a:t>
            </a:r>
            <a:r>
              <a:rPr lang="en-US" dirty="0">
                <a:solidFill>
                  <a:srgbClr val="FF0000"/>
                </a:solidFill>
              </a:rPr>
              <a:t>/* check the condition using if statement */ </a:t>
            </a:r>
          </a:p>
          <a:p>
            <a:r>
              <a:rPr lang="en-US" dirty="0"/>
              <a:t>	</a:t>
            </a:r>
          </a:p>
          <a:p>
            <a:r>
              <a:rPr lang="en-US" dirty="0"/>
              <a:t>	{ </a:t>
            </a:r>
          </a:p>
          <a:p>
            <a:r>
              <a:rPr lang="en-US" dirty="0"/>
              <a:t>		</a:t>
            </a:r>
            <a:r>
              <a:rPr lang="en-US" dirty="0" err="1"/>
              <a:t>printf</a:t>
            </a:r>
            <a:r>
              <a:rPr lang="en-US" dirty="0"/>
              <a:t>("a is less than 20\n" );</a:t>
            </a:r>
            <a:r>
              <a:rPr lang="en-US" dirty="0">
                <a:solidFill>
                  <a:schemeClr val="accent6">
                    <a:lumMod val="50000"/>
                  </a:schemeClr>
                </a:solidFill>
              </a:rPr>
              <a:t>   </a:t>
            </a:r>
            <a:r>
              <a:rPr lang="en-US" dirty="0">
                <a:solidFill>
                  <a:srgbClr val="FF0000"/>
                </a:solidFill>
              </a:rPr>
              <a:t>/* if condition is true then print the 			following */ </a:t>
            </a:r>
          </a:p>
          <a:p>
            <a:r>
              <a:rPr lang="en-US" dirty="0"/>
              <a:t>	}</a:t>
            </a:r>
          </a:p>
          <a:p>
            <a:endParaRPr lang="en-US" dirty="0"/>
          </a:p>
          <a:p>
            <a:r>
              <a:rPr lang="en-US" dirty="0"/>
              <a:t>	</a:t>
            </a:r>
            <a:r>
              <a:rPr lang="en-US" dirty="0" err="1"/>
              <a:t>printf</a:t>
            </a:r>
            <a:r>
              <a:rPr lang="en-US" dirty="0"/>
              <a:t>("value of a is : %d\n", a); </a:t>
            </a:r>
          </a:p>
          <a:p>
            <a:r>
              <a:rPr lang="en-US" dirty="0"/>
              <a:t>	return 0; </a:t>
            </a:r>
          </a:p>
          <a:p>
            <a:r>
              <a:rPr lang="en-US" dirty="0"/>
              <a:t>}</a:t>
            </a:r>
          </a:p>
        </p:txBody>
      </p:sp>
      <p:sp>
        <p:nvSpPr>
          <p:cNvPr id="6" name="TextBox 5">
            <a:extLst>
              <a:ext uri="{FF2B5EF4-FFF2-40B4-BE49-F238E27FC236}">
                <a16:creationId xmlns:a16="http://schemas.microsoft.com/office/drawing/2014/main" id="{CB88AA51-89E3-B4AE-BEC2-75182D8EF964}"/>
              </a:ext>
            </a:extLst>
          </p:cNvPr>
          <p:cNvSpPr txBox="1"/>
          <p:nvPr/>
        </p:nvSpPr>
        <p:spPr>
          <a:xfrm>
            <a:off x="628650" y="5584293"/>
            <a:ext cx="7034981" cy="1015663"/>
          </a:xfrm>
          <a:prstGeom prst="rect">
            <a:avLst/>
          </a:prstGeom>
          <a:noFill/>
        </p:spPr>
        <p:txBody>
          <a:bodyPr wrap="square" rtlCol="0">
            <a:spAutoFit/>
          </a:bodyPr>
          <a:lstStyle/>
          <a:p>
            <a:r>
              <a:rPr lang="en-US" sz="2000" b="1" dirty="0">
                <a:solidFill>
                  <a:schemeClr val="accent1"/>
                </a:solidFill>
              </a:rPr>
              <a:t>Output:</a:t>
            </a:r>
          </a:p>
          <a:p>
            <a:r>
              <a:rPr lang="en-US" sz="2000" dirty="0"/>
              <a:t>a is less than 20</a:t>
            </a:r>
          </a:p>
          <a:p>
            <a:r>
              <a:rPr lang="en-US" sz="2000" dirty="0"/>
              <a:t>Value of a is : 10</a:t>
            </a:r>
          </a:p>
        </p:txBody>
      </p:sp>
    </p:spTree>
    <p:extLst>
      <p:ext uri="{BB962C8B-B14F-4D97-AF65-F5344CB8AC3E}">
        <p14:creationId xmlns:p14="http://schemas.microsoft.com/office/powerpoint/2010/main" val="166149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 statements</a:t>
            </a:r>
          </a:p>
        </p:txBody>
      </p:sp>
      <p:pic>
        <p:nvPicPr>
          <p:cNvPr id="5" name="Picture 4">
            <a:extLst>
              <a:ext uri="{FF2B5EF4-FFF2-40B4-BE49-F238E27FC236}">
                <a16:creationId xmlns:a16="http://schemas.microsoft.com/office/drawing/2014/main" id="{B74F450D-F05F-7A50-D5B8-AD1271C4F716}"/>
              </a:ext>
            </a:extLst>
          </p:cNvPr>
          <p:cNvPicPr>
            <a:picLocks noChangeAspect="1"/>
          </p:cNvPicPr>
          <p:nvPr/>
        </p:nvPicPr>
        <p:blipFill>
          <a:blip r:embed="rId2"/>
          <a:stretch>
            <a:fillRect/>
          </a:stretch>
        </p:blipFill>
        <p:spPr>
          <a:xfrm>
            <a:off x="360000" y="1891984"/>
            <a:ext cx="8423999" cy="2774110"/>
          </a:xfrm>
          <a:prstGeom prst="rect">
            <a:avLst/>
          </a:prstGeom>
        </p:spPr>
      </p:pic>
      <p:graphicFrame>
        <p:nvGraphicFramePr>
          <p:cNvPr id="7" name="Table 7">
            <a:extLst>
              <a:ext uri="{FF2B5EF4-FFF2-40B4-BE49-F238E27FC236}">
                <a16:creationId xmlns:a16="http://schemas.microsoft.com/office/drawing/2014/main" id="{28DAE51B-FA5A-AE46-72D3-60A8EA76DACD}"/>
              </a:ext>
            </a:extLst>
          </p:cNvPr>
          <p:cNvGraphicFramePr>
            <a:graphicFrameLocks noGrp="1"/>
          </p:cNvGraphicFramePr>
          <p:nvPr>
            <p:extLst>
              <p:ext uri="{D42A27DB-BD31-4B8C-83A1-F6EECF244321}">
                <p14:modId xmlns:p14="http://schemas.microsoft.com/office/powerpoint/2010/main" val="2368725840"/>
              </p:ext>
            </p:extLst>
          </p:nvPr>
        </p:nvGraphicFramePr>
        <p:xfrm>
          <a:off x="360000" y="5005307"/>
          <a:ext cx="8312052" cy="1280160"/>
        </p:xfrm>
        <a:graphic>
          <a:graphicData uri="http://schemas.openxmlformats.org/drawingml/2006/table">
            <a:tbl>
              <a:tblPr firstRow="1" bandRow="1">
                <a:tableStyleId>{0505E3EF-67EA-436B-97B2-0124C06EBD24}</a:tableStyleId>
              </a:tblPr>
              <a:tblGrid>
                <a:gridCol w="4156026">
                  <a:extLst>
                    <a:ext uri="{9D8B030D-6E8A-4147-A177-3AD203B41FA5}">
                      <a16:colId xmlns:a16="http://schemas.microsoft.com/office/drawing/2014/main" val="2358648302"/>
                    </a:ext>
                  </a:extLst>
                </a:gridCol>
                <a:gridCol w="4156026">
                  <a:extLst>
                    <a:ext uri="{9D8B030D-6E8A-4147-A177-3AD203B41FA5}">
                      <a16:colId xmlns:a16="http://schemas.microsoft.com/office/drawing/2014/main" val="4116825447"/>
                    </a:ext>
                  </a:extLst>
                </a:gridCol>
              </a:tblGrid>
              <a:tr h="1056280">
                <a:tc>
                  <a:txBody>
                    <a:bodyPr/>
                    <a:lstStyle/>
                    <a:p>
                      <a:pPr marL="0" indent="0" algn="just">
                        <a:buNone/>
                      </a:pPr>
                      <a:r>
                        <a:rPr lang="en-US" sz="2000" b="0" dirty="0">
                          <a:solidFill>
                            <a:schemeClr val="tx1"/>
                          </a:solidFill>
                        </a:rPr>
                        <a:t>If the test expression is evaluated to true, statements inside the body of if are executed.</a:t>
                      </a:r>
                    </a:p>
                    <a:p>
                      <a:endParaRPr lang="en-US"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If the test expression is evaluated to false, statements inside the body of if are not executed.</a:t>
                      </a:r>
                    </a:p>
                    <a:p>
                      <a:endParaRPr lang="en-US" dirty="0">
                        <a:solidFill>
                          <a:schemeClr val="tx1"/>
                        </a:solidFill>
                      </a:endParaRPr>
                    </a:p>
                  </a:txBody>
                  <a:tcPr/>
                </a:tc>
                <a:extLst>
                  <a:ext uri="{0D108BD9-81ED-4DB2-BD59-A6C34878D82A}">
                    <a16:rowId xmlns:a16="http://schemas.microsoft.com/office/drawing/2014/main" val="2937457877"/>
                  </a:ext>
                </a:extLst>
              </a:tr>
            </a:tbl>
          </a:graphicData>
        </a:graphic>
      </p:graphicFrame>
    </p:spTree>
    <p:extLst>
      <p:ext uri="{BB962C8B-B14F-4D97-AF65-F5344CB8AC3E}">
        <p14:creationId xmlns:p14="http://schemas.microsoft.com/office/powerpoint/2010/main" val="51578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 statements</a:t>
            </a:r>
          </a:p>
        </p:txBody>
      </p:sp>
      <p:sp>
        <p:nvSpPr>
          <p:cNvPr id="6" name="TextBox 5">
            <a:extLst>
              <a:ext uri="{FF2B5EF4-FFF2-40B4-BE49-F238E27FC236}">
                <a16:creationId xmlns:a16="http://schemas.microsoft.com/office/drawing/2014/main" id="{64718D91-35F6-2682-02E7-A710DE173033}"/>
              </a:ext>
            </a:extLst>
          </p:cNvPr>
          <p:cNvSpPr txBox="1"/>
          <p:nvPr/>
        </p:nvSpPr>
        <p:spPr>
          <a:xfrm>
            <a:off x="309716" y="1573734"/>
            <a:ext cx="8524567" cy="4524315"/>
          </a:xfrm>
          <a:prstGeom prst="rect">
            <a:avLst/>
          </a:prstGeom>
          <a:solidFill>
            <a:schemeClr val="bg2"/>
          </a:solidFill>
        </p:spPr>
        <p:txBody>
          <a:bodyPr wrap="square">
            <a:spAutoFit/>
          </a:bodyPr>
          <a:lstStyle/>
          <a:p>
            <a:r>
              <a:rPr lang="en-US" dirty="0">
                <a:solidFill>
                  <a:srgbClr val="FF0000"/>
                </a:solidFill>
              </a:rPr>
              <a:t>// Program to display a number if it is negative</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int number;</a:t>
            </a:r>
          </a:p>
          <a:p>
            <a:r>
              <a:rPr lang="en-US" dirty="0"/>
              <a:t>	</a:t>
            </a:r>
            <a:r>
              <a:rPr lang="en-US" dirty="0" err="1"/>
              <a:t>printf</a:t>
            </a:r>
            <a:r>
              <a:rPr lang="en-US" dirty="0"/>
              <a:t>("Enter an integer: ");</a:t>
            </a:r>
          </a:p>
          <a:p>
            <a:r>
              <a:rPr lang="en-US" dirty="0"/>
              <a:t>	</a:t>
            </a:r>
            <a:r>
              <a:rPr lang="en-US" dirty="0" err="1"/>
              <a:t>scanf</a:t>
            </a:r>
            <a:r>
              <a:rPr lang="en-US" dirty="0"/>
              <a:t>("%d", &amp;number);</a:t>
            </a:r>
          </a:p>
          <a:p>
            <a:endParaRPr lang="en-US" dirty="0"/>
          </a:p>
          <a:p>
            <a:r>
              <a:rPr lang="en-US" dirty="0"/>
              <a:t> 	if (number &lt; 0)  </a:t>
            </a:r>
            <a:r>
              <a:rPr lang="en-US" dirty="0">
                <a:solidFill>
                  <a:srgbClr val="FF0000"/>
                </a:solidFill>
              </a:rPr>
              <a:t>//check condition using if statements</a:t>
            </a:r>
            <a:endParaRPr lang="en-US" dirty="0"/>
          </a:p>
          <a:p>
            <a:r>
              <a:rPr lang="en-US" dirty="0"/>
              <a:t>	{</a:t>
            </a:r>
          </a:p>
          <a:p>
            <a:r>
              <a:rPr lang="en-US" dirty="0"/>
              <a:t>        		</a:t>
            </a:r>
            <a:r>
              <a:rPr lang="en-US" dirty="0" err="1"/>
              <a:t>printf</a:t>
            </a:r>
            <a:r>
              <a:rPr lang="en-US" dirty="0"/>
              <a:t>("You entered %d\n", number);</a:t>
            </a:r>
          </a:p>
          <a:p>
            <a:r>
              <a:rPr lang="en-US" dirty="0"/>
              <a:t> 	}</a:t>
            </a:r>
          </a:p>
          <a:p>
            <a:r>
              <a:rPr lang="en-US" dirty="0"/>
              <a:t>	</a:t>
            </a:r>
          </a:p>
          <a:p>
            <a:r>
              <a:rPr lang="en-US" dirty="0"/>
              <a:t>	return 0;</a:t>
            </a:r>
          </a:p>
          <a:p>
            <a:r>
              <a:rPr lang="en-US" dirty="0"/>
              <a:t>}</a:t>
            </a:r>
          </a:p>
        </p:txBody>
      </p:sp>
      <p:pic>
        <p:nvPicPr>
          <p:cNvPr id="8" name="Picture 7" descr="A picture containing clipart&#10;&#10;Description automatically generated">
            <a:extLst>
              <a:ext uri="{FF2B5EF4-FFF2-40B4-BE49-F238E27FC236}">
                <a16:creationId xmlns:a16="http://schemas.microsoft.com/office/drawing/2014/main" id="{9B54A216-E2F1-608A-1F7E-71F9120C074A}"/>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68781" y="0"/>
            <a:ext cx="3017172" cy="1931816"/>
          </a:xfrm>
          <a:prstGeom prst="rect">
            <a:avLst/>
          </a:prstGeom>
        </p:spPr>
      </p:pic>
      <p:sp>
        <p:nvSpPr>
          <p:cNvPr id="12" name="Thought Bubble: Cloud 11">
            <a:extLst>
              <a:ext uri="{FF2B5EF4-FFF2-40B4-BE49-F238E27FC236}">
                <a16:creationId xmlns:a16="http://schemas.microsoft.com/office/drawing/2014/main" id="{F8E58334-3E71-4114-2240-588148E1F303}"/>
              </a:ext>
            </a:extLst>
          </p:cNvPr>
          <p:cNvSpPr/>
          <p:nvPr/>
        </p:nvSpPr>
        <p:spPr>
          <a:xfrm>
            <a:off x="6268781" y="1269034"/>
            <a:ext cx="2050742" cy="1325563"/>
          </a:xfrm>
          <a:prstGeom prst="cloudCallout">
            <a:avLst>
              <a:gd name="adj1" fmla="val 44283"/>
              <a:gd name="adj2" fmla="val -63319"/>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spTree>
    <p:extLst>
      <p:ext uri="{BB962C8B-B14F-4D97-AF65-F5344CB8AC3E}">
        <p14:creationId xmlns:p14="http://schemas.microsoft.com/office/powerpoint/2010/main" val="57280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if….else statements</a:t>
            </a:r>
          </a:p>
        </p:txBody>
      </p:sp>
      <p:sp>
        <p:nvSpPr>
          <p:cNvPr id="3" name="Content Placeholder 2">
            <a:extLst>
              <a:ext uri="{FF2B5EF4-FFF2-40B4-BE49-F238E27FC236}">
                <a16:creationId xmlns:a16="http://schemas.microsoft.com/office/drawing/2014/main" id="{1582122F-3155-BA17-71AD-303A60E62BEC}"/>
              </a:ext>
            </a:extLst>
          </p:cNvPr>
          <p:cNvSpPr>
            <a:spLocks noGrp="1"/>
          </p:cNvSpPr>
          <p:nvPr>
            <p:ph idx="1"/>
          </p:nvPr>
        </p:nvSpPr>
        <p:spPr>
          <a:xfrm>
            <a:off x="628650" y="1690689"/>
            <a:ext cx="7886700" cy="3554360"/>
          </a:xfrm>
        </p:spPr>
        <p:txBody>
          <a:bodyPr>
            <a:normAutofit/>
          </a:bodyPr>
          <a:lstStyle/>
          <a:p>
            <a:pPr algn="just"/>
            <a:r>
              <a:rPr lang="en-US" sz="2400" b="0" dirty="0"/>
              <a:t>An if statement can be followed by an optional else statement, which executes when the test expression/condition is false.</a:t>
            </a:r>
          </a:p>
          <a:p>
            <a:r>
              <a:rPr lang="en-US" sz="2400" dirty="0"/>
              <a:t>The syntax of the if statement in C programming is:</a:t>
            </a:r>
          </a:p>
          <a:p>
            <a:pPr marL="0" indent="0">
              <a:buNone/>
            </a:pPr>
            <a:endParaRPr lang="en-US" sz="2400" dirty="0"/>
          </a:p>
          <a:p>
            <a:pPr marL="0" indent="0" algn="just">
              <a:buNone/>
            </a:pPr>
            <a:endParaRPr lang="en-US" sz="2400" b="0" dirty="0"/>
          </a:p>
          <a:p>
            <a:pPr marL="0" indent="0" algn="just">
              <a:buNone/>
            </a:pPr>
            <a:endParaRPr lang="en-US" sz="2400" dirty="0"/>
          </a:p>
        </p:txBody>
      </p:sp>
      <p:sp>
        <p:nvSpPr>
          <p:cNvPr id="9" name="TextBox 8">
            <a:extLst>
              <a:ext uri="{FF2B5EF4-FFF2-40B4-BE49-F238E27FC236}">
                <a16:creationId xmlns:a16="http://schemas.microsoft.com/office/drawing/2014/main" id="{F5A6AD37-0C05-38FD-430A-310C176FD481}"/>
              </a:ext>
            </a:extLst>
          </p:cNvPr>
          <p:cNvSpPr txBox="1"/>
          <p:nvPr/>
        </p:nvSpPr>
        <p:spPr>
          <a:xfrm>
            <a:off x="899651" y="3775953"/>
            <a:ext cx="7344697" cy="2585323"/>
          </a:xfrm>
          <a:prstGeom prst="rect">
            <a:avLst/>
          </a:prstGeom>
          <a:solidFill>
            <a:schemeClr val="bg2"/>
          </a:solidFill>
        </p:spPr>
        <p:txBody>
          <a:bodyPr wrap="square">
            <a:spAutoFit/>
          </a:bodyPr>
          <a:lstStyle/>
          <a:p>
            <a:r>
              <a:rPr lang="en-US" dirty="0"/>
              <a:t>if (test expression) </a:t>
            </a:r>
          </a:p>
          <a:p>
            <a:r>
              <a:rPr lang="en-US" dirty="0"/>
              <a:t>{</a:t>
            </a:r>
          </a:p>
          <a:p>
            <a:r>
              <a:rPr lang="en-US" dirty="0"/>
              <a:t>   code     </a:t>
            </a:r>
            <a:r>
              <a:rPr lang="en-US" dirty="0">
                <a:solidFill>
                  <a:srgbClr val="FF0000"/>
                </a:solidFill>
              </a:rPr>
              <a:t>// run code if test expression is true</a:t>
            </a:r>
          </a:p>
          <a:p>
            <a:r>
              <a:rPr lang="en-US" dirty="0"/>
              <a:t>}</a:t>
            </a:r>
          </a:p>
          <a:p>
            <a:endParaRPr lang="en-US" dirty="0"/>
          </a:p>
          <a:p>
            <a:r>
              <a:rPr lang="en-US" dirty="0"/>
              <a:t>else </a:t>
            </a:r>
          </a:p>
          <a:p>
            <a:r>
              <a:rPr lang="en-US" dirty="0"/>
              <a:t>{</a:t>
            </a:r>
          </a:p>
          <a:p>
            <a:r>
              <a:rPr lang="en-US" dirty="0"/>
              <a:t>   code     </a:t>
            </a:r>
            <a:r>
              <a:rPr lang="en-US" dirty="0">
                <a:solidFill>
                  <a:srgbClr val="FF0000"/>
                </a:solidFill>
              </a:rPr>
              <a:t>// run code if test expression is false</a:t>
            </a:r>
          </a:p>
          <a:p>
            <a:r>
              <a:rPr lang="en-US" dirty="0"/>
              <a:t>}</a:t>
            </a:r>
          </a:p>
        </p:txBody>
      </p:sp>
    </p:spTree>
    <p:extLst>
      <p:ext uri="{BB962C8B-B14F-4D97-AF65-F5344CB8AC3E}">
        <p14:creationId xmlns:p14="http://schemas.microsoft.com/office/powerpoint/2010/main" val="290041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if….else statements</a:t>
            </a:r>
          </a:p>
        </p:txBody>
      </p:sp>
      <p:sp>
        <p:nvSpPr>
          <p:cNvPr id="3" name="Content Placeholder 2">
            <a:extLst>
              <a:ext uri="{FF2B5EF4-FFF2-40B4-BE49-F238E27FC236}">
                <a16:creationId xmlns:a16="http://schemas.microsoft.com/office/drawing/2014/main" id="{1582122F-3155-BA17-71AD-303A60E62BEC}"/>
              </a:ext>
            </a:extLst>
          </p:cNvPr>
          <p:cNvSpPr>
            <a:spLocks noGrp="1"/>
          </p:cNvSpPr>
          <p:nvPr>
            <p:ph idx="1"/>
          </p:nvPr>
        </p:nvSpPr>
        <p:spPr>
          <a:xfrm>
            <a:off x="628650" y="1690689"/>
            <a:ext cx="7886700" cy="3554360"/>
          </a:xfrm>
        </p:spPr>
        <p:txBody>
          <a:bodyPr>
            <a:normAutofit/>
          </a:bodyPr>
          <a:lstStyle/>
          <a:p>
            <a:pPr marL="0" indent="0">
              <a:buNone/>
            </a:pPr>
            <a:endParaRPr lang="en-US" sz="2400" dirty="0"/>
          </a:p>
          <a:p>
            <a:pPr marL="0" indent="0" algn="just">
              <a:buNone/>
            </a:pPr>
            <a:endParaRPr lang="en-US" sz="2400" b="0" dirty="0"/>
          </a:p>
          <a:p>
            <a:pPr marL="0" indent="0" algn="just">
              <a:buNone/>
            </a:pPr>
            <a:endParaRPr lang="en-US" sz="2400" dirty="0"/>
          </a:p>
        </p:txBody>
      </p:sp>
      <p:pic>
        <p:nvPicPr>
          <p:cNvPr id="5" name="Picture 4">
            <a:extLst>
              <a:ext uri="{FF2B5EF4-FFF2-40B4-BE49-F238E27FC236}">
                <a16:creationId xmlns:a16="http://schemas.microsoft.com/office/drawing/2014/main" id="{DD9CF7B1-AF4C-3436-EB04-728F32D2E40E}"/>
              </a:ext>
            </a:extLst>
          </p:cNvPr>
          <p:cNvPicPr>
            <a:picLocks noChangeAspect="1"/>
          </p:cNvPicPr>
          <p:nvPr/>
        </p:nvPicPr>
        <p:blipFill>
          <a:blip r:embed="rId2"/>
          <a:stretch>
            <a:fillRect/>
          </a:stretch>
        </p:blipFill>
        <p:spPr>
          <a:xfrm>
            <a:off x="391460" y="1332474"/>
            <a:ext cx="8020651" cy="3367555"/>
          </a:xfrm>
          <a:prstGeom prst="rect">
            <a:avLst/>
          </a:prstGeom>
        </p:spPr>
      </p:pic>
      <p:graphicFrame>
        <p:nvGraphicFramePr>
          <p:cNvPr id="10" name="Table 10">
            <a:extLst>
              <a:ext uri="{FF2B5EF4-FFF2-40B4-BE49-F238E27FC236}">
                <a16:creationId xmlns:a16="http://schemas.microsoft.com/office/drawing/2014/main" id="{B3357889-2A15-4478-4861-430DFD1EA5F7}"/>
              </a:ext>
            </a:extLst>
          </p:cNvPr>
          <p:cNvGraphicFramePr>
            <a:graphicFrameLocks noGrp="1"/>
          </p:cNvGraphicFramePr>
          <p:nvPr>
            <p:extLst>
              <p:ext uri="{D42A27DB-BD31-4B8C-83A1-F6EECF244321}">
                <p14:modId xmlns:p14="http://schemas.microsoft.com/office/powerpoint/2010/main" val="110250669"/>
              </p:ext>
            </p:extLst>
          </p:nvPr>
        </p:nvGraphicFramePr>
        <p:xfrm>
          <a:off x="391460" y="4700029"/>
          <a:ext cx="8020652" cy="2011680"/>
        </p:xfrm>
        <a:graphic>
          <a:graphicData uri="http://schemas.openxmlformats.org/drawingml/2006/table">
            <a:tbl>
              <a:tblPr firstRow="1" bandRow="1">
                <a:tableStyleId>{0505E3EF-67EA-436B-97B2-0124C06EBD24}</a:tableStyleId>
              </a:tblPr>
              <a:tblGrid>
                <a:gridCol w="4010326">
                  <a:extLst>
                    <a:ext uri="{9D8B030D-6E8A-4147-A177-3AD203B41FA5}">
                      <a16:colId xmlns:a16="http://schemas.microsoft.com/office/drawing/2014/main" val="462013004"/>
                    </a:ext>
                  </a:extLst>
                </a:gridCol>
                <a:gridCol w="4010326">
                  <a:extLst>
                    <a:ext uri="{9D8B030D-6E8A-4147-A177-3AD203B41FA5}">
                      <a16:colId xmlns:a16="http://schemas.microsoft.com/office/drawing/2014/main" val="4079317397"/>
                    </a:ext>
                  </a:extLst>
                </a:gridCol>
              </a:tblGrid>
              <a:tr h="370840">
                <a:tc>
                  <a:txBody>
                    <a:bodyPr/>
                    <a:lstStyle/>
                    <a:p>
                      <a:r>
                        <a:rPr lang="en-US" sz="1800" b="0" kern="1200" dirty="0">
                          <a:solidFill>
                            <a:schemeClr val="tx1"/>
                          </a:solidFill>
                          <a:effectLst/>
                        </a:rPr>
                        <a:t>If the test expression is evaluated to true,</a:t>
                      </a:r>
                    </a:p>
                    <a:p>
                      <a:pPr marL="285750" indent="-285750">
                        <a:buFont typeface="Wingdings" panose="05000000000000000000" pitchFamily="2" charset="2"/>
                        <a:buChar char="ü"/>
                      </a:pPr>
                      <a:r>
                        <a:rPr lang="en-US" sz="1800" b="0" kern="1200" dirty="0">
                          <a:solidFill>
                            <a:schemeClr val="tx1"/>
                          </a:solidFill>
                          <a:effectLst/>
                        </a:rPr>
                        <a:t>statements inside the body of if are executed.</a:t>
                      </a:r>
                    </a:p>
                    <a:p>
                      <a:pPr marL="285750" indent="-285750">
                        <a:buFont typeface="Wingdings" panose="05000000000000000000" pitchFamily="2" charset="2"/>
                        <a:buChar char="ü"/>
                      </a:pPr>
                      <a:r>
                        <a:rPr lang="en-US" sz="1800" b="0" kern="1200" dirty="0">
                          <a:solidFill>
                            <a:schemeClr val="tx1"/>
                          </a:solidFill>
                          <a:effectLst/>
                        </a:rPr>
                        <a:t>statements inside the body of else are skipped from execution.</a:t>
                      </a:r>
                      <a:endParaRPr lang="en-US" sz="1800" b="0" i="0" kern="1200" dirty="0">
                        <a:solidFill>
                          <a:schemeClr val="tx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If the test expression is evaluated to false,</a:t>
                      </a:r>
                    </a:p>
                    <a:p>
                      <a:pPr marL="285750" indent="-285750">
                        <a:buFont typeface="Wingdings" panose="05000000000000000000" pitchFamily="2" charset="2"/>
                        <a:buChar char="ü"/>
                      </a:pPr>
                      <a:r>
                        <a:rPr lang="en-US" sz="1800" b="0" i="0" kern="1200" dirty="0">
                          <a:solidFill>
                            <a:schemeClr val="dk1"/>
                          </a:solidFill>
                          <a:effectLst/>
                          <a:latin typeface="+mn-lt"/>
                          <a:ea typeface="+mn-ea"/>
                          <a:cs typeface="+mn-cs"/>
                        </a:rPr>
                        <a:t>statements inside the body of else are executed.</a:t>
                      </a:r>
                    </a:p>
                    <a:p>
                      <a:pPr marL="285750" indent="-285750">
                        <a:buFont typeface="Wingdings" panose="05000000000000000000" pitchFamily="2" charset="2"/>
                        <a:buChar char="ü"/>
                      </a:pPr>
                      <a:r>
                        <a:rPr lang="en-US" sz="1800" b="0" i="0" kern="1200" dirty="0">
                          <a:solidFill>
                            <a:schemeClr val="dk1"/>
                          </a:solidFill>
                          <a:effectLst/>
                          <a:latin typeface="+mn-lt"/>
                          <a:ea typeface="+mn-ea"/>
                          <a:cs typeface="+mn-cs"/>
                        </a:rPr>
                        <a:t>statements inside the body of if are skipped from execution.</a:t>
                      </a:r>
                    </a:p>
                    <a:p>
                      <a:endParaRPr lang="en-US" dirty="0"/>
                    </a:p>
                  </a:txBody>
                  <a:tcPr/>
                </a:tc>
                <a:extLst>
                  <a:ext uri="{0D108BD9-81ED-4DB2-BD59-A6C34878D82A}">
                    <a16:rowId xmlns:a16="http://schemas.microsoft.com/office/drawing/2014/main" val="1041916199"/>
                  </a:ext>
                </a:extLst>
              </a:tr>
            </a:tbl>
          </a:graphicData>
        </a:graphic>
      </p:graphicFrame>
    </p:spTree>
    <p:extLst>
      <p:ext uri="{BB962C8B-B14F-4D97-AF65-F5344CB8AC3E}">
        <p14:creationId xmlns:p14="http://schemas.microsoft.com/office/powerpoint/2010/main" val="344360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if….else statements</a:t>
            </a:r>
          </a:p>
        </p:txBody>
      </p:sp>
      <p:sp>
        <p:nvSpPr>
          <p:cNvPr id="6" name="TextBox 5">
            <a:extLst>
              <a:ext uri="{FF2B5EF4-FFF2-40B4-BE49-F238E27FC236}">
                <a16:creationId xmlns:a16="http://schemas.microsoft.com/office/drawing/2014/main" id="{64718D91-35F6-2682-02E7-A710DE173033}"/>
              </a:ext>
            </a:extLst>
          </p:cNvPr>
          <p:cNvSpPr txBox="1"/>
          <p:nvPr/>
        </p:nvSpPr>
        <p:spPr>
          <a:xfrm>
            <a:off x="309716" y="1019212"/>
            <a:ext cx="8524567" cy="5632311"/>
          </a:xfrm>
          <a:prstGeom prst="rect">
            <a:avLst/>
          </a:prstGeom>
          <a:solidFill>
            <a:schemeClr val="bg2"/>
          </a:solidFill>
        </p:spPr>
        <p:txBody>
          <a:bodyPr wrap="square">
            <a:spAutoFit/>
          </a:bodyPr>
          <a:lstStyle/>
          <a:p>
            <a:r>
              <a:rPr lang="en-US" dirty="0">
                <a:solidFill>
                  <a:srgbClr val="FF0000"/>
                </a:solidFill>
              </a:rPr>
              <a:t>// Program to display a number if it is negative</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int number;</a:t>
            </a:r>
          </a:p>
          <a:p>
            <a:r>
              <a:rPr lang="en-US" dirty="0"/>
              <a:t>	</a:t>
            </a:r>
            <a:r>
              <a:rPr lang="en-US" dirty="0" err="1"/>
              <a:t>printf</a:t>
            </a:r>
            <a:r>
              <a:rPr lang="en-US" dirty="0"/>
              <a:t>("Enter an integer: ");</a:t>
            </a:r>
          </a:p>
          <a:p>
            <a:r>
              <a:rPr lang="en-US" dirty="0"/>
              <a:t>	</a:t>
            </a:r>
            <a:r>
              <a:rPr lang="en-US" dirty="0" err="1"/>
              <a:t>scanf</a:t>
            </a:r>
            <a:r>
              <a:rPr lang="en-US" dirty="0"/>
              <a:t>("%d", &amp;number);</a:t>
            </a:r>
          </a:p>
          <a:p>
            <a:endParaRPr lang="en-US" dirty="0"/>
          </a:p>
          <a:p>
            <a:r>
              <a:rPr lang="en-US" dirty="0"/>
              <a:t> 	if (number &lt; 0)  </a:t>
            </a:r>
            <a:r>
              <a:rPr lang="en-US" dirty="0">
                <a:solidFill>
                  <a:srgbClr val="FF0000"/>
                </a:solidFill>
              </a:rPr>
              <a:t>//check condition using if statements</a:t>
            </a:r>
            <a:endParaRPr lang="en-US" dirty="0"/>
          </a:p>
          <a:p>
            <a:r>
              <a:rPr lang="en-US" dirty="0"/>
              <a:t>	{</a:t>
            </a:r>
          </a:p>
          <a:p>
            <a:r>
              <a:rPr lang="en-US" dirty="0"/>
              <a:t>        		</a:t>
            </a:r>
            <a:r>
              <a:rPr lang="en-US" dirty="0" err="1"/>
              <a:t>printf</a:t>
            </a:r>
            <a:r>
              <a:rPr lang="en-US" dirty="0"/>
              <a:t>("You entered %d\n", number);</a:t>
            </a:r>
          </a:p>
          <a:p>
            <a:r>
              <a:rPr lang="en-US" dirty="0"/>
              <a:t> 	}</a:t>
            </a:r>
          </a:p>
          <a:p>
            <a:r>
              <a:rPr lang="en-US" dirty="0"/>
              <a:t>	else</a:t>
            </a:r>
          </a:p>
          <a:p>
            <a:r>
              <a:rPr lang="en-US" dirty="0"/>
              <a:t>	{</a:t>
            </a:r>
          </a:p>
          <a:p>
            <a:r>
              <a:rPr lang="en-US" dirty="0"/>
              <a:t>		</a:t>
            </a:r>
            <a:r>
              <a:rPr lang="en-US" dirty="0" err="1"/>
              <a:t>printf</a:t>
            </a:r>
            <a:r>
              <a:rPr lang="en-US" dirty="0"/>
              <a:t>(“Invalid Number”);</a:t>
            </a:r>
          </a:p>
          <a:p>
            <a:r>
              <a:rPr lang="en-US" dirty="0"/>
              <a:t>	}</a:t>
            </a:r>
          </a:p>
          <a:p>
            <a:endParaRPr lang="en-US" dirty="0"/>
          </a:p>
          <a:p>
            <a:r>
              <a:rPr lang="en-US" dirty="0"/>
              <a:t>	return 0;</a:t>
            </a:r>
          </a:p>
          <a:p>
            <a:r>
              <a:rPr lang="en-US" dirty="0"/>
              <a:t>}</a:t>
            </a:r>
          </a:p>
        </p:txBody>
      </p:sp>
      <p:pic>
        <p:nvPicPr>
          <p:cNvPr id="8" name="Picture 7" descr="A picture containing clipart&#10;&#10;Description automatically generated">
            <a:extLst>
              <a:ext uri="{FF2B5EF4-FFF2-40B4-BE49-F238E27FC236}">
                <a16:creationId xmlns:a16="http://schemas.microsoft.com/office/drawing/2014/main" id="{9B54A216-E2F1-608A-1F7E-71F9120C074A}"/>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6268781" y="4926184"/>
            <a:ext cx="3017172" cy="1931816"/>
          </a:xfrm>
          <a:prstGeom prst="rect">
            <a:avLst/>
          </a:prstGeom>
        </p:spPr>
      </p:pic>
      <p:sp>
        <p:nvSpPr>
          <p:cNvPr id="12" name="Thought Bubble: Cloud 11">
            <a:extLst>
              <a:ext uri="{FF2B5EF4-FFF2-40B4-BE49-F238E27FC236}">
                <a16:creationId xmlns:a16="http://schemas.microsoft.com/office/drawing/2014/main" id="{F8E58334-3E71-4114-2240-588148E1F303}"/>
              </a:ext>
            </a:extLst>
          </p:cNvPr>
          <p:cNvSpPr/>
          <p:nvPr/>
        </p:nvSpPr>
        <p:spPr>
          <a:xfrm>
            <a:off x="6464608" y="3835367"/>
            <a:ext cx="2050742" cy="1325563"/>
          </a:xfrm>
          <a:prstGeom prst="cloudCallout">
            <a:avLst>
              <a:gd name="adj1" fmla="val 39968"/>
              <a:gd name="adj2" fmla="val 8354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spTree>
    <p:extLst>
      <p:ext uri="{BB962C8B-B14F-4D97-AF65-F5344CB8AC3E}">
        <p14:creationId xmlns:p14="http://schemas.microsoft.com/office/powerpoint/2010/main" val="150457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if….else statements</a:t>
            </a:r>
          </a:p>
        </p:txBody>
      </p:sp>
      <p:sp>
        <p:nvSpPr>
          <p:cNvPr id="6" name="TextBox 5">
            <a:extLst>
              <a:ext uri="{FF2B5EF4-FFF2-40B4-BE49-F238E27FC236}">
                <a16:creationId xmlns:a16="http://schemas.microsoft.com/office/drawing/2014/main" id="{64718D91-35F6-2682-02E7-A710DE173033}"/>
              </a:ext>
            </a:extLst>
          </p:cNvPr>
          <p:cNvSpPr txBox="1"/>
          <p:nvPr/>
        </p:nvSpPr>
        <p:spPr>
          <a:xfrm>
            <a:off x="309716" y="1019212"/>
            <a:ext cx="8524567" cy="5355312"/>
          </a:xfrm>
          <a:prstGeom prst="rect">
            <a:avLst/>
          </a:prstGeom>
          <a:solidFill>
            <a:schemeClr val="bg2"/>
          </a:solidFill>
        </p:spPr>
        <p:txBody>
          <a:bodyPr wrap="square">
            <a:spAutoFit/>
          </a:bodyPr>
          <a:lstStyle/>
          <a:p>
            <a:r>
              <a:rPr lang="en-US" dirty="0">
                <a:solidFill>
                  <a:srgbClr val="FF0000"/>
                </a:solidFill>
              </a:rPr>
              <a:t>// Check whether an integer is odd or even</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int number;</a:t>
            </a:r>
          </a:p>
          <a:p>
            <a:r>
              <a:rPr lang="en-US" dirty="0"/>
              <a:t>  	 </a:t>
            </a:r>
            <a:r>
              <a:rPr lang="en-US" dirty="0" err="1"/>
              <a:t>printf</a:t>
            </a:r>
            <a:r>
              <a:rPr lang="en-US" dirty="0"/>
              <a:t>("Enter an integer: ");</a:t>
            </a:r>
          </a:p>
          <a:p>
            <a:r>
              <a:rPr lang="en-US" dirty="0"/>
              <a:t>    	</a:t>
            </a:r>
            <a:r>
              <a:rPr lang="en-US" dirty="0" err="1"/>
              <a:t>scanf</a:t>
            </a:r>
            <a:r>
              <a:rPr lang="en-US" dirty="0"/>
              <a:t>("%d", &amp;number);</a:t>
            </a:r>
          </a:p>
          <a:p>
            <a:endParaRPr lang="en-US" dirty="0"/>
          </a:p>
          <a:p>
            <a:r>
              <a:rPr lang="en-US" dirty="0"/>
              <a:t>	if  (number%2 == 0)  </a:t>
            </a:r>
            <a:r>
              <a:rPr lang="en-US" dirty="0">
                <a:solidFill>
                  <a:srgbClr val="FF0000"/>
                </a:solidFill>
              </a:rPr>
              <a:t>// True if the remainder is 0</a:t>
            </a:r>
          </a:p>
          <a:p>
            <a:r>
              <a:rPr lang="en-US" dirty="0"/>
              <a:t>		{</a:t>
            </a:r>
          </a:p>
          <a:p>
            <a:r>
              <a:rPr lang="en-US" dirty="0"/>
              <a:t>      		  </a:t>
            </a:r>
            <a:r>
              <a:rPr lang="en-US" dirty="0" err="1"/>
              <a:t>printf</a:t>
            </a:r>
            <a:r>
              <a:rPr lang="en-US" dirty="0"/>
              <a:t>("%d is an even </a:t>
            </a:r>
            <a:r>
              <a:rPr lang="en-US" dirty="0" err="1"/>
              <a:t>integer.",number</a:t>
            </a:r>
            <a:r>
              <a:rPr lang="en-US" dirty="0"/>
              <a:t>);</a:t>
            </a:r>
          </a:p>
          <a:p>
            <a:r>
              <a:rPr lang="en-US" dirty="0"/>
              <a:t>  		}</a:t>
            </a:r>
          </a:p>
          <a:p>
            <a:r>
              <a:rPr lang="en-US" dirty="0"/>
              <a:t>   	else </a:t>
            </a:r>
          </a:p>
          <a:p>
            <a:r>
              <a:rPr lang="en-US" dirty="0"/>
              <a:t>		{</a:t>
            </a:r>
          </a:p>
          <a:p>
            <a:r>
              <a:rPr lang="en-US" dirty="0"/>
              <a:t>       		 </a:t>
            </a:r>
            <a:r>
              <a:rPr lang="en-US" dirty="0" err="1"/>
              <a:t>printf</a:t>
            </a:r>
            <a:r>
              <a:rPr lang="en-US" dirty="0"/>
              <a:t>("%d is an odd </a:t>
            </a:r>
            <a:r>
              <a:rPr lang="en-US" dirty="0" err="1"/>
              <a:t>integer.",number</a:t>
            </a:r>
            <a:r>
              <a:rPr lang="en-US" dirty="0"/>
              <a:t>);</a:t>
            </a:r>
          </a:p>
          <a:p>
            <a:r>
              <a:rPr lang="en-US" dirty="0"/>
              <a:t>  		}</a:t>
            </a:r>
          </a:p>
          <a:p>
            <a:r>
              <a:rPr lang="en-US" dirty="0"/>
              <a:t>   	return 0;</a:t>
            </a:r>
          </a:p>
          <a:p>
            <a:r>
              <a:rPr lang="en-US" dirty="0"/>
              <a:t>}</a:t>
            </a:r>
          </a:p>
        </p:txBody>
      </p:sp>
      <p:pic>
        <p:nvPicPr>
          <p:cNvPr id="8" name="Picture 7" descr="A picture containing clipart&#10;&#10;Description automatically generated">
            <a:extLst>
              <a:ext uri="{FF2B5EF4-FFF2-40B4-BE49-F238E27FC236}">
                <a16:creationId xmlns:a16="http://schemas.microsoft.com/office/drawing/2014/main" id="{9B54A216-E2F1-608A-1F7E-71F9120C074A}"/>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V="1">
            <a:off x="6675037" y="3292126"/>
            <a:ext cx="3017172" cy="1931816"/>
          </a:xfrm>
          <a:prstGeom prst="rect">
            <a:avLst/>
          </a:prstGeom>
        </p:spPr>
      </p:pic>
      <p:sp>
        <p:nvSpPr>
          <p:cNvPr id="12" name="Thought Bubble: Cloud 11">
            <a:extLst>
              <a:ext uri="{FF2B5EF4-FFF2-40B4-BE49-F238E27FC236}">
                <a16:creationId xmlns:a16="http://schemas.microsoft.com/office/drawing/2014/main" id="{F8E58334-3E71-4114-2240-588148E1F303}"/>
              </a:ext>
            </a:extLst>
          </p:cNvPr>
          <p:cNvSpPr/>
          <p:nvPr/>
        </p:nvSpPr>
        <p:spPr>
          <a:xfrm>
            <a:off x="6464608" y="1091380"/>
            <a:ext cx="2050742" cy="1325563"/>
          </a:xfrm>
          <a:prstGeom prst="cloudCallout">
            <a:avLst>
              <a:gd name="adj1" fmla="val 39968"/>
              <a:gd name="adj2" fmla="val 8354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spTree>
    <p:extLst>
      <p:ext uri="{BB962C8B-B14F-4D97-AF65-F5344CB8AC3E}">
        <p14:creationId xmlns:p14="http://schemas.microsoft.com/office/powerpoint/2010/main" val="388901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if….else ladder</a:t>
            </a:r>
          </a:p>
        </p:txBody>
      </p:sp>
      <p:sp>
        <p:nvSpPr>
          <p:cNvPr id="5" name="TextBox 4">
            <a:extLst>
              <a:ext uri="{FF2B5EF4-FFF2-40B4-BE49-F238E27FC236}">
                <a16:creationId xmlns:a16="http://schemas.microsoft.com/office/drawing/2014/main" id="{F23EE289-6831-88DD-8298-2D6B5F0D2132}"/>
              </a:ext>
            </a:extLst>
          </p:cNvPr>
          <p:cNvSpPr txBox="1"/>
          <p:nvPr/>
        </p:nvSpPr>
        <p:spPr>
          <a:xfrm>
            <a:off x="628650" y="1316193"/>
            <a:ext cx="8072898"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if...else statement executes two different codes depending upon whether the test expression is true or false. Sometimes, a choice has to be made from more than 2 possibilities.</a:t>
            </a:r>
          </a:p>
          <a:p>
            <a:pPr algn="just"/>
            <a:endParaRPr lang="en-US" sz="2400" dirty="0"/>
          </a:p>
          <a:p>
            <a:pPr marL="342900" indent="-342900" algn="just">
              <a:buFont typeface="Arial" panose="020B0604020202020204" pitchFamily="34" charset="0"/>
              <a:buChar char="•"/>
            </a:pPr>
            <a:r>
              <a:rPr lang="en-US" sz="2400" dirty="0"/>
              <a:t>The if...else ladder allows you to check between multiple test expressions and execute different statements.</a:t>
            </a:r>
          </a:p>
        </p:txBody>
      </p:sp>
    </p:spTree>
    <p:extLst>
      <p:ext uri="{BB962C8B-B14F-4D97-AF65-F5344CB8AC3E}">
        <p14:creationId xmlns:p14="http://schemas.microsoft.com/office/powerpoint/2010/main" val="935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7" y="642493"/>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Control Structure</a:t>
            </a:r>
            <a:endParaRPr b="1" dirty="0">
              <a:solidFill>
                <a:srgbClr val="0070C0"/>
              </a:solidFill>
            </a:endParaRPr>
          </a:p>
        </p:txBody>
      </p:sp>
      <p:graphicFrame>
        <p:nvGraphicFramePr>
          <p:cNvPr id="3" name="Diagram 2">
            <a:extLst>
              <a:ext uri="{FF2B5EF4-FFF2-40B4-BE49-F238E27FC236}">
                <a16:creationId xmlns:a16="http://schemas.microsoft.com/office/drawing/2014/main" id="{989D1EB4-A7F9-D16E-4F58-492ABAFBD39D}"/>
              </a:ext>
            </a:extLst>
          </p:cNvPr>
          <p:cNvGraphicFramePr/>
          <p:nvPr>
            <p:extLst>
              <p:ext uri="{D42A27DB-BD31-4B8C-83A1-F6EECF244321}">
                <p14:modId xmlns:p14="http://schemas.microsoft.com/office/powerpoint/2010/main" val="2762160212"/>
              </p:ext>
            </p:extLst>
          </p:nvPr>
        </p:nvGraphicFramePr>
        <p:xfrm>
          <a:off x="1524000" y="1397000"/>
          <a:ext cx="6867832" cy="523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733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if….else ladder</a:t>
            </a:r>
          </a:p>
        </p:txBody>
      </p:sp>
      <p:sp>
        <p:nvSpPr>
          <p:cNvPr id="10" name="TextBox 9">
            <a:extLst>
              <a:ext uri="{FF2B5EF4-FFF2-40B4-BE49-F238E27FC236}">
                <a16:creationId xmlns:a16="http://schemas.microsoft.com/office/drawing/2014/main" id="{A40AD991-7ECD-F00E-5A2E-83DD4A63F069}"/>
              </a:ext>
            </a:extLst>
          </p:cNvPr>
          <p:cNvSpPr txBox="1"/>
          <p:nvPr/>
        </p:nvSpPr>
        <p:spPr>
          <a:xfrm>
            <a:off x="353960" y="1008807"/>
            <a:ext cx="8161389" cy="5632311"/>
          </a:xfrm>
          <a:prstGeom prst="rect">
            <a:avLst/>
          </a:prstGeom>
          <a:noFill/>
        </p:spPr>
        <p:txBody>
          <a:bodyPr wrap="square">
            <a:spAutoFit/>
          </a:bodyPr>
          <a:lstStyle/>
          <a:p>
            <a:r>
              <a:rPr lang="en-US" dirty="0"/>
              <a:t>if (test expression1) </a:t>
            </a:r>
          </a:p>
          <a:p>
            <a:r>
              <a:rPr lang="en-US" dirty="0"/>
              <a:t>{</a:t>
            </a:r>
          </a:p>
          <a:p>
            <a:r>
              <a:rPr lang="en-US" dirty="0"/>
              <a:t>   // statement(s)</a:t>
            </a:r>
          </a:p>
          <a:p>
            <a:r>
              <a:rPr lang="en-US" dirty="0"/>
              <a:t>}</a:t>
            </a:r>
          </a:p>
          <a:p>
            <a:endParaRPr lang="en-US" dirty="0"/>
          </a:p>
          <a:p>
            <a:r>
              <a:rPr lang="en-US" dirty="0"/>
              <a:t>else if(test expression2) </a:t>
            </a:r>
          </a:p>
          <a:p>
            <a:r>
              <a:rPr lang="en-US" dirty="0"/>
              <a:t>{</a:t>
            </a:r>
          </a:p>
          <a:p>
            <a:r>
              <a:rPr lang="en-US" dirty="0"/>
              <a:t>   // statement(s)</a:t>
            </a:r>
          </a:p>
          <a:p>
            <a:r>
              <a:rPr lang="en-US" dirty="0"/>
              <a:t>}</a:t>
            </a:r>
          </a:p>
          <a:p>
            <a:endParaRPr lang="en-US" dirty="0"/>
          </a:p>
          <a:p>
            <a:r>
              <a:rPr lang="en-US" dirty="0"/>
              <a:t>else if (test expression3) </a:t>
            </a:r>
          </a:p>
          <a:p>
            <a:r>
              <a:rPr lang="en-US" dirty="0"/>
              <a:t>{</a:t>
            </a:r>
          </a:p>
          <a:p>
            <a:r>
              <a:rPr lang="en-US" dirty="0"/>
              <a:t>   // statement(s)</a:t>
            </a:r>
          </a:p>
          <a:p>
            <a:r>
              <a:rPr lang="en-US" dirty="0"/>
              <a:t>}</a:t>
            </a:r>
          </a:p>
          <a:p>
            <a:r>
              <a:rPr lang="en-US" dirty="0"/>
              <a:t>.</a:t>
            </a:r>
          </a:p>
          <a:p>
            <a:r>
              <a:rPr lang="en-US" dirty="0"/>
              <a:t>.</a:t>
            </a:r>
          </a:p>
          <a:p>
            <a:r>
              <a:rPr lang="en-US" dirty="0"/>
              <a:t>Else</a:t>
            </a:r>
          </a:p>
          <a:p>
            <a:r>
              <a:rPr lang="en-US" dirty="0"/>
              <a:t>{</a:t>
            </a:r>
          </a:p>
          <a:p>
            <a:r>
              <a:rPr lang="en-US" dirty="0"/>
              <a:t>   // statement(s)</a:t>
            </a:r>
          </a:p>
          <a:p>
            <a:r>
              <a:rPr lang="en-US" dirty="0"/>
              <a:t>}</a:t>
            </a:r>
          </a:p>
        </p:txBody>
      </p:sp>
    </p:spTree>
    <p:extLst>
      <p:ext uri="{BB962C8B-B14F-4D97-AF65-F5344CB8AC3E}">
        <p14:creationId xmlns:p14="http://schemas.microsoft.com/office/powerpoint/2010/main" val="33402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if….else ladder</a:t>
            </a:r>
          </a:p>
        </p:txBody>
      </p:sp>
      <p:pic>
        <p:nvPicPr>
          <p:cNvPr id="5" name="Picture 4">
            <a:extLst>
              <a:ext uri="{FF2B5EF4-FFF2-40B4-BE49-F238E27FC236}">
                <a16:creationId xmlns:a16="http://schemas.microsoft.com/office/drawing/2014/main" id="{9DED480D-3329-2F6F-19E1-5B440B1B9393}"/>
              </a:ext>
            </a:extLst>
          </p:cNvPr>
          <p:cNvPicPr>
            <a:picLocks noChangeAspect="1"/>
          </p:cNvPicPr>
          <p:nvPr/>
        </p:nvPicPr>
        <p:blipFill>
          <a:blip r:embed="rId2"/>
          <a:stretch>
            <a:fillRect/>
          </a:stretch>
        </p:blipFill>
        <p:spPr>
          <a:xfrm>
            <a:off x="2245385" y="1160779"/>
            <a:ext cx="4653230" cy="5384287"/>
          </a:xfrm>
          <a:prstGeom prst="rect">
            <a:avLst/>
          </a:prstGeom>
        </p:spPr>
      </p:pic>
    </p:spTree>
    <p:extLst>
      <p:ext uri="{BB962C8B-B14F-4D97-AF65-F5344CB8AC3E}">
        <p14:creationId xmlns:p14="http://schemas.microsoft.com/office/powerpoint/2010/main" val="92119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nested if statements</a:t>
            </a:r>
          </a:p>
        </p:txBody>
      </p:sp>
      <p:sp>
        <p:nvSpPr>
          <p:cNvPr id="10" name="TextBox 9">
            <a:extLst>
              <a:ext uri="{FF2B5EF4-FFF2-40B4-BE49-F238E27FC236}">
                <a16:creationId xmlns:a16="http://schemas.microsoft.com/office/drawing/2014/main" id="{A40AD991-7ECD-F00E-5A2E-83DD4A63F069}"/>
              </a:ext>
            </a:extLst>
          </p:cNvPr>
          <p:cNvSpPr txBox="1"/>
          <p:nvPr/>
        </p:nvSpPr>
        <p:spPr>
          <a:xfrm>
            <a:off x="353960" y="1008807"/>
            <a:ext cx="8161389" cy="5262979"/>
          </a:xfrm>
          <a:prstGeom prst="rect">
            <a:avLst/>
          </a:prstGeom>
          <a:noFill/>
        </p:spPr>
        <p:txBody>
          <a:bodyPr wrap="square">
            <a:spAutoFit/>
          </a:bodyPr>
          <a:lstStyle/>
          <a:p>
            <a:pPr algn="just"/>
            <a:r>
              <a:rPr lang="en-US" sz="2400" dirty="0"/>
              <a:t>It is always legal in C programming to nest if-else statements, which means you can use one if or else if statement inside another if or else if statement(s).</a:t>
            </a:r>
          </a:p>
          <a:p>
            <a:pPr algn="just"/>
            <a:endParaRPr lang="en-US" sz="2400" dirty="0"/>
          </a:p>
          <a:p>
            <a:pPr algn="just"/>
            <a:r>
              <a:rPr lang="en-US" sz="2400" dirty="0"/>
              <a:t>Syntax</a:t>
            </a:r>
          </a:p>
          <a:p>
            <a:pPr algn="just"/>
            <a:r>
              <a:rPr lang="en-US" sz="2400" dirty="0"/>
              <a:t>The syntax for a nested if statement is as follows −</a:t>
            </a:r>
          </a:p>
          <a:p>
            <a:pPr algn="just"/>
            <a:r>
              <a:rPr lang="en-US" sz="2400" dirty="0"/>
              <a:t>if (condition 1)</a:t>
            </a:r>
          </a:p>
          <a:p>
            <a:pPr algn="just"/>
            <a:r>
              <a:rPr lang="en-US" sz="2400" dirty="0"/>
              <a:t>{</a:t>
            </a:r>
          </a:p>
          <a:p>
            <a:pPr algn="just"/>
            <a:r>
              <a:rPr lang="en-US" sz="2400" dirty="0"/>
              <a:t> 		</a:t>
            </a:r>
            <a:r>
              <a:rPr lang="en-US" sz="2400" dirty="0">
                <a:solidFill>
                  <a:srgbClr val="FF0000"/>
                </a:solidFill>
              </a:rPr>
              <a:t>/* Executes when the condition 1 is true */</a:t>
            </a:r>
          </a:p>
          <a:p>
            <a:pPr algn="just"/>
            <a:r>
              <a:rPr lang="en-US" sz="2400" dirty="0"/>
              <a:t> 		if (condition 2)</a:t>
            </a:r>
          </a:p>
          <a:p>
            <a:pPr algn="just"/>
            <a:r>
              <a:rPr lang="en-US" sz="2400" dirty="0"/>
              <a:t>	{</a:t>
            </a:r>
          </a:p>
          <a:p>
            <a:pPr algn="just"/>
            <a:r>
              <a:rPr lang="en-US" sz="2400" dirty="0"/>
              <a:t> 		</a:t>
            </a:r>
            <a:r>
              <a:rPr lang="en-US" sz="2400" dirty="0">
                <a:solidFill>
                  <a:srgbClr val="FF0000"/>
                </a:solidFill>
              </a:rPr>
              <a:t>/* Executes when the condition 2 is true */</a:t>
            </a:r>
          </a:p>
          <a:p>
            <a:pPr algn="just"/>
            <a:r>
              <a:rPr lang="en-US" sz="2400" dirty="0"/>
              <a:t> 	}</a:t>
            </a:r>
          </a:p>
          <a:p>
            <a:pPr algn="just"/>
            <a:r>
              <a:rPr lang="en-US" sz="2400" dirty="0"/>
              <a:t>}</a:t>
            </a:r>
          </a:p>
        </p:txBody>
      </p:sp>
    </p:spTree>
    <p:extLst>
      <p:ext uri="{BB962C8B-B14F-4D97-AF65-F5344CB8AC3E}">
        <p14:creationId xmlns:p14="http://schemas.microsoft.com/office/powerpoint/2010/main" val="401763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a:xfrm>
            <a:off x="628650" y="216882"/>
            <a:ext cx="7886700" cy="943897"/>
          </a:xfrm>
        </p:spPr>
        <p:txBody>
          <a:bodyPr/>
          <a:lstStyle/>
          <a:p>
            <a:pPr algn="ctr"/>
            <a:r>
              <a:rPr lang="en-US" b="1" dirty="0">
                <a:solidFill>
                  <a:srgbClr val="0070C0"/>
                </a:solidFill>
              </a:rPr>
              <a:t>nested if statements</a:t>
            </a:r>
          </a:p>
        </p:txBody>
      </p:sp>
      <p:sp>
        <p:nvSpPr>
          <p:cNvPr id="10" name="TextBox 9">
            <a:extLst>
              <a:ext uri="{FF2B5EF4-FFF2-40B4-BE49-F238E27FC236}">
                <a16:creationId xmlns:a16="http://schemas.microsoft.com/office/drawing/2014/main" id="{A40AD991-7ECD-F00E-5A2E-83DD4A63F069}"/>
              </a:ext>
            </a:extLst>
          </p:cNvPr>
          <p:cNvSpPr txBox="1"/>
          <p:nvPr/>
        </p:nvSpPr>
        <p:spPr>
          <a:xfrm>
            <a:off x="353960" y="1008807"/>
            <a:ext cx="8161389" cy="5632311"/>
          </a:xfrm>
          <a:prstGeom prst="rect">
            <a:avLst/>
          </a:prstGeom>
          <a:solidFill>
            <a:schemeClr val="bg2"/>
          </a:solidFill>
        </p:spPr>
        <p:txBody>
          <a:bodyPr wrap="square">
            <a:spAutoFit/>
          </a:bodyPr>
          <a:lstStyle/>
          <a:p>
            <a:pPr algn="just"/>
            <a:r>
              <a:rPr lang="en-US" sz="2000" dirty="0"/>
              <a:t>#include &lt;</a:t>
            </a:r>
            <a:r>
              <a:rPr lang="en-US" sz="2000" dirty="0" err="1"/>
              <a:t>stdio.h</a:t>
            </a:r>
            <a:r>
              <a:rPr lang="en-US" sz="2000" dirty="0"/>
              <a:t>&gt;</a:t>
            </a:r>
          </a:p>
          <a:p>
            <a:pPr algn="just"/>
            <a:r>
              <a:rPr lang="en-US" sz="2000" dirty="0"/>
              <a:t>int main ()</a:t>
            </a:r>
          </a:p>
          <a:p>
            <a:pPr algn="just"/>
            <a:r>
              <a:rPr lang="en-US" sz="2000" dirty="0"/>
              <a:t>{</a:t>
            </a:r>
          </a:p>
          <a:p>
            <a:pPr algn="just"/>
            <a:r>
              <a:rPr lang="en-US" sz="2000" dirty="0"/>
              <a:t>	int a = 100; </a:t>
            </a:r>
            <a:r>
              <a:rPr lang="en-US" sz="2000" dirty="0">
                <a:solidFill>
                  <a:srgbClr val="FF0000"/>
                </a:solidFill>
              </a:rPr>
              <a:t>/* local variable definition */</a:t>
            </a:r>
          </a:p>
          <a:p>
            <a:pPr algn="just"/>
            <a:r>
              <a:rPr lang="en-US" sz="2000" dirty="0"/>
              <a:t>	int b = 200;</a:t>
            </a:r>
          </a:p>
          <a:p>
            <a:pPr algn="just"/>
            <a:r>
              <a:rPr lang="en-US" sz="2000" dirty="0"/>
              <a:t>	if( a == 100 ) </a:t>
            </a:r>
            <a:r>
              <a:rPr lang="en-US" sz="2000" dirty="0">
                <a:solidFill>
                  <a:srgbClr val="FF0000"/>
                </a:solidFill>
              </a:rPr>
              <a:t>/* check the </a:t>
            </a:r>
            <a:r>
              <a:rPr lang="en-US" sz="2000" dirty="0" err="1">
                <a:solidFill>
                  <a:srgbClr val="FF0000"/>
                </a:solidFill>
              </a:rPr>
              <a:t>boolean</a:t>
            </a:r>
            <a:r>
              <a:rPr lang="en-US" sz="2000" dirty="0">
                <a:solidFill>
                  <a:srgbClr val="FF0000"/>
                </a:solidFill>
              </a:rPr>
              <a:t> condition */</a:t>
            </a:r>
          </a:p>
          <a:p>
            <a:pPr algn="just"/>
            <a:r>
              <a:rPr lang="en-US" sz="2000" dirty="0"/>
              <a:t>	{</a:t>
            </a:r>
          </a:p>
          <a:p>
            <a:pPr algn="just"/>
            <a:r>
              <a:rPr lang="en-US" sz="2000" dirty="0"/>
              <a:t> 		if( b == 200 ) </a:t>
            </a:r>
            <a:r>
              <a:rPr lang="en-US" sz="2000" dirty="0">
                <a:solidFill>
                  <a:srgbClr val="FF0000"/>
                </a:solidFill>
              </a:rPr>
              <a:t>/* if condition is true then check the following */</a:t>
            </a:r>
          </a:p>
          <a:p>
            <a:pPr algn="just"/>
            <a:r>
              <a:rPr lang="en-US" sz="2000" dirty="0"/>
              <a:t>		{</a:t>
            </a:r>
          </a:p>
          <a:p>
            <a:pPr algn="just"/>
            <a:r>
              <a:rPr lang="en-US" sz="2000" dirty="0"/>
              <a:t> 			</a:t>
            </a:r>
            <a:r>
              <a:rPr lang="en-US" sz="2000" dirty="0" err="1"/>
              <a:t>printf</a:t>
            </a:r>
            <a:r>
              <a:rPr lang="en-US" sz="2000" dirty="0"/>
              <a:t>("Value of a is 100 and b is 200\n" ); </a:t>
            </a:r>
            <a:r>
              <a:rPr lang="en-US" sz="2000" dirty="0">
                <a:solidFill>
                  <a:srgbClr val="FF0000"/>
                </a:solidFill>
              </a:rPr>
              <a:t>/* if condition is true 			then print*/</a:t>
            </a:r>
          </a:p>
          <a:p>
            <a:pPr algn="just"/>
            <a:r>
              <a:rPr lang="en-US" sz="2000" dirty="0"/>
              <a:t> 		}</a:t>
            </a:r>
          </a:p>
          <a:p>
            <a:pPr algn="just"/>
            <a:r>
              <a:rPr lang="en-US" sz="2000" dirty="0"/>
              <a:t> 	}</a:t>
            </a:r>
          </a:p>
          <a:p>
            <a:pPr algn="just"/>
            <a:r>
              <a:rPr lang="en-US" sz="2000" dirty="0"/>
              <a:t>	</a:t>
            </a:r>
          </a:p>
          <a:p>
            <a:pPr algn="just"/>
            <a:r>
              <a:rPr lang="en-US" sz="2000" dirty="0"/>
              <a:t>	</a:t>
            </a:r>
            <a:r>
              <a:rPr lang="en-US" sz="2000" dirty="0" err="1"/>
              <a:t>printf</a:t>
            </a:r>
            <a:r>
              <a:rPr lang="en-US" sz="2000" dirty="0"/>
              <a:t>("Exact value of a is : %d\n", a );</a:t>
            </a:r>
          </a:p>
          <a:p>
            <a:pPr algn="just"/>
            <a:r>
              <a:rPr lang="en-US" sz="2000" dirty="0"/>
              <a:t> 	</a:t>
            </a:r>
            <a:r>
              <a:rPr lang="en-US" sz="2000" dirty="0" err="1"/>
              <a:t>printf</a:t>
            </a:r>
            <a:r>
              <a:rPr lang="en-US" sz="2000" dirty="0"/>
              <a:t>("Exact value of b is : %d\n", b );</a:t>
            </a:r>
          </a:p>
          <a:p>
            <a:pPr algn="just"/>
            <a:r>
              <a:rPr lang="en-US" sz="2000" dirty="0"/>
              <a:t> 	return 0;</a:t>
            </a:r>
          </a:p>
          <a:p>
            <a:pPr algn="just"/>
            <a:r>
              <a:rPr lang="en-US" sz="2000" dirty="0"/>
              <a:t>}</a:t>
            </a:r>
            <a:endParaRPr lang="en-US" sz="2400" dirty="0"/>
          </a:p>
        </p:txBody>
      </p:sp>
    </p:spTree>
    <p:extLst>
      <p:ext uri="{BB962C8B-B14F-4D97-AF65-F5344CB8AC3E}">
        <p14:creationId xmlns:p14="http://schemas.microsoft.com/office/powerpoint/2010/main" val="286685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a:t>
            </a:r>
          </a:p>
        </p:txBody>
      </p:sp>
      <p:sp>
        <p:nvSpPr>
          <p:cNvPr id="3" name="Content Placeholder 2">
            <a:extLst>
              <a:ext uri="{FF2B5EF4-FFF2-40B4-BE49-F238E27FC236}">
                <a16:creationId xmlns:a16="http://schemas.microsoft.com/office/drawing/2014/main" id="{C38D0B14-87EA-3F98-CB4E-0ADD5CA2FA3B}"/>
              </a:ext>
            </a:extLst>
          </p:cNvPr>
          <p:cNvSpPr>
            <a:spLocks noGrp="1"/>
          </p:cNvSpPr>
          <p:nvPr>
            <p:ph idx="1"/>
          </p:nvPr>
        </p:nvSpPr>
        <p:spPr>
          <a:xfrm>
            <a:off x="628650" y="1548580"/>
            <a:ext cx="7886700" cy="4944293"/>
          </a:xfrm>
        </p:spPr>
        <p:txBody>
          <a:bodyPr>
            <a:normAutofit/>
          </a:bodyPr>
          <a:lstStyle/>
          <a:p>
            <a:pPr marL="0" indent="0" algn="just">
              <a:buNone/>
            </a:pPr>
            <a:r>
              <a:rPr lang="en-US" sz="2400" dirty="0"/>
              <a:t>The switch statement allows us to execute one code block among many alternatives. You can do the same thing with the if...</a:t>
            </a:r>
            <a:r>
              <a:rPr lang="en-US" sz="2400" dirty="0" err="1"/>
              <a:t>else..if</a:t>
            </a:r>
            <a:r>
              <a:rPr lang="en-US" sz="2400" dirty="0"/>
              <a:t> ladder. However, the syntax of the switch statement is much easier to read and write.</a:t>
            </a:r>
          </a:p>
          <a:p>
            <a:pPr marL="0" indent="0" algn="just">
              <a:buNone/>
            </a:pPr>
            <a:endParaRPr lang="en-US" sz="2400" dirty="0"/>
          </a:p>
        </p:txBody>
      </p:sp>
    </p:spTree>
    <p:extLst>
      <p:ext uri="{BB962C8B-B14F-4D97-AF65-F5344CB8AC3E}">
        <p14:creationId xmlns:p14="http://schemas.microsoft.com/office/powerpoint/2010/main" val="160807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a:t>
            </a:r>
          </a:p>
        </p:txBody>
      </p:sp>
      <p:sp>
        <p:nvSpPr>
          <p:cNvPr id="3" name="Content Placeholder 2">
            <a:extLst>
              <a:ext uri="{FF2B5EF4-FFF2-40B4-BE49-F238E27FC236}">
                <a16:creationId xmlns:a16="http://schemas.microsoft.com/office/drawing/2014/main" id="{C38D0B14-87EA-3F98-CB4E-0ADD5CA2FA3B}"/>
              </a:ext>
            </a:extLst>
          </p:cNvPr>
          <p:cNvSpPr>
            <a:spLocks noGrp="1"/>
          </p:cNvSpPr>
          <p:nvPr>
            <p:ph idx="1"/>
          </p:nvPr>
        </p:nvSpPr>
        <p:spPr>
          <a:xfrm>
            <a:off x="628650" y="1548580"/>
            <a:ext cx="3397660" cy="4944293"/>
          </a:xfrm>
          <a:solidFill>
            <a:schemeClr val="bg2"/>
          </a:solidFill>
        </p:spPr>
        <p:txBody>
          <a:bodyPr>
            <a:normAutofit fontScale="85000" lnSpcReduction="20000"/>
          </a:bodyPr>
          <a:lstStyle/>
          <a:p>
            <a:pPr marL="0" indent="0" algn="just">
              <a:buNone/>
            </a:pPr>
            <a:r>
              <a:rPr lang="en-US" sz="2400" dirty="0"/>
              <a:t>switch (expression)</a:t>
            </a:r>
          </a:p>
          <a:p>
            <a:pPr marL="0" indent="0" algn="just">
              <a:buNone/>
            </a:pPr>
            <a:r>
              <a:rPr lang="en-US" sz="2400" dirty="0"/>
              <a:t>​{</a:t>
            </a:r>
          </a:p>
          <a:p>
            <a:pPr marL="0" indent="0" algn="just">
              <a:buNone/>
            </a:pPr>
            <a:r>
              <a:rPr lang="en-US" sz="2400" dirty="0"/>
              <a:t>    case constant1:</a:t>
            </a:r>
          </a:p>
          <a:p>
            <a:pPr marL="0" indent="0" algn="just">
              <a:buNone/>
            </a:pPr>
            <a:r>
              <a:rPr lang="en-US" sz="2400" dirty="0"/>
              <a:t>      // statements</a:t>
            </a:r>
          </a:p>
          <a:p>
            <a:pPr marL="0" indent="0" algn="just">
              <a:buNone/>
            </a:pPr>
            <a:r>
              <a:rPr lang="en-US" sz="2400" dirty="0"/>
              <a:t>      break;</a:t>
            </a:r>
          </a:p>
          <a:p>
            <a:pPr marL="0" indent="0" algn="just">
              <a:buNone/>
            </a:pPr>
            <a:endParaRPr lang="en-US" sz="2400" dirty="0"/>
          </a:p>
          <a:p>
            <a:pPr marL="0" indent="0" algn="just">
              <a:buNone/>
            </a:pPr>
            <a:r>
              <a:rPr lang="en-US" sz="2400" dirty="0"/>
              <a:t>    case constant2:</a:t>
            </a:r>
          </a:p>
          <a:p>
            <a:pPr marL="0" indent="0" algn="just">
              <a:buNone/>
            </a:pPr>
            <a:r>
              <a:rPr lang="en-US" sz="2400" dirty="0"/>
              <a:t>      // statements</a:t>
            </a:r>
          </a:p>
          <a:p>
            <a:pPr marL="0" indent="0" algn="just">
              <a:buNone/>
            </a:pPr>
            <a:r>
              <a:rPr lang="en-US" sz="2400" dirty="0"/>
              <a:t>      break;</a:t>
            </a:r>
          </a:p>
          <a:p>
            <a:pPr marL="0" indent="0" algn="just">
              <a:buNone/>
            </a:pPr>
            <a:r>
              <a:rPr lang="en-US" sz="2400" dirty="0"/>
              <a:t>    .</a:t>
            </a:r>
          </a:p>
          <a:p>
            <a:pPr marL="0" indent="0" algn="just">
              <a:buNone/>
            </a:pPr>
            <a:r>
              <a:rPr lang="en-US" sz="2400" dirty="0"/>
              <a:t>    .</a:t>
            </a:r>
          </a:p>
          <a:p>
            <a:pPr marL="0" indent="0" algn="just">
              <a:buNone/>
            </a:pPr>
            <a:r>
              <a:rPr lang="en-US" sz="2400" dirty="0"/>
              <a:t>    default:</a:t>
            </a:r>
          </a:p>
          <a:p>
            <a:pPr marL="0" indent="0" algn="just">
              <a:buNone/>
            </a:pPr>
            <a:r>
              <a:rPr lang="en-US" sz="2400" dirty="0"/>
              <a:t>      // default statements</a:t>
            </a:r>
          </a:p>
          <a:p>
            <a:pPr marL="0" indent="0" algn="just">
              <a:buNone/>
            </a:pPr>
            <a:r>
              <a:rPr lang="en-US" sz="2400" dirty="0"/>
              <a:t>}</a:t>
            </a:r>
          </a:p>
          <a:p>
            <a:pPr marL="0" indent="0" algn="just">
              <a:buNone/>
            </a:pPr>
            <a:endParaRPr lang="en-US" sz="2400" dirty="0"/>
          </a:p>
        </p:txBody>
      </p:sp>
      <p:sp>
        <p:nvSpPr>
          <p:cNvPr id="6" name="TextBox 5">
            <a:extLst>
              <a:ext uri="{FF2B5EF4-FFF2-40B4-BE49-F238E27FC236}">
                <a16:creationId xmlns:a16="http://schemas.microsoft.com/office/drawing/2014/main" id="{778FFCAE-678F-6E66-AF14-0605CF11A527}"/>
              </a:ext>
            </a:extLst>
          </p:cNvPr>
          <p:cNvSpPr txBox="1"/>
          <p:nvPr/>
        </p:nvSpPr>
        <p:spPr>
          <a:xfrm>
            <a:off x="4203289" y="1582340"/>
            <a:ext cx="4586749" cy="4708981"/>
          </a:xfrm>
          <a:prstGeom prst="rect">
            <a:avLst/>
          </a:prstGeom>
          <a:noFill/>
        </p:spPr>
        <p:txBody>
          <a:bodyPr wrap="square">
            <a:spAutoFit/>
          </a:bodyPr>
          <a:lstStyle/>
          <a:p>
            <a:pPr algn="just"/>
            <a:r>
              <a:rPr lang="en-US" sz="2000" b="1" u="sng" dirty="0">
                <a:solidFill>
                  <a:schemeClr val="accent6"/>
                </a:solidFill>
              </a:rPr>
              <a:t>How does the switch statement work?</a:t>
            </a:r>
          </a:p>
          <a:p>
            <a:pPr algn="just"/>
            <a:endParaRPr lang="en-US" sz="2000" dirty="0"/>
          </a:p>
          <a:p>
            <a:pPr marL="342900" indent="-342900" algn="just">
              <a:buFont typeface="Arial" panose="020B0604020202020204" pitchFamily="34" charset="0"/>
              <a:buChar char="•"/>
            </a:pPr>
            <a:r>
              <a:rPr lang="en-US" sz="2000" dirty="0"/>
              <a:t>The expression is evaluated once and compared with the values of each case label.</a:t>
            </a:r>
          </a:p>
          <a:p>
            <a:pPr algn="just"/>
            <a:endParaRPr lang="en-US" sz="2000" dirty="0"/>
          </a:p>
          <a:p>
            <a:pPr marL="342900" indent="-342900" algn="just">
              <a:buFont typeface="Arial" panose="020B0604020202020204" pitchFamily="34" charset="0"/>
              <a:buChar char="•"/>
            </a:pPr>
            <a:r>
              <a:rPr lang="en-US" sz="2000" dirty="0"/>
              <a:t>If there is a match, the corresponding statements after the matching label are executed. For example, if the value of the expression is equal to constant2, statements after case constant2: are executed until break is encountered.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If there is no match, the default statements are executed.</a:t>
            </a:r>
          </a:p>
        </p:txBody>
      </p:sp>
    </p:spTree>
    <p:extLst>
      <p:ext uri="{BB962C8B-B14F-4D97-AF65-F5344CB8AC3E}">
        <p14:creationId xmlns:p14="http://schemas.microsoft.com/office/powerpoint/2010/main" val="302365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a:t>
            </a:r>
          </a:p>
        </p:txBody>
      </p:sp>
      <p:sp>
        <p:nvSpPr>
          <p:cNvPr id="3" name="Content Placeholder 2">
            <a:extLst>
              <a:ext uri="{FF2B5EF4-FFF2-40B4-BE49-F238E27FC236}">
                <a16:creationId xmlns:a16="http://schemas.microsoft.com/office/drawing/2014/main" id="{C38D0B14-87EA-3F98-CB4E-0ADD5CA2FA3B}"/>
              </a:ext>
            </a:extLst>
          </p:cNvPr>
          <p:cNvSpPr>
            <a:spLocks noGrp="1"/>
          </p:cNvSpPr>
          <p:nvPr>
            <p:ph idx="1"/>
          </p:nvPr>
        </p:nvSpPr>
        <p:spPr>
          <a:xfrm>
            <a:off x="628650" y="1548580"/>
            <a:ext cx="3397660" cy="4944293"/>
          </a:xfrm>
          <a:solidFill>
            <a:schemeClr val="bg2"/>
          </a:solidFill>
        </p:spPr>
        <p:txBody>
          <a:bodyPr>
            <a:normAutofit fontScale="85000" lnSpcReduction="20000"/>
          </a:bodyPr>
          <a:lstStyle/>
          <a:p>
            <a:pPr marL="0" indent="0" algn="just">
              <a:buNone/>
            </a:pPr>
            <a:r>
              <a:rPr lang="en-US" sz="2400" dirty="0"/>
              <a:t>switch (expression)</a:t>
            </a:r>
          </a:p>
          <a:p>
            <a:pPr marL="0" indent="0" algn="just">
              <a:buNone/>
            </a:pPr>
            <a:r>
              <a:rPr lang="en-US" sz="2400" dirty="0"/>
              <a:t>​{</a:t>
            </a:r>
          </a:p>
          <a:p>
            <a:pPr marL="0" indent="0" algn="just">
              <a:buNone/>
            </a:pPr>
            <a:r>
              <a:rPr lang="en-US" sz="2400" dirty="0"/>
              <a:t>    case constant1:</a:t>
            </a:r>
          </a:p>
          <a:p>
            <a:pPr marL="0" indent="0" algn="just">
              <a:buNone/>
            </a:pPr>
            <a:r>
              <a:rPr lang="en-US" sz="2400" dirty="0"/>
              <a:t>      // statements</a:t>
            </a:r>
          </a:p>
          <a:p>
            <a:pPr marL="0" indent="0" algn="just">
              <a:buNone/>
            </a:pPr>
            <a:r>
              <a:rPr lang="en-US" sz="2400" dirty="0"/>
              <a:t>      break;</a:t>
            </a:r>
          </a:p>
          <a:p>
            <a:pPr marL="0" indent="0" algn="just">
              <a:buNone/>
            </a:pPr>
            <a:endParaRPr lang="en-US" sz="2400" dirty="0"/>
          </a:p>
          <a:p>
            <a:pPr marL="0" indent="0" algn="just">
              <a:buNone/>
            </a:pPr>
            <a:r>
              <a:rPr lang="en-US" sz="2400" dirty="0"/>
              <a:t>    case constant2:</a:t>
            </a:r>
          </a:p>
          <a:p>
            <a:pPr marL="0" indent="0" algn="just">
              <a:buNone/>
            </a:pPr>
            <a:r>
              <a:rPr lang="en-US" sz="2400" dirty="0"/>
              <a:t>      // statements</a:t>
            </a:r>
          </a:p>
          <a:p>
            <a:pPr marL="0" indent="0" algn="just">
              <a:buNone/>
            </a:pPr>
            <a:r>
              <a:rPr lang="en-US" sz="2400" dirty="0"/>
              <a:t>      break;</a:t>
            </a:r>
          </a:p>
          <a:p>
            <a:pPr marL="0" indent="0" algn="just">
              <a:buNone/>
            </a:pPr>
            <a:r>
              <a:rPr lang="en-US" sz="2400" dirty="0"/>
              <a:t>    .</a:t>
            </a:r>
          </a:p>
          <a:p>
            <a:pPr marL="0" indent="0" algn="just">
              <a:buNone/>
            </a:pPr>
            <a:r>
              <a:rPr lang="en-US" sz="2400" dirty="0"/>
              <a:t>    .</a:t>
            </a:r>
          </a:p>
          <a:p>
            <a:pPr marL="0" indent="0" algn="just">
              <a:buNone/>
            </a:pPr>
            <a:r>
              <a:rPr lang="en-US" sz="2400" dirty="0"/>
              <a:t>    default:</a:t>
            </a:r>
          </a:p>
          <a:p>
            <a:pPr marL="0" indent="0" algn="just">
              <a:buNone/>
            </a:pPr>
            <a:r>
              <a:rPr lang="en-US" sz="2400" dirty="0"/>
              <a:t>      // default statements</a:t>
            </a:r>
          </a:p>
          <a:p>
            <a:pPr marL="0" indent="0" algn="just">
              <a:buNone/>
            </a:pPr>
            <a:r>
              <a:rPr lang="en-US" sz="2400" dirty="0"/>
              <a:t>}</a:t>
            </a:r>
          </a:p>
          <a:p>
            <a:pPr marL="0" indent="0" algn="just">
              <a:buNone/>
            </a:pPr>
            <a:endParaRPr lang="en-US" sz="2400" dirty="0"/>
          </a:p>
        </p:txBody>
      </p:sp>
      <p:sp>
        <p:nvSpPr>
          <p:cNvPr id="6" name="TextBox 5">
            <a:extLst>
              <a:ext uri="{FF2B5EF4-FFF2-40B4-BE49-F238E27FC236}">
                <a16:creationId xmlns:a16="http://schemas.microsoft.com/office/drawing/2014/main" id="{778FFCAE-678F-6E66-AF14-0605CF11A527}"/>
              </a:ext>
            </a:extLst>
          </p:cNvPr>
          <p:cNvSpPr txBox="1"/>
          <p:nvPr/>
        </p:nvSpPr>
        <p:spPr>
          <a:xfrm>
            <a:off x="4203289" y="1358458"/>
            <a:ext cx="4586749" cy="5324535"/>
          </a:xfrm>
          <a:prstGeom prst="rect">
            <a:avLst/>
          </a:prstGeom>
          <a:noFill/>
        </p:spPr>
        <p:txBody>
          <a:bodyPr wrap="square">
            <a:spAutoFit/>
          </a:bodyPr>
          <a:lstStyle/>
          <a:p>
            <a:pPr algn="just"/>
            <a:r>
              <a:rPr lang="en-US" sz="2000" b="1" i="0" u="sng" strike="noStrike" baseline="0" dirty="0">
                <a:solidFill>
                  <a:schemeClr val="accent6"/>
                </a:solidFill>
              </a:rPr>
              <a:t>The following rules apply to a switch statement </a:t>
            </a:r>
          </a:p>
          <a:p>
            <a:pPr algn="just"/>
            <a:endParaRPr lang="en-US" sz="2000" b="0" i="0" u="none" strike="noStrike" baseline="0" dirty="0">
              <a:solidFill>
                <a:srgbClr val="000000"/>
              </a:solidFill>
            </a:endParaRPr>
          </a:p>
          <a:p>
            <a:pPr marL="342900" indent="-342900" algn="just">
              <a:buFont typeface="Arial" panose="020B0604020202020204" pitchFamily="34" charset="0"/>
              <a:buChar char="•"/>
            </a:pPr>
            <a:r>
              <a:rPr lang="en-US" sz="2000" b="0" i="0" u="none" strike="noStrike" baseline="0" dirty="0">
                <a:solidFill>
                  <a:srgbClr val="000000"/>
                </a:solidFill>
              </a:rPr>
              <a:t>The </a:t>
            </a:r>
            <a:r>
              <a:rPr lang="en-US" sz="2000" b="1" i="0" u="none" strike="noStrike" baseline="0" dirty="0">
                <a:solidFill>
                  <a:srgbClr val="000000"/>
                </a:solidFill>
              </a:rPr>
              <a:t>case constant </a:t>
            </a:r>
            <a:r>
              <a:rPr lang="en-US" sz="2000" b="0" i="0" u="none" strike="noStrike" baseline="0" dirty="0">
                <a:solidFill>
                  <a:srgbClr val="000000"/>
                </a:solidFill>
              </a:rPr>
              <a:t>for a case must be the same data type as the variable in the switch, and it must be a constant or a literal. </a:t>
            </a:r>
          </a:p>
          <a:p>
            <a:pPr algn="just"/>
            <a:endParaRPr lang="en-US" sz="2000" b="0" i="0" u="none" strike="noStrike" baseline="0" dirty="0">
              <a:solidFill>
                <a:srgbClr val="000000"/>
              </a:solidFill>
            </a:endParaRPr>
          </a:p>
          <a:p>
            <a:pPr marL="342900" indent="-342900" algn="just">
              <a:buFont typeface="Arial" panose="020B0604020202020204" pitchFamily="34" charset="0"/>
              <a:buChar char="•"/>
            </a:pPr>
            <a:r>
              <a:rPr lang="en-US" sz="2000" b="0" i="0" u="none" strike="noStrike" baseline="0" dirty="0">
                <a:solidFill>
                  <a:srgbClr val="000000"/>
                </a:solidFill>
              </a:rPr>
              <a:t>When the variable being switched on is equal to a case, the statements following that case will execute until a </a:t>
            </a:r>
            <a:r>
              <a:rPr lang="en-US" sz="2000" b="1" i="0" u="none" strike="noStrike" baseline="0" dirty="0">
                <a:solidFill>
                  <a:srgbClr val="000000"/>
                </a:solidFill>
              </a:rPr>
              <a:t>break </a:t>
            </a:r>
            <a:r>
              <a:rPr lang="en-US" sz="2000" b="0" i="0" u="none" strike="noStrike" baseline="0" dirty="0">
                <a:solidFill>
                  <a:srgbClr val="000000"/>
                </a:solidFill>
              </a:rPr>
              <a:t>statement is reached. </a:t>
            </a:r>
          </a:p>
          <a:p>
            <a:pPr algn="just"/>
            <a:endParaRPr lang="en-US" sz="2000" b="0" i="0" u="none" strike="noStrike" baseline="0" dirty="0">
              <a:solidFill>
                <a:srgbClr val="000000"/>
              </a:solidFill>
            </a:endParaRPr>
          </a:p>
          <a:p>
            <a:pPr marL="342900" indent="-342900" algn="just">
              <a:buFont typeface="Arial" panose="020B0604020202020204" pitchFamily="34" charset="0"/>
              <a:buChar char="•"/>
            </a:pPr>
            <a:r>
              <a:rPr lang="en-US" sz="2000" b="0" i="0" u="none" strike="noStrike" baseline="0" dirty="0">
                <a:solidFill>
                  <a:srgbClr val="000000"/>
                </a:solidFill>
              </a:rPr>
              <a:t>When a </a:t>
            </a:r>
            <a:r>
              <a:rPr lang="en-US" sz="2000" b="1" i="0" u="none" strike="noStrike" baseline="0" dirty="0">
                <a:solidFill>
                  <a:srgbClr val="000000"/>
                </a:solidFill>
              </a:rPr>
              <a:t>break </a:t>
            </a:r>
            <a:r>
              <a:rPr lang="en-US" sz="2000" b="0" i="0" u="none" strike="noStrike" baseline="0" dirty="0">
                <a:solidFill>
                  <a:srgbClr val="000000"/>
                </a:solidFill>
              </a:rPr>
              <a:t>statement is reached, the switch terminates, and the flow of control jumps to the next line following the switch statement. </a:t>
            </a:r>
          </a:p>
        </p:txBody>
      </p:sp>
    </p:spTree>
    <p:extLst>
      <p:ext uri="{BB962C8B-B14F-4D97-AF65-F5344CB8AC3E}">
        <p14:creationId xmlns:p14="http://schemas.microsoft.com/office/powerpoint/2010/main" val="376197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a:t>
            </a:r>
          </a:p>
        </p:txBody>
      </p:sp>
      <p:sp>
        <p:nvSpPr>
          <p:cNvPr id="3" name="Content Placeholder 2">
            <a:extLst>
              <a:ext uri="{FF2B5EF4-FFF2-40B4-BE49-F238E27FC236}">
                <a16:creationId xmlns:a16="http://schemas.microsoft.com/office/drawing/2014/main" id="{C38D0B14-87EA-3F98-CB4E-0ADD5CA2FA3B}"/>
              </a:ext>
            </a:extLst>
          </p:cNvPr>
          <p:cNvSpPr>
            <a:spLocks noGrp="1"/>
          </p:cNvSpPr>
          <p:nvPr>
            <p:ph idx="1"/>
          </p:nvPr>
        </p:nvSpPr>
        <p:spPr>
          <a:xfrm>
            <a:off x="628650" y="1548580"/>
            <a:ext cx="3397660" cy="4944293"/>
          </a:xfrm>
          <a:solidFill>
            <a:schemeClr val="bg2"/>
          </a:solidFill>
        </p:spPr>
        <p:txBody>
          <a:bodyPr>
            <a:normAutofit fontScale="77500" lnSpcReduction="20000"/>
          </a:bodyPr>
          <a:lstStyle/>
          <a:p>
            <a:pPr marL="0" indent="0" algn="just">
              <a:buNone/>
            </a:pPr>
            <a:r>
              <a:rPr lang="en-US" sz="2400" dirty="0"/>
              <a:t>switch (expression)</a:t>
            </a:r>
          </a:p>
          <a:p>
            <a:pPr marL="0" indent="0" algn="just">
              <a:buNone/>
            </a:pPr>
            <a:r>
              <a:rPr lang="en-US" sz="2400" dirty="0"/>
              <a:t>​{</a:t>
            </a:r>
          </a:p>
          <a:p>
            <a:pPr marL="0" indent="0" algn="just">
              <a:buNone/>
            </a:pPr>
            <a:r>
              <a:rPr lang="en-US" sz="2400" dirty="0"/>
              <a:t>    case constant1:</a:t>
            </a:r>
          </a:p>
          <a:p>
            <a:pPr marL="0" indent="0" algn="just">
              <a:buNone/>
            </a:pPr>
            <a:r>
              <a:rPr lang="en-US" sz="2400" dirty="0"/>
              <a:t>      // statements</a:t>
            </a:r>
          </a:p>
          <a:p>
            <a:pPr marL="0" indent="0" algn="just">
              <a:buNone/>
            </a:pPr>
            <a:r>
              <a:rPr lang="en-US" sz="2400" dirty="0"/>
              <a:t>      break;</a:t>
            </a:r>
          </a:p>
          <a:p>
            <a:pPr marL="0" indent="0" algn="just">
              <a:buNone/>
            </a:pPr>
            <a:endParaRPr lang="en-US" sz="2400" dirty="0"/>
          </a:p>
          <a:p>
            <a:pPr marL="0" indent="0" algn="just">
              <a:buNone/>
            </a:pPr>
            <a:r>
              <a:rPr lang="en-US" sz="2400" dirty="0"/>
              <a:t>    case constant 2</a:t>
            </a:r>
          </a:p>
          <a:p>
            <a:pPr marL="0" indent="0" algn="just">
              <a:buNone/>
            </a:pPr>
            <a:r>
              <a:rPr lang="en-US" sz="2400" dirty="0"/>
              <a:t>    case constant3:</a:t>
            </a:r>
          </a:p>
          <a:p>
            <a:pPr marL="0" indent="0" algn="just">
              <a:buNone/>
            </a:pPr>
            <a:r>
              <a:rPr lang="en-US" sz="2400" dirty="0"/>
              <a:t>      // statements</a:t>
            </a:r>
          </a:p>
          <a:p>
            <a:pPr marL="0" indent="0" algn="just">
              <a:buNone/>
            </a:pPr>
            <a:r>
              <a:rPr lang="en-US" sz="2400" dirty="0"/>
              <a:t>      break;</a:t>
            </a:r>
          </a:p>
          <a:p>
            <a:pPr marL="0" indent="0" algn="just">
              <a:buNone/>
            </a:pPr>
            <a:r>
              <a:rPr lang="en-US" sz="2400" dirty="0"/>
              <a:t>    .</a:t>
            </a:r>
          </a:p>
          <a:p>
            <a:pPr marL="0" indent="0" algn="just">
              <a:buNone/>
            </a:pPr>
            <a:r>
              <a:rPr lang="en-US" sz="2400" dirty="0"/>
              <a:t>    .</a:t>
            </a:r>
          </a:p>
          <a:p>
            <a:pPr marL="0" indent="0" algn="just">
              <a:buNone/>
            </a:pPr>
            <a:r>
              <a:rPr lang="en-US" sz="2400" dirty="0"/>
              <a:t>    default:</a:t>
            </a:r>
          </a:p>
          <a:p>
            <a:pPr marL="0" indent="0" algn="just">
              <a:buNone/>
            </a:pPr>
            <a:r>
              <a:rPr lang="en-US" sz="2400" dirty="0"/>
              <a:t>      // default statements</a:t>
            </a:r>
          </a:p>
          <a:p>
            <a:pPr marL="0" indent="0" algn="just">
              <a:buNone/>
            </a:pPr>
            <a:r>
              <a:rPr lang="en-US" sz="2400" dirty="0"/>
              <a:t>}</a:t>
            </a:r>
          </a:p>
          <a:p>
            <a:pPr marL="0" indent="0" algn="just">
              <a:buNone/>
            </a:pPr>
            <a:endParaRPr lang="en-US" sz="2400" dirty="0"/>
          </a:p>
        </p:txBody>
      </p:sp>
      <p:sp>
        <p:nvSpPr>
          <p:cNvPr id="6" name="TextBox 5">
            <a:extLst>
              <a:ext uri="{FF2B5EF4-FFF2-40B4-BE49-F238E27FC236}">
                <a16:creationId xmlns:a16="http://schemas.microsoft.com/office/drawing/2014/main" id="{778FFCAE-678F-6E66-AF14-0605CF11A527}"/>
              </a:ext>
            </a:extLst>
          </p:cNvPr>
          <p:cNvSpPr txBox="1"/>
          <p:nvPr/>
        </p:nvSpPr>
        <p:spPr>
          <a:xfrm>
            <a:off x="4203289" y="1582340"/>
            <a:ext cx="4586749" cy="4708981"/>
          </a:xfrm>
          <a:prstGeom prst="rect">
            <a:avLst/>
          </a:prstGeom>
          <a:noFill/>
        </p:spPr>
        <p:txBody>
          <a:bodyPr wrap="square">
            <a:spAutoFit/>
          </a:bodyPr>
          <a:lstStyle/>
          <a:p>
            <a:pPr algn="just"/>
            <a:r>
              <a:rPr lang="en-US" sz="2000" b="1" i="0" u="sng" strike="noStrike" baseline="0" dirty="0">
                <a:solidFill>
                  <a:schemeClr val="accent6"/>
                </a:solidFill>
              </a:rPr>
              <a:t>The following rules apply to a switch statement </a:t>
            </a:r>
          </a:p>
          <a:p>
            <a:pPr algn="just"/>
            <a:endParaRPr lang="en-US" sz="2000" b="0" i="0" u="sng" strike="noStrike" baseline="0" dirty="0">
              <a:solidFill>
                <a:srgbClr val="000000"/>
              </a:solidFill>
            </a:endParaRPr>
          </a:p>
          <a:p>
            <a:pPr marL="342900" indent="-342900" algn="just">
              <a:buFont typeface="Arial" panose="020B0604020202020204" pitchFamily="34" charset="0"/>
              <a:buChar char="•"/>
            </a:pPr>
            <a:r>
              <a:rPr lang="en-US" sz="2000" b="0" i="0" u="none" strike="noStrike" baseline="0" dirty="0">
                <a:solidFill>
                  <a:srgbClr val="000000"/>
                </a:solidFill>
              </a:rPr>
              <a:t>Not every case needs to contain a break. If no break appears, the flow of control will fall through to subsequent cases until a break is reached.</a:t>
            </a:r>
          </a:p>
          <a:p>
            <a:pPr marL="342900" indent="-342900" algn="just">
              <a:buFont typeface="Arial" panose="020B0604020202020204" pitchFamily="34" charset="0"/>
              <a:buChar char="•"/>
            </a:pPr>
            <a:endParaRPr lang="en-US" sz="2000" b="0" i="0" u="none" strike="noStrike" baseline="0" dirty="0">
              <a:solidFill>
                <a:srgbClr val="000000"/>
              </a:solidFill>
            </a:endParaRPr>
          </a:p>
          <a:p>
            <a:pPr marL="342900" indent="-342900" algn="just">
              <a:buFont typeface="Arial" panose="020B0604020202020204" pitchFamily="34" charset="0"/>
              <a:buChar char="•"/>
            </a:pPr>
            <a:r>
              <a:rPr lang="en-US" sz="2000" b="0" i="0" u="none" strike="noStrike" baseline="0" dirty="0">
                <a:solidFill>
                  <a:srgbClr val="000000"/>
                </a:solidFill>
              </a:rPr>
              <a:t>A switch statement can have an optional default case, which must appear at the end of the switch. The default case can be used for performing a task when none of the cases is true. No break is needed in the default case.</a:t>
            </a:r>
          </a:p>
        </p:txBody>
      </p:sp>
    </p:spTree>
    <p:extLst>
      <p:ext uri="{BB962C8B-B14F-4D97-AF65-F5344CB8AC3E}">
        <p14:creationId xmlns:p14="http://schemas.microsoft.com/office/powerpoint/2010/main" val="1955514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283599" y="2654044"/>
            <a:ext cx="2639962" cy="1325563"/>
          </a:xfrm>
        </p:spPr>
        <p:txBody>
          <a:bodyPr>
            <a:normAutofit fontScale="90000"/>
          </a:bodyPr>
          <a:lstStyle/>
          <a:p>
            <a:pPr algn="ctr"/>
            <a:r>
              <a:rPr lang="en-US" b="1" dirty="0">
                <a:solidFill>
                  <a:srgbClr val="0070C0"/>
                </a:solidFill>
              </a:rPr>
              <a:t>switch statement flowchart</a:t>
            </a:r>
          </a:p>
        </p:txBody>
      </p:sp>
      <p:pic>
        <p:nvPicPr>
          <p:cNvPr id="3074" name="Picture 2" descr="Flowchart of switch statement">
            <a:extLst>
              <a:ext uri="{FF2B5EF4-FFF2-40B4-BE49-F238E27FC236}">
                <a16:creationId xmlns:a16="http://schemas.microsoft.com/office/drawing/2014/main" id="{15DBBCCD-E7DA-5CBF-7DF0-F385FA816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934" y="0"/>
            <a:ext cx="4609486" cy="663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0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 example</a:t>
            </a:r>
          </a:p>
        </p:txBody>
      </p:sp>
      <p:sp>
        <p:nvSpPr>
          <p:cNvPr id="5" name="Content Placeholder 4">
            <a:extLst>
              <a:ext uri="{FF2B5EF4-FFF2-40B4-BE49-F238E27FC236}">
                <a16:creationId xmlns:a16="http://schemas.microsoft.com/office/drawing/2014/main" id="{5EED2D3D-0004-DBF3-64D4-A5C0E671D474}"/>
              </a:ext>
            </a:extLst>
          </p:cNvPr>
          <p:cNvSpPr>
            <a:spLocks noGrp="1"/>
          </p:cNvSpPr>
          <p:nvPr>
            <p:ph idx="1"/>
          </p:nvPr>
        </p:nvSpPr>
        <p:spPr>
          <a:xfrm>
            <a:off x="510663" y="1430594"/>
            <a:ext cx="3766370" cy="5279922"/>
          </a:xfrm>
        </p:spPr>
        <p:txBody>
          <a:bodyPr>
            <a:normAutofit/>
          </a:bodyPr>
          <a:lstStyle/>
          <a:p>
            <a:pPr marL="0" indent="0">
              <a:buNone/>
            </a:pPr>
            <a:r>
              <a:rPr lang="en-US" sz="1800" b="0" i="0" u="none" strike="noStrike" baseline="0" dirty="0">
                <a:solidFill>
                  <a:srgbClr val="000000"/>
                </a:solidFill>
                <a:latin typeface="Arial" panose="020B0604020202020204" pitchFamily="34" charset="0"/>
              </a:rPr>
              <a:t>#include &lt;</a:t>
            </a:r>
            <a:r>
              <a:rPr lang="en-US" sz="1800" b="0" i="0" u="none" strike="noStrike" baseline="0" dirty="0" err="1">
                <a:solidFill>
                  <a:srgbClr val="000000"/>
                </a:solidFill>
                <a:latin typeface="Arial" panose="020B0604020202020204" pitchFamily="34" charset="0"/>
              </a:rPr>
              <a:t>stdio.h</a:t>
            </a:r>
            <a:r>
              <a:rPr lang="en-US" sz="1800" b="0" i="0" u="none" strike="noStrike" baseline="0" dirty="0">
                <a:solidFill>
                  <a:srgbClr val="000000"/>
                </a:solidFill>
                <a:latin typeface="Arial" panose="020B0604020202020204" pitchFamily="34" charset="0"/>
              </a:rPr>
              <a:t>&gt; </a:t>
            </a:r>
          </a:p>
          <a:p>
            <a:pPr marL="0" indent="0">
              <a:buNone/>
            </a:pPr>
            <a:r>
              <a:rPr lang="en-US" sz="1800" b="0" i="0" u="none" strike="noStrike" baseline="0" dirty="0">
                <a:solidFill>
                  <a:srgbClr val="000000"/>
                </a:solidFill>
                <a:latin typeface="Arial" panose="020B0604020202020204" pitchFamily="34" charset="0"/>
              </a:rPr>
              <a:t>int main () </a:t>
            </a:r>
          </a:p>
          <a:p>
            <a:pPr marL="0" indent="0">
              <a:buNone/>
            </a:pPr>
            <a:r>
              <a:rPr lang="en-US" sz="1800" b="0" i="0" u="none" strike="noStrike" baseline="0" dirty="0">
                <a:solidFill>
                  <a:srgbClr val="000000"/>
                </a:solidFill>
                <a:latin typeface="Arial" panose="020B0604020202020204" pitchFamily="34" charset="0"/>
              </a:rPr>
              <a:t>{ </a:t>
            </a:r>
          </a:p>
          <a:p>
            <a:pPr marL="0" indent="0">
              <a:buNone/>
            </a:pPr>
            <a:r>
              <a:rPr lang="en-US" sz="1800" b="0" i="0" u="none" strike="noStrike" baseline="0" dirty="0">
                <a:solidFill>
                  <a:srgbClr val="000000"/>
                </a:solidFill>
                <a:latin typeface="Arial" panose="020B0604020202020204" pitchFamily="34" charset="0"/>
              </a:rPr>
              <a:t>  char grade = 'B’; </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switch(grade) </a:t>
            </a:r>
          </a:p>
          <a:p>
            <a:pPr marL="0" indent="0">
              <a:buNone/>
            </a:pPr>
            <a:r>
              <a:rPr lang="en-US" sz="1800" b="0" i="0" u="none" strike="noStrike" baseline="0" dirty="0">
                <a:solidFill>
                  <a:srgbClr val="000000"/>
                </a:solidFill>
                <a:latin typeface="Arial" panose="020B0604020202020204" pitchFamily="34" charset="0"/>
              </a:rPr>
              <a:t>   { </a:t>
            </a:r>
          </a:p>
          <a:p>
            <a:pPr marL="0" indent="0">
              <a:buNone/>
            </a:pPr>
            <a:r>
              <a:rPr lang="en-US" sz="1800" b="0" i="0" u="none" strike="noStrike" baseline="0" dirty="0">
                <a:solidFill>
                  <a:srgbClr val="000000"/>
                </a:solidFill>
                <a:latin typeface="Arial" panose="020B0604020202020204" pitchFamily="34" charset="0"/>
              </a:rPr>
              <a:t>      case 'A’ : </a:t>
            </a:r>
          </a:p>
          <a:p>
            <a:pPr marL="0" indent="0">
              <a:buNone/>
            </a:pPr>
            <a:r>
              <a:rPr lang="en-US" sz="180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("Excellent!\n" ); </a:t>
            </a:r>
          </a:p>
          <a:p>
            <a:pPr marL="0" indent="0">
              <a:buNone/>
            </a:pPr>
            <a:r>
              <a:rPr lang="en-US" sz="1800" b="0" i="0" u="none" strike="noStrike" baseline="0" dirty="0">
                <a:solidFill>
                  <a:srgbClr val="000000"/>
                </a:solidFill>
                <a:latin typeface="Arial" panose="020B0604020202020204" pitchFamily="34" charset="0"/>
              </a:rPr>
              <a:t>      break; </a:t>
            </a:r>
          </a:p>
          <a:p>
            <a:pPr marL="0" indent="0">
              <a:buNone/>
            </a:pPr>
            <a:r>
              <a:rPr lang="en-US" sz="1800" b="0" i="0" u="none" strike="noStrike" baseline="0" dirty="0">
                <a:solidFill>
                  <a:srgbClr val="000000"/>
                </a:solidFill>
                <a:latin typeface="Arial" panose="020B0604020202020204" pitchFamily="34" charset="0"/>
              </a:rPr>
              <a:t>      case 'B' : </a:t>
            </a:r>
          </a:p>
          <a:p>
            <a:endParaRPr lang="en-US" dirty="0"/>
          </a:p>
        </p:txBody>
      </p:sp>
      <p:sp>
        <p:nvSpPr>
          <p:cNvPr id="8" name="TextBox 7">
            <a:extLst>
              <a:ext uri="{FF2B5EF4-FFF2-40B4-BE49-F238E27FC236}">
                <a16:creationId xmlns:a16="http://schemas.microsoft.com/office/drawing/2014/main" id="{0834B8A0-885B-7011-86AF-64DD97CAF9E3}"/>
              </a:ext>
            </a:extLst>
          </p:cNvPr>
          <p:cNvSpPr txBox="1"/>
          <p:nvPr/>
        </p:nvSpPr>
        <p:spPr>
          <a:xfrm>
            <a:off x="4866968" y="1401098"/>
            <a:ext cx="4061337" cy="4924425"/>
          </a:xfrm>
          <a:prstGeom prst="rect">
            <a:avLst/>
          </a:prstGeom>
          <a:noFill/>
        </p:spPr>
        <p:txBody>
          <a:bodyPr wrap="square">
            <a:spAutoFit/>
          </a:bodyPr>
          <a:lstStyle/>
          <a:p>
            <a:r>
              <a:rPr lang="en-US" sz="2000" b="0" i="0" u="none" strike="noStrike" baseline="0" dirty="0">
                <a:solidFill>
                  <a:srgbClr val="000000"/>
                </a:solidFill>
                <a:latin typeface="Arial" panose="020B0604020202020204" pitchFamily="34" charset="0"/>
              </a:rPr>
              <a:t>case 'C' : </a:t>
            </a:r>
          </a:p>
          <a:p>
            <a:r>
              <a:rPr lang="en-US" sz="2000" b="0" i="0" u="none" strike="noStrike" baseline="0" dirty="0" err="1">
                <a:solidFill>
                  <a:srgbClr val="000000"/>
                </a:solidFill>
                <a:latin typeface="Arial" panose="020B0604020202020204" pitchFamily="34" charset="0"/>
              </a:rPr>
              <a:t>printf</a:t>
            </a:r>
            <a:r>
              <a:rPr lang="en-US" sz="2000" b="0" i="0" u="none" strike="noStrike" baseline="0" dirty="0">
                <a:solidFill>
                  <a:srgbClr val="000000"/>
                </a:solidFill>
                <a:latin typeface="Arial" panose="020B0604020202020204" pitchFamily="34" charset="0"/>
              </a:rPr>
              <a:t>("Well done\n" ); </a:t>
            </a:r>
          </a:p>
          <a:p>
            <a:r>
              <a:rPr lang="en-US" sz="2000" b="0" i="0" u="none" strike="noStrike" baseline="0" dirty="0">
                <a:solidFill>
                  <a:srgbClr val="000000"/>
                </a:solidFill>
                <a:latin typeface="Arial" panose="020B0604020202020204" pitchFamily="34" charset="0"/>
              </a:rPr>
              <a:t>break; </a:t>
            </a:r>
          </a:p>
          <a:p>
            <a:endParaRPr lang="en-US" sz="2000" b="0" i="0" u="none" strike="noStrike" baseline="0" dirty="0">
              <a:solidFill>
                <a:srgbClr val="000000"/>
              </a:solidFill>
              <a:latin typeface="Arial" panose="020B0604020202020204" pitchFamily="34" charset="0"/>
            </a:endParaRPr>
          </a:p>
          <a:p>
            <a:r>
              <a:rPr lang="en-US" sz="2000" b="0" i="0" u="none" strike="noStrike" baseline="0" dirty="0">
                <a:solidFill>
                  <a:srgbClr val="000000"/>
                </a:solidFill>
                <a:latin typeface="Arial" panose="020B0604020202020204" pitchFamily="34" charset="0"/>
              </a:rPr>
              <a:t>case 'D' : </a:t>
            </a:r>
          </a:p>
          <a:p>
            <a:r>
              <a:rPr lang="en-US" sz="2000" b="0" i="0" u="none" strike="noStrike" baseline="0" dirty="0" err="1">
                <a:solidFill>
                  <a:srgbClr val="000000"/>
                </a:solidFill>
                <a:latin typeface="Arial" panose="020B0604020202020204" pitchFamily="34" charset="0"/>
              </a:rPr>
              <a:t>printf</a:t>
            </a:r>
            <a:r>
              <a:rPr lang="en-US" sz="2000" b="0" i="0" u="none" strike="noStrike" baseline="0" dirty="0">
                <a:solidFill>
                  <a:srgbClr val="000000"/>
                </a:solidFill>
                <a:latin typeface="Arial" panose="020B0604020202020204" pitchFamily="34" charset="0"/>
              </a:rPr>
              <a:t>("You passed\n" ); </a:t>
            </a:r>
          </a:p>
          <a:p>
            <a:r>
              <a:rPr lang="en-US" sz="2000" b="0" i="0" u="none" strike="noStrike" baseline="0" dirty="0">
                <a:solidFill>
                  <a:srgbClr val="000000"/>
                </a:solidFill>
                <a:latin typeface="Arial" panose="020B0604020202020204" pitchFamily="34" charset="0"/>
              </a:rPr>
              <a:t>break; </a:t>
            </a:r>
          </a:p>
          <a:p>
            <a:r>
              <a:rPr lang="en-US" sz="2000" b="0" i="0" u="none" strike="noStrike" baseline="0" dirty="0">
                <a:solidFill>
                  <a:srgbClr val="000000"/>
                </a:solidFill>
                <a:latin typeface="Arial" panose="020B0604020202020204" pitchFamily="34" charset="0"/>
              </a:rPr>
              <a:t>case 'F' : </a:t>
            </a:r>
          </a:p>
          <a:p>
            <a:r>
              <a:rPr lang="en-US" sz="2000" b="0" i="0" u="none" strike="noStrike" baseline="0" dirty="0" err="1">
                <a:solidFill>
                  <a:srgbClr val="000000"/>
                </a:solidFill>
                <a:latin typeface="Arial" panose="020B0604020202020204" pitchFamily="34" charset="0"/>
              </a:rPr>
              <a:t>printf</a:t>
            </a:r>
            <a:r>
              <a:rPr lang="en-US" sz="2000" b="0" i="0" u="none" strike="noStrike" baseline="0" dirty="0">
                <a:solidFill>
                  <a:srgbClr val="000000"/>
                </a:solidFill>
                <a:latin typeface="Arial" panose="020B0604020202020204" pitchFamily="34" charset="0"/>
              </a:rPr>
              <a:t>("Better try again\n" ); </a:t>
            </a:r>
          </a:p>
          <a:p>
            <a:r>
              <a:rPr lang="en-US" sz="2000" b="0" i="0" u="none" strike="noStrike" baseline="0" dirty="0">
                <a:solidFill>
                  <a:srgbClr val="000000"/>
                </a:solidFill>
                <a:latin typeface="Arial" panose="020B0604020202020204" pitchFamily="34" charset="0"/>
              </a:rPr>
              <a:t>break; </a:t>
            </a:r>
          </a:p>
          <a:p>
            <a:r>
              <a:rPr lang="en-US" sz="2000" b="0" i="0" u="none" strike="noStrike" baseline="0" dirty="0">
                <a:solidFill>
                  <a:srgbClr val="000000"/>
                </a:solidFill>
                <a:latin typeface="Arial" panose="020B0604020202020204" pitchFamily="34" charset="0"/>
              </a:rPr>
              <a:t>default : </a:t>
            </a:r>
          </a:p>
          <a:p>
            <a:r>
              <a:rPr lang="en-US" sz="2000" b="0" i="0" u="none" strike="noStrike" baseline="0" dirty="0" err="1">
                <a:solidFill>
                  <a:srgbClr val="000000"/>
                </a:solidFill>
                <a:latin typeface="Arial" panose="020B0604020202020204" pitchFamily="34" charset="0"/>
              </a:rPr>
              <a:t>printf</a:t>
            </a:r>
            <a:r>
              <a:rPr lang="en-US" sz="2000" b="0" i="0" u="none" strike="noStrike" baseline="0" dirty="0">
                <a:solidFill>
                  <a:srgbClr val="000000"/>
                </a:solidFill>
                <a:latin typeface="Arial" panose="020B0604020202020204" pitchFamily="34" charset="0"/>
              </a:rPr>
              <a:t>("Invalid grade\n" );</a:t>
            </a:r>
          </a:p>
          <a:p>
            <a:r>
              <a:rPr lang="en-US" sz="2000" b="0" i="0" u="none" strike="noStrike" baseline="0" dirty="0">
                <a:solidFill>
                  <a:srgbClr val="000000"/>
                </a:solidFill>
                <a:latin typeface="Arial" panose="020B0604020202020204" pitchFamily="34" charset="0"/>
              </a:rPr>
              <a:t>} </a:t>
            </a:r>
          </a:p>
          <a:p>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("Your grade is %c\n", grade ); </a:t>
            </a:r>
          </a:p>
          <a:p>
            <a:r>
              <a:rPr lang="en-US" sz="1800" b="0" i="0" u="none" strike="noStrike" baseline="0" dirty="0">
                <a:solidFill>
                  <a:srgbClr val="000000"/>
                </a:solidFill>
                <a:latin typeface="Arial" panose="020B0604020202020204" pitchFamily="34" charset="0"/>
              </a:rPr>
              <a:t>return 0; </a:t>
            </a:r>
          </a:p>
          <a:p>
            <a:r>
              <a:rPr lang="en-US" sz="1800" b="0" i="0" u="none" strike="noStrike" baseline="0"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147670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E67C-AFF7-6073-294E-95E7D6E46A5E}"/>
              </a:ext>
            </a:extLst>
          </p:cNvPr>
          <p:cNvSpPr>
            <a:spLocks noGrp="1"/>
          </p:cNvSpPr>
          <p:nvPr>
            <p:ph type="ctrTitle"/>
          </p:nvPr>
        </p:nvSpPr>
        <p:spPr>
          <a:xfrm>
            <a:off x="685800" y="1402582"/>
            <a:ext cx="7772400" cy="2387600"/>
          </a:xfrm>
        </p:spPr>
        <p:txBody>
          <a:bodyPr/>
          <a:lstStyle/>
          <a:p>
            <a:r>
              <a:rPr lang="en-US" dirty="0"/>
              <a:t>Selection</a:t>
            </a:r>
            <a:br>
              <a:rPr lang="en-US" dirty="0"/>
            </a:br>
            <a:r>
              <a:rPr lang="en-US" dirty="0"/>
              <a:t>Structure </a:t>
            </a:r>
          </a:p>
        </p:txBody>
      </p:sp>
    </p:spTree>
    <p:extLst>
      <p:ext uri="{BB962C8B-B14F-4D97-AF65-F5344CB8AC3E}">
        <p14:creationId xmlns:p14="http://schemas.microsoft.com/office/powerpoint/2010/main" val="428426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switch statement example</a:t>
            </a:r>
          </a:p>
        </p:txBody>
      </p:sp>
      <p:pic>
        <p:nvPicPr>
          <p:cNvPr id="6" name="Content Placeholder 5">
            <a:extLst>
              <a:ext uri="{FF2B5EF4-FFF2-40B4-BE49-F238E27FC236}">
                <a16:creationId xmlns:a16="http://schemas.microsoft.com/office/drawing/2014/main" id="{F3E66FF3-392D-6770-7349-A58A3BDB1097}"/>
              </a:ext>
            </a:extLst>
          </p:cNvPr>
          <p:cNvPicPr>
            <a:picLocks noGrp="1" noChangeAspect="1"/>
          </p:cNvPicPr>
          <p:nvPr>
            <p:ph idx="1"/>
          </p:nvPr>
        </p:nvPicPr>
        <p:blipFill>
          <a:blip r:embed="rId2"/>
          <a:stretch>
            <a:fillRect/>
          </a:stretch>
        </p:blipFill>
        <p:spPr>
          <a:xfrm>
            <a:off x="2674953" y="1460499"/>
            <a:ext cx="3794093" cy="5032375"/>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id="{1205A9B6-95F7-9B55-9265-22A04538C6CA}"/>
              </a:ext>
            </a:extLst>
          </p:cNvPr>
          <p:cNvPicPr>
            <a:picLocks noChangeAspect="1"/>
          </p:cNvPicPr>
          <p:nvPr/>
        </p:nvPicPr>
        <p:blipFill>
          <a:blip r:embed="rId3">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1179155" y="4926184"/>
            <a:ext cx="3017172" cy="1931816"/>
          </a:xfrm>
          <a:prstGeom prst="rect">
            <a:avLst/>
          </a:prstGeom>
        </p:spPr>
      </p:pic>
      <p:sp>
        <p:nvSpPr>
          <p:cNvPr id="9" name="Thought Bubble: Cloud 8">
            <a:extLst>
              <a:ext uri="{FF2B5EF4-FFF2-40B4-BE49-F238E27FC236}">
                <a16:creationId xmlns:a16="http://schemas.microsoft.com/office/drawing/2014/main" id="{45FEDA22-608F-1940-6B2E-33DCC79477C8}"/>
              </a:ext>
            </a:extLst>
          </p:cNvPr>
          <p:cNvSpPr/>
          <p:nvPr/>
        </p:nvSpPr>
        <p:spPr>
          <a:xfrm>
            <a:off x="329431" y="3313904"/>
            <a:ext cx="2050742" cy="1325563"/>
          </a:xfrm>
          <a:prstGeom prst="cloudCallout">
            <a:avLst>
              <a:gd name="adj1" fmla="val -4621"/>
              <a:gd name="adj2" fmla="val 11358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spTree>
    <p:extLst>
      <p:ext uri="{BB962C8B-B14F-4D97-AF65-F5344CB8AC3E}">
        <p14:creationId xmlns:p14="http://schemas.microsoft.com/office/powerpoint/2010/main" val="339016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nested switch statement</a:t>
            </a:r>
          </a:p>
        </p:txBody>
      </p:sp>
      <p:sp>
        <p:nvSpPr>
          <p:cNvPr id="5" name="Content Placeholder 4">
            <a:extLst>
              <a:ext uri="{FF2B5EF4-FFF2-40B4-BE49-F238E27FC236}">
                <a16:creationId xmlns:a16="http://schemas.microsoft.com/office/drawing/2014/main" id="{5EED2D3D-0004-DBF3-64D4-A5C0E671D474}"/>
              </a:ext>
            </a:extLst>
          </p:cNvPr>
          <p:cNvSpPr>
            <a:spLocks noGrp="1"/>
          </p:cNvSpPr>
          <p:nvPr>
            <p:ph idx="1"/>
          </p:nvPr>
        </p:nvSpPr>
        <p:spPr>
          <a:xfrm>
            <a:off x="510662" y="1430594"/>
            <a:ext cx="7886699" cy="5279922"/>
          </a:xfrm>
        </p:spPr>
        <p:txBody>
          <a:bodyPr>
            <a:normAutofit/>
          </a:bodyPr>
          <a:lstStyle/>
          <a:p>
            <a:pPr marL="0" indent="0" algn="just">
              <a:buNone/>
            </a:pPr>
            <a:r>
              <a:rPr lang="en-US" sz="2400" dirty="0"/>
              <a:t>It is possible to have a switch as a part of the statement sequence of an outer switch. Even if the case constants of the inner and outer switch contain common values, no conflicts will arise.</a:t>
            </a:r>
          </a:p>
        </p:txBody>
      </p:sp>
    </p:spTree>
    <p:extLst>
      <p:ext uri="{BB962C8B-B14F-4D97-AF65-F5344CB8AC3E}">
        <p14:creationId xmlns:p14="http://schemas.microsoft.com/office/powerpoint/2010/main" val="521428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nested switch statement</a:t>
            </a:r>
          </a:p>
        </p:txBody>
      </p:sp>
      <p:sp>
        <p:nvSpPr>
          <p:cNvPr id="5" name="Content Placeholder 4">
            <a:extLst>
              <a:ext uri="{FF2B5EF4-FFF2-40B4-BE49-F238E27FC236}">
                <a16:creationId xmlns:a16="http://schemas.microsoft.com/office/drawing/2014/main" id="{5EED2D3D-0004-DBF3-64D4-A5C0E671D474}"/>
              </a:ext>
            </a:extLst>
          </p:cNvPr>
          <p:cNvSpPr>
            <a:spLocks noGrp="1"/>
          </p:cNvSpPr>
          <p:nvPr>
            <p:ph idx="1"/>
          </p:nvPr>
        </p:nvSpPr>
        <p:spPr>
          <a:xfrm>
            <a:off x="510662" y="1430594"/>
            <a:ext cx="7886699" cy="5279922"/>
          </a:xfrm>
        </p:spPr>
        <p:txBody>
          <a:bodyPr>
            <a:normAutofit lnSpcReduction="10000"/>
          </a:bodyPr>
          <a:lstStyle/>
          <a:p>
            <a:pPr marL="0" indent="0">
              <a:buNone/>
            </a:pPr>
            <a:r>
              <a:rPr lang="en-US" sz="1800" b="1" i="0" u="none" strike="noStrike" baseline="0" dirty="0">
                <a:solidFill>
                  <a:srgbClr val="4471C4"/>
                </a:solidFill>
                <a:latin typeface="Arial" panose="020B0604020202020204" pitchFamily="34" charset="0"/>
              </a:rPr>
              <a:t>Syntax </a:t>
            </a:r>
            <a:r>
              <a:rPr lang="en-US" sz="1800" dirty="0">
                <a:solidFill>
                  <a:srgbClr val="4471C4"/>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The syntax for a </a:t>
            </a:r>
            <a:r>
              <a:rPr lang="en-US" sz="1800" b="1" i="0" u="none" strike="noStrike" baseline="0" dirty="0">
                <a:solidFill>
                  <a:srgbClr val="000000"/>
                </a:solidFill>
                <a:latin typeface="Arial" panose="020B0604020202020204" pitchFamily="34" charset="0"/>
              </a:rPr>
              <a:t>nested switch </a:t>
            </a:r>
            <a:r>
              <a:rPr lang="en-US" sz="1800" b="0" i="0" u="none" strike="noStrike" baseline="0" dirty="0">
                <a:solidFill>
                  <a:srgbClr val="000000"/>
                </a:solidFill>
                <a:latin typeface="Arial" panose="020B0604020202020204" pitchFamily="34" charset="0"/>
              </a:rPr>
              <a:t>statement is as follows − </a:t>
            </a:r>
          </a:p>
          <a:p>
            <a:pPr marL="0" indent="0">
              <a:buNone/>
            </a:pPr>
            <a:r>
              <a:rPr lang="en-US" sz="1800" b="0" i="0" u="none" strike="noStrike" baseline="0" dirty="0">
                <a:solidFill>
                  <a:srgbClr val="000000"/>
                </a:solidFill>
                <a:latin typeface="Arial" panose="020B0604020202020204" pitchFamily="34" charset="0"/>
              </a:rPr>
              <a:t>switch(ch1) </a:t>
            </a:r>
          </a:p>
          <a:p>
            <a:pPr marL="0" indent="0">
              <a:buNone/>
            </a:pPr>
            <a:r>
              <a:rPr lang="en-US" sz="1800" b="0" i="0" u="none" strike="noStrike" baseline="0" dirty="0">
                <a:solidFill>
                  <a:srgbClr val="000000"/>
                </a:solidFill>
                <a:latin typeface="Arial" panose="020B0604020202020204" pitchFamily="34" charset="0"/>
              </a:rPr>
              <a:t>{ </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case 'A’: </a:t>
            </a:r>
          </a:p>
          <a:p>
            <a:pPr marL="0" indent="0">
              <a:buNone/>
            </a:pPr>
            <a:r>
              <a:rPr lang="en-US" sz="1800" dirty="0">
                <a:latin typeface="Arial" panose="020B0604020202020204" pitchFamily="34" charset="0"/>
              </a:rPr>
              <a:t>    </a:t>
            </a:r>
            <a:r>
              <a:rPr lang="en-US" sz="1800" b="0" i="0" u="none" strike="noStrike" baseline="0" dirty="0" err="1">
                <a:latin typeface="Arial" panose="020B0604020202020204" pitchFamily="34" charset="0"/>
              </a:rPr>
              <a:t>printf</a:t>
            </a:r>
            <a:r>
              <a:rPr lang="en-US" sz="1800" b="0" i="0" u="none" strike="noStrike" baseline="0" dirty="0">
                <a:latin typeface="Arial" panose="020B0604020202020204" pitchFamily="34" charset="0"/>
              </a:rPr>
              <a:t>("This A is part of outer switch" ); </a:t>
            </a:r>
          </a:p>
          <a:p>
            <a:pPr marL="0" indent="0">
              <a:buNone/>
            </a:pPr>
            <a:r>
              <a:rPr lang="en-US" sz="1800" b="0" i="0" u="none" strike="noStrike" baseline="0" dirty="0">
                <a:latin typeface="Arial" panose="020B0604020202020204" pitchFamily="34" charset="0"/>
              </a:rPr>
              <a:t>    switch(ch2) </a:t>
            </a:r>
          </a:p>
          <a:p>
            <a:pPr marL="0" indent="0">
              <a:buNone/>
            </a:pPr>
            <a:r>
              <a:rPr lang="en-US" sz="1800" dirty="0">
                <a:latin typeface="Arial" panose="020B0604020202020204" pitchFamily="34" charset="0"/>
              </a:rPr>
              <a:t>    </a:t>
            </a:r>
            <a:r>
              <a:rPr lang="en-US" sz="1800" b="0" i="0" u="none" strike="noStrike" baseline="0" dirty="0">
                <a:latin typeface="Arial" panose="020B0604020202020204" pitchFamily="34" charset="0"/>
              </a:rPr>
              <a:t>{ </a:t>
            </a:r>
          </a:p>
          <a:p>
            <a:pPr marL="0" indent="0">
              <a:buNone/>
            </a:pPr>
            <a:r>
              <a:rPr lang="en-US" sz="1800" dirty="0">
                <a:latin typeface="Arial" panose="020B0604020202020204" pitchFamily="34" charset="0"/>
              </a:rPr>
              <a:t>       </a:t>
            </a:r>
            <a:r>
              <a:rPr lang="en-US" sz="1800" b="0" i="0" u="none" strike="noStrike" baseline="0" dirty="0">
                <a:latin typeface="Arial" panose="020B0604020202020204" pitchFamily="34" charset="0"/>
              </a:rPr>
              <a:t>case 'A’: </a:t>
            </a:r>
          </a:p>
          <a:p>
            <a:pPr marL="0" indent="0">
              <a:buNone/>
            </a:pPr>
            <a:r>
              <a:rPr lang="en-US" sz="1800" b="0" i="0" u="none" strike="noStrike" baseline="0" dirty="0">
                <a:latin typeface="Arial" panose="020B0604020202020204" pitchFamily="34" charset="0"/>
              </a:rPr>
              <a:t>       </a:t>
            </a:r>
            <a:r>
              <a:rPr lang="en-US" sz="1800" b="0" i="0" u="none" strike="noStrike" baseline="0" dirty="0" err="1">
                <a:latin typeface="Arial" panose="020B0604020202020204" pitchFamily="34" charset="0"/>
              </a:rPr>
              <a:t>printf</a:t>
            </a:r>
            <a:r>
              <a:rPr lang="en-US" sz="1800" b="0" i="0" u="none" strike="noStrike" baseline="0" dirty="0">
                <a:latin typeface="Arial" panose="020B0604020202020204" pitchFamily="34" charset="0"/>
              </a:rPr>
              <a:t>("This A is part of inner switch" ); </a:t>
            </a:r>
          </a:p>
          <a:p>
            <a:pPr marL="0" indent="0">
              <a:buNone/>
            </a:pPr>
            <a:r>
              <a:rPr lang="en-US" sz="1800" b="0" i="0" u="none" strike="noStrike" baseline="0" dirty="0">
                <a:latin typeface="Arial" panose="020B0604020202020204" pitchFamily="34" charset="0"/>
              </a:rPr>
              <a:t>       break; </a:t>
            </a:r>
          </a:p>
          <a:p>
            <a:pPr marL="0" indent="0">
              <a:buNone/>
            </a:pPr>
            <a:r>
              <a:rPr lang="en-US" sz="1800" b="0" i="0" u="none" strike="noStrike" baseline="0" dirty="0">
                <a:latin typeface="Arial" panose="020B0604020202020204" pitchFamily="34" charset="0"/>
              </a:rPr>
              <a:t>       case 'B': /* case code */ </a:t>
            </a:r>
          </a:p>
          <a:p>
            <a:pPr marL="0" indent="0">
              <a:buNone/>
            </a:pPr>
            <a:r>
              <a:rPr lang="en-US" sz="1800" b="0" i="0" u="none" strike="noStrike" baseline="0" dirty="0">
                <a:latin typeface="Arial" panose="020B0604020202020204" pitchFamily="34" charset="0"/>
              </a:rPr>
              <a:t>    } </a:t>
            </a:r>
          </a:p>
          <a:p>
            <a:pPr marL="0" indent="0">
              <a:buNone/>
            </a:pPr>
            <a:r>
              <a:rPr lang="en-US" sz="1800" b="0" i="0" u="none" strike="noStrike" baseline="0" dirty="0">
                <a:latin typeface="Arial" panose="020B0604020202020204" pitchFamily="34" charset="0"/>
              </a:rPr>
              <a:t>       break; </a:t>
            </a:r>
          </a:p>
          <a:p>
            <a:pPr marL="0" indent="0">
              <a:buNone/>
            </a:pPr>
            <a:r>
              <a:rPr lang="en-US" sz="1800" b="0" i="0" u="none" strike="noStrike" baseline="0" dirty="0">
                <a:latin typeface="Arial" panose="020B0604020202020204" pitchFamily="34" charset="0"/>
              </a:rPr>
              <a:t>       case 'B': /* case code */ </a:t>
            </a:r>
          </a:p>
          <a:p>
            <a:pPr marL="0" indent="0">
              <a:buNone/>
            </a:pPr>
            <a:r>
              <a:rPr lang="en-US" sz="1800" b="0" i="0" u="none" strike="noStrike" baseline="0" dirty="0">
                <a:latin typeface="Arial" panose="020B0604020202020204" pitchFamily="34" charset="0"/>
              </a:rPr>
              <a:t>} </a:t>
            </a:r>
            <a:endParaRPr lang="en-US" sz="2400" dirty="0"/>
          </a:p>
        </p:txBody>
      </p:sp>
    </p:spTree>
    <p:extLst>
      <p:ext uri="{BB962C8B-B14F-4D97-AF65-F5344CB8AC3E}">
        <p14:creationId xmlns:p14="http://schemas.microsoft.com/office/powerpoint/2010/main" val="171029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nested switch statement example</a:t>
            </a:r>
          </a:p>
        </p:txBody>
      </p:sp>
      <p:sp>
        <p:nvSpPr>
          <p:cNvPr id="5" name="Content Placeholder 4">
            <a:extLst>
              <a:ext uri="{FF2B5EF4-FFF2-40B4-BE49-F238E27FC236}">
                <a16:creationId xmlns:a16="http://schemas.microsoft.com/office/drawing/2014/main" id="{5EED2D3D-0004-DBF3-64D4-A5C0E671D474}"/>
              </a:ext>
            </a:extLst>
          </p:cNvPr>
          <p:cNvSpPr>
            <a:spLocks noGrp="1"/>
          </p:cNvSpPr>
          <p:nvPr>
            <p:ph idx="1"/>
          </p:nvPr>
        </p:nvSpPr>
        <p:spPr>
          <a:xfrm>
            <a:off x="510663" y="1430594"/>
            <a:ext cx="4533286" cy="5279922"/>
          </a:xfrm>
          <a:solidFill>
            <a:schemeClr val="bg2"/>
          </a:solidFill>
        </p:spPr>
        <p:txBody>
          <a:bodyPr>
            <a:normAutofit fontScale="77500" lnSpcReduction="20000"/>
          </a:bodyPr>
          <a:lstStyle/>
          <a:p>
            <a:pPr marL="0" indent="0">
              <a:buNone/>
            </a:pPr>
            <a:r>
              <a:rPr lang="en-US" sz="1800" b="0" i="0" u="none" strike="noStrike" baseline="0" dirty="0">
                <a:solidFill>
                  <a:srgbClr val="000000"/>
                </a:solidFill>
                <a:latin typeface="Arial" panose="020B0604020202020204" pitchFamily="34" charset="0"/>
              </a:rPr>
              <a:t>#include &lt;</a:t>
            </a:r>
            <a:r>
              <a:rPr lang="en-US" sz="1800" b="0" i="0" u="none" strike="noStrike" baseline="0" dirty="0" err="1">
                <a:solidFill>
                  <a:srgbClr val="000000"/>
                </a:solidFill>
                <a:latin typeface="Arial" panose="020B0604020202020204" pitchFamily="34" charset="0"/>
              </a:rPr>
              <a:t>stdio.h</a:t>
            </a:r>
            <a:r>
              <a:rPr lang="en-US" sz="1800" b="0" i="0" u="none" strike="noStrike" baseline="0" dirty="0">
                <a:solidFill>
                  <a:srgbClr val="000000"/>
                </a:solidFill>
                <a:latin typeface="Arial" panose="020B0604020202020204" pitchFamily="34" charset="0"/>
              </a:rPr>
              <a:t>&gt; </a:t>
            </a:r>
          </a:p>
          <a:p>
            <a:pPr marL="0" indent="0">
              <a:buNone/>
            </a:pPr>
            <a:r>
              <a:rPr lang="en-US" sz="1800" b="0" i="0" u="none" strike="noStrike" baseline="0" dirty="0">
                <a:solidFill>
                  <a:srgbClr val="000000"/>
                </a:solidFill>
                <a:latin typeface="Arial" panose="020B0604020202020204" pitchFamily="34" charset="0"/>
              </a:rPr>
              <a:t>int main () </a:t>
            </a: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 </a:t>
            </a:r>
          </a:p>
          <a:p>
            <a:pPr marL="0" indent="0">
              <a:buNone/>
            </a:pPr>
            <a:r>
              <a:rPr lang="en-US" sz="1800" b="0" i="0" u="none" strike="noStrike" baseline="0" dirty="0">
                <a:solidFill>
                  <a:srgbClr val="000000"/>
                </a:solidFill>
                <a:latin typeface="Arial" panose="020B0604020202020204" pitchFamily="34" charset="0"/>
              </a:rPr>
              <a:t>       int a = 100; /* local variable definition */ </a:t>
            </a:r>
          </a:p>
          <a:p>
            <a:pPr marL="0" indent="0">
              <a:buNone/>
            </a:pPr>
            <a:r>
              <a:rPr lang="en-US" sz="1800" b="0" i="0" u="none" strike="noStrike" baseline="0" dirty="0">
                <a:solidFill>
                  <a:srgbClr val="000000"/>
                </a:solidFill>
                <a:latin typeface="Arial" panose="020B0604020202020204" pitchFamily="34" charset="0"/>
              </a:rPr>
              <a:t>       int b = 200; </a:t>
            </a:r>
          </a:p>
          <a:p>
            <a:pPr marL="0" indent="0">
              <a:buNone/>
            </a:pPr>
            <a:r>
              <a:rPr lang="en-US" sz="1800" b="0" i="0" u="none" strike="noStrike" baseline="0" dirty="0">
                <a:solidFill>
                  <a:srgbClr val="000000"/>
                </a:solidFill>
                <a:latin typeface="Arial" panose="020B0604020202020204" pitchFamily="34" charset="0"/>
              </a:rPr>
              <a:t>       switch(a) </a:t>
            </a:r>
          </a:p>
          <a:p>
            <a:pPr marL="0" indent="0">
              <a:buNone/>
            </a:pPr>
            <a:r>
              <a:rPr lang="en-US" sz="1800" b="0" i="0" u="none" strike="noStrike" baseline="0" dirty="0">
                <a:solidFill>
                  <a:srgbClr val="000000"/>
                </a:solidFill>
                <a:latin typeface="Arial" panose="020B0604020202020204" pitchFamily="34" charset="0"/>
              </a:rPr>
              <a:t>         { </a:t>
            </a:r>
          </a:p>
          <a:p>
            <a:pPr marL="0" indent="0">
              <a:buNone/>
            </a:pPr>
            <a:r>
              <a:rPr lang="en-US" sz="1800" b="0" i="0" u="none" strike="noStrike" baseline="0" dirty="0">
                <a:solidFill>
                  <a:srgbClr val="000000"/>
                </a:solidFill>
                <a:latin typeface="Arial" panose="020B0604020202020204" pitchFamily="34" charset="0"/>
              </a:rPr>
              <a:t>               case 100: </a:t>
            </a:r>
          </a:p>
          <a:p>
            <a:pPr marL="0" indent="0">
              <a:buNone/>
            </a:pP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("This is part of outer switch\n", a ); </a:t>
            </a:r>
          </a:p>
          <a:p>
            <a:pPr marL="0" indent="0">
              <a:buNone/>
            </a:pPr>
            <a:r>
              <a:rPr lang="en-US" sz="1800" b="0" i="0" u="none" strike="noStrike" baseline="0" dirty="0">
                <a:solidFill>
                  <a:srgbClr val="000000"/>
                </a:solidFill>
                <a:latin typeface="Arial" panose="020B0604020202020204" pitchFamily="34" charset="0"/>
              </a:rPr>
              <a:t>               switch(b) </a:t>
            </a:r>
          </a:p>
          <a:p>
            <a:pPr marL="0" indent="0">
              <a:buNone/>
            </a:pPr>
            <a:r>
              <a:rPr lang="en-US" sz="1800" b="0" i="0" u="none" strike="noStrike" baseline="0" dirty="0">
                <a:solidFill>
                  <a:srgbClr val="000000"/>
                </a:solidFill>
                <a:latin typeface="Arial" panose="020B0604020202020204" pitchFamily="34" charset="0"/>
              </a:rPr>
              <a:t>              { </a:t>
            </a:r>
          </a:p>
          <a:p>
            <a:pPr marL="0" indent="0">
              <a:buNone/>
            </a:pPr>
            <a:r>
              <a:rPr lang="en-US" sz="1800" b="0" i="0" u="none" strike="noStrike" baseline="0" dirty="0">
                <a:solidFill>
                  <a:srgbClr val="000000"/>
                </a:solidFill>
                <a:latin typeface="Arial" panose="020B0604020202020204" pitchFamily="34" charset="0"/>
              </a:rPr>
              <a:t>                    case 200: </a:t>
            </a:r>
          </a:p>
          <a:p>
            <a:pPr marL="0" indent="0">
              <a:buNone/>
            </a:pP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("This is part of inner switch\n", a ); </a:t>
            </a:r>
          </a:p>
          <a:p>
            <a:pPr marL="0" indent="0">
              <a:buNone/>
            </a:pPr>
            <a:r>
              <a:rPr lang="en-US" sz="1800" b="0" i="0" u="none" strike="noStrike" baseline="0" dirty="0">
                <a:solidFill>
                  <a:srgbClr val="000000"/>
                </a:solidFill>
                <a:latin typeface="Arial" panose="020B0604020202020204" pitchFamily="34" charset="0"/>
              </a:rPr>
              <a:t>                } </a:t>
            </a:r>
          </a:p>
          <a:p>
            <a:pPr marL="0" indent="0">
              <a:buNone/>
            </a:pPr>
            <a:r>
              <a:rPr lang="en-US" sz="1800" b="0" i="0" u="none" strike="noStrike" baseline="0" dirty="0">
                <a:solidFill>
                  <a:srgbClr val="000000"/>
                </a:solidFill>
                <a:latin typeface="Arial" panose="020B0604020202020204" pitchFamily="34" charset="0"/>
              </a:rPr>
              <a:t>          } </a:t>
            </a:r>
          </a:p>
          <a:p>
            <a:pPr marL="0" indent="0">
              <a:buNone/>
            </a:pP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("Exact value of a is : %d\n", a ); </a:t>
            </a:r>
          </a:p>
          <a:p>
            <a:pPr marL="0" indent="0">
              <a:buNone/>
            </a:pP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printf</a:t>
            </a:r>
            <a:r>
              <a:rPr lang="en-US" sz="1800" b="0" i="0" u="none" strike="noStrike" baseline="0" dirty="0">
                <a:solidFill>
                  <a:srgbClr val="000000"/>
                </a:solidFill>
                <a:latin typeface="Arial" panose="020B0604020202020204" pitchFamily="34" charset="0"/>
              </a:rPr>
              <a:t>("Exact value of b is : %d\n", b ); </a:t>
            </a:r>
          </a:p>
          <a:p>
            <a:pPr marL="0" indent="0">
              <a:buNone/>
            </a:pPr>
            <a:r>
              <a:rPr lang="en-US" sz="1800" b="0" i="0" u="none" strike="noStrike" baseline="0" dirty="0">
                <a:solidFill>
                  <a:srgbClr val="000000"/>
                </a:solidFill>
                <a:latin typeface="Arial" panose="020B0604020202020204" pitchFamily="34" charset="0"/>
              </a:rPr>
              <a:t>       return 0; </a:t>
            </a:r>
          </a:p>
          <a:p>
            <a:pPr marL="0" indent="0">
              <a:buNone/>
            </a:pPr>
            <a:r>
              <a:rPr lang="en-US" sz="1800" b="0" i="0" u="none" strike="noStrike" baseline="0" dirty="0">
                <a:solidFill>
                  <a:srgbClr val="000000"/>
                </a:solidFill>
                <a:latin typeface="Arial" panose="020B0604020202020204" pitchFamily="34" charset="0"/>
              </a:rPr>
              <a:t>} </a:t>
            </a:r>
            <a:endParaRPr lang="en-US" sz="2400" dirty="0"/>
          </a:p>
        </p:txBody>
      </p:sp>
      <p:sp>
        <p:nvSpPr>
          <p:cNvPr id="4" name="TextBox 3">
            <a:extLst>
              <a:ext uri="{FF2B5EF4-FFF2-40B4-BE49-F238E27FC236}">
                <a16:creationId xmlns:a16="http://schemas.microsoft.com/office/drawing/2014/main" id="{BAA6FF33-E1BC-B83C-0D2B-B2CC67D96652}"/>
              </a:ext>
            </a:extLst>
          </p:cNvPr>
          <p:cNvSpPr txBox="1"/>
          <p:nvPr/>
        </p:nvSpPr>
        <p:spPr>
          <a:xfrm>
            <a:off x="5297437" y="2690336"/>
            <a:ext cx="2964425" cy="1600438"/>
          </a:xfrm>
          <a:prstGeom prst="rect">
            <a:avLst/>
          </a:prstGeom>
          <a:noFill/>
        </p:spPr>
        <p:txBody>
          <a:bodyPr wrap="square">
            <a:spAutoFit/>
          </a:bodyPr>
          <a:lstStyle/>
          <a:p>
            <a:r>
              <a:rPr lang="en-US" sz="1800" b="1" i="0" u="none" strike="noStrike" baseline="0" dirty="0">
                <a:solidFill>
                  <a:srgbClr val="4471C4"/>
                </a:solidFill>
                <a:latin typeface="Arial" panose="020B0604020202020204" pitchFamily="34" charset="0"/>
              </a:rPr>
              <a:t>Output: </a:t>
            </a:r>
            <a:endParaRPr lang="en-US" sz="1800" b="0" i="0" u="none" strike="noStrike" baseline="0" dirty="0">
              <a:solidFill>
                <a:srgbClr val="4471C4"/>
              </a:solidFill>
              <a:latin typeface="Arial" panose="020B0604020202020204" pitchFamily="34" charset="0"/>
            </a:endParaRPr>
          </a:p>
          <a:p>
            <a:r>
              <a:rPr lang="en-US" sz="2000" b="0" i="0" u="none" strike="noStrike" baseline="0" dirty="0">
                <a:solidFill>
                  <a:srgbClr val="000000"/>
                </a:solidFill>
              </a:rPr>
              <a:t>This is part of outer switch </a:t>
            </a:r>
          </a:p>
          <a:p>
            <a:r>
              <a:rPr lang="en-US" sz="2000" b="0" i="0" u="none" strike="noStrike" baseline="0" dirty="0">
                <a:solidFill>
                  <a:srgbClr val="000000"/>
                </a:solidFill>
              </a:rPr>
              <a:t>This is part of inner switch </a:t>
            </a:r>
          </a:p>
          <a:p>
            <a:r>
              <a:rPr lang="en-US" sz="2000" b="0" i="0" u="none" strike="noStrike" baseline="0" dirty="0">
                <a:solidFill>
                  <a:srgbClr val="000000"/>
                </a:solidFill>
              </a:rPr>
              <a:t>Exact value of a is : 100 </a:t>
            </a:r>
          </a:p>
          <a:p>
            <a:r>
              <a:rPr lang="en-US" sz="2000" b="0" i="0" u="none" strike="noStrike" baseline="0" dirty="0">
                <a:solidFill>
                  <a:srgbClr val="000000"/>
                </a:solidFill>
              </a:rPr>
              <a:t>Exact value of b is : 200 </a:t>
            </a:r>
            <a:endParaRPr lang="en-US" sz="2000" dirty="0"/>
          </a:p>
        </p:txBody>
      </p:sp>
    </p:spTree>
    <p:extLst>
      <p:ext uri="{BB962C8B-B14F-4D97-AF65-F5344CB8AC3E}">
        <p14:creationId xmlns:p14="http://schemas.microsoft.com/office/powerpoint/2010/main" val="319478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8506-3141-4967-D533-1DA715F46DDA}"/>
              </a:ext>
            </a:extLst>
          </p:cNvPr>
          <p:cNvSpPr>
            <a:spLocks noGrp="1"/>
          </p:cNvSpPr>
          <p:nvPr>
            <p:ph type="title"/>
          </p:nvPr>
        </p:nvSpPr>
        <p:spPr/>
        <p:txBody>
          <a:bodyPr/>
          <a:lstStyle/>
          <a:p>
            <a:pPr algn="ctr"/>
            <a:r>
              <a:rPr lang="en-US" dirty="0"/>
              <a:t>Recap</a:t>
            </a:r>
          </a:p>
        </p:txBody>
      </p:sp>
      <p:sp>
        <p:nvSpPr>
          <p:cNvPr id="3" name="Content Placeholder 2">
            <a:extLst>
              <a:ext uri="{FF2B5EF4-FFF2-40B4-BE49-F238E27FC236}">
                <a16:creationId xmlns:a16="http://schemas.microsoft.com/office/drawing/2014/main" id="{D3B8425C-9687-B491-8586-1CEF5BDF66A6}"/>
              </a:ext>
            </a:extLst>
          </p:cNvPr>
          <p:cNvSpPr>
            <a:spLocks noGrp="1"/>
          </p:cNvSpPr>
          <p:nvPr>
            <p:ph idx="1"/>
          </p:nvPr>
        </p:nvSpPr>
        <p:spPr/>
        <p:txBody>
          <a:bodyPr/>
          <a:lstStyle/>
          <a:p>
            <a:pPr marL="0" indent="0" algn="ctr">
              <a:buNone/>
            </a:pPr>
            <a:r>
              <a:rPr lang="en-US" dirty="0"/>
              <a:t>What have you learned in the previous class ?</a:t>
            </a:r>
          </a:p>
        </p:txBody>
      </p:sp>
    </p:spTree>
    <p:extLst>
      <p:ext uri="{BB962C8B-B14F-4D97-AF65-F5344CB8AC3E}">
        <p14:creationId xmlns:p14="http://schemas.microsoft.com/office/powerpoint/2010/main" val="3394274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35B3-B863-A75D-BAE6-C0E7E88B6AFC}"/>
              </a:ext>
            </a:extLst>
          </p:cNvPr>
          <p:cNvSpPr>
            <a:spLocks noGrp="1"/>
          </p:cNvSpPr>
          <p:nvPr>
            <p:ph type="ctrTitle"/>
          </p:nvPr>
        </p:nvSpPr>
        <p:spPr/>
        <p:txBody>
          <a:bodyPr/>
          <a:lstStyle/>
          <a:p>
            <a:r>
              <a:rPr lang="en-US" dirty="0"/>
              <a:t>Repetition Structure</a:t>
            </a:r>
            <a:br>
              <a:rPr lang="en-US" dirty="0"/>
            </a:br>
            <a:r>
              <a:rPr lang="en-US" dirty="0"/>
              <a:t>(Loop)</a:t>
            </a:r>
          </a:p>
        </p:txBody>
      </p:sp>
    </p:spTree>
    <p:extLst>
      <p:ext uri="{BB962C8B-B14F-4D97-AF65-F5344CB8AC3E}">
        <p14:creationId xmlns:p14="http://schemas.microsoft.com/office/powerpoint/2010/main" val="4257489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Repetition/Loops</a:t>
            </a:r>
          </a:p>
        </p:txBody>
      </p:sp>
      <p:sp>
        <p:nvSpPr>
          <p:cNvPr id="6" name="Content Placeholder 5">
            <a:extLst>
              <a:ext uri="{FF2B5EF4-FFF2-40B4-BE49-F238E27FC236}">
                <a16:creationId xmlns:a16="http://schemas.microsoft.com/office/drawing/2014/main" id="{DADA1D07-7F35-CD85-C5A4-C2AEE050572D}"/>
              </a:ext>
            </a:extLst>
          </p:cNvPr>
          <p:cNvSpPr>
            <a:spLocks noGrp="1"/>
          </p:cNvSpPr>
          <p:nvPr>
            <p:ph idx="1"/>
          </p:nvPr>
        </p:nvSpPr>
        <p:spPr>
          <a:xfrm>
            <a:off x="628650" y="1914116"/>
            <a:ext cx="7886700" cy="4351338"/>
          </a:xfrm>
        </p:spPr>
        <p:txBody>
          <a:bodyPr>
            <a:normAutofit/>
          </a:bodyPr>
          <a:lstStyle/>
          <a:p>
            <a:pPr marL="0" indent="0" algn="just">
              <a:buNone/>
            </a:pPr>
            <a:r>
              <a:rPr lang="en-US" sz="2400" dirty="0"/>
              <a:t>A loop statement allows us to execute a statement or group of statements multiple times. Given below is the general form of a loop statement in most of the programming languages.</a:t>
            </a:r>
          </a:p>
        </p:txBody>
      </p:sp>
    </p:spTree>
    <p:extLst>
      <p:ext uri="{BB962C8B-B14F-4D97-AF65-F5344CB8AC3E}">
        <p14:creationId xmlns:p14="http://schemas.microsoft.com/office/powerpoint/2010/main" val="4031375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Repetition/Loops</a:t>
            </a:r>
          </a:p>
        </p:txBody>
      </p:sp>
      <p:sp>
        <p:nvSpPr>
          <p:cNvPr id="6" name="Content Placeholder 5">
            <a:extLst>
              <a:ext uri="{FF2B5EF4-FFF2-40B4-BE49-F238E27FC236}">
                <a16:creationId xmlns:a16="http://schemas.microsoft.com/office/drawing/2014/main" id="{DADA1D07-7F35-CD85-C5A4-C2AEE050572D}"/>
              </a:ext>
            </a:extLst>
          </p:cNvPr>
          <p:cNvSpPr>
            <a:spLocks noGrp="1"/>
          </p:cNvSpPr>
          <p:nvPr>
            <p:ph idx="1"/>
          </p:nvPr>
        </p:nvSpPr>
        <p:spPr>
          <a:xfrm>
            <a:off x="628650" y="1914116"/>
            <a:ext cx="7886700" cy="4351338"/>
          </a:xfrm>
        </p:spPr>
        <p:txBody>
          <a:bodyPr>
            <a:normAutofit/>
          </a:bodyPr>
          <a:lstStyle/>
          <a:p>
            <a:pPr marL="0" indent="0" algn="just">
              <a:buNone/>
            </a:pPr>
            <a:r>
              <a:rPr lang="en-US" sz="2400" dirty="0"/>
              <a:t>A loop statement allows us to execute a statement or group of statements multiple times. </a:t>
            </a:r>
          </a:p>
          <a:p>
            <a:pPr marL="0" indent="0" algn="just">
              <a:buNone/>
            </a:pPr>
            <a:r>
              <a:rPr lang="en-US" sz="2400" b="0" i="0" dirty="0">
                <a:effectLst/>
              </a:rPr>
              <a:t>C programming has three types of loops.</a:t>
            </a:r>
          </a:p>
          <a:p>
            <a:pPr algn="l">
              <a:buFont typeface="+mj-lt"/>
              <a:buAutoNum type="arabicPeriod"/>
            </a:pPr>
            <a:r>
              <a:rPr lang="en-US" sz="2400" b="0" i="0" dirty="0">
                <a:effectLst/>
              </a:rPr>
              <a:t>for loop</a:t>
            </a:r>
          </a:p>
          <a:p>
            <a:pPr algn="l">
              <a:buFont typeface="+mj-lt"/>
              <a:buAutoNum type="arabicPeriod"/>
            </a:pPr>
            <a:r>
              <a:rPr lang="en-US" sz="2400" b="0" i="0" dirty="0">
                <a:effectLst/>
              </a:rPr>
              <a:t>while loop</a:t>
            </a:r>
          </a:p>
          <a:p>
            <a:pPr algn="l">
              <a:buFont typeface="+mj-lt"/>
              <a:buAutoNum type="arabicPeriod"/>
            </a:pPr>
            <a:r>
              <a:rPr lang="en-US" sz="2400" b="0" i="0" dirty="0">
                <a:effectLst/>
              </a:rPr>
              <a:t>do...while loop</a:t>
            </a:r>
          </a:p>
          <a:p>
            <a:pPr marL="0" indent="0" algn="just">
              <a:buNone/>
            </a:pPr>
            <a:endParaRPr lang="en-US" sz="2400" dirty="0"/>
          </a:p>
        </p:txBody>
      </p:sp>
    </p:spTree>
    <p:extLst>
      <p:ext uri="{BB962C8B-B14F-4D97-AF65-F5344CB8AC3E}">
        <p14:creationId xmlns:p14="http://schemas.microsoft.com/office/powerpoint/2010/main" val="113181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Repetition / Loops</a:t>
            </a:r>
          </a:p>
        </p:txBody>
      </p:sp>
      <p:pic>
        <p:nvPicPr>
          <p:cNvPr id="13" name="Content Placeholder 12">
            <a:extLst>
              <a:ext uri="{FF2B5EF4-FFF2-40B4-BE49-F238E27FC236}">
                <a16:creationId xmlns:a16="http://schemas.microsoft.com/office/drawing/2014/main" id="{5481E086-C16E-3BCC-B765-6E7E34B30C94}"/>
              </a:ext>
            </a:extLst>
          </p:cNvPr>
          <p:cNvPicPr>
            <a:picLocks noGrp="1" noChangeAspect="1"/>
          </p:cNvPicPr>
          <p:nvPr>
            <p:ph idx="1"/>
          </p:nvPr>
        </p:nvPicPr>
        <p:blipFill>
          <a:blip r:embed="rId2"/>
          <a:stretch>
            <a:fillRect/>
          </a:stretch>
        </p:blipFill>
        <p:spPr>
          <a:xfrm>
            <a:off x="2407562" y="1392949"/>
            <a:ext cx="4328875" cy="4818449"/>
          </a:xfrm>
        </p:spPr>
      </p:pic>
    </p:spTree>
    <p:extLst>
      <p:ext uri="{BB962C8B-B14F-4D97-AF65-F5344CB8AC3E}">
        <p14:creationId xmlns:p14="http://schemas.microsoft.com/office/powerpoint/2010/main" val="383580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Repetition / Loops</a:t>
            </a:r>
          </a:p>
        </p:txBody>
      </p:sp>
      <p:sp>
        <p:nvSpPr>
          <p:cNvPr id="4" name="Content Placeholder 3">
            <a:extLst>
              <a:ext uri="{FF2B5EF4-FFF2-40B4-BE49-F238E27FC236}">
                <a16:creationId xmlns:a16="http://schemas.microsoft.com/office/drawing/2014/main" id="{9BF934B8-0407-7791-49D0-C64E1E246151}"/>
              </a:ext>
            </a:extLst>
          </p:cNvPr>
          <p:cNvSpPr>
            <a:spLocks noGrp="1"/>
          </p:cNvSpPr>
          <p:nvPr>
            <p:ph idx="1"/>
          </p:nvPr>
        </p:nvSpPr>
        <p:spPr>
          <a:xfrm>
            <a:off x="628650" y="1489587"/>
            <a:ext cx="7886700" cy="4687376"/>
          </a:xfrm>
        </p:spPr>
        <p:txBody>
          <a:bodyPr>
            <a:normAutofit/>
          </a:bodyPr>
          <a:lstStyle/>
          <a:p>
            <a:pPr marL="0" indent="0" algn="just">
              <a:buNone/>
            </a:pPr>
            <a:r>
              <a:rPr lang="en-US" sz="2400" dirty="0"/>
              <a:t>C programming language provides the following types of loops to handle looping requirements.</a:t>
            </a:r>
          </a:p>
          <a:p>
            <a:pPr marL="0" indent="0" algn="just">
              <a:buNone/>
            </a:pPr>
            <a:endParaRPr lang="en-US" sz="2400" dirty="0"/>
          </a:p>
        </p:txBody>
      </p:sp>
      <p:pic>
        <p:nvPicPr>
          <p:cNvPr id="6" name="Picture 5">
            <a:extLst>
              <a:ext uri="{FF2B5EF4-FFF2-40B4-BE49-F238E27FC236}">
                <a16:creationId xmlns:a16="http://schemas.microsoft.com/office/drawing/2014/main" id="{03C7DA89-8F1B-C954-F790-B30ABF8A7FB7}"/>
              </a:ext>
            </a:extLst>
          </p:cNvPr>
          <p:cNvPicPr>
            <a:picLocks noChangeAspect="1"/>
          </p:cNvPicPr>
          <p:nvPr/>
        </p:nvPicPr>
        <p:blipFill>
          <a:blip r:embed="rId2"/>
          <a:stretch>
            <a:fillRect/>
          </a:stretch>
        </p:blipFill>
        <p:spPr>
          <a:xfrm>
            <a:off x="1122622" y="2357579"/>
            <a:ext cx="6898755" cy="4253282"/>
          </a:xfrm>
          <a:prstGeom prst="rect">
            <a:avLst/>
          </a:prstGeom>
        </p:spPr>
      </p:pic>
    </p:spTree>
    <p:extLst>
      <p:ext uri="{BB962C8B-B14F-4D97-AF65-F5344CB8AC3E}">
        <p14:creationId xmlns:p14="http://schemas.microsoft.com/office/powerpoint/2010/main" val="115804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7" y="642493"/>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Conditional Statements</a:t>
            </a:r>
            <a:endParaRPr b="1" dirty="0">
              <a:solidFill>
                <a:srgbClr val="0070C0"/>
              </a:solidFill>
            </a:endParaRPr>
          </a:p>
        </p:txBody>
      </p:sp>
      <p:sp>
        <p:nvSpPr>
          <p:cNvPr id="25" name="TextBox 24"/>
          <p:cNvSpPr txBox="1"/>
          <p:nvPr/>
        </p:nvSpPr>
        <p:spPr>
          <a:xfrm>
            <a:off x="335527" y="1347738"/>
            <a:ext cx="8839200" cy="33590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400" dirty="0">
                <a:solidFill>
                  <a:srgbClr val="222222"/>
                </a:solidFill>
              </a:rPr>
              <a:t>U</a:t>
            </a:r>
            <a:r>
              <a:rPr lang="en-US" sz="2400" b="0" i="0" dirty="0">
                <a:solidFill>
                  <a:srgbClr val="222222"/>
                </a:solidFill>
                <a:effectLst/>
              </a:rPr>
              <a:t>sed to make decisions based on the conditions.</a:t>
            </a:r>
          </a:p>
          <a:p>
            <a:pPr marL="285750" indent="-285750" algn="just">
              <a:lnSpc>
                <a:spcPct val="150000"/>
              </a:lnSpc>
              <a:buFont typeface="Wingdings" panose="05000000000000000000" pitchFamily="2" charset="2"/>
              <a:buChar char="q"/>
            </a:pPr>
            <a:r>
              <a:rPr lang="en-US" sz="2400" b="0" i="0" dirty="0">
                <a:solidFill>
                  <a:srgbClr val="222222"/>
                </a:solidFill>
                <a:effectLst/>
              </a:rPr>
              <a:t>There are two types of conditions :</a:t>
            </a:r>
          </a:p>
          <a:p>
            <a:pPr marL="742950" lvl="1" indent="-285750" algn="just">
              <a:lnSpc>
                <a:spcPct val="150000"/>
              </a:lnSpc>
              <a:buFont typeface="Wingdings" panose="05000000000000000000" pitchFamily="2" charset="2"/>
              <a:buChar char="q"/>
            </a:pPr>
            <a:r>
              <a:rPr lang="en-US" sz="2400" b="0" i="0" dirty="0">
                <a:solidFill>
                  <a:srgbClr val="222222"/>
                </a:solidFill>
                <a:effectLst/>
              </a:rPr>
              <a:t>Decision making condition statement</a:t>
            </a:r>
          </a:p>
          <a:p>
            <a:pPr marL="742950" lvl="1" indent="-285750" algn="just">
              <a:lnSpc>
                <a:spcPct val="150000"/>
              </a:lnSpc>
              <a:buFont typeface="Wingdings" panose="05000000000000000000" pitchFamily="2" charset="2"/>
              <a:buChar char="q"/>
            </a:pPr>
            <a:r>
              <a:rPr lang="en-US" sz="2400" b="0" i="0" dirty="0">
                <a:solidFill>
                  <a:srgbClr val="222222"/>
                </a:solidFill>
                <a:effectLst/>
              </a:rPr>
              <a:t>Selection condition statement</a:t>
            </a:r>
          </a:p>
          <a:p>
            <a:pPr lvl="1" algn="just">
              <a:lnSpc>
                <a:spcPct val="150000"/>
              </a:lnSpc>
            </a:pPr>
            <a:endParaRPr lang="en-US" sz="2400" b="0" i="0" dirty="0">
              <a:solidFill>
                <a:srgbClr val="222222"/>
              </a:solidFill>
              <a:effectLst/>
            </a:endParaRPr>
          </a:p>
          <a:p>
            <a:pPr lvl="1" algn="just">
              <a:lnSpc>
                <a:spcPct val="150000"/>
              </a:lnSpc>
            </a:pPr>
            <a:endParaRPr lang="en-US" sz="2400" dirty="0">
              <a:solidFill>
                <a:srgbClr val="222222"/>
              </a:solidFill>
            </a:endParaRPr>
          </a:p>
        </p:txBody>
      </p:sp>
      <p:pic>
        <p:nvPicPr>
          <p:cNvPr id="8" name="Picture 7" descr="Icon&#10;&#10;Description automatically generated">
            <a:extLst>
              <a:ext uri="{FF2B5EF4-FFF2-40B4-BE49-F238E27FC236}">
                <a16:creationId xmlns:a16="http://schemas.microsoft.com/office/drawing/2014/main" id="{A125F8B9-63FD-6CFD-B344-3FD8C254E0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00370" y="4233469"/>
            <a:ext cx="2834146" cy="1827433"/>
          </a:xfrm>
          <a:prstGeom prst="rect">
            <a:avLst/>
          </a:prstGeom>
        </p:spPr>
      </p:pic>
      <p:pic>
        <p:nvPicPr>
          <p:cNvPr id="9" name="Picture 8" descr="Logo&#10;&#10;Description automatically generated">
            <a:extLst>
              <a:ext uri="{FF2B5EF4-FFF2-40B4-BE49-F238E27FC236}">
                <a16:creationId xmlns:a16="http://schemas.microsoft.com/office/drawing/2014/main" id="{42F9F8A9-E307-9BF4-D919-751B58C40DD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0271" y="4233469"/>
            <a:ext cx="3534696" cy="1988266"/>
          </a:xfrm>
          <a:prstGeom prst="rect">
            <a:avLst/>
          </a:prstGeom>
        </p:spPr>
      </p:pic>
    </p:spTree>
    <p:extLst>
      <p:ext uri="{BB962C8B-B14F-4D97-AF65-F5344CB8AC3E}">
        <p14:creationId xmlns:p14="http://schemas.microsoft.com/office/powerpoint/2010/main" val="1453516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for loop</a:t>
            </a:r>
          </a:p>
        </p:txBody>
      </p:sp>
      <p:sp>
        <p:nvSpPr>
          <p:cNvPr id="7" name="TextBox 6">
            <a:extLst>
              <a:ext uri="{FF2B5EF4-FFF2-40B4-BE49-F238E27FC236}">
                <a16:creationId xmlns:a16="http://schemas.microsoft.com/office/drawing/2014/main" id="{B6A83D3B-203D-1AC7-932C-E3037A452CEC}"/>
              </a:ext>
            </a:extLst>
          </p:cNvPr>
          <p:cNvSpPr txBox="1"/>
          <p:nvPr/>
        </p:nvSpPr>
        <p:spPr>
          <a:xfrm>
            <a:off x="746637" y="1690688"/>
            <a:ext cx="7586202" cy="3046988"/>
          </a:xfrm>
          <a:prstGeom prst="rect">
            <a:avLst/>
          </a:prstGeom>
          <a:noFill/>
        </p:spPr>
        <p:txBody>
          <a:bodyPr wrap="square">
            <a:spAutoFit/>
          </a:bodyPr>
          <a:lstStyle/>
          <a:p>
            <a:pPr marL="0" indent="0" algn="just">
              <a:buNone/>
            </a:pPr>
            <a:r>
              <a:rPr lang="en-US" sz="2400" dirty="0"/>
              <a:t>A for loop is a repetition control structure that allows you to efficiently write a loop that needs to execute a specific number of times.</a:t>
            </a:r>
          </a:p>
          <a:p>
            <a:pPr marL="0" indent="0" algn="just">
              <a:buNone/>
            </a:pPr>
            <a:endParaRPr lang="en-US" sz="2400" dirty="0"/>
          </a:p>
          <a:p>
            <a:pPr algn="just"/>
            <a:r>
              <a:rPr lang="en-US" sz="2400" dirty="0"/>
              <a:t>The syntax of the for loop is:</a:t>
            </a:r>
          </a:p>
          <a:p>
            <a:pPr marL="0" indent="0" algn="just">
              <a:buNone/>
            </a:pPr>
            <a:endParaRPr lang="en-US" sz="2400" dirty="0"/>
          </a:p>
          <a:p>
            <a:pPr marL="0" indent="0" algn="just">
              <a:buNone/>
            </a:pPr>
            <a:endParaRPr lang="en-US" sz="2400" dirty="0"/>
          </a:p>
          <a:p>
            <a:pPr marL="0" indent="0" algn="just">
              <a:buNone/>
            </a:pPr>
            <a:endParaRPr lang="en-US" sz="2400" dirty="0"/>
          </a:p>
        </p:txBody>
      </p:sp>
      <p:sp>
        <p:nvSpPr>
          <p:cNvPr id="5" name="Content Placeholder 5">
            <a:extLst>
              <a:ext uri="{FF2B5EF4-FFF2-40B4-BE49-F238E27FC236}">
                <a16:creationId xmlns:a16="http://schemas.microsoft.com/office/drawing/2014/main" id="{AAA73185-1928-34BD-E8EA-B4AEF595F8D4}"/>
              </a:ext>
            </a:extLst>
          </p:cNvPr>
          <p:cNvSpPr>
            <a:spLocks noGrp="1"/>
          </p:cNvSpPr>
          <p:nvPr>
            <p:ph idx="1"/>
          </p:nvPr>
        </p:nvSpPr>
        <p:spPr>
          <a:xfrm>
            <a:off x="1144843" y="3888326"/>
            <a:ext cx="6789789" cy="1693454"/>
          </a:xfrm>
          <a:solidFill>
            <a:schemeClr val="bg2"/>
          </a:solidFill>
        </p:spPr>
        <p:txBody>
          <a:bodyPr>
            <a:normAutofit fontScale="92500" lnSpcReduction="20000"/>
          </a:bodyPr>
          <a:lstStyle/>
          <a:p>
            <a:pPr marL="0" indent="0" algn="just">
              <a:buNone/>
            </a:pPr>
            <a:r>
              <a:rPr lang="en-US" sz="2400" i="1" dirty="0"/>
              <a:t>for (initialization Statement; test Expression; update Statement/increment)</a:t>
            </a:r>
          </a:p>
          <a:p>
            <a:pPr marL="0" indent="0" algn="just">
              <a:buNone/>
            </a:pPr>
            <a:r>
              <a:rPr lang="en-US" sz="2400" i="1" dirty="0"/>
              <a:t>{</a:t>
            </a:r>
          </a:p>
          <a:p>
            <a:pPr marL="0" indent="0" algn="just">
              <a:buNone/>
            </a:pPr>
            <a:r>
              <a:rPr lang="en-US" sz="2400" i="1" dirty="0"/>
              <a:t>    // statements inside the body of loop</a:t>
            </a:r>
          </a:p>
          <a:p>
            <a:pPr marL="0" indent="0" algn="just">
              <a:buNone/>
            </a:pPr>
            <a:r>
              <a:rPr lang="en-US" sz="2400" i="1" dirty="0"/>
              <a:t>}</a:t>
            </a:r>
            <a:endParaRPr lang="en-US" sz="2000" i="1" dirty="0"/>
          </a:p>
        </p:txBody>
      </p:sp>
    </p:spTree>
    <p:extLst>
      <p:ext uri="{BB962C8B-B14F-4D97-AF65-F5344CB8AC3E}">
        <p14:creationId xmlns:p14="http://schemas.microsoft.com/office/powerpoint/2010/main" val="527189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p:txBody>
          <a:bodyPr/>
          <a:lstStyle/>
          <a:p>
            <a:pPr algn="ctr"/>
            <a:r>
              <a:rPr lang="en-US" b="1" dirty="0">
                <a:solidFill>
                  <a:srgbClr val="0070C0"/>
                </a:solidFill>
              </a:rPr>
              <a:t>for loop</a:t>
            </a:r>
          </a:p>
        </p:txBody>
      </p:sp>
      <p:sp>
        <p:nvSpPr>
          <p:cNvPr id="6" name="Content Placeholder 5">
            <a:extLst>
              <a:ext uri="{FF2B5EF4-FFF2-40B4-BE49-F238E27FC236}">
                <a16:creationId xmlns:a16="http://schemas.microsoft.com/office/drawing/2014/main" id="{DADA1D07-7F35-CD85-C5A4-C2AEE050572D}"/>
              </a:ext>
            </a:extLst>
          </p:cNvPr>
          <p:cNvSpPr>
            <a:spLocks noGrp="1"/>
          </p:cNvSpPr>
          <p:nvPr>
            <p:ph idx="1"/>
          </p:nvPr>
        </p:nvSpPr>
        <p:spPr>
          <a:xfrm>
            <a:off x="1177105" y="4848203"/>
            <a:ext cx="6789789" cy="1693454"/>
          </a:xfrm>
          <a:solidFill>
            <a:schemeClr val="bg2"/>
          </a:solidFill>
        </p:spPr>
        <p:txBody>
          <a:bodyPr>
            <a:normAutofit/>
          </a:bodyPr>
          <a:lstStyle/>
          <a:p>
            <a:pPr marL="0" indent="0" algn="just">
              <a:buNone/>
            </a:pPr>
            <a:r>
              <a:rPr lang="en-US" sz="2000" i="1" dirty="0"/>
              <a:t>for (initialization Statement; test Expression; update Statement)</a:t>
            </a:r>
          </a:p>
          <a:p>
            <a:pPr marL="0" indent="0" algn="just">
              <a:buNone/>
            </a:pPr>
            <a:r>
              <a:rPr lang="en-US" sz="2000" i="1" dirty="0"/>
              <a:t>{</a:t>
            </a:r>
          </a:p>
          <a:p>
            <a:pPr marL="0" indent="0" algn="just">
              <a:buNone/>
            </a:pPr>
            <a:r>
              <a:rPr lang="en-US" sz="2000" i="1" dirty="0"/>
              <a:t>    // statements inside the body of loop</a:t>
            </a:r>
          </a:p>
          <a:p>
            <a:pPr marL="0" indent="0" algn="just">
              <a:buNone/>
            </a:pPr>
            <a:r>
              <a:rPr lang="en-US" sz="2000" i="1" dirty="0"/>
              <a:t>}</a:t>
            </a:r>
          </a:p>
        </p:txBody>
      </p:sp>
      <p:sp>
        <p:nvSpPr>
          <p:cNvPr id="7" name="TextBox 6">
            <a:extLst>
              <a:ext uri="{FF2B5EF4-FFF2-40B4-BE49-F238E27FC236}">
                <a16:creationId xmlns:a16="http://schemas.microsoft.com/office/drawing/2014/main" id="{B6A83D3B-203D-1AC7-932C-E3037A452CEC}"/>
              </a:ext>
            </a:extLst>
          </p:cNvPr>
          <p:cNvSpPr txBox="1"/>
          <p:nvPr/>
        </p:nvSpPr>
        <p:spPr>
          <a:xfrm>
            <a:off x="628650" y="1506023"/>
            <a:ext cx="4572000" cy="461665"/>
          </a:xfrm>
          <a:prstGeom prst="rect">
            <a:avLst/>
          </a:prstGeom>
          <a:noFill/>
        </p:spPr>
        <p:txBody>
          <a:bodyPr wrap="square">
            <a:spAutoFit/>
          </a:bodyPr>
          <a:lstStyle/>
          <a:p>
            <a:pPr marL="0" indent="0" algn="just">
              <a:buNone/>
            </a:pPr>
            <a:r>
              <a:rPr lang="en-US" sz="2400" b="1" u="sng" dirty="0"/>
              <a:t>How for loops works ?</a:t>
            </a:r>
          </a:p>
        </p:txBody>
      </p:sp>
      <p:sp>
        <p:nvSpPr>
          <p:cNvPr id="9" name="TextBox 8">
            <a:extLst>
              <a:ext uri="{FF2B5EF4-FFF2-40B4-BE49-F238E27FC236}">
                <a16:creationId xmlns:a16="http://schemas.microsoft.com/office/drawing/2014/main" id="{5F5CF0D3-4F83-9126-9300-1A7DB540DB79}"/>
              </a:ext>
            </a:extLst>
          </p:cNvPr>
          <p:cNvSpPr txBox="1"/>
          <p:nvPr/>
        </p:nvSpPr>
        <p:spPr>
          <a:xfrm>
            <a:off x="525410" y="1967688"/>
            <a:ext cx="7886699"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initialization statement is executed only once.</a:t>
            </a:r>
          </a:p>
          <a:p>
            <a:pPr marL="342900" indent="-342900" algn="just">
              <a:buFont typeface="Arial" panose="020B0604020202020204" pitchFamily="34" charset="0"/>
              <a:buChar char="•"/>
            </a:pPr>
            <a:r>
              <a:rPr lang="en-US" sz="2400" dirty="0"/>
              <a:t>Then, the test expression is evaluated. If the test expression is evaluated to false, the for loop is terminated.</a:t>
            </a:r>
          </a:p>
          <a:p>
            <a:pPr marL="342900" indent="-342900" algn="just">
              <a:buFont typeface="Arial" panose="020B0604020202020204" pitchFamily="34" charset="0"/>
              <a:buChar char="•"/>
            </a:pPr>
            <a:r>
              <a:rPr lang="en-US" sz="2400" dirty="0"/>
              <a:t>However, if the test expression is evaluated to true, statements inside the body of the for loop are executed, and the update expression is updated.</a:t>
            </a:r>
          </a:p>
          <a:p>
            <a:pPr marL="342900" indent="-342900" algn="just">
              <a:buFont typeface="Arial" panose="020B0604020202020204" pitchFamily="34" charset="0"/>
              <a:buChar char="•"/>
            </a:pPr>
            <a:r>
              <a:rPr lang="en-US" sz="2400" dirty="0"/>
              <a:t>Again, the test expression is evaluated.</a:t>
            </a:r>
          </a:p>
        </p:txBody>
      </p:sp>
    </p:spTree>
    <p:extLst>
      <p:ext uri="{BB962C8B-B14F-4D97-AF65-F5344CB8AC3E}">
        <p14:creationId xmlns:p14="http://schemas.microsoft.com/office/powerpoint/2010/main" val="260962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for loop flowchart</a:t>
            </a:r>
          </a:p>
        </p:txBody>
      </p:sp>
      <p:sp>
        <p:nvSpPr>
          <p:cNvPr id="15" name="TextBox 14">
            <a:extLst>
              <a:ext uri="{FF2B5EF4-FFF2-40B4-BE49-F238E27FC236}">
                <a16:creationId xmlns:a16="http://schemas.microsoft.com/office/drawing/2014/main" id="{4FFD3364-969D-90A3-9192-7C3448910D10}"/>
              </a:ext>
            </a:extLst>
          </p:cNvPr>
          <p:cNvSpPr txBox="1"/>
          <p:nvPr/>
        </p:nvSpPr>
        <p:spPr>
          <a:xfrm>
            <a:off x="4220250" y="1737399"/>
            <a:ext cx="4572000"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t>This process goes on until the test expression is false.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When the test expression is false, the loop terminates.</a:t>
            </a:r>
          </a:p>
        </p:txBody>
      </p:sp>
      <p:pic>
        <p:nvPicPr>
          <p:cNvPr id="6146" name="Picture 2" descr="Flowchart of for loop in C programming">
            <a:extLst>
              <a:ext uri="{FF2B5EF4-FFF2-40B4-BE49-F238E27FC236}">
                <a16:creationId xmlns:a16="http://schemas.microsoft.com/office/drawing/2014/main" id="{57BC6FFB-F3C4-A19A-7595-4D6F881FD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750" y="1199266"/>
            <a:ext cx="3836791" cy="538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842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for loop example</a:t>
            </a:r>
          </a:p>
        </p:txBody>
      </p:sp>
      <p:sp>
        <p:nvSpPr>
          <p:cNvPr id="3" name="Content Placeholder 2">
            <a:extLst>
              <a:ext uri="{FF2B5EF4-FFF2-40B4-BE49-F238E27FC236}">
                <a16:creationId xmlns:a16="http://schemas.microsoft.com/office/drawing/2014/main" id="{AD7EC08C-20F6-1C3B-1608-CED12FA40ACD}"/>
              </a:ext>
            </a:extLst>
          </p:cNvPr>
          <p:cNvSpPr>
            <a:spLocks noGrp="1"/>
          </p:cNvSpPr>
          <p:nvPr>
            <p:ph idx="1"/>
          </p:nvPr>
        </p:nvSpPr>
        <p:spPr>
          <a:solidFill>
            <a:schemeClr val="bg2"/>
          </a:solidFill>
        </p:spPr>
        <p:txBody>
          <a:bodyPr>
            <a:normAutofit fontScale="92500" lnSpcReduction="10000"/>
          </a:bodyPr>
          <a:lstStyle/>
          <a:p>
            <a:pPr marL="0" indent="0">
              <a:buNone/>
            </a:pPr>
            <a:r>
              <a:rPr lang="en-US" sz="2600" i="1" dirty="0"/>
              <a:t>#include &lt;</a:t>
            </a:r>
            <a:r>
              <a:rPr lang="en-US" sz="2600" i="1" dirty="0" err="1"/>
              <a:t>stdio.h</a:t>
            </a:r>
            <a:r>
              <a:rPr lang="en-US" sz="2600" i="1" dirty="0"/>
              <a:t>&gt;</a:t>
            </a:r>
          </a:p>
          <a:p>
            <a:pPr marL="0" indent="0">
              <a:buNone/>
            </a:pPr>
            <a:r>
              <a:rPr lang="en-US" sz="2600" i="1" dirty="0"/>
              <a:t>int main () </a:t>
            </a:r>
          </a:p>
          <a:p>
            <a:pPr marL="0" indent="0">
              <a:buNone/>
            </a:pPr>
            <a:r>
              <a:rPr lang="en-US" sz="2600" i="1" dirty="0"/>
              <a:t>{ </a:t>
            </a:r>
          </a:p>
          <a:p>
            <a:pPr marL="0" indent="0">
              <a:buNone/>
            </a:pPr>
            <a:r>
              <a:rPr lang="en-US" sz="2600" i="1" dirty="0"/>
              <a:t>	int a; </a:t>
            </a:r>
          </a:p>
          <a:p>
            <a:pPr marL="0" indent="0">
              <a:buNone/>
            </a:pPr>
            <a:r>
              <a:rPr lang="en-US" sz="2600" i="1"/>
              <a:t>	for </a:t>
            </a:r>
            <a:r>
              <a:rPr lang="en-US" sz="2600" i="1" dirty="0"/>
              <a:t>(a = 10; a &lt;= 20; a = a + 1 ) </a:t>
            </a:r>
          </a:p>
          <a:p>
            <a:pPr marL="0" indent="0">
              <a:buNone/>
            </a:pPr>
            <a:r>
              <a:rPr lang="en-US" sz="2600" i="1" dirty="0"/>
              <a:t>	{ </a:t>
            </a:r>
          </a:p>
          <a:p>
            <a:pPr marL="0" indent="0">
              <a:buNone/>
            </a:pPr>
            <a:r>
              <a:rPr lang="en-US" sz="2600" i="1" dirty="0"/>
              <a:t>	</a:t>
            </a:r>
            <a:r>
              <a:rPr lang="en-US" sz="2600" i="1" dirty="0" err="1"/>
              <a:t>printf</a:t>
            </a:r>
            <a:r>
              <a:rPr lang="en-US" sz="2600" i="1" dirty="0"/>
              <a:t>("value of a: %d\n", a); </a:t>
            </a:r>
          </a:p>
          <a:p>
            <a:pPr marL="0" indent="0">
              <a:buNone/>
            </a:pPr>
            <a:r>
              <a:rPr lang="en-US" sz="2600" i="1" dirty="0"/>
              <a:t>	} </a:t>
            </a:r>
          </a:p>
          <a:p>
            <a:pPr marL="0" indent="0">
              <a:buNone/>
            </a:pPr>
            <a:r>
              <a:rPr lang="en-US" sz="2600" i="1" dirty="0"/>
              <a:t>	return 0; </a:t>
            </a:r>
          </a:p>
          <a:p>
            <a:pPr marL="0" indent="0">
              <a:buNone/>
            </a:pPr>
            <a:r>
              <a:rPr lang="en-US" sz="2600" i="1" dirty="0"/>
              <a:t>} </a:t>
            </a:r>
            <a:endParaRPr lang="en-US" i="1" dirty="0"/>
          </a:p>
        </p:txBody>
      </p:sp>
      <p:pic>
        <p:nvPicPr>
          <p:cNvPr id="4" name="Picture 3" descr="A picture containing clipart&#10;&#10;Description automatically generated">
            <a:extLst>
              <a:ext uri="{FF2B5EF4-FFF2-40B4-BE49-F238E27FC236}">
                <a16:creationId xmlns:a16="http://schemas.microsoft.com/office/drawing/2014/main" id="{E0A82F94-0433-B185-35D3-30265782B0AE}"/>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6126828" y="4926184"/>
            <a:ext cx="3017172" cy="1931816"/>
          </a:xfrm>
          <a:prstGeom prst="rect">
            <a:avLst/>
          </a:prstGeom>
        </p:spPr>
      </p:pic>
      <p:sp>
        <p:nvSpPr>
          <p:cNvPr id="5" name="Thought Bubble: Cloud 4">
            <a:extLst>
              <a:ext uri="{FF2B5EF4-FFF2-40B4-BE49-F238E27FC236}">
                <a16:creationId xmlns:a16="http://schemas.microsoft.com/office/drawing/2014/main" id="{A510641C-2CA2-E0EB-6F0B-F48ACD1C0FF0}"/>
              </a:ext>
            </a:extLst>
          </p:cNvPr>
          <p:cNvSpPr/>
          <p:nvPr/>
        </p:nvSpPr>
        <p:spPr>
          <a:xfrm>
            <a:off x="6464608" y="3600621"/>
            <a:ext cx="2050742" cy="1325563"/>
          </a:xfrm>
          <a:prstGeom prst="cloudCallout">
            <a:avLst>
              <a:gd name="adj1" fmla="val 21988"/>
              <a:gd name="adj2" fmla="val 11024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spTree>
    <p:extLst>
      <p:ext uri="{BB962C8B-B14F-4D97-AF65-F5344CB8AC3E}">
        <p14:creationId xmlns:p14="http://schemas.microsoft.com/office/powerpoint/2010/main" val="2557982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a:t>
            </a:r>
          </a:p>
        </p:txBody>
      </p:sp>
      <p:sp>
        <p:nvSpPr>
          <p:cNvPr id="7" name="Content Placeholder 6">
            <a:extLst>
              <a:ext uri="{FF2B5EF4-FFF2-40B4-BE49-F238E27FC236}">
                <a16:creationId xmlns:a16="http://schemas.microsoft.com/office/drawing/2014/main" id="{74F62977-7556-04E5-FE8A-1BD5B37CE40E}"/>
              </a:ext>
            </a:extLst>
          </p:cNvPr>
          <p:cNvSpPr>
            <a:spLocks noGrp="1"/>
          </p:cNvSpPr>
          <p:nvPr>
            <p:ph idx="1"/>
          </p:nvPr>
        </p:nvSpPr>
        <p:spPr>
          <a:xfrm>
            <a:off x="628650" y="1460091"/>
            <a:ext cx="7886700" cy="4351338"/>
          </a:xfrm>
        </p:spPr>
        <p:txBody>
          <a:bodyPr>
            <a:normAutofit/>
          </a:bodyPr>
          <a:lstStyle/>
          <a:p>
            <a:pPr marL="0" indent="0" algn="just">
              <a:buNone/>
            </a:pPr>
            <a:r>
              <a:rPr lang="en-US" sz="2400" dirty="0"/>
              <a:t>A while loop in C programming repeatedly executes a target statement as long as a given condition is true.</a:t>
            </a:r>
          </a:p>
          <a:p>
            <a:pPr marL="0" indent="0" algn="just">
              <a:buNone/>
            </a:pPr>
            <a:r>
              <a:rPr lang="en-US" sz="2400" b="1" dirty="0">
                <a:solidFill>
                  <a:srgbClr val="0070C0"/>
                </a:solidFill>
              </a:rPr>
              <a:t>Syntax </a:t>
            </a:r>
          </a:p>
          <a:p>
            <a:pPr marL="0" indent="0" algn="just">
              <a:buNone/>
            </a:pPr>
            <a:r>
              <a:rPr lang="en-US" sz="2400" dirty="0"/>
              <a:t>The syntax of a while loop in C programming language is:</a:t>
            </a:r>
          </a:p>
          <a:p>
            <a:pPr marL="0" indent="0" algn="just">
              <a:buNone/>
            </a:pPr>
            <a:endParaRPr lang="en-US" sz="3600" dirty="0"/>
          </a:p>
        </p:txBody>
      </p:sp>
      <p:sp>
        <p:nvSpPr>
          <p:cNvPr id="8" name="Content Placeholder 5">
            <a:extLst>
              <a:ext uri="{FF2B5EF4-FFF2-40B4-BE49-F238E27FC236}">
                <a16:creationId xmlns:a16="http://schemas.microsoft.com/office/drawing/2014/main" id="{27EA1805-4031-F1A4-45B3-9E9EF9E983DF}"/>
              </a:ext>
            </a:extLst>
          </p:cNvPr>
          <p:cNvSpPr txBox="1">
            <a:spLocks/>
          </p:cNvSpPr>
          <p:nvPr/>
        </p:nvSpPr>
        <p:spPr>
          <a:xfrm>
            <a:off x="1177105" y="3429000"/>
            <a:ext cx="6789789" cy="1693454"/>
          </a:xfrm>
          <a:prstGeom prst="rect">
            <a:avLst/>
          </a:prstGeom>
          <a:solidFill>
            <a:schemeClr val="bg2"/>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i="1" dirty="0"/>
              <a:t>while(condition) </a:t>
            </a:r>
          </a:p>
          <a:p>
            <a:pPr marL="0" indent="0" algn="just">
              <a:buFont typeface="Arial" panose="020B0604020202020204" pitchFamily="34" charset="0"/>
              <a:buNone/>
            </a:pPr>
            <a:r>
              <a:rPr lang="en-US" sz="2400" i="1" dirty="0"/>
              <a:t>{ </a:t>
            </a:r>
          </a:p>
          <a:p>
            <a:pPr marL="0" indent="0" algn="just">
              <a:buFont typeface="Arial" panose="020B0604020202020204" pitchFamily="34" charset="0"/>
              <a:buNone/>
            </a:pPr>
            <a:r>
              <a:rPr lang="en-US" sz="2400" i="1" dirty="0"/>
              <a:t>statement(s); </a:t>
            </a:r>
          </a:p>
          <a:p>
            <a:pPr marL="0" indent="0" algn="just">
              <a:buFont typeface="Arial" panose="020B0604020202020204" pitchFamily="34" charset="0"/>
              <a:buNone/>
            </a:pPr>
            <a:r>
              <a:rPr lang="en-US" sz="2400" i="1" dirty="0"/>
              <a:t>} </a:t>
            </a:r>
            <a:endParaRPr lang="en-US" sz="3600" i="1" dirty="0"/>
          </a:p>
        </p:txBody>
      </p:sp>
    </p:spTree>
    <p:extLst>
      <p:ext uri="{BB962C8B-B14F-4D97-AF65-F5344CB8AC3E}">
        <p14:creationId xmlns:p14="http://schemas.microsoft.com/office/powerpoint/2010/main" val="3459094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a:t>
            </a:r>
          </a:p>
        </p:txBody>
      </p:sp>
      <p:sp>
        <p:nvSpPr>
          <p:cNvPr id="7" name="Content Placeholder 6">
            <a:extLst>
              <a:ext uri="{FF2B5EF4-FFF2-40B4-BE49-F238E27FC236}">
                <a16:creationId xmlns:a16="http://schemas.microsoft.com/office/drawing/2014/main" id="{74F62977-7556-04E5-FE8A-1BD5B37CE40E}"/>
              </a:ext>
            </a:extLst>
          </p:cNvPr>
          <p:cNvSpPr>
            <a:spLocks noGrp="1"/>
          </p:cNvSpPr>
          <p:nvPr>
            <p:ph idx="1"/>
          </p:nvPr>
        </p:nvSpPr>
        <p:spPr>
          <a:xfrm>
            <a:off x="628650" y="1460091"/>
            <a:ext cx="7886700" cy="4351338"/>
          </a:xfrm>
        </p:spPr>
        <p:txBody>
          <a:bodyPr>
            <a:normAutofit/>
          </a:bodyPr>
          <a:lstStyle/>
          <a:p>
            <a:pPr marL="0" indent="0" algn="just">
              <a:buNone/>
            </a:pPr>
            <a:r>
              <a:rPr lang="en-US" sz="2400" b="1" u="sng" dirty="0"/>
              <a:t>How while loop works?</a:t>
            </a:r>
          </a:p>
          <a:p>
            <a:pPr algn="just"/>
            <a:r>
              <a:rPr lang="en-US" sz="2400" dirty="0"/>
              <a:t>The while loop evaluates the condition inside the parentheses ().</a:t>
            </a:r>
          </a:p>
          <a:p>
            <a:pPr algn="just"/>
            <a:r>
              <a:rPr lang="en-US" sz="2400" dirty="0"/>
              <a:t>If condition is true, statements inside the body of while loop are executed. Then, condition is evaluated again.</a:t>
            </a:r>
          </a:p>
          <a:p>
            <a:pPr algn="just"/>
            <a:r>
              <a:rPr lang="en-US" sz="2400" dirty="0"/>
              <a:t>The process goes on until condition is evaluated false.</a:t>
            </a:r>
          </a:p>
          <a:p>
            <a:pPr algn="just"/>
            <a:r>
              <a:rPr lang="en-US" sz="2400" dirty="0"/>
              <a:t>If condition is false, the loop terminates (ends).</a:t>
            </a:r>
          </a:p>
        </p:txBody>
      </p:sp>
    </p:spTree>
    <p:extLst>
      <p:ext uri="{BB962C8B-B14F-4D97-AF65-F5344CB8AC3E}">
        <p14:creationId xmlns:p14="http://schemas.microsoft.com/office/powerpoint/2010/main" val="2182193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 flowchart</a:t>
            </a:r>
          </a:p>
        </p:txBody>
      </p:sp>
      <p:pic>
        <p:nvPicPr>
          <p:cNvPr id="4" name="Picture 3">
            <a:extLst>
              <a:ext uri="{FF2B5EF4-FFF2-40B4-BE49-F238E27FC236}">
                <a16:creationId xmlns:a16="http://schemas.microsoft.com/office/drawing/2014/main" id="{138461A7-7E55-C453-6994-3CCE55116AF1}"/>
              </a:ext>
            </a:extLst>
          </p:cNvPr>
          <p:cNvPicPr>
            <a:picLocks noChangeAspect="1"/>
          </p:cNvPicPr>
          <p:nvPr/>
        </p:nvPicPr>
        <p:blipFill>
          <a:blip r:embed="rId2"/>
          <a:stretch>
            <a:fillRect/>
          </a:stretch>
        </p:blipFill>
        <p:spPr>
          <a:xfrm>
            <a:off x="127205" y="1435740"/>
            <a:ext cx="4173793" cy="5422260"/>
          </a:xfrm>
          <a:prstGeom prst="rect">
            <a:avLst/>
          </a:prstGeom>
        </p:spPr>
      </p:pic>
      <p:sp>
        <p:nvSpPr>
          <p:cNvPr id="8" name="TextBox 7">
            <a:extLst>
              <a:ext uri="{FF2B5EF4-FFF2-40B4-BE49-F238E27FC236}">
                <a16:creationId xmlns:a16="http://schemas.microsoft.com/office/drawing/2014/main" id="{FFBBEB4E-2CDE-791E-5F01-5F09EAF5771D}"/>
              </a:ext>
            </a:extLst>
          </p:cNvPr>
          <p:cNvSpPr txBox="1"/>
          <p:nvPr/>
        </p:nvSpPr>
        <p:spPr>
          <a:xfrm>
            <a:off x="4300998" y="2218388"/>
            <a:ext cx="4572000" cy="2677656"/>
          </a:xfrm>
          <a:prstGeom prst="rect">
            <a:avLst/>
          </a:prstGeom>
          <a:noFill/>
        </p:spPr>
        <p:txBody>
          <a:bodyPr wrap="square">
            <a:spAutoFit/>
          </a:bodyPr>
          <a:lstStyle/>
          <a:p>
            <a:pPr algn="just"/>
            <a:r>
              <a:rPr lang="en-US" sz="2400" dirty="0"/>
              <a:t>Here, the key point to note is that a while loop might not execute at all. When the condition is tested and the result is false, the loop body will be skipped and the first statement after the while loop will be executed.</a:t>
            </a:r>
          </a:p>
        </p:txBody>
      </p:sp>
    </p:spTree>
    <p:extLst>
      <p:ext uri="{BB962C8B-B14F-4D97-AF65-F5344CB8AC3E}">
        <p14:creationId xmlns:p14="http://schemas.microsoft.com/office/powerpoint/2010/main" val="3507419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 example</a:t>
            </a:r>
          </a:p>
        </p:txBody>
      </p:sp>
      <p:sp>
        <p:nvSpPr>
          <p:cNvPr id="5" name="TextBox 4">
            <a:extLst>
              <a:ext uri="{FF2B5EF4-FFF2-40B4-BE49-F238E27FC236}">
                <a16:creationId xmlns:a16="http://schemas.microsoft.com/office/drawing/2014/main" id="{16AEF6B7-4045-FA09-89D7-8650F2573A0D}"/>
              </a:ext>
            </a:extLst>
          </p:cNvPr>
          <p:cNvSpPr txBox="1"/>
          <p:nvPr/>
        </p:nvSpPr>
        <p:spPr>
          <a:xfrm>
            <a:off x="510664" y="1460091"/>
            <a:ext cx="7886699" cy="3970318"/>
          </a:xfrm>
          <a:prstGeom prst="rect">
            <a:avLst/>
          </a:prstGeom>
          <a:solidFill>
            <a:schemeClr val="bg2"/>
          </a:solidFill>
        </p:spPr>
        <p:txBody>
          <a:bodyPr wrap="square">
            <a:spAutoFit/>
          </a:bodyPr>
          <a:lstStyle/>
          <a:p>
            <a:r>
              <a:rPr lang="en-US" dirty="0"/>
              <a:t>// Print numbers from 1 to 5</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int </a:t>
            </a:r>
            <a:r>
              <a:rPr lang="en-US" dirty="0" err="1"/>
              <a:t>i</a:t>
            </a:r>
            <a:r>
              <a:rPr lang="en-US" dirty="0"/>
              <a:t> = 1; </a:t>
            </a:r>
          </a:p>
          <a:p>
            <a:r>
              <a:rPr lang="en-US" dirty="0"/>
              <a:t>  	while (</a:t>
            </a:r>
            <a:r>
              <a:rPr lang="en-US" dirty="0" err="1"/>
              <a:t>i</a:t>
            </a:r>
            <a:r>
              <a:rPr lang="en-US" dirty="0"/>
              <a:t> &lt;= 5)  </a:t>
            </a:r>
          </a:p>
          <a:p>
            <a:r>
              <a:rPr lang="en-US" dirty="0"/>
              <a:t>	{</a:t>
            </a:r>
          </a:p>
          <a:p>
            <a:r>
              <a:rPr lang="en-US" dirty="0"/>
              <a:t>    		</a:t>
            </a:r>
            <a:r>
              <a:rPr lang="en-US" dirty="0" err="1"/>
              <a:t>printf</a:t>
            </a:r>
            <a:r>
              <a:rPr lang="en-US" dirty="0"/>
              <a:t>("%d\n", </a:t>
            </a:r>
            <a:r>
              <a:rPr lang="en-US" dirty="0" err="1"/>
              <a:t>i</a:t>
            </a:r>
            <a:r>
              <a:rPr lang="en-US" dirty="0"/>
              <a:t>);</a:t>
            </a:r>
          </a:p>
          <a:p>
            <a:r>
              <a:rPr lang="en-US" dirty="0"/>
              <a:t>    		++</a:t>
            </a:r>
            <a:r>
              <a:rPr lang="en-US" dirty="0" err="1"/>
              <a:t>i</a:t>
            </a:r>
            <a:r>
              <a:rPr lang="en-US" dirty="0"/>
              <a:t>;</a:t>
            </a:r>
          </a:p>
          <a:p>
            <a:r>
              <a:rPr lang="en-US" dirty="0"/>
              <a:t>	}</a:t>
            </a:r>
          </a:p>
          <a:p>
            <a:endParaRPr lang="en-US" dirty="0"/>
          </a:p>
          <a:p>
            <a:r>
              <a:rPr lang="en-US" dirty="0"/>
              <a:t>  	return 0;</a:t>
            </a:r>
          </a:p>
          <a:p>
            <a:r>
              <a:rPr lang="en-US" dirty="0"/>
              <a:t>}</a:t>
            </a:r>
          </a:p>
        </p:txBody>
      </p:sp>
      <p:sp>
        <p:nvSpPr>
          <p:cNvPr id="9" name="TextBox 8">
            <a:extLst>
              <a:ext uri="{FF2B5EF4-FFF2-40B4-BE49-F238E27FC236}">
                <a16:creationId xmlns:a16="http://schemas.microsoft.com/office/drawing/2014/main" id="{78B12CAD-103B-CF0B-47A0-44AFCD644B16}"/>
              </a:ext>
            </a:extLst>
          </p:cNvPr>
          <p:cNvSpPr txBox="1"/>
          <p:nvPr/>
        </p:nvSpPr>
        <p:spPr>
          <a:xfrm>
            <a:off x="3957482" y="2918055"/>
            <a:ext cx="3967317" cy="1200329"/>
          </a:xfrm>
          <a:prstGeom prst="rect">
            <a:avLst/>
          </a:prstGeom>
          <a:solidFill>
            <a:schemeClr val="bg1"/>
          </a:solidFill>
        </p:spPr>
        <p:txBody>
          <a:bodyPr wrap="square" rtlCol="0">
            <a:spAutoFit/>
          </a:bodyPr>
          <a:lstStyle/>
          <a:p>
            <a:r>
              <a:rPr lang="en-US" dirty="0"/>
              <a:t>When </a:t>
            </a:r>
            <a:r>
              <a:rPr lang="en-US" dirty="0" err="1"/>
              <a:t>i</a:t>
            </a:r>
            <a:r>
              <a:rPr lang="en-US" dirty="0"/>
              <a:t> = 1, the test expression </a:t>
            </a:r>
            <a:r>
              <a:rPr lang="en-US" dirty="0" err="1"/>
              <a:t>i</a:t>
            </a:r>
            <a:r>
              <a:rPr lang="en-US" dirty="0"/>
              <a:t> &lt;= 5 is true. Hence, the body of the while loop is executed. This prints 1 on the screen and the value of </a:t>
            </a:r>
            <a:r>
              <a:rPr lang="en-US" dirty="0" err="1"/>
              <a:t>i</a:t>
            </a:r>
            <a:r>
              <a:rPr lang="en-US" dirty="0"/>
              <a:t> is increased to 2.</a:t>
            </a:r>
          </a:p>
        </p:txBody>
      </p:sp>
      <p:sp>
        <p:nvSpPr>
          <p:cNvPr id="10" name="TextBox 9">
            <a:extLst>
              <a:ext uri="{FF2B5EF4-FFF2-40B4-BE49-F238E27FC236}">
                <a16:creationId xmlns:a16="http://schemas.microsoft.com/office/drawing/2014/main" id="{93DC6778-4D51-98FB-ED60-842EEB86D893}"/>
              </a:ext>
            </a:extLst>
          </p:cNvPr>
          <p:cNvSpPr txBox="1"/>
          <p:nvPr/>
        </p:nvSpPr>
        <p:spPr>
          <a:xfrm>
            <a:off x="3957483" y="2281352"/>
            <a:ext cx="3967317" cy="369332"/>
          </a:xfrm>
          <a:prstGeom prst="rect">
            <a:avLst/>
          </a:prstGeom>
          <a:solidFill>
            <a:schemeClr val="bg1"/>
          </a:solidFill>
        </p:spPr>
        <p:txBody>
          <a:bodyPr wrap="square" rtlCol="0">
            <a:spAutoFit/>
          </a:bodyPr>
          <a:lstStyle/>
          <a:p>
            <a:r>
              <a:rPr lang="en-US" dirty="0"/>
              <a:t>We have initialized </a:t>
            </a:r>
            <a:r>
              <a:rPr lang="en-US" dirty="0" err="1"/>
              <a:t>i</a:t>
            </a:r>
            <a:r>
              <a:rPr lang="en-US" dirty="0"/>
              <a:t> to 1</a:t>
            </a:r>
          </a:p>
        </p:txBody>
      </p:sp>
      <p:sp>
        <p:nvSpPr>
          <p:cNvPr id="3" name="Thought Bubble: Cloud 2">
            <a:extLst>
              <a:ext uri="{FF2B5EF4-FFF2-40B4-BE49-F238E27FC236}">
                <a16:creationId xmlns:a16="http://schemas.microsoft.com/office/drawing/2014/main" id="{125CB95D-D923-5334-EF33-E4B5918D7818}"/>
              </a:ext>
            </a:extLst>
          </p:cNvPr>
          <p:cNvSpPr/>
          <p:nvPr/>
        </p:nvSpPr>
        <p:spPr>
          <a:xfrm>
            <a:off x="5101457" y="4579814"/>
            <a:ext cx="2050742" cy="1325563"/>
          </a:xfrm>
          <a:prstGeom prst="cloudCallout">
            <a:avLst>
              <a:gd name="adj1" fmla="val 73049"/>
              <a:gd name="adj2" fmla="val 56842"/>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4" name="Picture 3" descr="A picture containing clipart&#10;&#10;Description automatically generated">
            <a:extLst>
              <a:ext uri="{FF2B5EF4-FFF2-40B4-BE49-F238E27FC236}">
                <a16:creationId xmlns:a16="http://schemas.microsoft.com/office/drawing/2014/main" id="{CBB592C0-680A-147A-68B9-F813BFA1A720}"/>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6126828" y="4926184"/>
            <a:ext cx="3017172" cy="1931816"/>
          </a:xfrm>
          <a:prstGeom prst="rect">
            <a:avLst/>
          </a:prstGeom>
        </p:spPr>
      </p:pic>
    </p:spTree>
    <p:extLst>
      <p:ext uri="{BB962C8B-B14F-4D97-AF65-F5344CB8AC3E}">
        <p14:creationId xmlns:p14="http://schemas.microsoft.com/office/powerpoint/2010/main" val="602324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 example</a:t>
            </a:r>
          </a:p>
        </p:txBody>
      </p:sp>
      <p:pic>
        <p:nvPicPr>
          <p:cNvPr id="7" name="Picture 6">
            <a:extLst>
              <a:ext uri="{FF2B5EF4-FFF2-40B4-BE49-F238E27FC236}">
                <a16:creationId xmlns:a16="http://schemas.microsoft.com/office/drawing/2014/main" id="{33FE91BE-ACA2-FBFF-7B07-E16715D2B161}"/>
              </a:ext>
            </a:extLst>
          </p:cNvPr>
          <p:cNvPicPr>
            <a:picLocks noChangeAspect="1"/>
          </p:cNvPicPr>
          <p:nvPr/>
        </p:nvPicPr>
        <p:blipFill>
          <a:blip r:embed="rId2"/>
          <a:stretch>
            <a:fillRect/>
          </a:stretch>
        </p:blipFill>
        <p:spPr>
          <a:xfrm>
            <a:off x="125022" y="1818480"/>
            <a:ext cx="8893955" cy="4154616"/>
          </a:xfrm>
          <a:prstGeom prst="rect">
            <a:avLst/>
          </a:prstGeom>
        </p:spPr>
      </p:pic>
    </p:spTree>
    <p:extLst>
      <p:ext uri="{BB962C8B-B14F-4D97-AF65-F5344CB8AC3E}">
        <p14:creationId xmlns:p14="http://schemas.microsoft.com/office/powerpoint/2010/main" val="595622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while loop example</a:t>
            </a:r>
          </a:p>
        </p:txBody>
      </p:sp>
      <p:sp>
        <p:nvSpPr>
          <p:cNvPr id="5" name="TextBox 4">
            <a:extLst>
              <a:ext uri="{FF2B5EF4-FFF2-40B4-BE49-F238E27FC236}">
                <a16:creationId xmlns:a16="http://schemas.microsoft.com/office/drawing/2014/main" id="{16AEF6B7-4045-FA09-89D7-8650F2573A0D}"/>
              </a:ext>
            </a:extLst>
          </p:cNvPr>
          <p:cNvSpPr txBox="1"/>
          <p:nvPr/>
        </p:nvSpPr>
        <p:spPr>
          <a:xfrm>
            <a:off x="628650" y="1953593"/>
            <a:ext cx="7886699" cy="3785652"/>
          </a:xfrm>
          <a:prstGeom prst="rect">
            <a:avLst/>
          </a:prstGeom>
          <a:solidFill>
            <a:schemeClr val="bg2"/>
          </a:solidFill>
        </p:spPr>
        <p:txBody>
          <a:bodyPr wrap="square">
            <a:spAutoFit/>
          </a:bodyPr>
          <a:lstStyle/>
          <a:p>
            <a:r>
              <a:rPr lang="en-US" sz="2400" dirty="0"/>
              <a:t>#include &lt;</a:t>
            </a:r>
            <a:r>
              <a:rPr lang="en-US" sz="2400" dirty="0" err="1"/>
              <a:t>stdio.h</a:t>
            </a:r>
            <a:r>
              <a:rPr lang="en-US" sz="2400" dirty="0"/>
              <a:t>&gt;</a:t>
            </a:r>
          </a:p>
          <a:p>
            <a:r>
              <a:rPr lang="en-US" sz="2400" dirty="0"/>
              <a:t>int main () </a:t>
            </a:r>
          </a:p>
          <a:p>
            <a:r>
              <a:rPr lang="en-US" sz="2400" dirty="0"/>
              <a:t>{ </a:t>
            </a:r>
          </a:p>
          <a:p>
            <a:r>
              <a:rPr lang="en-US" sz="2400" dirty="0"/>
              <a:t>	int a = 10; /* local variable definition */ </a:t>
            </a:r>
          </a:p>
          <a:p>
            <a:r>
              <a:rPr lang="en-US" sz="2400" dirty="0"/>
              <a:t>	while(a &lt; 20 ) /* while loop execution */ </a:t>
            </a:r>
          </a:p>
          <a:p>
            <a:r>
              <a:rPr lang="en-US" sz="2400" dirty="0"/>
              <a:t>	{ </a:t>
            </a:r>
          </a:p>
          <a:p>
            <a:r>
              <a:rPr lang="en-US" sz="2400" dirty="0"/>
              <a:t>		</a:t>
            </a:r>
            <a:r>
              <a:rPr lang="en-US" sz="2400" dirty="0" err="1"/>
              <a:t>printf</a:t>
            </a:r>
            <a:r>
              <a:rPr lang="en-US" sz="2400" dirty="0"/>
              <a:t>("value of a: %d\n", a); a++; </a:t>
            </a:r>
          </a:p>
          <a:p>
            <a:r>
              <a:rPr lang="en-US" sz="2400" dirty="0"/>
              <a:t>	} </a:t>
            </a:r>
          </a:p>
          <a:p>
            <a:r>
              <a:rPr lang="en-US" sz="2400" dirty="0"/>
              <a:t>	return 0; </a:t>
            </a:r>
          </a:p>
          <a:p>
            <a:r>
              <a:rPr lang="en-US" sz="2400" dirty="0"/>
              <a:t>} </a:t>
            </a:r>
            <a:endParaRPr lang="en-US" dirty="0"/>
          </a:p>
        </p:txBody>
      </p:sp>
      <p:sp>
        <p:nvSpPr>
          <p:cNvPr id="3" name="Thought Bubble: Cloud 2">
            <a:extLst>
              <a:ext uri="{FF2B5EF4-FFF2-40B4-BE49-F238E27FC236}">
                <a16:creationId xmlns:a16="http://schemas.microsoft.com/office/drawing/2014/main" id="{23AC927A-8EB8-9CE5-D6D3-F0B28323A6FC}"/>
              </a:ext>
            </a:extLst>
          </p:cNvPr>
          <p:cNvSpPr/>
          <p:nvPr/>
        </p:nvSpPr>
        <p:spPr>
          <a:xfrm>
            <a:off x="6255571" y="3769900"/>
            <a:ext cx="2050742" cy="1325563"/>
          </a:xfrm>
          <a:prstGeom prst="cloudCallout">
            <a:avLst>
              <a:gd name="adj1" fmla="val -38423"/>
              <a:gd name="adj2" fmla="val 82432"/>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4" name="Picture 3" descr="A picture containing clipart&#10;&#10;Description automatically generated">
            <a:extLst>
              <a:ext uri="{FF2B5EF4-FFF2-40B4-BE49-F238E27FC236}">
                <a16:creationId xmlns:a16="http://schemas.microsoft.com/office/drawing/2014/main" id="{A0B19E90-A913-A5D1-95AD-0AA238A49927}"/>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4263770" y="4926184"/>
            <a:ext cx="3017172" cy="1931816"/>
          </a:xfrm>
          <a:prstGeom prst="rect">
            <a:avLst/>
          </a:prstGeom>
        </p:spPr>
      </p:pic>
    </p:spTree>
    <p:extLst>
      <p:ext uri="{BB962C8B-B14F-4D97-AF65-F5344CB8AC3E}">
        <p14:creationId xmlns:p14="http://schemas.microsoft.com/office/powerpoint/2010/main" val="229459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7" y="642493"/>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Conditional Statements</a:t>
            </a:r>
            <a:endParaRPr b="1" dirty="0">
              <a:solidFill>
                <a:srgbClr val="0070C0"/>
              </a:solidFill>
            </a:endParaRPr>
          </a:p>
        </p:txBody>
      </p:sp>
      <p:sp>
        <p:nvSpPr>
          <p:cNvPr id="25" name="TextBox 24"/>
          <p:cNvSpPr txBox="1"/>
          <p:nvPr/>
        </p:nvSpPr>
        <p:spPr>
          <a:xfrm>
            <a:off x="304800" y="1472470"/>
            <a:ext cx="8839200" cy="3359061"/>
          </a:xfrm>
          <a:prstGeom prst="rect">
            <a:avLst/>
          </a:prstGeom>
          <a:noFill/>
        </p:spPr>
        <p:txBody>
          <a:bodyPr wrap="square" rtlCol="0">
            <a:spAutoFit/>
          </a:bodyPr>
          <a:lstStyle/>
          <a:p>
            <a:pPr lvl="1" algn="just">
              <a:lnSpc>
                <a:spcPct val="150000"/>
              </a:lnSpc>
            </a:pPr>
            <a:endParaRPr lang="en-US" sz="2400" b="0" i="0" dirty="0">
              <a:solidFill>
                <a:srgbClr val="222222"/>
              </a:solidFill>
              <a:effectLst/>
            </a:endParaRPr>
          </a:p>
          <a:p>
            <a:pPr marL="285750" indent="-285750" algn="just">
              <a:lnSpc>
                <a:spcPct val="150000"/>
              </a:lnSpc>
              <a:buFont typeface="Wingdings" panose="05000000000000000000" pitchFamily="2" charset="2"/>
              <a:buChar char="q"/>
            </a:pPr>
            <a:r>
              <a:rPr lang="en-US" sz="2400" b="0" i="0" dirty="0">
                <a:solidFill>
                  <a:srgbClr val="222222"/>
                </a:solidFill>
                <a:effectLst/>
              </a:rPr>
              <a:t>Conditional statements execute sequentially when there is no condition around the statements. </a:t>
            </a:r>
          </a:p>
          <a:p>
            <a:pPr marL="285750" indent="-285750" algn="just">
              <a:lnSpc>
                <a:spcPct val="150000"/>
              </a:lnSpc>
              <a:buFont typeface="Wingdings" panose="05000000000000000000" pitchFamily="2" charset="2"/>
              <a:buChar char="q"/>
            </a:pPr>
            <a:r>
              <a:rPr lang="en-US" sz="2400" b="0" i="0" dirty="0">
                <a:solidFill>
                  <a:srgbClr val="222222"/>
                </a:solidFill>
                <a:effectLst/>
              </a:rPr>
              <a:t>If you put some condition for a block of statements, the execution flow may change based on the result evaluated by the condition. </a:t>
            </a:r>
          </a:p>
          <a:p>
            <a:pPr marL="285750" indent="-285750" algn="just">
              <a:lnSpc>
                <a:spcPct val="150000"/>
              </a:lnSpc>
              <a:buFont typeface="Wingdings" panose="05000000000000000000" pitchFamily="2" charset="2"/>
              <a:buChar char="q"/>
            </a:pPr>
            <a:r>
              <a:rPr lang="en-US" sz="2400" b="0" i="0" dirty="0">
                <a:solidFill>
                  <a:srgbClr val="222222"/>
                </a:solidFill>
                <a:effectLst/>
              </a:rPr>
              <a:t>This process is called decision making in ‘C.’</a:t>
            </a:r>
            <a:endParaRPr lang="en-MY" sz="2400" dirty="0">
              <a:cs typeface="Times New Roman" panose="02020603050405020304" pitchFamily="18" charset="0"/>
            </a:endParaRPr>
          </a:p>
        </p:txBody>
      </p:sp>
    </p:spTree>
    <p:extLst>
      <p:ext uri="{BB962C8B-B14F-4D97-AF65-F5344CB8AC3E}">
        <p14:creationId xmlns:p14="http://schemas.microsoft.com/office/powerpoint/2010/main" val="3614928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EB5F-CE06-3A22-35E4-FDDC402F8EF5}"/>
              </a:ext>
            </a:extLst>
          </p:cNvPr>
          <p:cNvSpPr>
            <a:spLocks noGrp="1"/>
          </p:cNvSpPr>
          <p:nvPr>
            <p:ph type="title"/>
          </p:nvPr>
        </p:nvSpPr>
        <p:spPr/>
        <p:txBody>
          <a:bodyPr/>
          <a:lstStyle/>
          <a:p>
            <a:pPr algn="ctr"/>
            <a:r>
              <a:rPr lang="en-US" dirty="0"/>
              <a:t>for vs while</a:t>
            </a:r>
          </a:p>
        </p:txBody>
      </p:sp>
      <p:pic>
        <p:nvPicPr>
          <p:cNvPr id="5" name="Content Placeholder 4">
            <a:extLst>
              <a:ext uri="{FF2B5EF4-FFF2-40B4-BE49-F238E27FC236}">
                <a16:creationId xmlns:a16="http://schemas.microsoft.com/office/drawing/2014/main" id="{C435F479-D96B-7B2E-048A-81295664C484}"/>
              </a:ext>
            </a:extLst>
          </p:cNvPr>
          <p:cNvPicPr>
            <a:picLocks noGrp="1" noChangeAspect="1"/>
          </p:cNvPicPr>
          <p:nvPr>
            <p:ph idx="1"/>
          </p:nvPr>
        </p:nvPicPr>
        <p:blipFill>
          <a:blip r:embed="rId2"/>
          <a:stretch>
            <a:fillRect/>
          </a:stretch>
        </p:blipFill>
        <p:spPr>
          <a:xfrm>
            <a:off x="4892785" y="1690689"/>
            <a:ext cx="3622565" cy="4459388"/>
          </a:xfrm>
        </p:spPr>
      </p:pic>
      <p:pic>
        <p:nvPicPr>
          <p:cNvPr id="7" name="Picture 6">
            <a:extLst>
              <a:ext uri="{FF2B5EF4-FFF2-40B4-BE49-F238E27FC236}">
                <a16:creationId xmlns:a16="http://schemas.microsoft.com/office/drawing/2014/main" id="{BFCD5FD5-9C97-8BA9-51F3-BB1ECF01441E}"/>
              </a:ext>
            </a:extLst>
          </p:cNvPr>
          <p:cNvPicPr>
            <a:picLocks noChangeAspect="1"/>
          </p:cNvPicPr>
          <p:nvPr/>
        </p:nvPicPr>
        <p:blipFill>
          <a:blip r:embed="rId3"/>
          <a:stretch>
            <a:fillRect/>
          </a:stretch>
        </p:blipFill>
        <p:spPr>
          <a:xfrm>
            <a:off x="388974" y="1868801"/>
            <a:ext cx="4204575" cy="3691341"/>
          </a:xfrm>
          <a:prstGeom prst="rect">
            <a:avLst/>
          </a:prstGeom>
        </p:spPr>
      </p:pic>
    </p:spTree>
    <p:extLst>
      <p:ext uri="{BB962C8B-B14F-4D97-AF65-F5344CB8AC3E}">
        <p14:creationId xmlns:p14="http://schemas.microsoft.com/office/powerpoint/2010/main" val="4050384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a:t>
            </a:r>
          </a:p>
        </p:txBody>
      </p:sp>
      <p:sp>
        <p:nvSpPr>
          <p:cNvPr id="7" name="TextBox 6">
            <a:extLst>
              <a:ext uri="{FF2B5EF4-FFF2-40B4-BE49-F238E27FC236}">
                <a16:creationId xmlns:a16="http://schemas.microsoft.com/office/drawing/2014/main" id="{1B32B32F-0C62-AF26-374C-64E8B5BF9B1D}"/>
              </a:ext>
            </a:extLst>
          </p:cNvPr>
          <p:cNvSpPr txBox="1"/>
          <p:nvPr/>
        </p:nvSpPr>
        <p:spPr>
          <a:xfrm>
            <a:off x="628649" y="1460091"/>
            <a:ext cx="8176137" cy="3785652"/>
          </a:xfrm>
          <a:prstGeom prst="rect">
            <a:avLst/>
          </a:prstGeom>
          <a:noFill/>
        </p:spPr>
        <p:txBody>
          <a:bodyPr wrap="square">
            <a:spAutoFit/>
          </a:bodyPr>
          <a:lstStyle/>
          <a:p>
            <a:pPr algn="just"/>
            <a:r>
              <a:rPr lang="en-US" sz="2400" dirty="0"/>
              <a:t>Unlike for and while loops, which test the loop condition at the top of the loop, the do...while loop in C programming checks its condition at the bottom of the loop. A do...while loop is similar to a while loop, except the fact that it is guaranteed to execute at least one time.</a:t>
            </a:r>
          </a:p>
          <a:p>
            <a:pPr algn="just"/>
            <a:endParaRPr lang="en-US" sz="2400" dirty="0"/>
          </a:p>
          <a:p>
            <a:pPr marL="0" indent="0" algn="just">
              <a:buNone/>
            </a:pPr>
            <a:r>
              <a:rPr lang="en-US" sz="2400" b="1" dirty="0">
                <a:solidFill>
                  <a:srgbClr val="0070C0"/>
                </a:solidFill>
              </a:rPr>
              <a:t>Syntax </a:t>
            </a:r>
          </a:p>
          <a:p>
            <a:pPr marL="0" indent="0" algn="just">
              <a:buNone/>
            </a:pPr>
            <a:r>
              <a:rPr lang="en-US" sz="2400" dirty="0"/>
              <a:t>The syntax of a do…while loop in C programming language is:</a:t>
            </a:r>
          </a:p>
          <a:p>
            <a:pPr algn="just"/>
            <a:endParaRPr lang="en-US" sz="2400" dirty="0"/>
          </a:p>
          <a:p>
            <a:pPr algn="just"/>
            <a:endParaRPr lang="en-US" sz="2400" dirty="0"/>
          </a:p>
        </p:txBody>
      </p:sp>
      <p:sp>
        <p:nvSpPr>
          <p:cNvPr id="8" name="Content Placeholder 5">
            <a:extLst>
              <a:ext uri="{FF2B5EF4-FFF2-40B4-BE49-F238E27FC236}">
                <a16:creationId xmlns:a16="http://schemas.microsoft.com/office/drawing/2014/main" id="{AE94E67D-3EA7-9C14-9670-4841E6000326}"/>
              </a:ext>
            </a:extLst>
          </p:cNvPr>
          <p:cNvSpPr txBox="1">
            <a:spLocks/>
          </p:cNvSpPr>
          <p:nvPr/>
        </p:nvSpPr>
        <p:spPr>
          <a:xfrm>
            <a:off x="1177105" y="4551182"/>
            <a:ext cx="6789789" cy="1941692"/>
          </a:xfrm>
          <a:prstGeom prst="rect">
            <a:avLst/>
          </a:prstGeom>
          <a:solidFill>
            <a:schemeClr val="bg2"/>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600" i="1" dirty="0"/>
              <a:t>do </a:t>
            </a:r>
          </a:p>
          <a:p>
            <a:pPr marL="0" indent="0" algn="just">
              <a:buFont typeface="Arial" panose="020B0604020202020204" pitchFamily="34" charset="0"/>
              <a:buNone/>
            </a:pPr>
            <a:r>
              <a:rPr lang="en-US" sz="2600" i="1" dirty="0"/>
              <a:t>{</a:t>
            </a:r>
          </a:p>
          <a:p>
            <a:pPr marL="0" indent="0" algn="just">
              <a:buFont typeface="Arial" panose="020B0604020202020204" pitchFamily="34" charset="0"/>
              <a:buNone/>
            </a:pPr>
            <a:r>
              <a:rPr lang="en-US" sz="2600" i="1" dirty="0"/>
              <a:t>  // the body of the loop</a:t>
            </a:r>
          </a:p>
          <a:p>
            <a:pPr marL="0" indent="0" algn="just">
              <a:buFont typeface="Arial" panose="020B0604020202020204" pitchFamily="34" charset="0"/>
              <a:buNone/>
            </a:pPr>
            <a:r>
              <a:rPr lang="en-US" sz="2600" i="1" dirty="0"/>
              <a:t>}</a:t>
            </a:r>
          </a:p>
          <a:p>
            <a:pPr marL="0" indent="0" algn="just">
              <a:buFont typeface="Arial" panose="020B0604020202020204" pitchFamily="34" charset="0"/>
              <a:buNone/>
            </a:pPr>
            <a:r>
              <a:rPr lang="en-US" sz="2600" i="1" dirty="0"/>
              <a:t>while (</a:t>
            </a:r>
            <a:r>
              <a:rPr lang="en-US" sz="2600" i="1" dirty="0" err="1"/>
              <a:t>testExpression</a:t>
            </a:r>
            <a:r>
              <a:rPr lang="en-US" sz="2600" i="1" dirty="0"/>
              <a:t>);</a:t>
            </a:r>
            <a:endParaRPr lang="en-US" sz="3600" i="1" dirty="0"/>
          </a:p>
        </p:txBody>
      </p:sp>
    </p:spTree>
    <p:extLst>
      <p:ext uri="{BB962C8B-B14F-4D97-AF65-F5344CB8AC3E}">
        <p14:creationId xmlns:p14="http://schemas.microsoft.com/office/powerpoint/2010/main" val="324731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a:t>
            </a:r>
          </a:p>
        </p:txBody>
      </p:sp>
      <p:sp>
        <p:nvSpPr>
          <p:cNvPr id="7" name="TextBox 6">
            <a:extLst>
              <a:ext uri="{FF2B5EF4-FFF2-40B4-BE49-F238E27FC236}">
                <a16:creationId xmlns:a16="http://schemas.microsoft.com/office/drawing/2014/main" id="{1B32B32F-0C62-AF26-374C-64E8B5BF9B1D}"/>
              </a:ext>
            </a:extLst>
          </p:cNvPr>
          <p:cNvSpPr txBox="1"/>
          <p:nvPr/>
        </p:nvSpPr>
        <p:spPr>
          <a:xfrm>
            <a:off x="483930" y="3720185"/>
            <a:ext cx="8176137" cy="2677656"/>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Notice that the conditional expression appears at the end of the loop, so the statement(s) in the loop executes once before the condition is tested.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If the condition is true, the flow of control jumps back up to do, and the statement(s) in the loop executes again. This process repeats until the given condition becomes false.</a:t>
            </a:r>
          </a:p>
        </p:txBody>
      </p:sp>
      <p:sp>
        <p:nvSpPr>
          <p:cNvPr id="8" name="Content Placeholder 5">
            <a:extLst>
              <a:ext uri="{FF2B5EF4-FFF2-40B4-BE49-F238E27FC236}">
                <a16:creationId xmlns:a16="http://schemas.microsoft.com/office/drawing/2014/main" id="{AE94E67D-3EA7-9C14-9670-4841E6000326}"/>
              </a:ext>
            </a:extLst>
          </p:cNvPr>
          <p:cNvSpPr txBox="1">
            <a:spLocks/>
          </p:cNvSpPr>
          <p:nvPr/>
        </p:nvSpPr>
        <p:spPr>
          <a:xfrm>
            <a:off x="1177103" y="1510735"/>
            <a:ext cx="6789789" cy="1941692"/>
          </a:xfrm>
          <a:prstGeom prst="rect">
            <a:avLst/>
          </a:prstGeom>
          <a:solidFill>
            <a:schemeClr val="bg2"/>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600" i="1" dirty="0"/>
              <a:t>do </a:t>
            </a:r>
          </a:p>
          <a:p>
            <a:pPr marL="0" indent="0" algn="just">
              <a:buFont typeface="Arial" panose="020B0604020202020204" pitchFamily="34" charset="0"/>
              <a:buNone/>
            </a:pPr>
            <a:r>
              <a:rPr lang="en-US" sz="2600" i="1" dirty="0"/>
              <a:t>{</a:t>
            </a:r>
          </a:p>
          <a:p>
            <a:pPr marL="0" indent="0" algn="just">
              <a:buFont typeface="Arial" panose="020B0604020202020204" pitchFamily="34" charset="0"/>
              <a:buNone/>
            </a:pPr>
            <a:r>
              <a:rPr lang="en-US" sz="2600" i="1" dirty="0"/>
              <a:t>  // the body of the loop</a:t>
            </a:r>
          </a:p>
          <a:p>
            <a:pPr marL="0" indent="0" algn="just">
              <a:buFont typeface="Arial" panose="020B0604020202020204" pitchFamily="34" charset="0"/>
              <a:buNone/>
            </a:pPr>
            <a:r>
              <a:rPr lang="en-US" sz="2600" i="1" dirty="0"/>
              <a:t>}</a:t>
            </a:r>
          </a:p>
          <a:p>
            <a:pPr marL="0" indent="0" algn="just">
              <a:buFont typeface="Arial" panose="020B0604020202020204" pitchFamily="34" charset="0"/>
              <a:buNone/>
            </a:pPr>
            <a:r>
              <a:rPr lang="en-US" sz="2600" i="1" dirty="0"/>
              <a:t>while (</a:t>
            </a:r>
            <a:r>
              <a:rPr lang="en-US" sz="2600" i="1" dirty="0" err="1"/>
              <a:t>testExpression</a:t>
            </a:r>
            <a:r>
              <a:rPr lang="en-US" sz="2600" i="1" dirty="0"/>
              <a:t>);</a:t>
            </a:r>
            <a:endParaRPr lang="en-US" sz="3600" i="1" dirty="0"/>
          </a:p>
        </p:txBody>
      </p:sp>
    </p:spTree>
    <p:extLst>
      <p:ext uri="{BB962C8B-B14F-4D97-AF65-F5344CB8AC3E}">
        <p14:creationId xmlns:p14="http://schemas.microsoft.com/office/powerpoint/2010/main" val="129959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 flowchart</a:t>
            </a:r>
          </a:p>
        </p:txBody>
      </p:sp>
      <p:pic>
        <p:nvPicPr>
          <p:cNvPr id="4" name="Picture 3">
            <a:extLst>
              <a:ext uri="{FF2B5EF4-FFF2-40B4-BE49-F238E27FC236}">
                <a16:creationId xmlns:a16="http://schemas.microsoft.com/office/drawing/2014/main" id="{636D7D1A-10D8-DAAA-FC4E-7555C10F807D}"/>
              </a:ext>
            </a:extLst>
          </p:cNvPr>
          <p:cNvPicPr>
            <a:picLocks noChangeAspect="1"/>
          </p:cNvPicPr>
          <p:nvPr/>
        </p:nvPicPr>
        <p:blipFill>
          <a:blip r:embed="rId2"/>
          <a:stretch>
            <a:fillRect/>
          </a:stretch>
        </p:blipFill>
        <p:spPr>
          <a:xfrm>
            <a:off x="1471307" y="1315420"/>
            <a:ext cx="5810822" cy="4911981"/>
          </a:xfrm>
          <a:prstGeom prst="rect">
            <a:avLst/>
          </a:prstGeom>
        </p:spPr>
      </p:pic>
    </p:spTree>
    <p:extLst>
      <p:ext uri="{BB962C8B-B14F-4D97-AF65-F5344CB8AC3E}">
        <p14:creationId xmlns:p14="http://schemas.microsoft.com/office/powerpoint/2010/main" val="115183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 example</a:t>
            </a:r>
          </a:p>
        </p:txBody>
      </p:sp>
      <p:sp>
        <p:nvSpPr>
          <p:cNvPr id="5" name="TextBox 4">
            <a:extLst>
              <a:ext uri="{FF2B5EF4-FFF2-40B4-BE49-F238E27FC236}">
                <a16:creationId xmlns:a16="http://schemas.microsoft.com/office/drawing/2014/main" id="{75B4CB31-DF8C-BE5A-5D57-A9B9F7161D41}"/>
              </a:ext>
            </a:extLst>
          </p:cNvPr>
          <p:cNvSpPr txBox="1"/>
          <p:nvPr/>
        </p:nvSpPr>
        <p:spPr>
          <a:xfrm>
            <a:off x="353961" y="1766952"/>
            <a:ext cx="6046839" cy="4154984"/>
          </a:xfrm>
          <a:prstGeom prst="rect">
            <a:avLst/>
          </a:prstGeom>
          <a:solidFill>
            <a:schemeClr val="bg2"/>
          </a:solidFill>
        </p:spPr>
        <p:txBody>
          <a:bodyPr wrap="square">
            <a:spAutoFit/>
          </a:bodyPr>
          <a:lstStyle/>
          <a:p>
            <a:r>
              <a:rPr lang="en-US" sz="2400" dirty="0"/>
              <a:t>#include &lt;</a:t>
            </a:r>
            <a:r>
              <a:rPr lang="en-US" sz="2400" dirty="0" err="1"/>
              <a:t>stdio.h</a:t>
            </a:r>
            <a:r>
              <a:rPr lang="en-US" sz="2400" dirty="0"/>
              <a:t>&gt;</a:t>
            </a:r>
          </a:p>
          <a:p>
            <a:r>
              <a:rPr lang="en-US" sz="2400" dirty="0"/>
              <a:t>int main () </a:t>
            </a:r>
          </a:p>
          <a:p>
            <a:r>
              <a:rPr lang="en-US" sz="2400" dirty="0"/>
              <a:t>{ </a:t>
            </a:r>
          </a:p>
          <a:p>
            <a:r>
              <a:rPr lang="en-US" sz="2400" dirty="0"/>
              <a:t>	int a = 10;    </a:t>
            </a:r>
            <a:r>
              <a:rPr lang="en-US" sz="2400" b="1" dirty="0">
                <a:solidFill>
                  <a:schemeClr val="accent6"/>
                </a:solidFill>
              </a:rPr>
              <a:t>/* local variable definition */ </a:t>
            </a:r>
          </a:p>
          <a:p>
            <a:r>
              <a:rPr lang="en-US" sz="2400" dirty="0"/>
              <a:t>	do               </a:t>
            </a:r>
            <a:r>
              <a:rPr lang="en-US" sz="2400" b="1" dirty="0">
                <a:solidFill>
                  <a:schemeClr val="accent6"/>
                </a:solidFill>
              </a:rPr>
              <a:t>/* do loop execution */ </a:t>
            </a:r>
          </a:p>
          <a:p>
            <a:r>
              <a:rPr lang="en-US" sz="2400" dirty="0"/>
              <a:t>	{ </a:t>
            </a:r>
          </a:p>
          <a:p>
            <a:r>
              <a:rPr lang="en-US" sz="2400" dirty="0"/>
              <a:t>		</a:t>
            </a:r>
            <a:r>
              <a:rPr lang="en-US" sz="2400" dirty="0" err="1"/>
              <a:t>printf</a:t>
            </a:r>
            <a:r>
              <a:rPr lang="en-US" sz="2400" dirty="0"/>
              <a:t>("value of a: %d\n", a); a = a + 1; </a:t>
            </a:r>
          </a:p>
          <a:p>
            <a:r>
              <a:rPr lang="en-US" sz="2400" dirty="0"/>
              <a:t>	} </a:t>
            </a:r>
          </a:p>
          <a:p>
            <a:r>
              <a:rPr lang="en-US" sz="2400" dirty="0"/>
              <a:t>		while( a &lt; 20 ); </a:t>
            </a:r>
          </a:p>
          <a:p>
            <a:r>
              <a:rPr lang="en-US" sz="2400" dirty="0"/>
              <a:t>		return 0; </a:t>
            </a:r>
          </a:p>
          <a:p>
            <a:r>
              <a:rPr lang="en-US" sz="2400" dirty="0"/>
              <a:t>} </a:t>
            </a:r>
            <a:endParaRPr lang="en-US" dirty="0"/>
          </a:p>
        </p:txBody>
      </p:sp>
      <p:pic>
        <p:nvPicPr>
          <p:cNvPr id="7" name="Picture 6">
            <a:extLst>
              <a:ext uri="{FF2B5EF4-FFF2-40B4-BE49-F238E27FC236}">
                <a16:creationId xmlns:a16="http://schemas.microsoft.com/office/drawing/2014/main" id="{D7AFDB95-957F-4F4B-2255-2254653D80C9}"/>
              </a:ext>
            </a:extLst>
          </p:cNvPr>
          <p:cNvPicPr>
            <a:picLocks noChangeAspect="1"/>
          </p:cNvPicPr>
          <p:nvPr/>
        </p:nvPicPr>
        <p:blipFill>
          <a:blip r:embed="rId2"/>
          <a:stretch>
            <a:fillRect/>
          </a:stretch>
        </p:blipFill>
        <p:spPr>
          <a:xfrm>
            <a:off x="6885423" y="1343083"/>
            <a:ext cx="1629927" cy="5329152"/>
          </a:xfrm>
          <a:prstGeom prst="rect">
            <a:avLst/>
          </a:prstGeom>
          <a:ln>
            <a:solidFill>
              <a:schemeClr val="tx1"/>
            </a:solidFill>
          </a:ln>
        </p:spPr>
      </p:pic>
    </p:spTree>
    <p:extLst>
      <p:ext uri="{BB962C8B-B14F-4D97-AF65-F5344CB8AC3E}">
        <p14:creationId xmlns:p14="http://schemas.microsoft.com/office/powerpoint/2010/main" val="1062773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 example</a:t>
            </a:r>
          </a:p>
        </p:txBody>
      </p:sp>
      <p:sp>
        <p:nvSpPr>
          <p:cNvPr id="5" name="TextBox 4">
            <a:extLst>
              <a:ext uri="{FF2B5EF4-FFF2-40B4-BE49-F238E27FC236}">
                <a16:creationId xmlns:a16="http://schemas.microsoft.com/office/drawing/2014/main" id="{75B4CB31-DF8C-BE5A-5D57-A9B9F7161D41}"/>
              </a:ext>
            </a:extLst>
          </p:cNvPr>
          <p:cNvSpPr txBox="1"/>
          <p:nvPr/>
        </p:nvSpPr>
        <p:spPr>
          <a:xfrm>
            <a:off x="628650" y="1460091"/>
            <a:ext cx="7403690" cy="5078313"/>
          </a:xfrm>
          <a:prstGeom prst="rect">
            <a:avLst/>
          </a:prstGeom>
          <a:solidFill>
            <a:schemeClr val="bg2"/>
          </a:solidFill>
        </p:spPr>
        <p:txBody>
          <a:bodyPr wrap="square">
            <a:spAutoFit/>
          </a:bodyPr>
          <a:lstStyle/>
          <a:p>
            <a:r>
              <a:rPr lang="en-US" dirty="0"/>
              <a:t>// Program to add numbers until the user enters zero</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double number, sum = 0;</a:t>
            </a:r>
          </a:p>
          <a:p>
            <a:endParaRPr lang="en-US" dirty="0"/>
          </a:p>
          <a:p>
            <a:r>
              <a:rPr lang="en-US" dirty="0"/>
              <a:t>	do </a:t>
            </a:r>
          </a:p>
          <a:p>
            <a:r>
              <a:rPr lang="en-US" dirty="0"/>
              <a:t>	{</a:t>
            </a:r>
          </a:p>
          <a:p>
            <a:r>
              <a:rPr lang="en-US" dirty="0"/>
              <a:t>   		 </a:t>
            </a:r>
            <a:r>
              <a:rPr lang="en-US" dirty="0" err="1"/>
              <a:t>printf</a:t>
            </a:r>
            <a:r>
              <a:rPr lang="en-US" dirty="0"/>
              <a:t>("Enter a number: ");</a:t>
            </a:r>
          </a:p>
          <a:p>
            <a:r>
              <a:rPr lang="en-US" dirty="0"/>
              <a:t>   		 </a:t>
            </a:r>
            <a:r>
              <a:rPr lang="en-US" dirty="0" err="1"/>
              <a:t>scanf</a:t>
            </a:r>
            <a:r>
              <a:rPr lang="en-US" dirty="0"/>
              <a:t>("%1f", &amp;number);</a:t>
            </a:r>
          </a:p>
          <a:p>
            <a:r>
              <a:rPr lang="en-US" dirty="0"/>
              <a:t>   		 sum += number;</a:t>
            </a:r>
          </a:p>
          <a:p>
            <a:r>
              <a:rPr lang="en-US" dirty="0"/>
              <a:t>  	}</a:t>
            </a:r>
          </a:p>
          <a:p>
            <a:r>
              <a:rPr lang="en-US" dirty="0"/>
              <a:t> 	while(number != 0.0);</a:t>
            </a:r>
          </a:p>
          <a:p>
            <a:endParaRPr lang="en-US" dirty="0"/>
          </a:p>
          <a:p>
            <a:r>
              <a:rPr lang="en-US" dirty="0"/>
              <a:t>  	</a:t>
            </a:r>
            <a:r>
              <a:rPr lang="en-US" dirty="0" err="1"/>
              <a:t>printf</a:t>
            </a:r>
            <a:r>
              <a:rPr lang="en-US" dirty="0"/>
              <a:t>("Sum = %.21f",sum);</a:t>
            </a:r>
          </a:p>
          <a:p>
            <a:r>
              <a:rPr lang="en-US" dirty="0"/>
              <a:t>	return 0;</a:t>
            </a:r>
          </a:p>
          <a:p>
            <a:r>
              <a:rPr lang="en-US" dirty="0"/>
              <a:t>}</a:t>
            </a:r>
          </a:p>
        </p:txBody>
      </p:sp>
      <p:sp>
        <p:nvSpPr>
          <p:cNvPr id="3" name="Thought Bubble: Cloud 2">
            <a:extLst>
              <a:ext uri="{FF2B5EF4-FFF2-40B4-BE49-F238E27FC236}">
                <a16:creationId xmlns:a16="http://schemas.microsoft.com/office/drawing/2014/main" id="{B1D3F514-5DD6-96D7-50E8-A55B2EBB7807}"/>
              </a:ext>
            </a:extLst>
          </p:cNvPr>
          <p:cNvSpPr/>
          <p:nvPr/>
        </p:nvSpPr>
        <p:spPr>
          <a:xfrm>
            <a:off x="6127350" y="1598531"/>
            <a:ext cx="2050742" cy="1325563"/>
          </a:xfrm>
          <a:prstGeom prst="cloudCallout">
            <a:avLst>
              <a:gd name="adj1" fmla="val 46439"/>
              <a:gd name="adj2" fmla="val 7575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4" name="Picture 3" descr="A picture containing clipart&#10;&#10;Description automatically generated">
            <a:extLst>
              <a:ext uri="{FF2B5EF4-FFF2-40B4-BE49-F238E27FC236}">
                <a16:creationId xmlns:a16="http://schemas.microsoft.com/office/drawing/2014/main" id="{7AC16DA1-C7D5-D2EF-8B5A-15AEBE2F6A4C}"/>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V="1">
            <a:off x="6669506" y="3466773"/>
            <a:ext cx="3017172" cy="1931816"/>
          </a:xfrm>
          <a:prstGeom prst="rect">
            <a:avLst/>
          </a:prstGeom>
        </p:spPr>
      </p:pic>
    </p:spTree>
    <p:extLst>
      <p:ext uri="{BB962C8B-B14F-4D97-AF65-F5344CB8AC3E}">
        <p14:creationId xmlns:p14="http://schemas.microsoft.com/office/powerpoint/2010/main" val="1666824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 example</a:t>
            </a:r>
          </a:p>
        </p:txBody>
      </p:sp>
      <p:sp>
        <p:nvSpPr>
          <p:cNvPr id="5" name="TextBox 4">
            <a:extLst>
              <a:ext uri="{FF2B5EF4-FFF2-40B4-BE49-F238E27FC236}">
                <a16:creationId xmlns:a16="http://schemas.microsoft.com/office/drawing/2014/main" id="{75B4CB31-DF8C-BE5A-5D57-A9B9F7161D41}"/>
              </a:ext>
            </a:extLst>
          </p:cNvPr>
          <p:cNvSpPr txBox="1"/>
          <p:nvPr/>
        </p:nvSpPr>
        <p:spPr>
          <a:xfrm>
            <a:off x="628650" y="1460091"/>
            <a:ext cx="7403690" cy="5078313"/>
          </a:xfrm>
          <a:prstGeom prst="rect">
            <a:avLst/>
          </a:prstGeom>
          <a:solidFill>
            <a:schemeClr val="bg2"/>
          </a:solidFill>
        </p:spPr>
        <p:txBody>
          <a:bodyPr wrap="square">
            <a:spAutoFit/>
          </a:bodyPr>
          <a:lstStyle/>
          <a:p>
            <a:r>
              <a:rPr lang="en-US" dirty="0"/>
              <a:t>// Program to add numbers until the user enters zero</a:t>
            </a:r>
          </a:p>
          <a:p>
            <a:endParaRPr lang="en-US" dirty="0"/>
          </a:p>
          <a:p>
            <a:r>
              <a:rPr lang="en-US" dirty="0"/>
              <a:t>#include &lt;</a:t>
            </a:r>
            <a:r>
              <a:rPr lang="en-US" dirty="0" err="1"/>
              <a:t>stdio.h</a:t>
            </a:r>
            <a:r>
              <a:rPr lang="en-US" dirty="0"/>
              <a:t>&gt;</a:t>
            </a:r>
          </a:p>
          <a:p>
            <a:r>
              <a:rPr lang="en-US" dirty="0"/>
              <a:t>int main() </a:t>
            </a:r>
          </a:p>
          <a:p>
            <a:r>
              <a:rPr lang="en-US" dirty="0"/>
              <a:t>{</a:t>
            </a:r>
          </a:p>
          <a:p>
            <a:r>
              <a:rPr lang="en-US" dirty="0"/>
              <a:t>  	double number, sum = 0;</a:t>
            </a:r>
          </a:p>
          <a:p>
            <a:endParaRPr lang="en-US" dirty="0"/>
          </a:p>
          <a:p>
            <a:r>
              <a:rPr lang="en-US" dirty="0"/>
              <a:t>	do </a:t>
            </a:r>
          </a:p>
          <a:p>
            <a:r>
              <a:rPr lang="en-US" dirty="0"/>
              <a:t>	{</a:t>
            </a:r>
          </a:p>
          <a:p>
            <a:r>
              <a:rPr lang="en-US" dirty="0"/>
              <a:t>   		 </a:t>
            </a:r>
            <a:r>
              <a:rPr lang="en-US" dirty="0" err="1"/>
              <a:t>printf</a:t>
            </a:r>
            <a:r>
              <a:rPr lang="en-US" dirty="0"/>
              <a:t>("Enter a number: ");</a:t>
            </a:r>
          </a:p>
          <a:p>
            <a:r>
              <a:rPr lang="en-US" dirty="0"/>
              <a:t>   		 </a:t>
            </a:r>
            <a:r>
              <a:rPr lang="en-US" dirty="0" err="1"/>
              <a:t>scanf</a:t>
            </a:r>
            <a:r>
              <a:rPr lang="en-US" dirty="0"/>
              <a:t>("%1f", &amp;number);</a:t>
            </a:r>
          </a:p>
          <a:p>
            <a:r>
              <a:rPr lang="en-US" dirty="0"/>
              <a:t>   		 sum += number;</a:t>
            </a:r>
          </a:p>
          <a:p>
            <a:r>
              <a:rPr lang="en-US" dirty="0"/>
              <a:t>  	}</a:t>
            </a:r>
          </a:p>
          <a:p>
            <a:r>
              <a:rPr lang="en-US" dirty="0"/>
              <a:t> 	while(number != 0.0);</a:t>
            </a:r>
          </a:p>
          <a:p>
            <a:endParaRPr lang="en-US" dirty="0"/>
          </a:p>
          <a:p>
            <a:r>
              <a:rPr lang="en-US" dirty="0"/>
              <a:t>  	</a:t>
            </a:r>
            <a:r>
              <a:rPr lang="en-US" dirty="0" err="1"/>
              <a:t>printf</a:t>
            </a:r>
            <a:r>
              <a:rPr lang="en-US" dirty="0"/>
              <a:t>("Sum = %.21f",sum);</a:t>
            </a:r>
          </a:p>
          <a:p>
            <a:r>
              <a:rPr lang="en-US" dirty="0"/>
              <a:t>	return 0;</a:t>
            </a:r>
          </a:p>
          <a:p>
            <a:r>
              <a:rPr lang="en-US" dirty="0"/>
              <a:t>}</a:t>
            </a:r>
          </a:p>
        </p:txBody>
      </p:sp>
      <p:sp>
        <p:nvSpPr>
          <p:cNvPr id="8" name="TextBox 7">
            <a:extLst>
              <a:ext uri="{FF2B5EF4-FFF2-40B4-BE49-F238E27FC236}">
                <a16:creationId xmlns:a16="http://schemas.microsoft.com/office/drawing/2014/main" id="{56263EEA-D7E5-5B7B-65CE-6D7B9F8F7DD7}"/>
              </a:ext>
            </a:extLst>
          </p:cNvPr>
          <p:cNvSpPr txBox="1"/>
          <p:nvPr/>
        </p:nvSpPr>
        <p:spPr>
          <a:xfrm>
            <a:off x="5368412" y="2942097"/>
            <a:ext cx="2389239" cy="2031325"/>
          </a:xfrm>
          <a:prstGeom prst="rect">
            <a:avLst/>
          </a:prstGeom>
          <a:solidFill>
            <a:schemeClr val="bg1"/>
          </a:solidFill>
        </p:spPr>
        <p:txBody>
          <a:bodyPr wrap="square">
            <a:spAutoFit/>
          </a:bodyPr>
          <a:lstStyle/>
          <a:p>
            <a:r>
              <a:rPr lang="en-US" b="1" dirty="0"/>
              <a:t>Output</a:t>
            </a:r>
          </a:p>
          <a:p>
            <a:r>
              <a:rPr lang="en-US" dirty="0"/>
              <a:t>Enter a number: 1.5</a:t>
            </a:r>
          </a:p>
          <a:p>
            <a:r>
              <a:rPr lang="en-US" dirty="0"/>
              <a:t>Enter a number: 2.4</a:t>
            </a:r>
          </a:p>
          <a:p>
            <a:r>
              <a:rPr lang="en-US" dirty="0"/>
              <a:t>Enter a number: -3.4</a:t>
            </a:r>
          </a:p>
          <a:p>
            <a:r>
              <a:rPr lang="en-US" dirty="0"/>
              <a:t>Enter a number: 4.2</a:t>
            </a:r>
          </a:p>
          <a:p>
            <a:r>
              <a:rPr lang="en-US" dirty="0"/>
              <a:t>Enter a number: 0</a:t>
            </a:r>
          </a:p>
          <a:p>
            <a:r>
              <a:rPr lang="en-US" dirty="0"/>
              <a:t>Sum = 4.70</a:t>
            </a:r>
          </a:p>
        </p:txBody>
      </p:sp>
    </p:spTree>
    <p:extLst>
      <p:ext uri="{BB962C8B-B14F-4D97-AF65-F5344CB8AC3E}">
        <p14:creationId xmlns:p14="http://schemas.microsoft.com/office/powerpoint/2010/main" val="3535011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do…while loop explanation</a:t>
            </a:r>
          </a:p>
        </p:txBody>
      </p:sp>
      <p:sp>
        <p:nvSpPr>
          <p:cNvPr id="5" name="TextBox 4">
            <a:extLst>
              <a:ext uri="{FF2B5EF4-FFF2-40B4-BE49-F238E27FC236}">
                <a16:creationId xmlns:a16="http://schemas.microsoft.com/office/drawing/2014/main" id="{75B4CB31-DF8C-BE5A-5D57-A9B9F7161D41}"/>
              </a:ext>
            </a:extLst>
          </p:cNvPr>
          <p:cNvSpPr txBox="1"/>
          <p:nvPr/>
        </p:nvSpPr>
        <p:spPr>
          <a:xfrm>
            <a:off x="628650" y="1460091"/>
            <a:ext cx="7403690" cy="5355312"/>
          </a:xfrm>
          <a:prstGeom prst="rect">
            <a:avLst/>
          </a:prstGeom>
          <a:solidFill>
            <a:schemeClr val="bg2"/>
          </a:solidFill>
        </p:spPr>
        <p:txBody>
          <a:bodyPr wrap="square">
            <a:spAutoFit/>
          </a:bodyPr>
          <a:lstStyle/>
          <a:p>
            <a:r>
              <a:rPr lang="en-US" dirty="0"/>
              <a:t>{</a:t>
            </a:r>
          </a:p>
          <a:p>
            <a:r>
              <a:rPr lang="en-US" dirty="0"/>
              <a:t>  	double number, sum = 0;</a:t>
            </a:r>
          </a:p>
          <a:p>
            <a:endParaRPr lang="en-US" dirty="0"/>
          </a:p>
          <a:p>
            <a:endParaRPr lang="en-US" dirty="0"/>
          </a:p>
          <a:p>
            <a:r>
              <a:rPr lang="en-US" dirty="0"/>
              <a:t>	do </a:t>
            </a:r>
          </a:p>
          <a:p>
            <a:r>
              <a:rPr lang="en-US" dirty="0"/>
              <a:t>	{</a:t>
            </a:r>
          </a:p>
          <a:p>
            <a:r>
              <a:rPr lang="en-US" dirty="0"/>
              <a:t>   		 </a:t>
            </a:r>
            <a:r>
              <a:rPr lang="en-US" dirty="0" err="1"/>
              <a:t>printf</a:t>
            </a:r>
            <a:r>
              <a:rPr lang="en-US" dirty="0"/>
              <a:t>("Enter a number: ");</a:t>
            </a:r>
          </a:p>
          <a:p>
            <a:r>
              <a:rPr lang="en-US" dirty="0"/>
              <a:t>   		 </a:t>
            </a:r>
            <a:r>
              <a:rPr lang="en-US" dirty="0" err="1"/>
              <a:t>scanf</a:t>
            </a:r>
            <a:r>
              <a:rPr lang="en-US" dirty="0"/>
              <a:t>("%1f", &amp;number);</a:t>
            </a:r>
          </a:p>
          <a:p>
            <a:r>
              <a:rPr lang="en-US" dirty="0"/>
              <a:t>   		 sum += number;</a:t>
            </a:r>
          </a:p>
          <a:p>
            <a:r>
              <a:rPr lang="en-US" dirty="0"/>
              <a:t>  	}</a:t>
            </a:r>
          </a:p>
          <a:p>
            <a:r>
              <a:rPr lang="en-US" dirty="0"/>
              <a:t> 	while(number != 0.0);</a:t>
            </a:r>
          </a:p>
          <a:p>
            <a:endParaRPr lang="en-US" dirty="0"/>
          </a:p>
          <a:p>
            <a:endParaRPr lang="en-US" dirty="0"/>
          </a:p>
          <a:p>
            <a:endParaRPr lang="en-US" dirty="0"/>
          </a:p>
          <a:p>
            <a:endParaRPr lang="en-US" dirty="0"/>
          </a:p>
          <a:p>
            <a:endParaRPr lang="en-US" dirty="0"/>
          </a:p>
          <a:p>
            <a:r>
              <a:rPr lang="en-US" dirty="0"/>
              <a:t>  	</a:t>
            </a:r>
            <a:r>
              <a:rPr lang="en-US" dirty="0" err="1"/>
              <a:t>printf</a:t>
            </a:r>
            <a:r>
              <a:rPr lang="en-US" dirty="0"/>
              <a:t>("Sum = %.21f",sum);</a:t>
            </a:r>
          </a:p>
          <a:p>
            <a:r>
              <a:rPr lang="en-US" dirty="0"/>
              <a:t>	return 0;</a:t>
            </a:r>
          </a:p>
          <a:p>
            <a:r>
              <a:rPr lang="en-US" dirty="0"/>
              <a:t>}</a:t>
            </a:r>
          </a:p>
        </p:txBody>
      </p:sp>
      <p:sp>
        <p:nvSpPr>
          <p:cNvPr id="6" name="TextBox 5">
            <a:extLst>
              <a:ext uri="{FF2B5EF4-FFF2-40B4-BE49-F238E27FC236}">
                <a16:creationId xmlns:a16="http://schemas.microsoft.com/office/drawing/2014/main" id="{31AA7B34-CAFB-493A-76B2-A9A1D101A360}"/>
              </a:ext>
            </a:extLst>
          </p:cNvPr>
          <p:cNvSpPr txBox="1"/>
          <p:nvPr/>
        </p:nvSpPr>
        <p:spPr>
          <a:xfrm>
            <a:off x="4378428" y="1447189"/>
            <a:ext cx="4572000" cy="923330"/>
          </a:xfrm>
          <a:prstGeom prst="rect">
            <a:avLst/>
          </a:prstGeom>
          <a:solidFill>
            <a:schemeClr val="accent4"/>
          </a:solidFill>
        </p:spPr>
        <p:txBody>
          <a:bodyPr wrap="square">
            <a:spAutoFit/>
          </a:bodyPr>
          <a:lstStyle/>
          <a:p>
            <a:pPr algn="just"/>
            <a:r>
              <a:rPr lang="en-US" dirty="0"/>
              <a:t>Here, we have used a do...while loop to prompt the user to enter a number. The loop works as long as the input number is not 0.</a:t>
            </a:r>
          </a:p>
        </p:txBody>
      </p:sp>
      <p:sp>
        <p:nvSpPr>
          <p:cNvPr id="10" name="TextBox 9">
            <a:extLst>
              <a:ext uri="{FF2B5EF4-FFF2-40B4-BE49-F238E27FC236}">
                <a16:creationId xmlns:a16="http://schemas.microsoft.com/office/drawing/2014/main" id="{4B227F7B-9A7C-8460-9CF7-598AA3A6531B}"/>
              </a:ext>
            </a:extLst>
          </p:cNvPr>
          <p:cNvSpPr txBox="1"/>
          <p:nvPr/>
        </p:nvSpPr>
        <p:spPr>
          <a:xfrm>
            <a:off x="4378428" y="2605330"/>
            <a:ext cx="4572000" cy="1200329"/>
          </a:xfrm>
          <a:prstGeom prst="rect">
            <a:avLst/>
          </a:prstGeom>
          <a:solidFill>
            <a:schemeClr val="accent4"/>
          </a:solidFill>
        </p:spPr>
        <p:txBody>
          <a:bodyPr wrap="square">
            <a:spAutoFit/>
          </a:bodyPr>
          <a:lstStyle/>
          <a:p>
            <a:pPr algn="just"/>
            <a:r>
              <a:rPr lang="en-US" dirty="0"/>
              <a:t>The do...while loop executes at least once i.e. the first iteration runs without checking the condition. The condition is checked only after the first iteration has been executed.</a:t>
            </a:r>
          </a:p>
        </p:txBody>
      </p:sp>
      <p:sp>
        <p:nvSpPr>
          <p:cNvPr id="12" name="TextBox 11">
            <a:extLst>
              <a:ext uri="{FF2B5EF4-FFF2-40B4-BE49-F238E27FC236}">
                <a16:creationId xmlns:a16="http://schemas.microsoft.com/office/drawing/2014/main" id="{907E5C60-2FE1-6C8B-C20D-2598D7765CDE}"/>
              </a:ext>
            </a:extLst>
          </p:cNvPr>
          <p:cNvSpPr txBox="1"/>
          <p:nvPr/>
        </p:nvSpPr>
        <p:spPr>
          <a:xfrm>
            <a:off x="4378428" y="3953081"/>
            <a:ext cx="4572000" cy="2862322"/>
          </a:xfrm>
          <a:prstGeom prst="rect">
            <a:avLst/>
          </a:prstGeom>
          <a:solidFill>
            <a:schemeClr val="accent4"/>
          </a:solidFill>
        </p:spPr>
        <p:txBody>
          <a:bodyPr wrap="square">
            <a:spAutoFit/>
          </a:bodyPr>
          <a:lstStyle/>
          <a:p>
            <a:r>
              <a:rPr lang="en-US" dirty="0"/>
              <a:t>So, if the first input is a non-zero number, that number is added to the sum variable and the loop continues to the next iteration. This process is repeated until the user enters 0.</a:t>
            </a:r>
          </a:p>
          <a:p>
            <a:endParaRPr lang="en-US" dirty="0"/>
          </a:p>
          <a:p>
            <a:r>
              <a:rPr lang="en-US" dirty="0"/>
              <a:t>But if the first input is 0, there will be no second iteration of the loop and sum becomes 0.0.</a:t>
            </a:r>
          </a:p>
          <a:p>
            <a:endParaRPr lang="en-US" dirty="0"/>
          </a:p>
          <a:p>
            <a:r>
              <a:rPr lang="en-US" dirty="0"/>
              <a:t>Outside the loop, we print the value of sum.</a:t>
            </a:r>
          </a:p>
        </p:txBody>
      </p:sp>
    </p:spTree>
    <p:extLst>
      <p:ext uri="{BB962C8B-B14F-4D97-AF65-F5344CB8AC3E}">
        <p14:creationId xmlns:p14="http://schemas.microsoft.com/office/powerpoint/2010/main" val="504804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Loop control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1938992"/>
          </a:xfrm>
          <a:prstGeom prst="rect">
            <a:avLst/>
          </a:prstGeom>
          <a:noFill/>
        </p:spPr>
        <p:txBody>
          <a:bodyPr wrap="square">
            <a:spAutoFit/>
          </a:bodyPr>
          <a:lstStyle/>
          <a:p>
            <a:pPr algn="just"/>
            <a:r>
              <a:rPr lang="en-US" sz="2400" dirty="0"/>
              <a:t>Loop control statements change execution from its normal sequence. When execution leaves a scope, all automatic objects that were created in that scope are destroyed.</a:t>
            </a:r>
          </a:p>
          <a:p>
            <a:pPr algn="just"/>
            <a:endParaRPr lang="en-US" sz="2400" dirty="0"/>
          </a:p>
          <a:p>
            <a:pPr algn="just"/>
            <a:r>
              <a:rPr lang="en-US" sz="2400" dirty="0"/>
              <a:t>C supports the following control statements.</a:t>
            </a:r>
          </a:p>
        </p:txBody>
      </p:sp>
      <p:pic>
        <p:nvPicPr>
          <p:cNvPr id="8" name="Picture 7">
            <a:extLst>
              <a:ext uri="{FF2B5EF4-FFF2-40B4-BE49-F238E27FC236}">
                <a16:creationId xmlns:a16="http://schemas.microsoft.com/office/drawing/2014/main" id="{D27568ED-6EAD-A8AA-F38B-CE3CDC69A947}"/>
              </a:ext>
            </a:extLst>
          </p:cNvPr>
          <p:cNvPicPr>
            <a:picLocks noChangeAspect="1"/>
          </p:cNvPicPr>
          <p:nvPr/>
        </p:nvPicPr>
        <p:blipFill>
          <a:blip r:embed="rId2"/>
          <a:stretch>
            <a:fillRect/>
          </a:stretch>
        </p:blipFill>
        <p:spPr>
          <a:xfrm>
            <a:off x="1661706" y="3213833"/>
            <a:ext cx="5820587" cy="3439005"/>
          </a:xfrm>
          <a:prstGeom prst="rect">
            <a:avLst/>
          </a:prstGeom>
        </p:spPr>
      </p:pic>
    </p:spTree>
    <p:extLst>
      <p:ext uri="{BB962C8B-B14F-4D97-AF65-F5344CB8AC3E}">
        <p14:creationId xmlns:p14="http://schemas.microsoft.com/office/powerpoint/2010/main" val="637262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Break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4651723"/>
          </a:xfrm>
          <a:prstGeom prst="rect">
            <a:avLst/>
          </a:prstGeom>
          <a:noFill/>
        </p:spPr>
        <p:txBody>
          <a:bodyPr wrap="square">
            <a:spAutoFit/>
          </a:bodyPr>
          <a:lstStyle/>
          <a:p>
            <a:pPr algn="just"/>
            <a:r>
              <a:rPr lang="en-US" sz="2400" dirty="0"/>
              <a:t>The break statement in C programming has the following two usages:</a:t>
            </a:r>
          </a:p>
          <a:p>
            <a:pPr marL="342900" indent="-342900" algn="just">
              <a:lnSpc>
                <a:spcPct val="150000"/>
              </a:lnSpc>
              <a:buFont typeface="Wingdings" panose="05000000000000000000" pitchFamily="2" charset="2"/>
              <a:buChar char="Ø"/>
            </a:pPr>
            <a:r>
              <a:rPr lang="en-US" sz="2400" dirty="0"/>
              <a:t>When a break statement is encountered inside a loop, the loop is immediately terminated, and the program control resumes at the next statement following the loop.</a:t>
            </a:r>
          </a:p>
          <a:p>
            <a:pPr marL="342900" indent="-342900" algn="just">
              <a:lnSpc>
                <a:spcPct val="150000"/>
              </a:lnSpc>
              <a:buFont typeface="Wingdings" panose="05000000000000000000" pitchFamily="2" charset="2"/>
              <a:buChar char="Ø"/>
            </a:pPr>
            <a:r>
              <a:rPr lang="en-US" sz="2400" dirty="0"/>
              <a:t>It can be used to terminate a case in the switch statement</a:t>
            </a:r>
          </a:p>
          <a:p>
            <a:pPr marL="342900" indent="-342900" algn="just">
              <a:lnSpc>
                <a:spcPct val="150000"/>
              </a:lnSpc>
              <a:buFont typeface="Wingdings" panose="05000000000000000000" pitchFamily="2" charset="2"/>
              <a:buChar char="Ø"/>
            </a:pPr>
            <a:r>
              <a:rPr lang="en-US" sz="2400" dirty="0"/>
              <a:t>If you are using nested loops, the break statement will stop the execution of the innermost loop and start executing the next line of code after the block.</a:t>
            </a:r>
          </a:p>
        </p:txBody>
      </p:sp>
    </p:spTree>
    <p:extLst>
      <p:ext uri="{BB962C8B-B14F-4D97-AF65-F5344CB8AC3E}">
        <p14:creationId xmlns:p14="http://schemas.microsoft.com/office/powerpoint/2010/main" val="154535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1A5E-4C06-F11C-5F45-0463A9DD1ED0}"/>
              </a:ext>
            </a:extLst>
          </p:cNvPr>
          <p:cNvSpPr>
            <a:spLocks noGrp="1"/>
          </p:cNvSpPr>
          <p:nvPr>
            <p:ph type="title"/>
          </p:nvPr>
        </p:nvSpPr>
        <p:spPr/>
        <p:txBody>
          <a:bodyPr/>
          <a:lstStyle/>
          <a:p>
            <a:pPr algn="ctr"/>
            <a:r>
              <a:rPr lang="en-US" b="1" dirty="0">
                <a:solidFill>
                  <a:srgbClr val="0070C0"/>
                </a:solidFill>
              </a:rPr>
              <a:t>Conditional Statements</a:t>
            </a:r>
            <a:endParaRPr lang="en-US" dirty="0"/>
          </a:p>
        </p:txBody>
      </p:sp>
      <p:sp>
        <p:nvSpPr>
          <p:cNvPr id="3" name="Content Placeholder 2">
            <a:extLst>
              <a:ext uri="{FF2B5EF4-FFF2-40B4-BE49-F238E27FC236}">
                <a16:creationId xmlns:a16="http://schemas.microsoft.com/office/drawing/2014/main" id="{9A9A119D-40D8-77F9-1120-8DDC71D0644B}"/>
              </a:ext>
            </a:extLst>
          </p:cNvPr>
          <p:cNvSpPr>
            <a:spLocks noGrp="1"/>
          </p:cNvSpPr>
          <p:nvPr>
            <p:ph idx="1"/>
          </p:nvPr>
        </p:nvSpPr>
        <p:spPr/>
        <p:txBody>
          <a:bodyPr>
            <a:normAutofit/>
          </a:bodyPr>
          <a:lstStyle/>
          <a:p>
            <a:pPr algn="just"/>
            <a:r>
              <a:rPr lang="en-US" sz="2400" dirty="0"/>
              <a:t>Decision making structures require that the programmer specifies one or more conditions to be evaluated or tested by the program, along with a statement or statements to be executed if the condition is determined to be true, and optionally, other statements to be executed if the condition is determined to be false. Show below is the general form of a typical decision making structure found in most of the programming languages −</a:t>
            </a:r>
          </a:p>
        </p:txBody>
      </p:sp>
    </p:spTree>
    <p:extLst>
      <p:ext uri="{BB962C8B-B14F-4D97-AF65-F5344CB8AC3E}">
        <p14:creationId xmlns:p14="http://schemas.microsoft.com/office/powerpoint/2010/main" val="932318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Break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1569660"/>
          </a:xfrm>
          <a:prstGeom prst="rect">
            <a:avLst/>
          </a:prstGeom>
          <a:noFill/>
        </p:spPr>
        <p:txBody>
          <a:bodyPr wrap="square">
            <a:spAutoFit/>
          </a:bodyPr>
          <a:lstStyle/>
          <a:p>
            <a:pPr algn="just"/>
            <a:r>
              <a:rPr lang="en-US" sz="2400" b="1" dirty="0">
                <a:solidFill>
                  <a:srgbClr val="0070C0"/>
                </a:solidFill>
              </a:rPr>
              <a:t>Syntax</a:t>
            </a:r>
          </a:p>
          <a:p>
            <a:pPr algn="just"/>
            <a:r>
              <a:rPr lang="en-US" sz="2400" dirty="0"/>
              <a:t>The syntax for a break statement in C is as follows:</a:t>
            </a:r>
          </a:p>
          <a:p>
            <a:pPr algn="just"/>
            <a:endParaRPr lang="en-US" sz="2400" dirty="0"/>
          </a:p>
          <a:p>
            <a:pPr algn="just"/>
            <a:endParaRPr lang="en-US" sz="2400" dirty="0"/>
          </a:p>
        </p:txBody>
      </p:sp>
      <p:sp>
        <p:nvSpPr>
          <p:cNvPr id="5" name="TextBox 4">
            <a:extLst>
              <a:ext uri="{FF2B5EF4-FFF2-40B4-BE49-F238E27FC236}">
                <a16:creationId xmlns:a16="http://schemas.microsoft.com/office/drawing/2014/main" id="{5B6B45B7-5D7C-6F9D-22F6-096A9A642070}"/>
              </a:ext>
            </a:extLst>
          </p:cNvPr>
          <p:cNvSpPr txBox="1"/>
          <p:nvPr/>
        </p:nvSpPr>
        <p:spPr>
          <a:xfrm>
            <a:off x="628650" y="2382836"/>
            <a:ext cx="2291531" cy="461665"/>
          </a:xfrm>
          <a:prstGeom prst="rect">
            <a:avLst/>
          </a:prstGeom>
          <a:solidFill>
            <a:schemeClr val="bg2"/>
          </a:solidFill>
        </p:spPr>
        <p:txBody>
          <a:bodyPr wrap="square">
            <a:spAutoFit/>
          </a:bodyPr>
          <a:lstStyle/>
          <a:p>
            <a:r>
              <a:rPr lang="en-US" sz="2400" i="1" dirty="0"/>
              <a:t>break;</a:t>
            </a:r>
          </a:p>
        </p:txBody>
      </p:sp>
      <p:pic>
        <p:nvPicPr>
          <p:cNvPr id="7" name="Picture 6">
            <a:extLst>
              <a:ext uri="{FF2B5EF4-FFF2-40B4-BE49-F238E27FC236}">
                <a16:creationId xmlns:a16="http://schemas.microsoft.com/office/drawing/2014/main" id="{8D71EF7A-BF27-BCD7-3C8F-61CBFAFDF1E2}"/>
              </a:ext>
            </a:extLst>
          </p:cNvPr>
          <p:cNvPicPr>
            <a:picLocks noChangeAspect="1"/>
          </p:cNvPicPr>
          <p:nvPr/>
        </p:nvPicPr>
        <p:blipFill rotWithShape="1">
          <a:blip r:embed="rId2"/>
          <a:srcRect l="35983"/>
          <a:stretch/>
        </p:blipFill>
        <p:spPr>
          <a:xfrm>
            <a:off x="5200650" y="2187481"/>
            <a:ext cx="3716042" cy="4567280"/>
          </a:xfrm>
          <a:prstGeom prst="rect">
            <a:avLst/>
          </a:prstGeom>
        </p:spPr>
      </p:pic>
      <p:sp>
        <p:nvSpPr>
          <p:cNvPr id="9" name="TextBox 8">
            <a:extLst>
              <a:ext uri="{FF2B5EF4-FFF2-40B4-BE49-F238E27FC236}">
                <a16:creationId xmlns:a16="http://schemas.microsoft.com/office/drawing/2014/main" id="{2BF007C8-3F04-A502-EB26-9A0567F62BBE}"/>
              </a:ext>
            </a:extLst>
          </p:cNvPr>
          <p:cNvSpPr txBox="1"/>
          <p:nvPr/>
        </p:nvSpPr>
        <p:spPr>
          <a:xfrm>
            <a:off x="628650" y="3767246"/>
            <a:ext cx="4572000" cy="1200329"/>
          </a:xfrm>
          <a:prstGeom prst="rect">
            <a:avLst/>
          </a:prstGeom>
          <a:noFill/>
        </p:spPr>
        <p:txBody>
          <a:bodyPr wrap="square">
            <a:spAutoFit/>
          </a:bodyPr>
          <a:lstStyle/>
          <a:p>
            <a:pPr algn="just"/>
            <a:r>
              <a:rPr lang="en-US" sz="2400" dirty="0"/>
              <a:t>The break statement is almost always used with if...else statement inside the loop</a:t>
            </a:r>
          </a:p>
        </p:txBody>
      </p:sp>
    </p:spTree>
    <p:extLst>
      <p:ext uri="{BB962C8B-B14F-4D97-AF65-F5344CB8AC3E}">
        <p14:creationId xmlns:p14="http://schemas.microsoft.com/office/powerpoint/2010/main" val="1214632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Break statements</a:t>
            </a:r>
          </a:p>
        </p:txBody>
      </p:sp>
      <p:pic>
        <p:nvPicPr>
          <p:cNvPr id="6" name="Picture 5">
            <a:extLst>
              <a:ext uri="{FF2B5EF4-FFF2-40B4-BE49-F238E27FC236}">
                <a16:creationId xmlns:a16="http://schemas.microsoft.com/office/drawing/2014/main" id="{A2A0F0BE-B5E8-3044-B575-835216C5CB00}"/>
              </a:ext>
            </a:extLst>
          </p:cNvPr>
          <p:cNvPicPr>
            <a:picLocks noChangeAspect="1"/>
          </p:cNvPicPr>
          <p:nvPr/>
        </p:nvPicPr>
        <p:blipFill>
          <a:blip r:embed="rId2"/>
          <a:stretch>
            <a:fillRect/>
          </a:stretch>
        </p:blipFill>
        <p:spPr>
          <a:xfrm>
            <a:off x="179511" y="1847977"/>
            <a:ext cx="8784977" cy="4125120"/>
          </a:xfrm>
          <a:prstGeom prst="rect">
            <a:avLst/>
          </a:prstGeom>
        </p:spPr>
      </p:pic>
      <p:sp>
        <p:nvSpPr>
          <p:cNvPr id="8" name="TextBox 7">
            <a:extLst>
              <a:ext uri="{FF2B5EF4-FFF2-40B4-BE49-F238E27FC236}">
                <a16:creationId xmlns:a16="http://schemas.microsoft.com/office/drawing/2014/main" id="{E5169F34-1909-875D-DDB3-C780C7EA6C8C}"/>
              </a:ext>
            </a:extLst>
          </p:cNvPr>
          <p:cNvSpPr txBox="1"/>
          <p:nvPr/>
        </p:nvSpPr>
        <p:spPr>
          <a:xfrm>
            <a:off x="179511" y="1332478"/>
            <a:ext cx="6695768" cy="461665"/>
          </a:xfrm>
          <a:prstGeom prst="rect">
            <a:avLst/>
          </a:prstGeom>
          <a:noFill/>
        </p:spPr>
        <p:txBody>
          <a:bodyPr wrap="square" rtlCol="0">
            <a:spAutoFit/>
          </a:bodyPr>
          <a:lstStyle/>
          <a:p>
            <a:r>
              <a:rPr lang="en-US" sz="2400" b="1" u="sng" dirty="0"/>
              <a:t>How break statements works ?</a:t>
            </a:r>
          </a:p>
        </p:txBody>
      </p:sp>
    </p:spTree>
    <p:extLst>
      <p:ext uri="{BB962C8B-B14F-4D97-AF65-F5344CB8AC3E}">
        <p14:creationId xmlns:p14="http://schemas.microsoft.com/office/powerpoint/2010/main" val="300072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888589" y="0"/>
            <a:ext cx="7886700" cy="1094964"/>
          </a:xfrm>
        </p:spPr>
        <p:txBody>
          <a:bodyPr/>
          <a:lstStyle/>
          <a:p>
            <a:pPr algn="ctr"/>
            <a:r>
              <a:rPr lang="en-US" b="1" dirty="0">
                <a:solidFill>
                  <a:srgbClr val="0070C0"/>
                </a:solidFill>
              </a:rPr>
              <a:t>Break statements example</a:t>
            </a:r>
          </a:p>
        </p:txBody>
      </p:sp>
      <p:sp>
        <p:nvSpPr>
          <p:cNvPr id="8" name="TextBox 7">
            <a:extLst>
              <a:ext uri="{FF2B5EF4-FFF2-40B4-BE49-F238E27FC236}">
                <a16:creationId xmlns:a16="http://schemas.microsoft.com/office/drawing/2014/main" id="{E5169F34-1909-875D-DDB3-C780C7EA6C8C}"/>
              </a:ext>
            </a:extLst>
          </p:cNvPr>
          <p:cNvSpPr txBox="1"/>
          <p:nvPr/>
        </p:nvSpPr>
        <p:spPr>
          <a:xfrm>
            <a:off x="179510" y="904774"/>
            <a:ext cx="8595779" cy="5909310"/>
          </a:xfrm>
          <a:prstGeom prst="rect">
            <a:avLst/>
          </a:prstGeom>
          <a:solidFill>
            <a:schemeClr val="bg2"/>
          </a:solidFill>
        </p:spPr>
        <p:txBody>
          <a:bodyPr wrap="square" rtlCol="0">
            <a:spAutoFit/>
          </a:bodyPr>
          <a:lstStyle/>
          <a:p>
            <a:r>
              <a:rPr lang="en-US" dirty="0"/>
              <a:t>#include &lt;</a:t>
            </a:r>
            <a:r>
              <a:rPr lang="en-US" dirty="0" err="1"/>
              <a:t>stdio.h</a:t>
            </a:r>
            <a:r>
              <a:rPr lang="en-US" dirty="0"/>
              <a:t>&gt;</a:t>
            </a:r>
          </a:p>
          <a:p>
            <a:r>
              <a:rPr lang="en-US" dirty="0"/>
              <a:t>int main() </a:t>
            </a:r>
          </a:p>
          <a:p>
            <a:r>
              <a:rPr lang="en-US" dirty="0"/>
              <a:t>{</a:t>
            </a:r>
          </a:p>
          <a:p>
            <a:r>
              <a:rPr lang="en-US" dirty="0"/>
              <a:t>   	int </a:t>
            </a:r>
            <a:r>
              <a:rPr lang="en-US" dirty="0" err="1"/>
              <a:t>i</a:t>
            </a:r>
            <a:r>
              <a:rPr lang="en-US" dirty="0"/>
              <a:t>;</a:t>
            </a:r>
          </a:p>
          <a:p>
            <a:r>
              <a:rPr lang="en-US" dirty="0"/>
              <a:t>   	double number, sum = 0.0;</a:t>
            </a:r>
          </a:p>
          <a:p>
            <a:endParaRPr lang="en-US" dirty="0"/>
          </a:p>
          <a:p>
            <a:r>
              <a:rPr lang="en-US" dirty="0"/>
              <a:t>  	for (</a:t>
            </a:r>
            <a:r>
              <a:rPr lang="en-US" dirty="0" err="1"/>
              <a:t>i</a:t>
            </a:r>
            <a:r>
              <a:rPr lang="en-US" dirty="0"/>
              <a:t> = 1; </a:t>
            </a:r>
            <a:r>
              <a:rPr lang="en-US" dirty="0" err="1"/>
              <a:t>i</a:t>
            </a:r>
            <a:r>
              <a:rPr lang="en-US" dirty="0"/>
              <a:t> &lt;= 5; ++</a:t>
            </a:r>
            <a:r>
              <a:rPr lang="en-US" dirty="0" err="1"/>
              <a:t>i</a:t>
            </a:r>
            <a:r>
              <a:rPr lang="en-US" dirty="0"/>
              <a:t>) </a:t>
            </a:r>
          </a:p>
          <a:p>
            <a:r>
              <a:rPr lang="en-US" dirty="0"/>
              <a:t>	{</a:t>
            </a:r>
          </a:p>
          <a:p>
            <a:r>
              <a:rPr lang="en-US" dirty="0"/>
              <a:t>      		</a:t>
            </a:r>
            <a:r>
              <a:rPr lang="en-US" dirty="0" err="1"/>
              <a:t>printf</a:t>
            </a:r>
            <a:r>
              <a:rPr lang="en-US" dirty="0"/>
              <a:t>("Enter </a:t>
            </a:r>
            <a:r>
              <a:rPr lang="en-US" dirty="0" err="1"/>
              <a:t>n%d</a:t>
            </a:r>
            <a:r>
              <a:rPr lang="en-US" dirty="0"/>
              <a:t>: ", </a:t>
            </a:r>
            <a:r>
              <a:rPr lang="en-US" dirty="0" err="1"/>
              <a:t>i</a:t>
            </a:r>
            <a:r>
              <a:rPr lang="en-US" dirty="0"/>
              <a:t>);</a:t>
            </a:r>
          </a:p>
          <a:p>
            <a:r>
              <a:rPr lang="en-US" dirty="0"/>
              <a:t>      		</a:t>
            </a:r>
            <a:r>
              <a:rPr lang="en-US" dirty="0" err="1"/>
              <a:t>scanf</a:t>
            </a:r>
            <a:r>
              <a:rPr lang="en-US" dirty="0"/>
              <a:t>("%</a:t>
            </a:r>
            <a:r>
              <a:rPr lang="en-US" dirty="0" err="1"/>
              <a:t>lf</a:t>
            </a:r>
            <a:r>
              <a:rPr lang="en-US" dirty="0"/>
              <a:t>", &amp;number);</a:t>
            </a:r>
          </a:p>
          <a:p>
            <a:endParaRPr lang="en-US" dirty="0"/>
          </a:p>
          <a:p>
            <a:r>
              <a:rPr lang="en-US" dirty="0"/>
              <a:t>			if (number &lt; 0.0) </a:t>
            </a:r>
          </a:p>
          <a:p>
            <a:r>
              <a:rPr lang="en-US" dirty="0"/>
              <a:t>		{</a:t>
            </a:r>
          </a:p>
          <a:p>
            <a:r>
              <a:rPr lang="en-US" dirty="0"/>
              <a:t>         		break;</a:t>
            </a:r>
          </a:p>
          <a:p>
            <a:r>
              <a:rPr lang="en-US" dirty="0"/>
              <a:t>      		}</a:t>
            </a:r>
          </a:p>
          <a:p>
            <a:r>
              <a:rPr lang="en-US" dirty="0"/>
              <a:t>	sum += number; // sum = sum + number;</a:t>
            </a:r>
          </a:p>
          <a:p>
            <a:r>
              <a:rPr lang="en-US" dirty="0"/>
              <a:t>   	}</a:t>
            </a:r>
          </a:p>
          <a:p>
            <a:endParaRPr lang="en-US" dirty="0"/>
          </a:p>
          <a:p>
            <a:r>
              <a:rPr lang="en-US" dirty="0"/>
              <a:t>   	</a:t>
            </a:r>
            <a:r>
              <a:rPr lang="en-US" dirty="0" err="1"/>
              <a:t>printf</a:t>
            </a:r>
            <a:r>
              <a:rPr lang="en-US" dirty="0"/>
              <a:t>("Sum = %.2lf", sum);</a:t>
            </a:r>
          </a:p>
          <a:p>
            <a:r>
              <a:rPr lang="en-US" dirty="0"/>
              <a:t>   	return 0;</a:t>
            </a:r>
          </a:p>
          <a:p>
            <a:r>
              <a:rPr lang="en-US" dirty="0"/>
              <a:t>}</a:t>
            </a:r>
            <a:endParaRPr lang="en-US" sz="2000" dirty="0"/>
          </a:p>
        </p:txBody>
      </p:sp>
      <p:sp>
        <p:nvSpPr>
          <p:cNvPr id="3" name="Thought Bubble: Cloud 2">
            <a:extLst>
              <a:ext uri="{FF2B5EF4-FFF2-40B4-BE49-F238E27FC236}">
                <a16:creationId xmlns:a16="http://schemas.microsoft.com/office/drawing/2014/main" id="{76D9DBBC-33A1-214A-269B-FC77BAE596EC}"/>
              </a:ext>
            </a:extLst>
          </p:cNvPr>
          <p:cNvSpPr/>
          <p:nvPr/>
        </p:nvSpPr>
        <p:spPr>
          <a:xfrm>
            <a:off x="6913748" y="3291742"/>
            <a:ext cx="2050742" cy="1325563"/>
          </a:xfrm>
          <a:prstGeom prst="cloudCallout">
            <a:avLst>
              <a:gd name="adj1" fmla="val -24759"/>
              <a:gd name="adj2" fmla="val 11803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4" name="Picture 3" descr="A picture containing clipart&#10;&#10;Description automatically generated">
            <a:extLst>
              <a:ext uri="{FF2B5EF4-FFF2-40B4-BE49-F238E27FC236}">
                <a16:creationId xmlns:a16="http://schemas.microsoft.com/office/drawing/2014/main" id="{22480AC1-42E0-8B98-E1A0-FBA213562196}"/>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5091428" y="4926184"/>
            <a:ext cx="3017172" cy="1931816"/>
          </a:xfrm>
          <a:prstGeom prst="rect">
            <a:avLst/>
          </a:prstGeom>
        </p:spPr>
      </p:pic>
    </p:spTree>
    <p:extLst>
      <p:ext uri="{BB962C8B-B14F-4D97-AF65-F5344CB8AC3E}">
        <p14:creationId xmlns:p14="http://schemas.microsoft.com/office/powerpoint/2010/main" val="39563778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Continue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1569660"/>
          </a:xfrm>
          <a:prstGeom prst="rect">
            <a:avLst/>
          </a:prstGeom>
          <a:noFill/>
        </p:spPr>
        <p:txBody>
          <a:bodyPr wrap="square">
            <a:spAutoFit/>
          </a:bodyPr>
          <a:lstStyle/>
          <a:p>
            <a:pPr algn="just"/>
            <a:r>
              <a:rPr lang="en-US" sz="2400" dirty="0"/>
              <a:t>The continue statement skips the current iteration of the loop and continues with the next iteration. </a:t>
            </a:r>
          </a:p>
          <a:p>
            <a:pPr algn="just"/>
            <a:r>
              <a:rPr lang="en-US" sz="2400" dirty="0"/>
              <a:t>Its </a:t>
            </a:r>
            <a:r>
              <a:rPr lang="en-US" sz="2400" b="1" dirty="0">
                <a:solidFill>
                  <a:srgbClr val="0070C0"/>
                </a:solidFill>
              </a:rPr>
              <a:t>syntax</a:t>
            </a:r>
            <a:r>
              <a:rPr lang="en-US" sz="2400" dirty="0"/>
              <a:t> is:</a:t>
            </a:r>
          </a:p>
          <a:p>
            <a:pPr algn="just"/>
            <a:endParaRPr lang="en-US" sz="2400" dirty="0"/>
          </a:p>
        </p:txBody>
      </p:sp>
      <p:sp>
        <p:nvSpPr>
          <p:cNvPr id="3" name="TextBox 2">
            <a:extLst>
              <a:ext uri="{FF2B5EF4-FFF2-40B4-BE49-F238E27FC236}">
                <a16:creationId xmlns:a16="http://schemas.microsoft.com/office/drawing/2014/main" id="{0ACE9EC8-91D1-D94C-510F-BE0119CDBEB7}"/>
              </a:ext>
            </a:extLst>
          </p:cNvPr>
          <p:cNvSpPr txBox="1"/>
          <p:nvPr/>
        </p:nvSpPr>
        <p:spPr>
          <a:xfrm>
            <a:off x="628650" y="2613668"/>
            <a:ext cx="2291531" cy="461665"/>
          </a:xfrm>
          <a:prstGeom prst="rect">
            <a:avLst/>
          </a:prstGeom>
          <a:solidFill>
            <a:schemeClr val="bg2"/>
          </a:solidFill>
        </p:spPr>
        <p:txBody>
          <a:bodyPr wrap="square">
            <a:spAutoFit/>
          </a:bodyPr>
          <a:lstStyle/>
          <a:p>
            <a:r>
              <a:rPr lang="en-US" sz="2400" i="1" dirty="0"/>
              <a:t>continue;</a:t>
            </a:r>
          </a:p>
        </p:txBody>
      </p:sp>
      <p:pic>
        <p:nvPicPr>
          <p:cNvPr id="6" name="Picture 5">
            <a:extLst>
              <a:ext uri="{FF2B5EF4-FFF2-40B4-BE49-F238E27FC236}">
                <a16:creationId xmlns:a16="http://schemas.microsoft.com/office/drawing/2014/main" id="{98582712-0251-E9FE-4967-9BA5DE31AF71}"/>
              </a:ext>
            </a:extLst>
          </p:cNvPr>
          <p:cNvPicPr>
            <a:picLocks noChangeAspect="1"/>
          </p:cNvPicPr>
          <p:nvPr/>
        </p:nvPicPr>
        <p:blipFill rotWithShape="1">
          <a:blip r:embed="rId2"/>
          <a:srcRect t="3828" b="6784"/>
          <a:stretch/>
        </p:blipFill>
        <p:spPr>
          <a:xfrm>
            <a:off x="3840462" y="2241755"/>
            <a:ext cx="3754606" cy="4251118"/>
          </a:xfrm>
          <a:prstGeom prst="rect">
            <a:avLst/>
          </a:prstGeom>
        </p:spPr>
      </p:pic>
    </p:spTree>
    <p:extLst>
      <p:ext uri="{BB962C8B-B14F-4D97-AF65-F5344CB8AC3E}">
        <p14:creationId xmlns:p14="http://schemas.microsoft.com/office/powerpoint/2010/main" val="19698048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Continue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1200329"/>
          </a:xfrm>
          <a:prstGeom prst="rect">
            <a:avLst/>
          </a:prstGeom>
          <a:noFill/>
        </p:spPr>
        <p:txBody>
          <a:bodyPr wrap="square">
            <a:spAutoFit/>
          </a:bodyPr>
          <a:lstStyle/>
          <a:p>
            <a:pPr algn="just"/>
            <a:r>
              <a:rPr lang="en-US" sz="2400" b="1" u="sng" dirty="0"/>
              <a:t>How continue statements works ?</a:t>
            </a:r>
          </a:p>
          <a:p>
            <a:pPr algn="just"/>
            <a:endParaRPr lang="en-US" sz="2400" dirty="0"/>
          </a:p>
          <a:p>
            <a:pPr algn="just"/>
            <a:endParaRPr lang="en-US" sz="2400" dirty="0"/>
          </a:p>
        </p:txBody>
      </p:sp>
      <p:pic>
        <p:nvPicPr>
          <p:cNvPr id="6" name="Picture 5">
            <a:extLst>
              <a:ext uri="{FF2B5EF4-FFF2-40B4-BE49-F238E27FC236}">
                <a16:creationId xmlns:a16="http://schemas.microsoft.com/office/drawing/2014/main" id="{446D6F5D-CE6A-CE7C-CCEF-511F0BAE474A}"/>
              </a:ext>
            </a:extLst>
          </p:cNvPr>
          <p:cNvPicPr>
            <a:picLocks noChangeAspect="1"/>
          </p:cNvPicPr>
          <p:nvPr/>
        </p:nvPicPr>
        <p:blipFill rotWithShape="1">
          <a:blip r:embed="rId2"/>
          <a:srcRect l="15373" r="14679"/>
          <a:stretch/>
        </p:blipFill>
        <p:spPr>
          <a:xfrm>
            <a:off x="1339145" y="1875005"/>
            <a:ext cx="6465709" cy="4229276"/>
          </a:xfrm>
          <a:prstGeom prst="rect">
            <a:avLst/>
          </a:prstGeom>
        </p:spPr>
      </p:pic>
    </p:spTree>
    <p:extLst>
      <p:ext uri="{BB962C8B-B14F-4D97-AF65-F5344CB8AC3E}">
        <p14:creationId xmlns:p14="http://schemas.microsoft.com/office/powerpoint/2010/main" val="2643658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Continue statements example</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25689"/>
            <a:ext cx="7886700" cy="5632311"/>
          </a:xfrm>
          <a:prstGeom prst="rect">
            <a:avLst/>
          </a:prstGeom>
          <a:solidFill>
            <a:schemeClr val="bg2"/>
          </a:solidFill>
        </p:spPr>
        <p:txBody>
          <a:bodyPr wrap="square">
            <a:spAutoFit/>
          </a:bodyPr>
          <a:lstStyle/>
          <a:p>
            <a:pPr algn="just"/>
            <a:r>
              <a:rPr lang="en-US" sz="2000" dirty="0"/>
              <a:t>{</a:t>
            </a:r>
          </a:p>
          <a:p>
            <a:pPr algn="just"/>
            <a:r>
              <a:rPr lang="en-US" sz="2000" dirty="0"/>
              <a:t>   int </a:t>
            </a:r>
            <a:r>
              <a:rPr lang="en-US" sz="2000" dirty="0" err="1"/>
              <a:t>i</a:t>
            </a:r>
            <a:r>
              <a:rPr lang="en-US" sz="2000" dirty="0"/>
              <a:t>;</a:t>
            </a:r>
          </a:p>
          <a:p>
            <a:pPr algn="just"/>
            <a:r>
              <a:rPr lang="en-US" sz="2000" dirty="0"/>
              <a:t>   double number, sum = 0.0;</a:t>
            </a:r>
          </a:p>
          <a:p>
            <a:pPr algn="just"/>
            <a:endParaRPr lang="en-US" sz="2000" dirty="0"/>
          </a:p>
          <a:p>
            <a:pPr algn="just"/>
            <a:r>
              <a:rPr lang="en-US" sz="2000" dirty="0"/>
              <a:t>   	for (</a:t>
            </a:r>
            <a:r>
              <a:rPr lang="en-US" sz="2000" dirty="0" err="1"/>
              <a:t>i</a:t>
            </a:r>
            <a:r>
              <a:rPr lang="en-US" sz="2000" dirty="0"/>
              <a:t> = 1; </a:t>
            </a:r>
            <a:r>
              <a:rPr lang="en-US" sz="2000" dirty="0" err="1"/>
              <a:t>i</a:t>
            </a:r>
            <a:r>
              <a:rPr lang="en-US" sz="2000" dirty="0"/>
              <a:t> &lt;= 10; ++</a:t>
            </a:r>
            <a:r>
              <a:rPr lang="en-US" sz="2000" dirty="0" err="1"/>
              <a:t>i</a:t>
            </a:r>
            <a:r>
              <a:rPr lang="en-US" sz="2000" dirty="0"/>
              <a:t>) </a:t>
            </a:r>
          </a:p>
          <a:p>
            <a:pPr algn="just"/>
            <a:r>
              <a:rPr lang="en-US" sz="2000" dirty="0"/>
              <a:t>	{</a:t>
            </a:r>
          </a:p>
          <a:p>
            <a:pPr algn="just"/>
            <a:r>
              <a:rPr lang="en-US" sz="2000" dirty="0"/>
              <a:t>      		</a:t>
            </a:r>
            <a:r>
              <a:rPr lang="en-US" sz="2000" dirty="0" err="1"/>
              <a:t>printf</a:t>
            </a:r>
            <a:r>
              <a:rPr lang="en-US" sz="2000" dirty="0"/>
              <a:t>("Enter a </a:t>
            </a:r>
            <a:r>
              <a:rPr lang="en-US" sz="2000" dirty="0" err="1"/>
              <a:t>n%d</a:t>
            </a:r>
            <a:r>
              <a:rPr lang="en-US" sz="2000" dirty="0"/>
              <a:t>: ", </a:t>
            </a:r>
            <a:r>
              <a:rPr lang="en-US" sz="2000" dirty="0" err="1"/>
              <a:t>i</a:t>
            </a:r>
            <a:r>
              <a:rPr lang="en-US" sz="2000" dirty="0"/>
              <a:t>);</a:t>
            </a:r>
          </a:p>
          <a:p>
            <a:pPr algn="just"/>
            <a:r>
              <a:rPr lang="en-US" sz="2000" dirty="0"/>
              <a:t>      		</a:t>
            </a:r>
            <a:r>
              <a:rPr lang="en-US" sz="2000" dirty="0" err="1"/>
              <a:t>scanf</a:t>
            </a:r>
            <a:r>
              <a:rPr lang="en-US" sz="2000" dirty="0"/>
              <a:t>("%</a:t>
            </a:r>
            <a:r>
              <a:rPr lang="en-US" sz="2000" dirty="0" err="1"/>
              <a:t>lf</a:t>
            </a:r>
            <a:r>
              <a:rPr lang="en-US" sz="2000" dirty="0"/>
              <a:t>", &amp;number);</a:t>
            </a:r>
          </a:p>
          <a:p>
            <a:pPr algn="just"/>
            <a:endParaRPr lang="en-US" sz="2000" dirty="0"/>
          </a:p>
          <a:p>
            <a:pPr algn="just"/>
            <a:r>
              <a:rPr lang="en-US" sz="2000" dirty="0"/>
              <a:t>      		if (number &lt; 0.0) </a:t>
            </a:r>
          </a:p>
          <a:p>
            <a:pPr algn="just"/>
            <a:r>
              <a:rPr lang="en-US" sz="2000" dirty="0"/>
              <a:t>	{</a:t>
            </a:r>
          </a:p>
          <a:p>
            <a:pPr algn="just"/>
            <a:r>
              <a:rPr lang="en-US" sz="2000" dirty="0"/>
              <a:t>         	continue;</a:t>
            </a:r>
          </a:p>
          <a:p>
            <a:pPr algn="just"/>
            <a:r>
              <a:rPr lang="en-US" sz="2000" dirty="0"/>
              <a:t>      	}</a:t>
            </a:r>
          </a:p>
          <a:p>
            <a:pPr algn="just"/>
            <a:r>
              <a:rPr lang="en-US" sz="2000" dirty="0"/>
              <a:t>   	sum += number; // sum = sum + number;</a:t>
            </a:r>
          </a:p>
          <a:p>
            <a:pPr algn="just"/>
            <a:r>
              <a:rPr lang="en-US" sz="2000" dirty="0"/>
              <a:t>	}</a:t>
            </a:r>
          </a:p>
          <a:p>
            <a:pPr algn="just"/>
            <a:r>
              <a:rPr lang="en-US" sz="2000" dirty="0"/>
              <a:t>   </a:t>
            </a:r>
            <a:r>
              <a:rPr lang="en-US" sz="2000" dirty="0" err="1"/>
              <a:t>printf</a:t>
            </a:r>
            <a:r>
              <a:rPr lang="en-US" sz="2000" dirty="0"/>
              <a:t>("Sum = %.2lf", sum);</a:t>
            </a:r>
          </a:p>
          <a:p>
            <a:pPr algn="just"/>
            <a:r>
              <a:rPr lang="en-US" sz="2000" dirty="0"/>
              <a:t>   return 0;</a:t>
            </a:r>
          </a:p>
          <a:p>
            <a:pPr algn="just"/>
            <a:r>
              <a:rPr lang="en-US" sz="2000" dirty="0"/>
              <a:t>}</a:t>
            </a:r>
            <a:endParaRPr lang="en-US" sz="2400" dirty="0"/>
          </a:p>
        </p:txBody>
      </p:sp>
      <p:sp>
        <p:nvSpPr>
          <p:cNvPr id="3" name="Thought Bubble: Cloud 2">
            <a:extLst>
              <a:ext uri="{FF2B5EF4-FFF2-40B4-BE49-F238E27FC236}">
                <a16:creationId xmlns:a16="http://schemas.microsoft.com/office/drawing/2014/main" id="{5FE3F1EA-C0BD-BA84-0F64-0F5DE5E83045}"/>
              </a:ext>
            </a:extLst>
          </p:cNvPr>
          <p:cNvSpPr/>
          <p:nvPr/>
        </p:nvSpPr>
        <p:spPr>
          <a:xfrm>
            <a:off x="5910857" y="3600621"/>
            <a:ext cx="2050742" cy="1325563"/>
          </a:xfrm>
          <a:prstGeom prst="cloudCallout">
            <a:avLst>
              <a:gd name="adj1" fmla="val 21268"/>
              <a:gd name="adj2" fmla="val 9689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5" name="Picture 4" descr="A picture containing clipart&#10;&#10;Description automatically generated">
            <a:extLst>
              <a:ext uri="{FF2B5EF4-FFF2-40B4-BE49-F238E27FC236}">
                <a16:creationId xmlns:a16="http://schemas.microsoft.com/office/drawing/2014/main" id="{8B2E57A9-4C32-26E1-EEA1-D93E554C8042}"/>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5091428" y="4926184"/>
            <a:ext cx="3017172" cy="1931816"/>
          </a:xfrm>
          <a:prstGeom prst="rect">
            <a:avLst/>
          </a:prstGeom>
        </p:spPr>
      </p:pic>
    </p:spTree>
    <p:extLst>
      <p:ext uri="{BB962C8B-B14F-4D97-AF65-F5344CB8AC3E}">
        <p14:creationId xmlns:p14="http://schemas.microsoft.com/office/powerpoint/2010/main" val="1198330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Continue statements example</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25689"/>
            <a:ext cx="7886700" cy="5632311"/>
          </a:xfrm>
          <a:prstGeom prst="rect">
            <a:avLst/>
          </a:prstGeom>
          <a:solidFill>
            <a:schemeClr val="bg2"/>
          </a:solidFill>
        </p:spPr>
        <p:txBody>
          <a:bodyPr wrap="square">
            <a:spAutoFit/>
          </a:bodyPr>
          <a:lstStyle/>
          <a:p>
            <a:pPr algn="just"/>
            <a:r>
              <a:rPr lang="en-US" sz="2000" dirty="0"/>
              <a:t>{</a:t>
            </a:r>
          </a:p>
          <a:p>
            <a:pPr algn="just"/>
            <a:r>
              <a:rPr lang="en-US" sz="2000" dirty="0"/>
              <a:t>   int </a:t>
            </a:r>
            <a:r>
              <a:rPr lang="en-US" sz="2000" dirty="0" err="1"/>
              <a:t>i</a:t>
            </a:r>
            <a:r>
              <a:rPr lang="en-US" sz="2000" dirty="0"/>
              <a:t>;</a:t>
            </a:r>
          </a:p>
          <a:p>
            <a:pPr algn="just"/>
            <a:r>
              <a:rPr lang="en-US" sz="2000" dirty="0"/>
              <a:t>   double number, sum = 0.0;</a:t>
            </a:r>
          </a:p>
          <a:p>
            <a:pPr algn="just"/>
            <a:endParaRPr lang="en-US" sz="2000" dirty="0"/>
          </a:p>
          <a:p>
            <a:pPr algn="just"/>
            <a:r>
              <a:rPr lang="en-US" sz="2000" dirty="0"/>
              <a:t>   	for (</a:t>
            </a:r>
            <a:r>
              <a:rPr lang="en-US" sz="2000" dirty="0" err="1"/>
              <a:t>i</a:t>
            </a:r>
            <a:r>
              <a:rPr lang="en-US" sz="2000" dirty="0"/>
              <a:t> = 1; </a:t>
            </a:r>
            <a:r>
              <a:rPr lang="en-US" sz="2000" dirty="0" err="1"/>
              <a:t>i</a:t>
            </a:r>
            <a:r>
              <a:rPr lang="en-US" sz="2000" dirty="0"/>
              <a:t> &lt;= 10; ++</a:t>
            </a:r>
            <a:r>
              <a:rPr lang="en-US" sz="2000" dirty="0" err="1"/>
              <a:t>i</a:t>
            </a:r>
            <a:r>
              <a:rPr lang="en-US" sz="2000" dirty="0"/>
              <a:t>) </a:t>
            </a:r>
          </a:p>
          <a:p>
            <a:pPr algn="just"/>
            <a:r>
              <a:rPr lang="en-US" sz="2000" dirty="0"/>
              <a:t>	{</a:t>
            </a:r>
          </a:p>
          <a:p>
            <a:pPr algn="just"/>
            <a:r>
              <a:rPr lang="en-US" sz="2000" dirty="0"/>
              <a:t>      		</a:t>
            </a:r>
            <a:r>
              <a:rPr lang="en-US" sz="2000" dirty="0" err="1"/>
              <a:t>printf</a:t>
            </a:r>
            <a:r>
              <a:rPr lang="en-US" sz="2000" dirty="0"/>
              <a:t>("Enter a </a:t>
            </a:r>
            <a:r>
              <a:rPr lang="en-US" sz="2000" dirty="0" err="1"/>
              <a:t>n%d</a:t>
            </a:r>
            <a:r>
              <a:rPr lang="en-US" sz="2000" dirty="0"/>
              <a:t>: ", </a:t>
            </a:r>
            <a:r>
              <a:rPr lang="en-US" sz="2000" dirty="0" err="1"/>
              <a:t>i</a:t>
            </a:r>
            <a:r>
              <a:rPr lang="en-US" sz="2000" dirty="0"/>
              <a:t>);</a:t>
            </a:r>
          </a:p>
          <a:p>
            <a:pPr algn="just"/>
            <a:r>
              <a:rPr lang="en-US" sz="2000" dirty="0"/>
              <a:t>      		</a:t>
            </a:r>
            <a:r>
              <a:rPr lang="en-US" sz="2000" dirty="0" err="1"/>
              <a:t>scanf</a:t>
            </a:r>
            <a:r>
              <a:rPr lang="en-US" sz="2000" dirty="0"/>
              <a:t>("%</a:t>
            </a:r>
            <a:r>
              <a:rPr lang="en-US" sz="2000" dirty="0" err="1"/>
              <a:t>lf</a:t>
            </a:r>
            <a:r>
              <a:rPr lang="en-US" sz="2000" dirty="0"/>
              <a:t>", &amp;number);</a:t>
            </a:r>
          </a:p>
          <a:p>
            <a:pPr algn="just"/>
            <a:endParaRPr lang="en-US" sz="2000" dirty="0"/>
          </a:p>
          <a:p>
            <a:pPr algn="just"/>
            <a:r>
              <a:rPr lang="en-US" sz="2000" dirty="0"/>
              <a:t>      		if (number &lt; 0.0) </a:t>
            </a:r>
          </a:p>
          <a:p>
            <a:pPr algn="just"/>
            <a:r>
              <a:rPr lang="en-US" sz="2000" dirty="0"/>
              <a:t>	{</a:t>
            </a:r>
          </a:p>
          <a:p>
            <a:pPr algn="just"/>
            <a:r>
              <a:rPr lang="en-US" sz="2000" dirty="0"/>
              <a:t>         	continue;</a:t>
            </a:r>
          </a:p>
          <a:p>
            <a:pPr algn="just"/>
            <a:r>
              <a:rPr lang="en-US" sz="2000" dirty="0"/>
              <a:t>      	}</a:t>
            </a:r>
          </a:p>
          <a:p>
            <a:pPr algn="just"/>
            <a:r>
              <a:rPr lang="en-US" sz="2000" dirty="0"/>
              <a:t>   	sum += number; // sum = sum + number;</a:t>
            </a:r>
          </a:p>
          <a:p>
            <a:pPr algn="just"/>
            <a:r>
              <a:rPr lang="en-US" sz="2000" dirty="0"/>
              <a:t>	}</a:t>
            </a:r>
          </a:p>
          <a:p>
            <a:pPr algn="just"/>
            <a:r>
              <a:rPr lang="en-US" sz="2000" dirty="0"/>
              <a:t>   </a:t>
            </a:r>
            <a:r>
              <a:rPr lang="en-US" sz="2000" dirty="0" err="1"/>
              <a:t>printf</a:t>
            </a:r>
            <a:r>
              <a:rPr lang="en-US" sz="2000" dirty="0"/>
              <a:t>("Sum = %.2lf", sum);</a:t>
            </a:r>
          </a:p>
          <a:p>
            <a:pPr algn="just"/>
            <a:r>
              <a:rPr lang="en-US" sz="2000" dirty="0"/>
              <a:t>   return 0;</a:t>
            </a:r>
          </a:p>
          <a:p>
            <a:pPr algn="just"/>
            <a:r>
              <a:rPr lang="en-US" sz="2000" dirty="0"/>
              <a:t>}</a:t>
            </a:r>
            <a:endParaRPr lang="en-US" sz="2400" dirty="0"/>
          </a:p>
        </p:txBody>
      </p:sp>
      <p:sp>
        <p:nvSpPr>
          <p:cNvPr id="8" name="TextBox 7">
            <a:extLst>
              <a:ext uri="{FF2B5EF4-FFF2-40B4-BE49-F238E27FC236}">
                <a16:creationId xmlns:a16="http://schemas.microsoft.com/office/drawing/2014/main" id="{006FB82F-DEFA-9756-E95F-032152713242}"/>
              </a:ext>
            </a:extLst>
          </p:cNvPr>
          <p:cNvSpPr txBox="1"/>
          <p:nvPr/>
        </p:nvSpPr>
        <p:spPr>
          <a:xfrm>
            <a:off x="4380270" y="2413337"/>
            <a:ext cx="4572000" cy="2031325"/>
          </a:xfrm>
          <a:prstGeom prst="rect">
            <a:avLst/>
          </a:prstGeom>
          <a:solidFill>
            <a:schemeClr val="accent4"/>
          </a:solidFill>
        </p:spPr>
        <p:txBody>
          <a:bodyPr wrap="square">
            <a:spAutoFit/>
          </a:bodyPr>
          <a:lstStyle/>
          <a:p>
            <a:pPr algn="just"/>
            <a:r>
              <a:rPr lang="en-US" dirty="0"/>
              <a:t>In this program, when the user enters a positive number, the sum is calculated using sum += number; statement.</a:t>
            </a:r>
          </a:p>
          <a:p>
            <a:pPr algn="just"/>
            <a:endParaRPr lang="en-US" dirty="0"/>
          </a:p>
          <a:p>
            <a:pPr algn="just"/>
            <a:r>
              <a:rPr lang="en-US" dirty="0"/>
              <a:t>When the user enters a negative number, the continue statement is executed and it skips the negative number from the calculation.</a:t>
            </a:r>
          </a:p>
        </p:txBody>
      </p:sp>
    </p:spTree>
    <p:extLst>
      <p:ext uri="{BB962C8B-B14F-4D97-AF65-F5344CB8AC3E}">
        <p14:creationId xmlns:p14="http://schemas.microsoft.com/office/powerpoint/2010/main" val="2083204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a:solidFill>
                  <a:srgbClr val="0070C0"/>
                </a:solidFill>
              </a:rPr>
              <a:t>Continue statements example</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25689"/>
            <a:ext cx="7886700" cy="5632311"/>
          </a:xfrm>
          <a:prstGeom prst="rect">
            <a:avLst/>
          </a:prstGeom>
          <a:solidFill>
            <a:schemeClr val="bg2"/>
          </a:solidFill>
        </p:spPr>
        <p:txBody>
          <a:bodyPr wrap="square">
            <a:spAutoFit/>
          </a:bodyPr>
          <a:lstStyle/>
          <a:p>
            <a:pPr algn="just"/>
            <a:r>
              <a:rPr lang="en-US" sz="2000" dirty="0"/>
              <a:t>#include &lt;</a:t>
            </a:r>
            <a:r>
              <a:rPr lang="en-US" sz="2000" dirty="0" err="1"/>
              <a:t>stdio.h</a:t>
            </a:r>
            <a:r>
              <a:rPr lang="en-US" sz="2000" dirty="0"/>
              <a:t>&gt;</a:t>
            </a:r>
          </a:p>
          <a:p>
            <a:pPr algn="just"/>
            <a:r>
              <a:rPr lang="en-US" sz="2000" dirty="0"/>
              <a:t>int main ()</a:t>
            </a:r>
          </a:p>
          <a:p>
            <a:pPr algn="just"/>
            <a:r>
              <a:rPr lang="en-US" sz="2000" dirty="0"/>
              <a:t>{</a:t>
            </a:r>
          </a:p>
          <a:p>
            <a:pPr algn="just"/>
            <a:r>
              <a:rPr lang="en-US" sz="2000" dirty="0"/>
              <a:t> 	int a = 10;       </a:t>
            </a:r>
            <a:r>
              <a:rPr lang="en-US" sz="2000" b="1" dirty="0">
                <a:solidFill>
                  <a:schemeClr val="accent6"/>
                </a:solidFill>
              </a:rPr>
              <a:t>/* local variable definition */</a:t>
            </a:r>
          </a:p>
          <a:p>
            <a:pPr algn="just"/>
            <a:r>
              <a:rPr lang="en-US" sz="2000" dirty="0"/>
              <a:t>  	do                  </a:t>
            </a:r>
            <a:r>
              <a:rPr lang="en-US" sz="2000" b="1" dirty="0">
                <a:solidFill>
                  <a:schemeClr val="accent6"/>
                </a:solidFill>
              </a:rPr>
              <a:t>/* do loop execution */</a:t>
            </a:r>
          </a:p>
          <a:p>
            <a:pPr algn="just"/>
            <a:r>
              <a:rPr lang="en-US" sz="2000" dirty="0"/>
              <a:t>	{</a:t>
            </a:r>
          </a:p>
          <a:p>
            <a:pPr algn="just"/>
            <a:r>
              <a:rPr lang="en-US" sz="2000" dirty="0"/>
              <a:t> 		if( a == 15) </a:t>
            </a:r>
          </a:p>
          <a:p>
            <a:pPr algn="just"/>
            <a:r>
              <a:rPr lang="en-US" sz="2000" dirty="0"/>
              <a:t>	{</a:t>
            </a:r>
          </a:p>
          <a:p>
            <a:pPr algn="just"/>
            <a:r>
              <a:rPr lang="en-US" sz="2000" dirty="0"/>
              <a:t>		a = a + 1;       </a:t>
            </a:r>
            <a:r>
              <a:rPr lang="en-US" sz="2000" b="1" dirty="0">
                <a:solidFill>
                  <a:schemeClr val="accent6"/>
                </a:solidFill>
              </a:rPr>
              <a:t>/* skip the iteration */</a:t>
            </a:r>
            <a:endParaRPr lang="en-US" sz="2000" dirty="0"/>
          </a:p>
          <a:p>
            <a:pPr algn="just"/>
            <a:r>
              <a:rPr lang="en-US" sz="2000" dirty="0"/>
              <a:t> 		continue;</a:t>
            </a:r>
          </a:p>
          <a:p>
            <a:pPr algn="just"/>
            <a:r>
              <a:rPr lang="en-US" sz="2000" dirty="0"/>
              <a:t> 	}</a:t>
            </a:r>
          </a:p>
          <a:p>
            <a:pPr algn="just"/>
            <a:r>
              <a:rPr lang="en-US" sz="2000" dirty="0"/>
              <a:t> 	</a:t>
            </a:r>
          </a:p>
          <a:p>
            <a:pPr algn="just"/>
            <a:r>
              <a:rPr lang="en-US" sz="2000" dirty="0"/>
              <a:t>	</a:t>
            </a:r>
            <a:r>
              <a:rPr lang="en-US" sz="2000" dirty="0" err="1"/>
              <a:t>printf</a:t>
            </a:r>
            <a:r>
              <a:rPr lang="en-US" sz="2000" dirty="0"/>
              <a:t>("value of a: %d\n", a);</a:t>
            </a:r>
          </a:p>
          <a:p>
            <a:pPr algn="just"/>
            <a:r>
              <a:rPr lang="en-US" sz="2000" dirty="0"/>
              <a:t> 	a++;</a:t>
            </a:r>
          </a:p>
          <a:p>
            <a:pPr algn="just"/>
            <a:r>
              <a:rPr lang="en-US" sz="2000" dirty="0"/>
              <a:t> 	} </a:t>
            </a:r>
          </a:p>
          <a:p>
            <a:pPr algn="just"/>
            <a:r>
              <a:rPr lang="en-US" sz="2000" dirty="0"/>
              <a:t>	while( a &lt; 20 );</a:t>
            </a:r>
          </a:p>
          <a:p>
            <a:pPr algn="just"/>
            <a:r>
              <a:rPr lang="en-US" sz="2000" dirty="0"/>
              <a:t> 	return 0;</a:t>
            </a:r>
          </a:p>
          <a:p>
            <a:pPr algn="just"/>
            <a:r>
              <a:rPr lang="en-US" sz="2000" dirty="0"/>
              <a:t>}</a:t>
            </a:r>
            <a:endParaRPr lang="en-US" sz="2400" dirty="0"/>
          </a:p>
        </p:txBody>
      </p:sp>
      <p:sp>
        <p:nvSpPr>
          <p:cNvPr id="3" name="Thought Bubble: Cloud 2">
            <a:extLst>
              <a:ext uri="{FF2B5EF4-FFF2-40B4-BE49-F238E27FC236}">
                <a16:creationId xmlns:a16="http://schemas.microsoft.com/office/drawing/2014/main" id="{5FE3F1EA-C0BD-BA84-0F64-0F5DE5E83045}"/>
              </a:ext>
            </a:extLst>
          </p:cNvPr>
          <p:cNvSpPr/>
          <p:nvPr/>
        </p:nvSpPr>
        <p:spPr>
          <a:xfrm>
            <a:off x="5910857" y="3600621"/>
            <a:ext cx="2050742" cy="1325563"/>
          </a:xfrm>
          <a:prstGeom prst="cloudCallout">
            <a:avLst>
              <a:gd name="adj1" fmla="val 21268"/>
              <a:gd name="adj2" fmla="val 9689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5" name="Picture 4" descr="A picture containing clipart&#10;&#10;Description automatically generated">
            <a:extLst>
              <a:ext uri="{FF2B5EF4-FFF2-40B4-BE49-F238E27FC236}">
                <a16:creationId xmlns:a16="http://schemas.microsoft.com/office/drawing/2014/main" id="{8B2E57A9-4C32-26E1-EEA1-D93E554C8042}"/>
              </a:ext>
            </a:extLst>
          </p:cNvPr>
          <p:cNvPicPr>
            <a:picLocks noChangeAspect="1"/>
          </p:cNvPicPr>
          <p:nvPr/>
        </p:nvPicPr>
        <p:blipFill>
          <a:blip r:embed="rId2">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5091428" y="4926184"/>
            <a:ext cx="3017172" cy="1931816"/>
          </a:xfrm>
          <a:prstGeom prst="rect">
            <a:avLst/>
          </a:prstGeom>
        </p:spPr>
      </p:pic>
    </p:spTree>
    <p:extLst>
      <p:ext uri="{BB962C8B-B14F-4D97-AF65-F5344CB8AC3E}">
        <p14:creationId xmlns:p14="http://schemas.microsoft.com/office/powerpoint/2010/main" val="239084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err="1">
                <a:solidFill>
                  <a:srgbClr val="0070C0"/>
                </a:solidFill>
              </a:rPr>
              <a:t>Goto</a:t>
            </a:r>
            <a:r>
              <a:rPr lang="en-US" b="1" dirty="0">
                <a:solidFill>
                  <a:srgbClr val="0070C0"/>
                </a:solidFill>
              </a:rPr>
              <a:t>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3785652"/>
          </a:xfrm>
          <a:prstGeom prst="rect">
            <a:avLst/>
          </a:prstGeom>
          <a:noFill/>
        </p:spPr>
        <p:txBody>
          <a:bodyPr wrap="square">
            <a:spAutoFit/>
          </a:bodyPr>
          <a:lstStyle/>
          <a:p>
            <a:pPr algn="just"/>
            <a:r>
              <a:rPr lang="en-US" sz="2400" dirty="0" err="1"/>
              <a:t>goto</a:t>
            </a:r>
            <a:r>
              <a:rPr lang="en-US" sz="2400" dirty="0"/>
              <a:t> statement in C programming provides an unconditional jump from the </a:t>
            </a:r>
            <a:r>
              <a:rPr lang="en-US" sz="2400" b="1" dirty="0"/>
              <a:t>'</a:t>
            </a:r>
            <a:r>
              <a:rPr lang="en-US" sz="2400" b="1" dirty="0" err="1"/>
              <a:t>goto</a:t>
            </a:r>
            <a:r>
              <a:rPr lang="en-US" sz="2400" b="1" dirty="0"/>
              <a:t>' </a:t>
            </a:r>
            <a:r>
              <a:rPr lang="en-US" sz="2400" dirty="0"/>
              <a:t>to a labeled statement in the same function.</a:t>
            </a:r>
          </a:p>
          <a:p>
            <a:pPr algn="just"/>
            <a:r>
              <a:rPr lang="en-US" sz="2400" b="1" dirty="0"/>
              <a:t>NOTE </a:t>
            </a:r>
            <a:r>
              <a:rPr lang="en-US" sz="2400" dirty="0"/>
              <a:t>− Use of </a:t>
            </a:r>
            <a:r>
              <a:rPr lang="en-US" sz="2400" b="1" dirty="0" err="1"/>
              <a:t>goto</a:t>
            </a:r>
            <a:r>
              <a:rPr lang="en-US" sz="2400" dirty="0"/>
              <a:t> statement is highly discouraged in any programming language because it makes difficult to trace the control flow of a program, making the program hard to understand and hard to modify. Any program that uses a </a:t>
            </a:r>
            <a:r>
              <a:rPr lang="en-US" sz="2400" dirty="0" err="1"/>
              <a:t>goto</a:t>
            </a:r>
            <a:r>
              <a:rPr lang="en-US" sz="2400" dirty="0"/>
              <a:t> can be rewritten to avoid them.</a:t>
            </a:r>
          </a:p>
          <a:p>
            <a:pPr algn="just"/>
            <a:r>
              <a:rPr lang="en-US" sz="2400" b="1" dirty="0">
                <a:solidFill>
                  <a:srgbClr val="0070C0"/>
                </a:solidFill>
              </a:rPr>
              <a:t>Syntax</a:t>
            </a:r>
          </a:p>
          <a:p>
            <a:pPr algn="just"/>
            <a:r>
              <a:rPr lang="en-US" sz="2400" dirty="0"/>
              <a:t>The syntax for a </a:t>
            </a:r>
            <a:r>
              <a:rPr lang="en-US" sz="2400" dirty="0" err="1"/>
              <a:t>goto</a:t>
            </a:r>
            <a:r>
              <a:rPr lang="en-US" sz="2400" dirty="0"/>
              <a:t> statement in C is as follows :</a:t>
            </a:r>
          </a:p>
        </p:txBody>
      </p:sp>
      <p:sp>
        <p:nvSpPr>
          <p:cNvPr id="5" name="TextBox 4">
            <a:extLst>
              <a:ext uri="{FF2B5EF4-FFF2-40B4-BE49-F238E27FC236}">
                <a16:creationId xmlns:a16="http://schemas.microsoft.com/office/drawing/2014/main" id="{1AC47C68-6212-7463-FCCD-14FED0D33E6E}"/>
              </a:ext>
            </a:extLst>
          </p:cNvPr>
          <p:cNvSpPr txBox="1"/>
          <p:nvPr/>
        </p:nvSpPr>
        <p:spPr>
          <a:xfrm>
            <a:off x="746637" y="5108432"/>
            <a:ext cx="4291780" cy="1477328"/>
          </a:xfrm>
          <a:prstGeom prst="rect">
            <a:avLst/>
          </a:prstGeom>
          <a:solidFill>
            <a:schemeClr val="bg2"/>
          </a:solidFill>
        </p:spPr>
        <p:txBody>
          <a:bodyPr wrap="square" rtlCol="0">
            <a:spAutoFit/>
          </a:bodyPr>
          <a:lstStyle/>
          <a:p>
            <a:r>
              <a:rPr lang="en-US" dirty="0" err="1"/>
              <a:t>goto</a:t>
            </a:r>
            <a:r>
              <a:rPr lang="en-US" dirty="0"/>
              <a:t> label;</a:t>
            </a:r>
          </a:p>
          <a:p>
            <a:r>
              <a:rPr lang="en-US" dirty="0"/>
              <a:t>... .. ...</a:t>
            </a:r>
          </a:p>
          <a:p>
            <a:r>
              <a:rPr lang="en-US" dirty="0"/>
              <a:t>... .. ...</a:t>
            </a:r>
          </a:p>
          <a:p>
            <a:r>
              <a:rPr lang="en-US" dirty="0"/>
              <a:t>label: </a:t>
            </a:r>
          </a:p>
          <a:p>
            <a:r>
              <a:rPr lang="en-US" dirty="0"/>
              <a:t>statement;</a:t>
            </a:r>
          </a:p>
        </p:txBody>
      </p:sp>
    </p:spTree>
    <p:extLst>
      <p:ext uri="{BB962C8B-B14F-4D97-AF65-F5344CB8AC3E}">
        <p14:creationId xmlns:p14="http://schemas.microsoft.com/office/powerpoint/2010/main" val="26878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err="1">
                <a:solidFill>
                  <a:srgbClr val="0070C0"/>
                </a:solidFill>
              </a:rPr>
              <a:t>Goto</a:t>
            </a:r>
            <a:r>
              <a:rPr lang="en-US" b="1" dirty="0">
                <a:solidFill>
                  <a:srgbClr val="0070C0"/>
                </a:solidFill>
              </a:rPr>
              <a:t> statements</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1200329"/>
          </a:xfrm>
          <a:prstGeom prst="rect">
            <a:avLst/>
          </a:prstGeom>
          <a:noFill/>
        </p:spPr>
        <p:txBody>
          <a:bodyPr wrap="square">
            <a:spAutoFit/>
          </a:bodyPr>
          <a:lstStyle/>
          <a:p>
            <a:pPr algn="just"/>
            <a:r>
              <a:rPr lang="en-US" sz="2400" dirty="0"/>
              <a:t>The label is an identifier. When the </a:t>
            </a:r>
            <a:r>
              <a:rPr lang="en-US" sz="2400" dirty="0" err="1"/>
              <a:t>goto</a:t>
            </a:r>
            <a:r>
              <a:rPr lang="en-US" sz="2400" dirty="0"/>
              <a:t> statement is encountered, the control of the program jumps to label: and starts executing the code.</a:t>
            </a:r>
          </a:p>
        </p:txBody>
      </p:sp>
      <p:pic>
        <p:nvPicPr>
          <p:cNvPr id="6" name="Picture 5">
            <a:extLst>
              <a:ext uri="{FF2B5EF4-FFF2-40B4-BE49-F238E27FC236}">
                <a16:creationId xmlns:a16="http://schemas.microsoft.com/office/drawing/2014/main" id="{61601E5E-25FD-C1A0-AEAA-58A8E72FC8D1}"/>
              </a:ext>
            </a:extLst>
          </p:cNvPr>
          <p:cNvPicPr>
            <a:picLocks noChangeAspect="1"/>
          </p:cNvPicPr>
          <p:nvPr/>
        </p:nvPicPr>
        <p:blipFill>
          <a:blip r:embed="rId2"/>
          <a:stretch>
            <a:fillRect/>
          </a:stretch>
        </p:blipFill>
        <p:spPr>
          <a:xfrm>
            <a:off x="1080065" y="2719288"/>
            <a:ext cx="2355864" cy="2324660"/>
          </a:xfrm>
          <a:prstGeom prst="rect">
            <a:avLst/>
          </a:prstGeom>
        </p:spPr>
      </p:pic>
      <p:sp>
        <p:nvSpPr>
          <p:cNvPr id="10" name="TextBox 9">
            <a:extLst>
              <a:ext uri="{FF2B5EF4-FFF2-40B4-BE49-F238E27FC236}">
                <a16:creationId xmlns:a16="http://schemas.microsoft.com/office/drawing/2014/main" id="{95970E69-1774-E60D-37F0-36CB348B48B9}"/>
              </a:ext>
            </a:extLst>
          </p:cNvPr>
          <p:cNvSpPr txBox="1"/>
          <p:nvPr/>
        </p:nvSpPr>
        <p:spPr>
          <a:xfrm>
            <a:off x="492067" y="5169434"/>
            <a:ext cx="4572000" cy="1323439"/>
          </a:xfrm>
          <a:prstGeom prst="rect">
            <a:avLst/>
          </a:prstGeom>
          <a:noFill/>
        </p:spPr>
        <p:txBody>
          <a:bodyPr wrap="square">
            <a:spAutoFit/>
          </a:bodyPr>
          <a:lstStyle/>
          <a:p>
            <a:pPr algn="just"/>
            <a:r>
              <a:rPr lang="en-US" sz="2000" dirty="0"/>
              <a:t>Here label can be any plain text except C keyword and it can be set anywhere in the C program above or below to </a:t>
            </a:r>
            <a:r>
              <a:rPr lang="en-US" sz="2000" dirty="0" err="1"/>
              <a:t>goto</a:t>
            </a:r>
            <a:r>
              <a:rPr lang="en-US" sz="2000" dirty="0"/>
              <a:t> statement</a:t>
            </a:r>
            <a:r>
              <a:rPr lang="en-US" dirty="0"/>
              <a:t>.</a:t>
            </a:r>
          </a:p>
        </p:txBody>
      </p:sp>
      <p:pic>
        <p:nvPicPr>
          <p:cNvPr id="12" name="Picture 11">
            <a:extLst>
              <a:ext uri="{FF2B5EF4-FFF2-40B4-BE49-F238E27FC236}">
                <a16:creationId xmlns:a16="http://schemas.microsoft.com/office/drawing/2014/main" id="{D149DA60-3444-F386-7DAD-CD0476E6FD57}"/>
              </a:ext>
            </a:extLst>
          </p:cNvPr>
          <p:cNvPicPr>
            <a:picLocks noChangeAspect="1"/>
          </p:cNvPicPr>
          <p:nvPr/>
        </p:nvPicPr>
        <p:blipFill>
          <a:blip r:embed="rId3"/>
          <a:stretch>
            <a:fillRect/>
          </a:stretch>
        </p:blipFill>
        <p:spPr>
          <a:xfrm>
            <a:off x="5121567" y="2097347"/>
            <a:ext cx="3639047" cy="4427932"/>
          </a:xfrm>
          <a:prstGeom prst="rect">
            <a:avLst/>
          </a:prstGeom>
        </p:spPr>
      </p:pic>
    </p:spTree>
    <p:extLst>
      <p:ext uri="{BB962C8B-B14F-4D97-AF65-F5344CB8AC3E}">
        <p14:creationId xmlns:p14="http://schemas.microsoft.com/office/powerpoint/2010/main" val="80123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1A5E-4C06-F11C-5F45-0463A9DD1ED0}"/>
              </a:ext>
            </a:extLst>
          </p:cNvPr>
          <p:cNvSpPr>
            <a:spLocks noGrp="1"/>
          </p:cNvSpPr>
          <p:nvPr>
            <p:ph type="title"/>
          </p:nvPr>
        </p:nvSpPr>
        <p:spPr/>
        <p:txBody>
          <a:bodyPr/>
          <a:lstStyle/>
          <a:p>
            <a:pPr algn="ctr"/>
            <a:r>
              <a:rPr lang="en-US" b="1" dirty="0">
                <a:solidFill>
                  <a:srgbClr val="0070C0"/>
                </a:solidFill>
              </a:rPr>
              <a:t>Conditional Statements</a:t>
            </a:r>
            <a:endParaRPr lang="en-US" dirty="0"/>
          </a:p>
        </p:txBody>
      </p:sp>
      <p:sp>
        <p:nvSpPr>
          <p:cNvPr id="3" name="Content Placeholder 2">
            <a:extLst>
              <a:ext uri="{FF2B5EF4-FFF2-40B4-BE49-F238E27FC236}">
                <a16:creationId xmlns:a16="http://schemas.microsoft.com/office/drawing/2014/main" id="{9A9A119D-40D8-77F9-1120-8DDC71D0644B}"/>
              </a:ext>
            </a:extLst>
          </p:cNvPr>
          <p:cNvSpPr>
            <a:spLocks noGrp="1"/>
          </p:cNvSpPr>
          <p:nvPr>
            <p:ph idx="1"/>
          </p:nvPr>
        </p:nvSpPr>
        <p:spPr>
          <a:xfrm>
            <a:off x="628650" y="1825625"/>
            <a:ext cx="3825363" cy="4351338"/>
          </a:xfrm>
        </p:spPr>
        <p:txBody>
          <a:bodyPr/>
          <a:lstStyle/>
          <a:p>
            <a:pPr algn="just"/>
            <a:r>
              <a:rPr lang="en-US" dirty="0"/>
              <a:t>Show below is the general form of a typical decision making structure found in most of the programming languages.</a:t>
            </a:r>
          </a:p>
          <a:p>
            <a:pPr marL="0" indent="0" algn="just">
              <a:buNone/>
            </a:pPr>
            <a:endParaRPr lang="en-US" dirty="0"/>
          </a:p>
        </p:txBody>
      </p:sp>
      <p:pic>
        <p:nvPicPr>
          <p:cNvPr id="5" name="Picture 4">
            <a:extLst>
              <a:ext uri="{FF2B5EF4-FFF2-40B4-BE49-F238E27FC236}">
                <a16:creationId xmlns:a16="http://schemas.microsoft.com/office/drawing/2014/main" id="{C1352E81-1A7B-3665-6979-E4EED343AD41}"/>
              </a:ext>
            </a:extLst>
          </p:cNvPr>
          <p:cNvPicPr>
            <a:picLocks noChangeAspect="1"/>
          </p:cNvPicPr>
          <p:nvPr/>
        </p:nvPicPr>
        <p:blipFill>
          <a:blip r:embed="rId2"/>
          <a:stretch>
            <a:fillRect/>
          </a:stretch>
        </p:blipFill>
        <p:spPr>
          <a:xfrm>
            <a:off x="4689989" y="1453776"/>
            <a:ext cx="4041056" cy="5278724"/>
          </a:xfrm>
          <a:prstGeom prst="rect">
            <a:avLst/>
          </a:prstGeom>
        </p:spPr>
      </p:pic>
    </p:spTree>
    <p:extLst>
      <p:ext uri="{BB962C8B-B14F-4D97-AF65-F5344CB8AC3E}">
        <p14:creationId xmlns:p14="http://schemas.microsoft.com/office/powerpoint/2010/main" val="4120984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err="1">
                <a:solidFill>
                  <a:srgbClr val="0070C0"/>
                </a:solidFill>
              </a:rPr>
              <a:t>Goto</a:t>
            </a:r>
            <a:r>
              <a:rPr lang="en-US" b="1" dirty="0">
                <a:solidFill>
                  <a:srgbClr val="0070C0"/>
                </a:solidFill>
              </a:rPr>
              <a:t> statements example</a:t>
            </a:r>
          </a:p>
        </p:txBody>
      </p:sp>
      <p:sp>
        <p:nvSpPr>
          <p:cNvPr id="4" name="TextBox 3">
            <a:extLst>
              <a:ext uri="{FF2B5EF4-FFF2-40B4-BE49-F238E27FC236}">
                <a16:creationId xmlns:a16="http://schemas.microsoft.com/office/drawing/2014/main" id="{15E316B8-9008-8549-5141-C63E066A3869}"/>
              </a:ext>
            </a:extLst>
          </p:cNvPr>
          <p:cNvSpPr txBox="1"/>
          <p:nvPr/>
        </p:nvSpPr>
        <p:spPr>
          <a:xfrm>
            <a:off x="628650" y="1274841"/>
            <a:ext cx="7886700" cy="5324535"/>
          </a:xfrm>
          <a:prstGeom prst="rect">
            <a:avLst/>
          </a:prstGeom>
          <a:solidFill>
            <a:schemeClr val="bg2"/>
          </a:solidFill>
        </p:spPr>
        <p:txBody>
          <a:bodyPr wrap="square">
            <a:spAutoFit/>
          </a:bodyPr>
          <a:lstStyle/>
          <a:p>
            <a:pPr algn="just"/>
            <a:r>
              <a:rPr lang="en-US" sz="2000" dirty="0"/>
              <a:t>#include &lt;</a:t>
            </a:r>
            <a:r>
              <a:rPr lang="en-US" sz="2000" dirty="0" err="1"/>
              <a:t>stdio.h</a:t>
            </a:r>
            <a:r>
              <a:rPr lang="en-US" sz="2000" dirty="0"/>
              <a:t>&gt;</a:t>
            </a:r>
          </a:p>
          <a:p>
            <a:pPr algn="just"/>
            <a:r>
              <a:rPr lang="en-US" sz="2000" dirty="0"/>
              <a:t>int main ()</a:t>
            </a:r>
          </a:p>
          <a:p>
            <a:pPr algn="just"/>
            <a:r>
              <a:rPr lang="en-US" sz="2000" dirty="0"/>
              <a:t>{</a:t>
            </a:r>
          </a:p>
          <a:p>
            <a:pPr algn="just"/>
            <a:r>
              <a:rPr lang="en-US" sz="2000" dirty="0"/>
              <a:t> int a = 10;    /* local variable definition */</a:t>
            </a:r>
          </a:p>
          <a:p>
            <a:pPr algn="just"/>
            <a:r>
              <a:rPr lang="en-US" sz="2000" dirty="0"/>
              <a:t> LOOP: do        /* do loop execution */</a:t>
            </a:r>
          </a:p>
          <a:p>
            <a:pPr algn="just"/>
            <a:r>
              <a:rPr lang="en-US" sz="2000" dirty="0"/>
              <a:t>    	{</a:t>
            </a:r>
          </a:p>
          <a:p>
            <a:pPr algn="just"/>
            <a:r>
              <a:rPr lang="en-US" sz="2000" dirty="0"/>
              <a:t>      		  if( a == 15) </a:t>
            </a:r>
          </a:p>
          <a:p>
            <a:pPr algn="just"/>
            <a:r>
              <a:rPr lang="en-US" sz="2000" dirty="0"/>
              <a:t>        {</a:t>
            </a:r>
          </a:p>
          <a:p>
            <a:pPr algn="just"/>
            <a:r>
              <a:rPr lang="en-US" sz="2000" dirty="0"/>
              <a:t>            a = a + 1;   /* skip the iteration */</a:t>
            </a:r>
          </a:p>
          <a:p>
            <a:pPr algn="just"/>
            <a:r>
              <a:rPr lang="en-US" sz="2000" dirty="0"/>
              <a:t>            </a:t>
            </a:r>
            <a:r>
              <a:rPr lang="en-US" sz="2000" dirty="0" err="1"/>
              <a:t>goto</a:t>
            </a:r>
            <a:r>
              <a:rPr lang="en-US" sz="2000" dirty="0"/>
              <a:t> LOOP;</a:t>
            </a:r>
          </a:p>
          <a:p>
            <a:pPr algn="just"/>
            <a:r>
              <a:rPr lang="en-US" sz="2000" dirty="0"/>
              <a:t>        }</a:t>
            </a:r>
          </a:p>
          <a:p>
            <a:pPr algn="just"/>
            <a:r>
              <a:rPr lang="en-US" sz="2000" dirty="0"/>
              <a:t>        </a:t>
            </a:r>
            <a:r>
              <a:rPr lang="en-US" sz="2000" dirty="0" err="1"/>
              <a:t>printf</a:t>
            </a:r>
            <a:r>
              <a:rPr lang="en-US" sz="2000" dirty="0"/>
              <a:t>("value of a: %d\n", a);</a:t>
            </a:r>
          </a:p>
          <a:p>
            <a:pPr algn="just"/>
            <a:r>
              <a:rPr lang="en-US" sz="2000" dirty="0"/>
              <a:t>        a++;</a:t>
            </a:r>
          </a:p>
          <a:p>
            <a:pPr algn="just"/>
            <a:r>
              <a:rPr lang="en-US" sz="2000" dirty="0"/>
              <a:t>    }</a:t>
            </a:r>
          </a:p>
          <a:p>
            <a:pPr algn="just"/>
            <a:r>
              <a:rPr lang="en-US" sz="2000" dirty="0"/>
              <a:t> while( a &lt; 20 );</a:t>
            </a:r>
          </a:p>
          <a:p>
            <a:pPr algn="just"/>
            <a:r>
              <a:rPr lang="en-US" sz="2000" dirty="0"/>
              <a:t> return 0;</a:t>
            </a:r>
          </a:p>
          <a:p>
            <a:pPr algn="just"/>
            <a:r>
              <a:rPr lang="en-US" sz="2000" dirty="0"/>
              <a:t>}</a:t>
            </a:r>
          </a:p>
        </p:txBody>
      </p:sp>
      <p:pic>
        <p:nvPicPr>
          <p:cNvPr id="5" name="Picture 4">
            <a:extLst>
              <a:ext uri="{FF2B5EF4-FFF2-40B4-BE49-F238E27FC236}">
                <a16:creationId xmlns:a16="http://schemas.microsoft.com/office/drawing/2014/main" id="{2FF109A6-E99C-0E53-A110-DE3BB67573FE}"/>
              </a:ext>
            </a:extLst>
          </p:cNvPr>
          <p:cNvPicPr>
            <a:picLocks noChangeAspect="1"/>
          </p:cNvPicPr>
          <p:nvPr/>
        </p:nvPicPr>
        <p:blipFill>
          <a:blip r:embed="rId2"/>
          <a:stretch>
            <a:fillRect/>
          </a:stretch>
        </p:blipFill>
        <p:spPr>
          <a:xfrm>
            <a:off x="5500910" y="2046339"/>
            <a:ext cx="2825032" cy="3781538"/>
          </a:xfrm>
          <a:prstGeom prst="rect">
            <a:avLst/>
          </a:prstGeom>
        </p:spPr>
      </p:pic>
    </p:spTree>
    <p:extLst>
      <p:ext uri="{BB962C8B-B14F-4D97-AF65-F5344CB8AC3E}">
        <p14:creationId xmlns:p14="http://schemas.microsoft.com/office/powerpoint/2010/main" val="1618614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A38-593F-A8CC-5DA8-85D0FA7688EA}"/>
              </a:ext>
            </a:extLst>
          </p:cNvPr>
          <p:cNvSpPr>
            <a:spLocks noGrp="1"/>
          </p:cNvSpPr>
          <p:nvPr>
            <p:ph type="title"/>
          </p:nvPr>
        </p:nvSpPr>
        <p:spPr>
          <a:xfrm>
            <a:off x="628650" y="365127"/>
            <a:ext cx="7886700" cy="1094964"/>
          </a:xfrm>
        </p:spPr>
        <p:txBody>
          <a:bodyPr/>
          <a:lstStyle/>
          <a:p>
            <a:pPr algn="ctr"/>
            <a:r>
              <a:rPr lang="en-US" b="1" dirty="0" err="1">
                <a:solidFill>
                  <a:srgbClr val="0070C0"/>
                </a:solidFill>
              </a:rPr>
              <a:t>Goto</a:t>
            </a:r>
            <a:r>
              <a:rPr lang="en-US" b="1" dirty="0">
                <a:solidFill>
                  <a:srgbClr val="0070C0"/>
                </a:solidFill>
              </a:rPr>
              <a:t> statements example</a:t>
            </a:r>
          </a:p>
        </p:txBody>
      </p:sp>
      <p:pic>
        <p:nvPicPr>
          <p:cNvPr id="6" name="Picture 5">
            <a:extLst>
              <a:ext uri="{FF2B5EF4-FFF2-40B4-BE49-F238E27FC236}">
                <a16:creationId xmlns:a16="http://schemas.microsoft.com/office/drawing/2014/main" id="{09F8FE8D-19C0-BD97-AEB9-C99F1D17B096}"/>
              </a:ext>
            </a:extLst>
          </p:cNvPr>
          <p:cNvPicPr>
            <a:picLocks noChangeAspect="1"/>
          </p:cNvPicPr>
          <p:nvPr/>
        </p:nvPicPr>
        <p:blipFill>
          <a:blip r:embed="rId2"/>
          <a:stretch>
            <a:fillRect/>
          </a:stretch>
        </p:blipFill>
        <p:spPr>
          <a:xfrm>
            <a:off x="628650" y="1165122"/>
            <a:ext cx="4435216" cy="5450647"/>
          </a:xfrm>
          <a:prstGeom prst="rect">
            <a:avLst/>
          </a:prstGeom>
        </p:spPr>
      </p:pic>
      <p:sp>
        <p:nvSpPr>
          <p:cNvPr id="7" name="Thought Bubble: Cloud 6">
            <a:extLst>
              <a:ext uri="{FF2B5EF4-FFF2-40B4-BE49-F238E27FC236}">
                <a16:creationId xmlns:a16="http://schemas.microsoft.com/office/drawing/2014/main" id="{2D53BDF0-DD44-3088-00C6-FD548FF8D356}"/>
              </a:ext>
            </a:extLst>
          </p:cNvPr>
          <p:cNvSpPr/>
          <p:nvPr/>
        </p:nvSpPr>
        <p:spPr>
          <a:xfrm>
            <a:off x="5941217" y="3600621"/>
            <a:ext cx="2050742" cy="1325563"/>
          </a:xfrm>
          <a:prstGeom prst="cloudCallout">
            <a:avLst>
              <a:gd name="adj1" fmla="val 21268"/>
              <a:gd name="adj2" fmla="val 9689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output ?</a:t>
            </a:r>
          </a:p>
        </p:txBody>
      </p:sp>
      <p:pic>
        <p:nvPicPr>
          <p:cNvPr id="8" name="Picture 7" descr="A picture containing clipart&#10;&#10;Description automatically generated">
            <a:extLst>
              <a:ext uri="{FF2B5EF4-FFF2-40B4-BE49-F238E27FC236}">
                <a16:creationId xmlns:a16="http://schemas.microsoft.com/office/drawing/2014/main" id="{21C764D6-118E-A16F-40C8-8BD6BE5DCC7D}"/>
              </a:ext>
            </a:extLst>
          </p:cNvPr>
          <p:cNvPicPr>
            <a:picLocks noChangeAspect="1"/>
          </p:cNvPicPr>
          <p:nvPr/>
        </p:nvPicPr>
        <p:blipFill>
          <a:blip r:embed="rId3">
            <a:clrChange>
              <a:clrFrom>
                <a:srgbClr val="FFE401"/>
              </a:clrFrom>
              <a:clrTo>
                <a:srgbClr val="FFE40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5281022" y="4926184"/>
            <a:ext cx="3017172" cy="1931816"/>
          </a:xfrm>
          <a:prstGeom prst="rect">
            <a:avLst/>
          </a:prstGeom>
        </p:spPr>
      </p:pic>
    </p:spTree>
    <p:extLst>
      <p:ext uri="{BB962C8B-B14F-4D97-AF65-F5344CB8AC3E}">
        <p14:creationId xmlns:p14="http://schemas.microsoft.com/office/powerpoint/2010/main" val="425101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A71B17-3DAB-7E75-9DC8-8301FAB6D720}"/>
              </a:ext>
            </a:extLst>
          </p:cNvPr>
          <p:cNvGraphicFramePr>
            <a:graphicFrameLocks noGrp="1"/>
          </p:cNvGraphicFramePr>
          <p:nvPr>
            <p:ph idx="1"/>
            <p:extLst>
              <p:ext uri="{D42A27DB-BD31-4B8C-83A1-F6EECF244321}">
                <p14:modId xmlns:p14="http://schemas.microsoft.com/office/powerpoint/2010/main" val="988008639"/>
              </p:ext>
            </p:extLst>
          </p:nvPr>
        </p:nvGraphicFramePr>
        <p:xfrm>
          <a:off x="383457" y="752168"/>
          <a:ext cx="8627807" cy="5869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23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93C6-DBEA-FE12-EF65-0346BF87CBEE}"/>
              </a:ext>
            </a:extLst>
          </p:cNvPr>
          <p:cNvSpPr>
            <a:spLocks noGrp="1"/>
          </p:cNvSpPr>
          <p:nvPr>
            <p:ph type="title"/>
          </p:nvPr>
        </p:nvSpPr>
        <p:spPr/>
        <p:txBody>
          <a:bodyPr/>
          <a:lstStyle/>
          <a:p>
            <a:pPr algn="ctr"/>
            <a:r>
              <a:rPr lang="en-US" b="1" dirty="0">
                <a:solidFill>
                  <a:srgbClr val="0070C0"/>
                </a:solidFill>
              </a:rPr>
              <a:t>if statements</a:t>
            </a:r>
          </a:p>
        </p:txBody>
      </p:sp>
      <p:sp>
        <p:nvSpPr>
          <p:cNvPr id="3" name="Content Placeholder 2">
            <a:extLst>
              <a:ext uri="{FF2B5EF4-FFF2-40B4-BE49-F238E27FC236}">
                <a16:creationId xmlns:a16="http://schemas.microsoft.com/office/drawing/2014/main" id="{1582122F-3155-BA17-71AD-303A60E62BEC}"/>
              </a:ext>
            </a:extLst>
          </p:cNvPr>
          <p:cNvSpPr>
            <a:spLocks noGrp="1"/>
          </p:cNvSpPr>
          <p:nvPr>
            <p:ph idx="1"/>
          </p:nvPr>
        </p:nvSpPr>
        <p:spPr/>
        <p:txBody>
          <a:bodyPr>
            <a:normAutofit/>
          </a:bodyPr>
          <a:lstStyle/>
          <a:p>
            <a:pPr algn="just"/>
            <a:r>
              <a:rPr lang="en-US" sz="2800" b="0" dirty="0"/>
              <a:t>An if statement consists of a Boolean expression followed by one or more statements.</a:t>
            </a:r>
          </a:p>
          <a:p>
            <a:r>
              <a:rPr lang="en-US" dirty="0"/>
              <a:t>The syntax of the if statement in C programming is:</a:t>
            </a:r>
          </a:p>
          <a:p>
            <a:pPr marL="0" indent="0">
              <a:buNone/>
            </a:pPr>
            <a:endParaRPr lang="en-US" dirty="0"/>
          </a:p>
          <a:p>
            <a:pPr marL="0" indent="0">
              <a:buNone/>
            </a:pPr>
            <a:endParaRPr lang="en-US" i="1" dirty="0">
              <a:solidFill>
                <a:srgbClr val="0070C0"/>
              </a:solidFill>
            </a:endParaRPr>
          </a:p>
        </p:txBody>
      </p:sp>
      <p:sp>
        <p:nvSpPr>
          <p:cNvPr id="6" name="TextBox 5">
            <a:extLst>
              <a:ext uri="{FF2B5EF4-FFF2-40B4-BE49-F238E27FC236}">
                <a16:creationId xmlns:a16="http://schemas.microsoft.com/office/drawing/2014/main" id="{09580E94-EF85-4AD3-3679-2567D31821A7}"/>
              </a:ext>
            </a:extLst>
          </p:cNvPr>
          <p:cNvSpPr txBox="1"/>
          <p:nvPr/>
        </p:nvSpPr>
        <p:spPr>
          <a:xfrm>
            <a:off x="628650" y="3817693"/>
            <a:ext cx="8028653" cy="1569660"/>
          </a:xfrm>
          <a:prstGeom prst="rect">
            <a:avLst/>
          </a:prstGeom>
          <a:solidFill>
            <a:schemeClr val="bg2"/>
          </a:solidFill>
        </p:spPr>
        <p:txBody>
          <a:bodyPr wrap="square">
            <a:spAutoFit/>
          </a:bodyPr>
          <a:lstStyle/>
          <a:p>
            <a:pPr marL="0" indent="0">
              <a:buNone/>
            </a:pPr>
            <a:r>
              <a:rPr lang="en-US" sz="2400" i="1" dirty="0">
                <a:solidFill>
                  <a:srgbClr val="0070C0"/>
                </a:solidFill>
              </a:rPr>
              <a:t>if (test expression/condition) </a:t>
            </a:r>
          </a:p>
          <a:p>
            <a:pPr marL="0" indent="0">
              <a:buNone/>
            </a:pPr>
            <a:r>
              <a:rPr lang="en-US" sz="2400" i="1" dirty="0">
                <a:solidFill>
                  <a:srgbClr val="0070C0"/>
                </a:solidFill>
              </a:rPr>
              <a:t>{</a:t>
            </a:r>
          </a:p>
          <a:p>
            <a:pPr marL="0" indent="0">
              <a:buNone/>
            </a:pPr>
            <a:r>
              <a:rPr lang="en-US" sz="2400" i="1" dirty="0">
                <a:solidFill>
                  <a:srgbClr val="0070C0"/>
                </a:solidFill>
              </a:rPr>
              <a:t>	code   //statements to be executed if the condition is true</a:t>
            </a:r>
          </a:p>
          <a:p>
            <a:pPr marL="0" indent="0">
              <a:buNone/>
            </a:pPr>
            <a:r>
              <a:rPr lang="en-US" sz="2400" i="1" dirty="0">
                <a:solidFill>
                  <a:srgbClr val="0070C0"/>
                </a:solidFill>
              </a:rPr>
              <a:t>}</a:t>
            </a:r>
          </a:p>
        </p:txBody>
      </p:sp>
    </p:spTree>
    <p:extLst>
      <p:ext uri="{BB962C8B-B14F-4D97-AF65-F5344CB8AC3E}">
        <p14:creationId xmlns:p14="http://schemas.microsoft.com/office/powerpoint/2010/main" val="3408111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3383</TotalTime>
  <Words>4503</Words>
  <Application>Microsoft Office PowerPoint</Application>
  <PresentationFormat>On-screen Show (4:3)</PresentationFormat>
  <Paragraphs>691</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Wingdings</vt:lpstr>
      <vt:lpstr>Office Theme</vt:lpstr>
      <vt:lpstr> Lecture 2 Conditional Statements (Control Structure)</vt:lpstr>
      <vt:lpstr>Control Structure</vt:lpstr>
      <vt:lpstr>Selection Structure </vt:lpstr>
      <vt:lpstr>Conditional Statements</vt:lpstr>
      <vt:lpstr>Conditional Statements</vt:lpstr>
      <vt:lpstr>Conditional Statements</vt:lpstr>
      <vt:lpstr>Conditional Statements</vt:lpstr>
      <vt:lpstr>PowerPoint Presentation</vt:lpstr>
      <vt:lpstr>if statements</vt:lpstr>
      <vt:lpstr>if statements</vt:lpstr>
      <vt:lpstr>if statements</vt:lpstr>
      <vt:lpstr>if statements</vt:lpstr>
      <vt:lpstr>if statements</vt:lpstr>
      <vt:lpstr>if statements</vt:lpstr>
      <vt:lpstr>if….else statements</vt:lpstr>
      <vt:lpstr>if….else statements</vt:lpstr>
      <vt:lpstr>if….else statements</vt:lpstr>
      <vt:lpstr>if….else statements</vt:lpstr>
      <vt:lpstr>if….else ladder</vt:lpstr>
      <vt:lpstr>if….else ladder</vt:lpstr>
      <vt:lpstr>if….else ladder</vt:lpstr>
      <vt:lpstr>nested if statements</vt:lpstr>
      <vt:lpstr>nested if statements</vt:lpstr>
      <vt:lpstr>switch statement</vt:lpstr>
      <vt:lpstr>switch statement</vt:lpstr>
      <vt:lpstr>switch statement</vt:lpstr>
      <vt:lpstr>switch statement</vt:lpstr>
      <vt:lpstr>switch statement flowchart</vt:lpstr>
      <vt:lpstr>switch statement example</vt:lpstr>
      <vt:lpstr>switch statement example</vt:lpstr>
      <vt:lpstr>nested switch statement</vt:lpstr>
      <vt:lpstr>nested switch statement</vt:lpstr>
      <vt:lpstr>nested switch statement example</vt:lpstr>
      <vt:lpstr>Recap</vt:lpstr>
      <vt:lpstr>Repetition Structure (Loop)</vt:lpstr>
      <vt:lpstr>Repetition/Loops</vt:lpstr>
      <vt:lpstr>Repetition/Loops</vt:lpstr>
      <vt:lpstr>Repetition / Loops</vt:lpstr>
      <vt:lpstr>Repetition / Loops</vt:lpstr>
      <vt:lpstr>for loop</vt:lpstr>
      <vt:lpstr>for loop</vt:lpstr>
      <vt:lpstr>for loop flowchart</vt:lpstr>
      <vt:lpstr>for loop example</vt:lpstr>
      <vt:lpstr>while loop</vt:lpstr>
      <vt:lpstr>while loop</vt:lpstr>
      <vt:lpstr>while loop flowchart</vt:lpstr>
      <vt:lpstr>while loop example</vt:lpstr>
      <vt:lpstr>while loop example</vt:lpstr>
      <vt:lpstr>while loop example</vt:lpstr>
      <vt:lpstr>for vs while</vt:lpstr>
      <vt:lpstr>do…while loop</vt:lpstr>
      <vt:lpstr>do…while loop</vt:lpstr>
      <vt:lpstr>do…while loop flowchart</vt:lpstr>
      <vt:lpstr>do…while loop example</vt:lpstr>
      <vt:lpstr>do…while loop example</vt:lpstr>
      <vt:lpstr>do…while loop example</vt:lpstr>
      <vt:lpstr>do…while loop explanation</vt:lpstr>
      <vt:lpstr>Loop control statements</vt:lpstr>
      <vt:lpstr>Break statements</vt:lpstr>
      <vt:lpstr>Break statements</vt:lpstr>
      <vt:lpstr>Break statements</vt:lpstr>
      <vt:lpstr>Break statements example</vt:lpstr>
      <vt:lpstr>Continue statements</vt:lpstr>
      <vt:lpstr>Continue statements</vt:lpstr>
      <vt:lpstr>Continue statements example</vt:lpstr>
      <vt:lpstr>Continue statements example</vt:lpstr>
      <vt:lpstr>Continue statements example</vt:lpstr>
      <vt:lpstr>Goto statements</vt:lpstr>
      <vt:lpstr>Goto statements</vt:lpstr>
      <vt:lpstr>Goto statements example</vt:lpstr>
      <vt:lpstr>Goto statements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(BMR 1123) Basic Computer Programming  (BEE 1223)</dc:title>
  <dc:creator>Nur ruzanna bt Mohamd rafidi</dc:creator>
  <cp:lastModifiedBy>Nur ruzanna bt Mohamd rafidi</cp:lastModifiedBy>
  <cp:revision>23</cp:revision>
  <dcterms:created xsi:type="dcterms:W3CDTF">2023-01-10T04:56:27Z</dcterms:created>
  <dcterms:modified xsi:type="dcterms:W3CDTF">2023-09-26T07:03:48Z</dcterms:modified>
</cp:coreProperties>
</file>