
<file path=[Content_Types].xml><?xml version="1.0" encoding="utf-8"?>
<Types xmlns="http://schemas.openxmlformats.org/package/2006/content-types">
  <Default Extension="0" ContentType="image/jpeg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267" r:id="rId3"/>
    <p:sldId id="384" r:id="rId4"/>
    <p:sldId id="385" r:id="rId5"/>
    <p:sldId id="386" r:id="rId6"/>
    <p:sldId id="388" r:id="rId7"/>
    <p:sldId id="389" r:id="rId8"/>
    <p:sldId id="390" r:id="rId9"/>
    <p:sldId id="391" r:id="rId10"/>
    <p:sldId id="393" r:id="rId11"/>
    <p:sldId id="394" r:id="rId12"/>
    <p:sldId id="395" r:id="rId13"/>
    <p:sldId id="396" r:id="rId14"/>
    <p:sldId id="397" r:id="rId15"/>
    <p:sldId id="399" r:id="rId16"/>
    <p:sldId id="398" r:id="rId17"/>
    <p:sldId id="400" r:id="rId18"/>
    <p:sldId id="404" r:id="rId19"/>
    <p:sldId id="402" r:id="rId20"/>
    <p:sldId id="405" r:id="rId21"/>
    <p:sldId id="406" r:id="rId22"/>
    <p:sldId id="40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9A45-0727-417D-8F9D-AFD083119524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469E7-B302-7694-2169-F530C2FB5B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78428" cy="7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risk.global/blog/ballet-dancers-should-absolutely-think-about-becoming-computer-programmers-heres-why/" TargetMode="External"/><Relationship Id="rId2" Type="http://schemas.openxmlformats.org/officeDocument/2006/relationships/image" Target="../media/image2.0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dharrison/36704061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dharrison/36704061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cdharrison/36704061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D20-7C40-7A86-7D69-D4B8C5E5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19" y="2168089"/>
            <a:ext cx="7592962" cy="1872891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pic>
        <p:nvPicPr>
          <p:cNvPr id="3" name="Picture 2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6D1889E6-EE3B-BBB7-AA41-B49799C9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84045" y="4483510"/>
            <a:ext cx="3559955" cy="2374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6FAC2-B815-4A23-6E3A-822E85E74320}"/>
              </a:ext>
            </a:extLst>
          </p:cNvPr>
          <p:cNvSpPr txBox="1"/>
          <p:nvPr/>
        </p:nvSpPr>
        <p:spPr>
          <a:xfrm>
            <a:off x="3982066" y="0"/>
            <a:ext cx="5692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Computer Engineering/Basic Computer Engineering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075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21" y="748330"/>
            <a:ext cx="76067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Retrieving</a:t>
            </a:r>
            <a:r>
              <a:rPr lang="en-US" b="1" spc="145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Array</a:t>
            </a:r>
            <a:r>
              <a:rPr lang="en-US" b="1" spc="140" dirty="0">
                <a:solidFill>
                  <a:schemeClr val="accent1"/>
                </a:solidFill>
              </a:rPr>
              <a:t> </a:t>
            </a:r>
            <a:r>
              <a:rPr lang="en-US" b="1" spc="-10" dirty="0">
                <a:solidFill>
                  <a:schemeClr val="accent1"/>
                </a:solidFill>
              </a:rPr>
              <a:t>Elements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8224602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If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you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want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to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retrieve</a:t>
            </a:r>
            <a:r>
              <a:rPr sz="2400" spc="-3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specific</a:t>
            </a:r>
            <a:r>
              <a:rPr sz="2400" spc="-50" dirty="0">
                <a:latin typeface="Century Schoolbook"/>
                <a:cs typeface="Century Schoolbook"/>
              </a:rPr>
              <a:t> </a:t>
            </a:r>
            <a:r>
              <a:rPr lang="en-US" sz="2400" dirty="0">
                <a:latin typeface="Century Schoolbook"/>
                <a:cs typeface="Century Schoolbook"/>
              </a:rPr>
              <a:t>element,</a:t>
            </a:r>
            <a:r>
              <a:rPr sz="2400" spc="-20" dirty="0">
                <a:latin typeface="Century Schoolbook"/>
                <a:cs typeface="Century Schoolbook"/>
              </a:rPr>
              <a:t> then </a:t>
            </a:r>
            <a:r>
              <a:rPr sz="2400" dirty="0">
                <a:latin typeface="Century Schoolbook"/>
                <a:cs typeface="Century Schoolbook"/>
              </a:rPr>
              <a:t>you</a:t>
            </a:r>
            <a:r>
              <a:rPr sz="2400" spc="-3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have</a:t>
            </a:r>
            <a:r>
              <a:rPr sz="2400" spc="-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to specify</a:t>
            </a:r>
            <a:r>
              <a:rPr sz="2400" spc="-4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not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only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the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array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or</a:t>
            </a:r>
            <a:r>
              <a:rPr sz="2400" spc="10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variable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name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but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also</a:t>
            </a:r>
            <a:r>
              <a:rPr sz="2400" spc="-1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the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index</a:t>
            </a:r>
            <a:r>
              <a:rPr sz="2400" spc="-1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number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of</a:t>
            </a:r>
            <a:r>
              <a:rPr sz="2400" spc="-5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interest.</a:t>
            </a:r>
            <a:endParaRPr sz="2400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7"/>
              </a:buClr>
            </a:pPr>
            <a:endParaRPr sz="3350" dirty="0">
              <a:latin typeface="Century Schoolbook"/>
              <a:cs typeface="Century Schoolbook"/>
            </a:endParaRPr>
          </a:p>
          <a:p>
            <a:pPr marL="12065">
              <a:lnSpc>
                <a:spcPct val="100000"/>
              </a:lnSpc>
              <a:buClr>
                <a:srgbClr val="FD8537"/>
              </a:buClr>
              <a:buSzPct val="68750"/>
              <a:tabLst>
                <a:tab pos="285750" algn="l"/>
              </a:tabLst>
            </a:pPr>
            <a:r>
              <a:rPr sz="2400" dirty="0">
                <a:latin typeface="Century Schoolbook"/>
                <a:cs typeface="Century Schoolbook"/>
              </a:rPr>
              <a:t>For</a:t>
            </a:r>
            <a:r>
              <a:rPr sz="2400" spc="-10" dirty="0">
                <a:latin typeface="Century Schoolbook"/>
                <a:cs typeface="Century Schoolbook"/>
              </a:rPr>
              <a:t> example:</a:t>
            </a:r>
            <a:endParaRPr sz="2400" dirty="0">
              <a:latin typeface="Century Schoolbook"/>
              <a:cs typeface="Century Schoolbook"/>
            </a:endParaRPr>
          </a:p>
          <a:p>
            <a:pPr marL="1206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454659" algn="l"/>
                <a:tab pos="455295" algn="l"/>
              </a:tabLst>
            </a:pPr>
            <a:r>
              <a:rPr sz="2400" dirty="0">
                <a:latin typeface="Century Schoolbook"/>
                <a:cs typeface="Century Schoolbook"/>
              </a:rPr>
              <a:t>int</a:t>
            </a:r>
            <a:r>
              <a:rPr sz="2400" spc="-20" dirty="0">
                <a:latin typeface="Century Schoolbook"/>
                <a:cs typeface="Century Schoolbook"/>
              </a:rPr>
              <a:t> </a:t>
            </a:r>
            <a:r>
              <a:rPr sz="2400" spc="-10" dirty="0" err="1">
                <a:latin typeface="Century Schoolbook"/>
                <a:cs typeface="Century Schoolbook"/>
              </a:rPr>
              <a:t>Arr</a:t>
            </a:r>
            <a:r>
              <a:rPr sz="2400" spc="-10" dirty="0">
                <a:latin typeface="Century Schoolbook"/>
                <a:cs typeface="Century Schoolbook"/>
              </a:rPr>
              <a:t>[</a:t>
            </a:r>
            <a:r>
              <a:rPr lang="en-US" sz="2400" spc="-10" dirty="0"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]={1,3,5,6,8};</a:t>
            </a:r>
            <a:endParaRPr sz="2400" dirty="0">
              <a:latin typeface="Century Schoolbook"/>
              <a:cs typeface="Century Schoolbook"/>
            </a:endParaRPr>
          </a:p>
          <a:p>
            <a:pPr marL="1206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tabLst>
                <a:tab pos="285750" algn="l"/>
              </a:tabLst>
            </a:pPr>
            <a:r>
              <a:rPr sz="2400" spc="-10" dirty="0">
                <a:latin typeface="Century Schoolbook"/>
                <a:cs typeface="Century Schoolbook"/>
              </a:rPr>
              <a:t>printf(“%d\t%d\n”,Arr[1],Arr[2])</a:t>
            </a:r>
            <a:r>
              <a:rPr lang="en-US" sz="2400" spc="-10" dirty="0">
                <a:latin typeface="Century Schoolbook"/>
                <a:cs typeface="Century Schoolbook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958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21" y="748330"/>
            <a:ext cx="76067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i="0" dirty="0">
                <a:solidFill>
                  <a:schemeClr val="accent1"/>
                </a:solidFill>
                <a:effectLst/>
              </a:rPr>
              <a:t>Change Value of Array elements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699" y="1732217"/>
            <a:ext cx="8224602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r>
              <a:rPr lang="en-US" sz="2400" spc="-10" dirty="0">
                <a:latin typeface="Century Schoolbook"/>
                <a:cs typeface="Century Schoolbook"/>
              </a:rPr>
              <a:t>int mark[5] = {19, 10, 8, 17, 9}</a:t>
            </a: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endParaRPr lang="en-US" sz="2400" spc="-10" dirty="0">
              <a:latin typeface="Century Schoolbook"/>
              <a:cs typeface="Century Schoolbook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r>
              <a:rPr lang="en-US" sz="2400" spc="-10" dirty="0">
                <a:latin typeface="Century Schoolbook"/>
                <a:cs typeface="Century Schoolbook"/>
              </a:rPr>
              <a:t>// make the value of the third element to -1</a:t>
            </a: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r>
              <a:rPr lang="en-US" sz="2400" spc="-10" dirty="0">
                <a:latin typeface="Century Schoolbook"/>
                <a:cs typeface="Century Schoolbook"/>
              </a:rPr>
              <a:t>mark[2] = -1;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285750" algn="l"/>
              </a:tabLst>
            </a:pPr>
            <a:endParaRPr lang="en-US" sz="2400" spc="-10" dirty="0">
              <a:latin typeface="Century Schoolbook"/>
              <a:cs typeface="Century Schoolbook"/>
            </a:endParaRP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r>
              <a:rPr lang="en-US" sz="2400" spc="-10" dirty="0">
                <a:latin typeface="Century Schoolbook"/>
                <a:cs typeface="Century Schoolbook"/>
              </a:rPr>
              <a:t>// make the value of the fifth element to 0</a:t>
            </a:r>
          </a:p>
          <a:p>
            <a:pPr marL="12065" marR="5080" algn="just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00000"/>
              <a:tabLst>
                <a:tab pos="285750" algn="l"/>
              </a:tabLst>
            </a:pPr>
            <a:r>
              <a:rPr lang="en-US" sz="2400" spc="-10" dirty="0">
                <a:latin typeface="Century Schoolbook"/>
                <a:cs typeface="Century Schoolbook"/>
              </a:rPr>
              <a:t>mark[4] = 0;</a:t>
            </a:r>
          </a:p>
        </p:txBody>
      </p:sp>
    </p:spTree>
    <p:extLst>
      <p:ext uri="{BB962C8B-B14F-4D97-AF65-F5344CB8AC3E}">
        <p14:creationId xmlns:p14="http://schemas.microsoft.com/office/powerpoint/2010/main" val="199825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21" y="748330"/>
            <a:ext cx="76067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Input and Output Array Elements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99199-FFC6-CED3-ED06-CF9CF54A5178}"/>
              </a:ext>
            </a:extLst>
          </p:cNvPr>
          <p:cNvSpPr txBox="1"/>
          <p:nvPr/>
        </p:nvSpPr>
        <p:spPr>
          <a:xfrm>
            <a:off x="583413" y="1645745"/>
            <a:ext cx="79771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Here's how you can take input from the user and store it in an array element.</a:t>
            </a:r>
          </a:p>
          <a:p>
            <a:endParaRPr lang="en-US" sz="2400" dirty="0"/>
          </a:p>
          <a:p>
            <a:r>
              <a:rPr lang="en-US" sz="2400" dirty="0"/>
              <a:t>// take input and store it in the 3rd element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​</a:t>
            </a:r>
            <a:r>
              <a:rPr lang="en-US" sz="2400" i="1" dirty="0" err="1">
                <a:solidFill>
                  <a:schemeClr val="accent1"/>
                </a:solidFill>
              </a:rPr>
              <a:t>scanf</a:t>
            </a:r>
            <a:r>
              <a:rPr lang="en-US" sz="2400" i="1" dirty="0">
                <a:solidFill>
                  <a:schemeClr val="accent1"/>
                </a:solidFill>
              </a:rPr>
              <a:t>("%d", &amp;mark[2]);</a:t>
            </a:r>
          </a:p>
          <a:p>
            <a:endParaRPr lang="en-US" sz="2400" dirty="0"/>
          </a:p>
          <a:p>
            <a:r>
              <a:rPr lang="en-US" sz="2400" dirty="0"/>
              <a:t>// take input and store it in the </a:t>
            </a:r>
            <a:r>
              <a:rPr lang="en-US" sz="2400" dirty="0" err="1"/>
              <a:t>ith</a:t>
            </a:r>
            <a:r>
              <a:rPr lang="en-US" sz="2400" dirty="0"/>
              <a:t> element</a:t>
            </a:r>
          </a:p>
          <a:p>
            <a:r>
              <a:rPr lang="en-US" sz="2400" i="1" dirty="0" err="1">
                <a:solidFill>
                  <a:schemeClr val="accent1"/>
                </a:solidFill>
              </a:rPr>
              <a:t>scanf</a:t>
            </a:r>
            <a:r>
              <a:rPr lang="en-US" sz="2400" i="1" dirty="0">
                <a:solidFill>
                  <a:schemeClr val="accent1"/>
                </a:solidFill>
              </a:rPr>
              <a:t>("%d", &amp;mark[i-1]);</a:t>
            </a:r>
          </a:p>
        </p:txBody>
      </p:sp>
    </p:spTree>
    <p:extLst>
      <p:ext uri="{BB962C8B-B14F-4D97-AF65-F5344CB8AC3E}">
        <p14:creationId xmlns:p14="http://schemas.microsoft.com/office/powerpoint/2010/main" val="99501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621" y="748330"/>
            <a:ext cx="76067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Input and Output Array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99199-FFC6-CED3-ED06-CF9CF54A5178}"/>
              </a:ext>
            </a:extLst>
          </p:cNvPr>
          <p:cNvSpPr txBox="1"/>
          <p:nvPr/>
        </p:nvSpPr>
        <p:spPr>
          <a:xfrm>
            <a:off x="583413" y="1645745"/>
            <a:ext cx="79771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Here's how you can print an individual element of an array.</a:t>
            </a:r>
          </a:p>
          <a:p>
            <a:endParaRPr lang="en-US" sz="2400" dirty="0"/>
          </a:p>
          <a:p>
            <a:r>
              <a:rPr lang="en-US" sz="2400" dirty="0"/>
              <a:t>// print the first element of the array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printf("%d", mark[0]);</a:t>
            </a:r>
          </a:p>
          <a:p>
            <a:endParaRPr lang="en-US" sz="2400" dirty="0"/>
          </a:p>
          <a:p>
            <a:r>
              <a:rPr lang="en-US" sz="2400" dirty="0"/>
              <a:t>// print the third element of the array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printf("%d", mark[2]);</a:t>
            </a:r>
          </a:p>
          <a:p>
            <a:endParaRPr lang="en-US" sz="2400" dirty="0"/>
          </a:p>
          <a:p>
            <a:r>
              <a:rPr lang="en-US" sz="2400" dirty="0"/>
              <a:t>// print </a:t>
            </a:r>
            <a:r>
              <a:rPr lang="en-US" sz="2400" dirty="0" err="1"/>
              <a:t>i</a:t>
            </a:r>
            <a:r>
              <a:rPr lang="en-US" sz="2000" dirty="0" err="1"/>
              <a:t>th</a:t>
            </a:r>
            <a:r>
              <a:rPr lang="en-US" sz="2400" dirty="0"/>
              <a:t> element of the array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printf("%d", mark[i-1]);</a:t>
            </a:r>
          </a:p>
        </p:txBody>
      </p:sp>
    </p:spTree>
    <p:extLst>
      <p:ext uri="{BB962C8B-B14F-4D97-AF65-F5344CB8AC3E}">
        <p14:creationId xmlns:p14="http://schemas.microsoft.com/office/powerpoint/2010/main" val="140835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954" y="222223"/>
            <a:ext cx="30069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Exercise 1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99199-FFC6-CED3-ED06-CF9CF54A5178}"/>
              </a:ext>
            </a:extLst>
          </p:cNvPr>
          <p:cNvSpPr txBox="1"/>
          <p:nvPr/>
        </p:nvSpPr>
        <p:spPr>
          <a:xfrm>
            <a:off x="226332" y="2096008"/>
            <a:ext cx="42466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#include &lt;</a:t>
            </a:r>
            <a:r>
              <a:rPr lang="en-US" sz="2400" i="1" dirty="0" err="1"/>
              <a:t>stdio.h</a:t>
            </a:r>
            <a:r>
              <a:rPr lang="en-US" sz="2400" i="1" dirty="0"/>
              <a:t>&gt;</a:t>
            </a:r>
          </a:p>
          <a:p>
            <a:r>
              <a:rPr lang="en-US" sz="2400" i="1" dirty="0"/>
              <a:t>int main() </a:t>
            </a:r>
          </a:p>
          <a:p>
            <a:r>
              <a:rPr lang="en-US" sz="2400" i="1" dirty="0"/>
              <a:t>{</a:t>
            </a:r>
          </a:p>
          <a:p>
            <a:r>
              <a:rPr lang="en-US" sz="2400" i="1" dirty="0"/>
              <a:t>	int values[3];</a:t>
            </a:r>
          </a:p>
          <a:p>
            <a:r>
              <a:rPr lang="en-US" sz="2400" i="1" dirty="0"/>
              <a:t>	printf("Enter 3 integers: ");</a:t>
            </a:r>
          </a:p>
          <a:p>
            <a:endParaRPr lang="en-US" sz="2400" i="1" dirty="0"/>
          </a:p>
          <a:p>
            <a:r>
              <a:rPr lang="en-US" sz="2400" i="1" dirty="0">
                <a:solidFill>
                  <a:schemeClr val="accent1"/>
                </a:solidFill>
              </a:rPr>
              <a:t>  </a:t>
            </a:r>
            <a:r>
              <a:rPr lang="en-US" sz="2400" i="1" dirty="0">
                <a:solidFill>
                  <a:srgbClr val="00B050"/>
                </a:solidFill>
              </a:rPr>
              <a:t>// taking input and storing it in an array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	</a:t>
            </a:r>
            <a:r>
              <a:rPr lang="en-US" sz="2400" i="1" dirty="0"/>
              <a:t>for(int </a:t>
            </a:r>
            <a:r>
              <a:rPr lang="en-US" sz="2400" i="1" dirty="0" err="1"/>
              <a:t>i</a:t>
            </a:r>
            <a:r>
              <a:rPr lang="en-US" sz="2400" i="1" dirty="0"/>
              <a:t> = 0; </a:t>
            </a:r>
            <a:r>
              <a:rPr lang="en-US" sz="2400" i="1" dirty="0" err="1"/>
              <a:t>i</a:t>
            </a:r>
            <a:r>
              <a:rPr lang="en-US" sz="2400" i="1" dirty="0"/>
              <a:t> &lt; 3; ++</a:t>
            </a:r>
            <a:r>
              <a:rPr lang="en-US" sz="2400" i="1" dirty="0" err="1"/>
              <a:t>i</a:t>
            </a:r>
            <a:r>
              <a:rPr lang="en-US" sz="2400" i="1" dirty="0"/>
              <a:t>) </a:t>
            </a:r>
          </a:p>
          <a:p>
            <a:r>
              <a:rPr lang="en-US" sz="2400" i="1" dirty="0"/>
              <a:t>	{</a:t>
            </a:r>
          </a:p>
          <a:p>
            <a:r>
              <a:rPr lang="en-US" sz="2400" i="1" dirty="0"/>
              <a:t>      		</a:t>
            </a:r>
            <a:r>
              <a:rPr lang="en-US" sz="2400" i="1" dirty="0" err="1"/>
              <a:t>scanf</a:t>
            </a:r>
            <a:r>
              <a:rPr lang="en-US" sz="2400" i="1" dirty="0"/>
              <a:t>("%d", &amp;values[</a:t>
            </a:r>
            <a:r>
              <a:rPr lang="en-US" sz="2400" i="1" dirty="0" err="1"/>
              <a:t>i</a:t>
            </a:r>
            <a:r>
              <a:rPr lang="en-US" sz="2400" i="1" dirty="0"/>
              <a:t>]);</a:t>
            </a:r>
          </a:p>
          <a:p>
            <a:r>
              <a:rPr lang="en-US" sz="2400" i="1" dirty="0"/>
              <a:t>  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9049-D879-AE6B-FD61-8C3436E86851}"/>
              </a:ext>
            </a:extLst>
          </p:cNvPr>
          <p:cNvSpPr txBox="1"/>
          <p:nvPr/>
        </p:nvSpPr>
        <p:spPr>
          <a:xfrm>
            <a:off x="4778478" y="2197163"/>
            <a:ext cx="43655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/>
              <a:t>printf("Displaying integers: ");</a:t>
            </a:r>
          </a:p>
          <a:p>
            <a:pPr algn="just"/>
            <a:r>
              <a:rPr lang="en-US" sz="2400" i="1" dirty="0">
                <a:solidFill>
                  <a:schemeClr val="accent1"/>
                </a:solidFill>
              </a:rPr>
              <a:t> </a:t>
            </a:r>
          </a:p>
          <a:p>
            <a:pPr algn="just"/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 printing elements of an array</a:t>
            </a:r>
          </a:p>
          <a:p>
            <a:pPr algn="just"/>
            <a:r>
              <a:rPr lang="en-US" sz="2400" i="1" dirty="0">
                <a:solidFill>
                  <a:schemeClr val="accent1"/>
                </a:solidFill>
              </a:rPr>
              <a:t>  </a:t>
            </a:r>
          </a:p>
          <a:p>
            <a:pPr algn="just"/>
            <a:r>
              <a:rPr lang="en-US" sz="2400" i="1" dirty="0"/>
              <a:t>for(int </a:t>
            </a:r>
            <a:r>
              <a:rPr lang="en-US" sz="2400" i="1" dirty="0" err="1"/>
              <a:t>i</a:t>
            </a:r>
            <a:r>
              <a:rPr lang="en-US" sz="2400" i="1" dirty="0"/>
              <a:t> = 0; </a:t>
            </a:r>
            <a:r>
              <a:rPr lang="en-US" sz="2400" i="1" dirty="0" err="1"/>
              <a:t>i</a:t>
            </a:r>
            <a:r>
              <a:rPr lang="en-US" sz="2400" i="1" dirty="0"/>
              <a:t> &lt; 3; ++</a:t>
            </a:r>
            <a:r>
              <a:rPr lang="en-US" sz="2400" i="1" dirty="0" err="1"/>
              <a:t>i</a:t>
            </a:r>
            <a:r>
              <a:rPr lang="en-US" sz="2400" i="1" dirty="0"/>
              <a:t>) </a:t>
            </a:r>
          </a:p>
          <a:p>
            <a:pPr algn="just"/>
            <a:r>
              <a:rPr lang="en-US" sz="2400" i="1" dirty="0"/>
              <a:t>	{</a:t>
            </a:r>
          </a:p>
          <a:p>
            <a:pPr algn="just"/>
            <a:r>
              <a:rPr lang="en-US" sz="2400" i="1" dirty="0"/>
              <a:t>    	printf("%d\</a:t>
            </a:r>
            <a:r>
              <a:rPr lang="en-US" sz="2400" i="1" dirty="0" err="1"/>
              <a:t>n",values</a:t>
            </a:r>
            <a:r>
              <a:rPr lang="en-US" sz="2400" i="1" dirty="0"/>
              <a:t>[</a:t>
            </a:r>
            <a:r>
              <a:rPr lang="en-US" sz="2400" i="1" dirty="0" err="1"/>
              <a:t>i</a:t>
            </a:r>
            <a:r>
              <a:rPr lang="en-US" sz="2400" i="1" dirty="0"/>
              <a:t>]);</a:t>
            </a:r>
          </a:p>
          <a:p>
            <a:pPr algn="just"/>
            <a:r>
              <a:rPr lang="en-US" sz="2400" i="1" dirty="0"/>
              <a:t>  	}</a:t>
            </a:r>
          </a:p>
          <a:p>
            <a:pPr algn="just"/>
            <a:r>
              <a:rPr lang="en-US" sz="2400" i="1" dirty="0"/>
              <a:t>return 0;</a:t>
            </a:r>
          </a:p>
          <a:p>
            <a:pPr algn="just"/>
            <a:r>
              <a:rPr lang="en-US" sz="2400" i="1" dirty="0"/>
              <a:t>}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C3A77-731A-F623-4944-EB481CB689B0}"/>
              </a:ext>
            </a:extLst>
          </p:cNvPr>
          <p:cNvSpPr txBox="1"/>
          <p:nvPr/>
        </p:nvSpPr>
        <p:spPr>
          <a:xfrm>
            <a:off x="325314" y="1169510"/>
            <a:ext cx="8258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50"/>
                </a:solidFill>
              </a:rPr>
              <a:t>// Program to take 3 values from the user and store them in an array </a:t>
            </a:r>
          </a:p>
          <a:p>
            <a:r>
              <a:rPr lang="en-US" sz="1800" i="1" dirty="0">
                <a:solidFill>
                  <a:srgbClr val="00B050"/>
                </a:solidFill>
              </a:rPr>
              <a:t>// Print the elements stored in the array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A182660-832C-688E-65DD-57C03C0EEFEC}"/>
              </a:ext>
            </a:extLst>
          </p:cNvPr>
          <p:cNvSpPr/>
          <p:nvPr/>
        </p:nvSpPr>
        <p:spPr>
          <a:xfrm>
            <a:off x="6754762" y="1054532"/>
            <a:ext cx="1740310" cy="1079295"/>
          </a:xfrm>
          <a:prstGeom prst="cloudCallout">
            <a:avLst>
              <a:gd name="adj1" fmla="val 12899"/>
              <a:gd name="adj2" fmla="val -9306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output ?</a:t>
            </a:r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9012CE8-14CE-6291-C048-01B49B242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E401"/>
              </a:clrFrom>
              <a:clrTo>
                <a:srgbClr val="FFE4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7759646" y="-14342"/>
            <a:ext cx="3017172" cy="19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8692" y="905342"/>
            <a:ext cx="8106615" cy="582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buClr>
                <a:srgbClr val="FD8537"/>
              </a:buClr>
              <a:buSzPct val="68181"/>
              <a:tabLst>
                <a:tab pos="287020" algn="l"/>
              </a:tabLst>
            </a:pPr>
            <a:r>
              <a:rPr sz="2400" dirty="0">
                <a:cs typeface="Century Schoolbook"/>
              </a:rPr>
              <a:t>Take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10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integer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input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from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user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and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store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lang="en-US" sz="2400" dirty="0">
                <a:cs typeface="Century Schoolbook"/>
              </a:rPr>
              <a:t>m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</a:t>
            </a:r>
            <a:r>
              <a:rPr sz="2400" spc="-50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an</a:t>
            </a:r>
            <a:r>
              <a:rPr lang="en-US"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and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find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sum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of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all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numbers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stored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</a:t>
            </a:r>
            <a:r>
              <a:rPr sz="2400" spc="-4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array.</a:t>
            </a:r>
            <a:endParaRPr sz="2400" dirty="0"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#include&lt;stdio.h&gt;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int main()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{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int </a:t>
            </a:r>
            <a:r>
              <a:rPr lang="en-US" sz="2400" dirty="0" err="1">
                <a:cs typeface="Century Schoolbook"/>
              </a:rPr>
              <a:t>i,sum</a:t>
            </a:r>
            <a:r>
              <a:rPr lang="en-US" sz="2400" dirty="0">
                <a:cs typeface="Century Schoolbook"/>
              </a:rPr>
              <a:t>=0,arr[10]; 	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for(</a:t>
            </a:r>
            <a:r>
              <a:rPr lang="en-US" sz="2400" dirty="0" err="1">
                <a:cs typeface="Century Schoolbook"/>
              </a:rPr>
              <a:t>i</a:t>
            </a:r>
            <a:r>
              <a:rPr lang="en-US" sz="2400" dirty="0">
                <a:cs typeface="Century Schoolbook"/>
              </a:rPr>
              <a:t>=0;i&lt;10;i++)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	{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		printf("Enter an integers %d\n",</a:t>
            </a:r>
            <a:r>
              <a:rPr lang="en-US" sz="2400" dirty="0" err="1">
                <a:cs typeface="Century Schoolbook"/>
              </a:rPr>
              <a:t>i</a:t>
            </a:r>
            <a:r>
              <a:rPr lang="en-US" sz="2400" dirty="0">
                <a:cs typeface="Century Schoolbook"/>
              </a:rPr>
              <a:t>);   </a:t>
            </a:r>
            <a:r>
              <a:rPr lang="en-US" sz="2400" dirty="0">
                <a:solidFill>
                  <a:srgbClr val="FF0000"/>
                </a:solidFill>
                <a:cs typeface="Century Schoolbook"/>
              </a:rPr>
              <a:t>/i+1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		</a:t>
            </a:r>
            <a:r>
              <a:rPr lang="en-US" sz="2400" dirty="0" err="1">
                <a:cs typeface="Century Schoolbook"/>
              </a:rPr>
              <a:t>scanf</a:t>
            </a:r>
            <a:r>
              <a:rPr lang="en-US" sz="2400" dirty="0">
                <a:cs typeface="Century Schoolbook"/>
              </a:rPr>
              <a:t>(“%d”,&amp;</a:t>
            </a:r>
            <a:r>
              <a:rPr lang="en-US" sz="2400" dirty="0" err="1">
                <a:cs typeface="Century Schoolbook"/>
              </a:rPr>
              <a:t>arr</a:t>
            </a:r>
            <a:r>
              <a:rPr lang="en-US" sz="2400" dirty="0">
                <a:cs typeface="Century Schoolbook"/>
              </a:rPr>
              <a:t>[</a:t>
            </a:r>
            <a:r>
              <a:rPr lang="en-US" sz="2400" dirty="0" err="1">
                <a:cs typeface="Century Schoolbook"/>
              </a:rPr>
              <a:t>i</a:t>
            </a:r>
            <a:r>
              <a:rPr lang="en-US" sz="2400" dirty="0">
                <a:cs typeface="Century Schoolbook"/>
              </a:rPr>
              <a:t>]);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        sum+=</a:t>
            </a:r>
            <a:r>
              <a:rPr lang="en-US" sz="2400" dirty="0" err="1">
                <a:cs typeface="Century Schoolbook"/>
              </a:rPr>
              <a:t>arr</a:t>
            </a:r>
            <a:r>
              <a:rPr lang="en-US" sz="2400" dirty="0">
                <a:cs typeface="Century Schoolbook"/>
              </a:rPr>
              <a:t>[</a:t>
            </a:r>
            <a:r>
              <a:rPr lang="en-US" sz="2400" dirty="0" err="1">
                <a:cs typeface="Century Schoolbook"/>
              </a:rPr>
              <a:t>i</a:t>
            </a:r>
            <a:r>
              <a:rPr lang="en-US" sz="2400" dirty="0">
                <a:cs typeface="Century Schoolbook"/>
              </a:rPr>
              <a:t>];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	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printf("Sum of input integers is %d\</a:t>
            </a:r>
            <a:r>
              <a:rPr lang="en-US" sz="2400" dirty="0" err="1">
                <a:cs typeface="Century Schoolbook"/>
              </a:rPr>
              <a:t>n",sum</a:t>
            </a:r>
            <a:r>
              <a:rPr lang="en-US" sz="2400" dirty="0">
                <a:cs typeface="Century Schoolbook"/>
              </a:rPr>
              <a:t>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return 0;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cs typeface="Century Schoolbook"/>
              </a:rPr>
              <a:t>}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0DA7E94-D29D-55C7-FB81-9093B679B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5781" y="215410"/>
            <a:ext cx="364838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Exercise 2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253AAEF-DE59-BB10-002F-64FC7819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E401"/>
              </a:clrFrom>
              <a:clrTo>
                <a:srgbClr val="FFE4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5109190" y="4926184"/>
            <a:ext cx="3017172" cy="1931816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7D0679E-9E22-8A58-9114-6C98AA6F9EDE}"/>
              </a:ext>
            </a:extLst>
          </p:cNvPr>
          <p:cNvSpPr/>
          <p:nvPr/>
        </p:nvSpPr>
        <p:spPr>
          <a:xfrm>
            <a:off x="7256207" y="4018958"/>
            <a:ext cx="1740310" cy="1079295"/>
          </a:xfrm>
          <a:prstGeom prst="cloudCallout">
            <a:avLst>
              <a:gd name="adj1" fmla="val -37101"/>
              <a:gd name="adj2" fmla="val 9414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output ?</a:t>
            </a:r>
          </a:p>
        </p:txBody>
      </p:sp>
    </p:spTree>
    <p:extLst>
      <p:ext uri="{BB962C8B-B14F-4D97-AF65-F5344CB8AC3E}">
        <p14:creationId xmlns:p14="http://schemas.microsoft.com/office/powerpoint/2010/main" val="75359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0954" y="222223"/>
            <a:ext cx="30069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accent1"/>
                </a:solidFill>
              </a:rPr>
              <a:t>Exercise 3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3A182660-832C-688E-65DD-57C03C0EEFEC}"/>
              </a:ext>
            </a:extLst>
          </p:cNvPr>
          <p:cNvSpPr/>
          <p:nvPr/>
        </p:nvSpPr>
        <p:spPr>
          <a:xfrm>
            <a:off x="5880356" y="5080841"/>
            <a:ext cx="1740310" cy="1079295"/>
          </a:xfrm>
          <a:prstGeom prst="cloudCallout">
            <a:avLst>
              <a:gd name="adj1" fmla="val 51035"/>
              <a:gd name="adj2" fmla="val 6817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output ?</a:t>
            </a:r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9012CE8-14CE-6291-C048-01B49B242A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E401"/>
              </a:clrFrom>
              <a:clrTo>
                <a:srgbClr val="FFE4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V="1">
            <a:off x="6112080" y="4926184"/>
            <a:ext cx="3017172" cy="19318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49D74A-CDD2-4FE3-EE82-BF8174C4703F}"/>
              </a:ext>
            </a:extLst>
          </p:cNvPr>
          <p:cNvSpPr txBox="1"/>
          <p:nvPr/>
        </p:nvSpPr>
        <p:spPr>
          <a:xfrm>
            <a:off x="255687" y="1054532"/>
            <a:ext cx="42173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Program to find the average of n numbers using arrays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int marks[5], </a:t>
            </a:r>
            <a:r>
              <a:rPr lang="en-US" dirty="0" err="1"/>
              <a:t>i</a:t>
            </a:r>
            <a:r>
              <a:rPr lang="en-US" dirty="0"/>
              <a:t>, n, sum = 0;</a:t>
            </a:r>
          </a:p>
          <a:p>
            <a:r>
              <a:rPr lang="en-US" dirty="0"/>
              <a:t>  double average;</a:t>
            </a:r>
          </a:p>
          <a:p>
            <a:r>
              <a:rPr lang="en-US" dirty="0"/>
              <a:t>  printf("Enter number of elements: ");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endParaRPr lang="en-US" dirty="0"/>
          </a:p>
          <a:p>
            <a:r>
              <a:rPr lang="en-US" dirty="0"/>
              <a:t> 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n;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printf("Enter </a:t>
            </a:r>
            <a:r>
              <a:rPr lang="en-US" dirty="0" err="1"/>
              <a:t>number%d</a:t>
            </a:r>
            <a:r>
              <a:rPr lang="en-US" dirty="0"/>
              <a:t>: ",i+1);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&amp;marks[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adding integers entered by the user to the sum variable</a:t>
            </a:r>
          </a:p>
          <a:p>
            <a:r>
              <a:rPr lang="en-US" dirty="0"/>
              <a:t>    sum += marks[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8A9DA-59E5-4DA3-B454-B1706DCC785E}"/>
              </a:ext>
            </a:extLst>
          </p:cNvPr>
          <p:cNvSpPr txBox="1"/>
          <p:nvPr/>
        </p:nvSpPr>
        <p:spPr>
          <a:xfrm>
            <a:off x="4670986" y="919252"/>
            <a:ext cx="42173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 // explicitly convert sum to double</a:t>
            </a:r>
          </a:p>
          <a:p>
            <a:r>
              <a:rPr lang="en-US" dirty="0">
                <a:solidFill>
                  <a:srgbClr val="00B050"/>
                </a:solidFill>
              </a:rPr>
              <a:t>  // then calculate average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average = (double) sum / n;  </a:t>
            </a:r>
          </a:p>
          <a:p>
            <a:r>
              <a:rPr lang="en-US" dirty="0"/>
              <a:t>printf("Average = %.2lf", average);</a:t>
            </a:r>
          </a:p>
          <a:p>
            <a:endParaRPr lang="en-US" dirty="0"/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99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3DB-3822-E2A2-4634-28E2AE0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814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Multidimensional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0B9-BEBF-9382-C354-5CB7FA8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99775"/>
            <a:ext cx="78867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0" i="0" dirty="0">
                <a:effectLst/>
              </a:rPr>
              <a:t>In C programming, you can create an array of arrays. These arrays are known as multidimensional arrays. For example,</a:t>
            </a:r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0070C0"/>
                </a:solidFill>
              </a:rPr>
              <a:t>float x[3][4];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</a:rPr>
              <a:t>Here, x is a two-dimensional (2d) array. The array can hold 12 elements. You can think the array as a table with 3 rows and each row has 4 columns.</a:t>
            </a:r>
          </a:p>
          <a:p>
            <a:pPr marL="0" indent="0" algn="just">
              <a:buNone/>
            </a:pPr>
            <a:endParaRPr lang="en-US" sz="3600" b="1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07A19-7068-B3F3-597D-7C1C26BB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42" y="3957392"/>
            <a:ext cx="4017713" cy="26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3DB-3822-E2A2-4634-28E2AE0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814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Multidimensional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0B9-BEBF-9382-C354-5CB7FA8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99775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Similarly, you can declare a three-dimensional (3d) array. For example:</a:t>
            </a:r>
          </a:p>
          <a:p>
            <a:pPr marL="0" indent="0" algn="ctr">
              <a:buNone/>
            </a:pPr>
            <a:r>
              <a:rPr lang="es-ES" sz="2400" b="1" i="1" dirty="0" err="1">
                <a:solidFill>
                  <a:srgbClr val="0070C0"/>
                </a:solidFill>
              </a:rPr>
              <a:t>float</a:t>
            </a:r>
            <a:r>
              <a:rPr lang="es-ES" sz="2400" b="1" i="1" dirty="0">
                <a:solidFill>
                  <a:srgbClr val="0070C0"/>
                </a:solidFill>
              </a:rPr>
              <a:t> y[2][4][3];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Here, the array y can hold 24 elements.</a:t>
            </a:r>
          </a:p>
        </p:txBody>
      </p:sp>
    </p:spTree>
    <p:extLst>
      <p:ext uri="{BB962C8B-B14F-4D97-AF65-F5344CB8AC3E}">
        <p14:creationId xmlns:p14="http://schemas.microsoft.com/office/powerpoint/2010/main" val="154831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3DB-3822-E2A2-4634-28E2AE0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4534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Initializing of a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0B9-BEBF-9382-C354-5CB7FA8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18143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// Different ways to initialize two-dimensional array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int c[2][3] = {{1, 3, 0}, {-1, 5, 9}};</a:t>
            </a:r>
          </a:p>
          <a:p>
            <a:pPr marL="0" indent="0">
              <a:buNone/>
            </a:pPr>
            <a:r>
              <a:rPr lang="en-US" sz="2400" i="1" dirty="0"/>
              <a:t>         </a:t>
            </a:r>
          </a:p>
          <a:p>
            <a:pPr marL="0" indent="0">
              <a:buNone/>
            </a:pPr>
            <a:r>
              <a:rPr lang="en-US" sz="2400" i="1" dirty="0"/>
              <a:t>int c[][3] = {{1, 3, 0}, {-1, 5, 9}};</a:t>
            </a:r>
          </a:p>
          <a:p>
            <a:pPr marL="0" indent="0">
              <a:buNone/>
            </a:pPr>
            <a:r>
              <a:rPr lang="en-US" sz="2400" i="1" dirty="0"/>
              <a:t>                </a:t>
            </a:r>
          </a:p>
          <a:p>
            <a:pPr marL="0" indent="0">
              <a:buNone/>
            </a:pPr>
            <a:r>
              <a:rPr lang="en-US" sz="2400" i="1" dirty="0"/>
              <a:t>int c[2][3] = {1, 3, 0, -1, 5, 9};</a:t>
            </a:r>
          </a:p>
        </p:txBody>
      </p:sp>
    </p:spTree>
    <p:extLst>
      <p:ext uri="{BB962C8B-B14F-4D97-AF65-F5344CB8AC3E}">
        <p14:creationId xmlns:p14="http://schemas.microsoft.com/office/powerpoint/2010/main" val="114210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642493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Arrays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08" y="1333067"/>
            <a:ext cx="8558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An array is a variable that can store multiple values. For example, if you want to store 100 integers, you can create an array for it.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</a:rPr>
              <a:t>Compared to the basic data type (int, float) it is an aggregate or derived data type.</a:t>
            </a:r>
          </a:p>
          <a:p>
            <a:pPr marL="0" lvl="1" algn="just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FD7CA-A03B-D6AE-1A92-763EABE5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47" y="3429000"/>
            <a:ext cx="430590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1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3DB-3822-E2A2-4634-28E2AE0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4534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+mn-lt"/>
              </a:rPr>
              <a:t>Initializing of a 3d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0B9-BEBF-9382-C354-5CB7FA8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18143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initialize a three-dimensional array in a similar way to a two-dimensional array. Here's an example,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int test[2][3][4] = {{{3, 4, 2, 3}, {0, -3, 9, 11}, {23, 12, 23, 2}},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    {{13, 4, 56, 3}, {5, 9, 3, 5}, {3, 1, 4, 9}}};</a:t>
            </a:r>
          </a:p>
        </p:txBody>
      </p:sp>
    </p:spTree>
    <p:extLst>
      <p:ext uri="{BB962C8B-B14F-4D97-AF65-F5344CB8AC3E}">
        <p14:creationId xmlns:p14="http://schemas.microsoft.com/office/powerpoint/2010/main" val="221105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23DB-3822-E2A2-4634-28E2AE02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0652"/>
            <a:ext cx="7886700" cy="6230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Example 1: Two-dimensional Array to store and print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AFECE-9C42-8E60-3984-7E7C0A2C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https://www.programiz.com/c-programming/online-compiler/?ref=008a1ec2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D7822A-3169-1227-2719-ECAF7062750B}"/>
              </a:ext>
            </a:extLst>
          </p:cNvPr>
          <p:cNvSpPr txBox="1">
            <a:spLocks/>
          </p:cNvSpPr>
          <p:nvPr/>
        </p:nvSpPr>
        <p:spPr>
          <a:xfrm>
            <a:off x="628650" y="3117492"/>
            <a:ext cx="7886700" cy="623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Example 2: Sum of two matrices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DECD0-F545-99C6-3F18-80CC62454C7A}"/>
              </a:ext>
            </a:extLst>
          </p:cNvPr>
          <p:cNvSpPr txBox="1"/>
          <p:nvPr/>
        </p:nvSpPr>
        <p:spPr>
          <a:xfrm>
            <a:off x="628650" y="4114800"/>
            <a:ext cx="7886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https://www.programiz.com/c-programming/online-compiler/?ref=6d9edf35</a:t>
            </a:r>
          </a:p>
        </p:txBody>
      </p:sp>
    </p:spTree>
    <p:extLst>
      <p:ext uri="{BB962C8B-B14F-4D97-AF65-F5344CB8AC3E}">
        <p14:creationId xmlns:p14="http://schemas.microsoft.com/office/powerpoint/2010/main" val="33041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36C1-8ADA-09BA-C56F-A283D8F3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9BCE-8084-3FA3-7F53-EEC8E164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59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642493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Arrays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508" y="1333067"/>
            <a:ext cx="85589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</a:rPr>
              <a:t>Why need to use array type?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</a:rPr>
              <a:t>Consider the following issue: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</a:endParaRP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22222"/>
                </a:solidFill>
              </a:rPr>
              <a:t>"We have a list of 1000 students' marks of an integer type. If using the basic data type (int), we will declare something like the following…"</a:t>
            </a:r>
          </a:p>
          <a:p>
            <a:pPr marL="342900" lvl="1" indent="-342900"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222222"/>
              </a:solidFill>
            </a:endParaRPr>
          </a:p>
          <a:p>
            <a:pPr marL="0" lvl="1" algn="just"/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b="1" i="1" dirty="0">
                <a:solidFill>
                  <a:srgbClr val="0070C0"/>
                </a:solidFill>
              </a:rPr>
              <a:t>int	studMark0, studMark1, ...studMark999</a:t>
            </a:r>
          </a:p>
        </p:txBody>
      </p:sp>
    </p:spTree>
    <p:extLst>
      <p:ext uri="{BB962C8B-B14F-4D97-AF65-F5344CB8AC3E}">
        <p14:creationId xmlns:p14="http://schemas.microsoft.com/office/powerpoint/2010/main" val="181735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642493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Arrays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C02C330-3A83-9862-054D-81F56610A0ED}"/>
              </a:ext>
            </a:extLst>
          </p:cNvPr>
          <p:cNvSpPr txBox="1"/>
          <p:nvPr/>
        </p:nvSpPr>
        <p:spPr>
          <a:xfrm>
            <a:off x="535940" y="1586306"/>
            <a:ext cx="7870641" cy="43735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274320" indent="-342900" algn="just">
              <a:lnSpc>
                <a:spcPts val="3020"/>
              </a:lnSpc>
              <a:spcBef>
                <a:spcPts val="480"/>
              </a:spcBef>
              <a:buClr>
                <a:srgbClr val="FD8537"/>
              </a:buClr>
              <a:buSzPct val="69642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r>
              <a:rPr sz="2400" dirty="0">
                <a:cs typeface="Century Schoolbook"/>
              </a:rPr>
              <a:t>Can</a:t>
            </a:r>
            <a:r>
              <a:rPr sz="2400" spc="-7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you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imagine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how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long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we</a:t>
            </a:r>
            <a:r>
              <a:rPr sz="2400" spc="-8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have</a:t>
            </a:r>
            <a:r>
              <a:rPr sz="2400" spc="-65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to </a:t>
            </a:r>
            <a:r>
              <a:rPr sz="2400" dirty="0">
                <a:cs typeface="Century Schoolbook"/>
              </a:rPr>
              <a:t>write</a:t>
            </a:r>
            <a:r>
              <a:rPr sz="2400" spc="-8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7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declaration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part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by</a:t>
            </a:r>
            <a:r>
              <a:rPr sz="2400" spc="-8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using </a:t>
            </a:r>
            <a:r>
              <a:rPr sz="2400" dirty="0">
                <a:cs typeface="Century Schoolbook"/>
              </a:rPr>
              <a:t>normal</a:t>
            </a:r>
            <a:r>
              <a:rPr sz="2400" spc="-10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variable</a:t>
            </a:r>
            <a:r>
              <a:rPr sz="2400" spc="-10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declaration?</a:t>
            </a:r>
            <a:endParaRPr sz="2400" dirty="0"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Century Schoolbook"/>
              <a:cs typeface="Century Schoolbook"/>
            </a:endParaRPr>
          </a:p>
          <a:p>
            <a:pPr marL="378460" algn="just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int</a:t>
            </a:r>
            <a:r>
              <a:rPr sz="2400" b="1" i="1" spc="-15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spc="-10" dirty="0">
                <a:solidFill>
                  <a:srgbClr val="006FC0"/>
                </a:solidFill>
                <a:cs typeface="Courier New"/>
              </a:rPr>
              <a:t>main(void)</a:t>
            </a:r>
            <a:endParaRPr sz="2400" b="1" i="1" dirty="0">
              <a:cs typeface="Courier New"/>
            </a:endParaRPr>
          </a:p>
          <a:p>
            <a:pPr marL="378460" algn="just">
              <a:lnSpc>
                <a:spcPct val="100000"/>
              </a:lnSpc>
              <a:spcBef>
                <a:spcPts val="240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{</a:t>
            </a:r>
            <a:endParaRPr sz="2400" b="1" i="1" dirty="0">
              <a:cs typeface="Courier New"/>
            </a:endParaRPr>
          </a:p>
          <a:p>
            <a:pPr marL="744220" marR="5080" algn="just">
              <a:lnSpc>
                <a:spcPct val="90100"/>
              </a:lnSpc>
              <a:spcBef>
                <a:spcPts val="475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int</a:t>
            </a:r>
            <a:r>
              <a:rPr sz="2400" b="1" i="1" spc="-50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studMark1,</a:t>
            </a:r>
            <a:r>
              <a:rPr sz="2400" b="1" i="1" spc="-35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studMark2,</a:t>
            </a:r>
            <a:r>
              <a:rPr sz="2400" b="1" i="1" spc="-35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spc="-10" dirty="0">
                <a:solidFill>
                  <a:srgbClr val="006FC0"/>
                </a:solidFill>
                <a:cs typeface="Courier New"/>
              </a:rPr>
              <a:t>studMark3,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studMark4,</a:t>
            </a:r>
            <a:r>
              <a:rPr sz="2400" b="1" i="1" spc="-45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…,</a:t>
            </a:r>
            <a:r>
              <a:rPr sz="2400" b="1" i="1" spc="-30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…,</a:t>
            </a:r>
            <a:r>
              <a:rPr sz="2400" b="1" i="1" spc="-35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dirty="0">
                <a:solidFill>
                  <a:srgbClr val="006FC0"/>
                </a:solidFill>
                <a:cs typeface="Courier New"/>
              </a:rPr>
              <a:t>studMark998,</a:t>
            </a:r>
            <a:r>
              <a:rPr sz="2400" b="1" i="1" spc="-30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spc="-10" dirty="0">
                <a:solidFill>
                  <a:srgbClr val="006FC0"/>
                </a:solidFill>
                <a:cs typeface="Courier New"/>
              </a:rPr>
              <a:t>stuMark999, studMark1000;</a:t>
            </a:r>
            <a:endParaRPr sz="2400" b="1" i="1" dirty="0">
              <a:cs typeface="Courier New"/>
            </a:endParaRPr>
          </a:p>
          <a:p>
            <a:pPr marL="744220" algn="just">
              <a:lnSpc>
                <a:spcPct val="100000"/>
              </a:lnSpc>
              <a:spcBef>
                <a:spcPts val="240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…</a:t>
            </a:r>
            <a:endParaRPr sz="2400" b="1" i="1" dirty="0">
              <a:cs typeface="Courier New"/>
            </a:endParaRPr>
          </a:p>
          <a:p>
            <a:pPr marL="744220" algn="just">
              <a:lnSpc>
                <a:spcPct val="100000"/>
              </a:lnSpc>
              <a:spcBef>
                <a:spcPts val="240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…</a:t>
            </a:r>
            <a:endParaRPr sz="2400" b="1" i="1" dirty="0">
              <a:cs typeface="Courier New"/>
            </a:endParaRPr>
          </a:p>
          <a:p>
            <a:pPr marL="744220" algn="just">
              <a:lnSpc>
                <a:spcPct val="100000"/>
              </a:lnSpc>
              <a:spcBef>
                <a:spcPts val="244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return</a:t>
            </a:r>
            <a:r>
              <a:rPr sz="2400" b="1" i="1" spc="-30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b="1" i="1" spc="-25" dirty="0">
                <a:solidFill>
                  <a:srgbClr val="006FC0"/>
                </a:solidFill>
                <a:cs typeface="Courier New"/>
              </a:rPr>
              <a:t>0;</a:t>
            </a:r>
            <a:endParaRPr sz="2400" b="1" i="1" dirty="0">
              <a:cs typeface="Courier New"/>
            </a:endParaRPr>
          </a:p>
          <a:p>
            <a:pPr marL="378460" algn="just">
              <a:lnSpc>
                <a:spcPct val="100000"/>
              </a:lnSpc>
              <a:spcBef>
                <a:spcPts val="240"/>
              </a:spcBef>
            </a:pPr>
            <a:r>
              <a:rPr sz="2400" b="1" i="1" dirty="0">
                <a:solidFill>
                  <a:srgbClr val="006FC0"/>
                </a:solidFill>
                <a:cs typeface="Courier New"/>
              </a:rPr>
              <a:t>}</a:t>
            </a:r>
            <a:endParaRPr sz="2400" b="1" i="1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173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450764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Arrays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53CDCEE-FF3B-0592-06E5-359DDC7E2BD6}"/>
              </a:ext>
            </a:extLst>
          </p:cNvPr>
          <p:cNvSpPr txBox="1"/>
          <p:nvPr/>
        </p:nvSpPr>
        <p:spPr>
          <a:xfrm>
            <a:off x="556029" y="1327897"/>
            <a:ext cx="7870641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6" indent="-342900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By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using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</a:t>
            </a:r>
            <a:r>
              <a:rPr sz="2400" spc="-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array,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we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just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declare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like</a:t>
            </a:r>
            <a:r>
              <a:rPr sz="2400" spc="-3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this,</a:t>
            </a:r>
            <a:endParaRPr sz="2400" dirty="0">
              <a:cs typeface="Century Schoolbook"/>
            </a:endParaRPr>
          </a:p>
          <a:p>
            <a:pPr marL="0" lvl="1" algn="ctr">
              <a:lnSpc>
                <a:spcPct val="100000"/>
              </a:lnSpc>
              <a:buClr>
                <a:srgbClr val="DF752E"/>
              </a:buClr>
              <a:buSzPct val="60000"/>
              <a:tabLst>
                <a:tab pos="1384300" algn="l"/>
                <a:tab pos="1384935" algn="l"/>
                <a:tab pos="2146300" algn="l"/>
              </a:tabLst>
            </a:pPr>
            <a:r>
              <a:rPr lang="en-US" sz="2400" b="1" i="1" spc="-25" dirty="0">
                <a:solidFill>
                  <a:schemeClr val="accent1"/>
                </a:solidFill>
                <a:cs typeface="Courier New"/>
              </a:rPr>
              <a:t>i</a:t>
            </a:r>
            <a:r>
              <a:rPr sz="2400" b="1" i="1" spc="-25" dirty="0">
                <a:solidFill>
                  <a:schemeClr val="accent1"/>
                </a:solidFill>
                <a:cs typeface="Courier New"/>
              </a:rPr>
              <a:t>nt</a:t>
            </a:r>
            <a:r>
              <a:rPr lang="en-US" sz="2400" b="1" i="1" spc="-25" dirty="0">
                <a:solidFill>
                  <a:schemeClr val="accent1"/>
                </a:solidFill>
                <a:cs typeface="Courier New"/>
              </a:rPr>
              <a:t> </a:t>
            </a:r>
            <a:r>
              <a:rPr sz="2400" b="1" i="1" spc="-10" dirty="0" err="1">
                <a:solidFill>
                  <a:schemeClr val="accent1"/>
                </a:solidFill>
                <a:cs typeface="Courier New"/>
              </a:rPr>
              <a:t>studMark</a:t>
            </a:r>
            <a:r>
              <a:rPr sz="2400" b="1" i="1" spc="-10" dirty="0">
                <a:solidFill>
                  <a:schemeClr val="accent1"/>
                </a:solidFill>
                <a:cs typeface="Courier New"/>
              </a:rPr>
              <a:t>[1000];</a:t>
            </a:r>
            <a:endParaRPr lang="en-US" sz="2400" b="1" i="1" spc="-10" dirty="0">
              <a:solidFill>
                <a:schemeClr val="accent1"/>
              </a:solidFill>
              <a:cs typeface="Courier New"/>
            </a:endParaRPr>
          </a:p>
          <a:p>
            <a:pPr marL="0" lvl="1" algn="ctr">
              <a:lnSpc>
                <a:spcPct val="100000"/>
              </a:lnSpc>
              <a:buClr>
                <a:srgbClr val="DF752E"/>
              </a:buClr>
              <a:buSzPct val="60000"/>
              <a:tabLst>
                <a:tab pos="1384300" algn="l"/>
                <a:tab pos="1384935" algn="l"/>
                <a:tab pos="2146300" algn="l"/>
              </a:tabLst>
            </a:pPr>
            <a:r>
              <a:rPr lang="en-US" sz="2400" b="1" i="1" spc="-10" dirty="0">
                <a:solidFill>
                  <a:schemeClr val="accent1"/>
                </a:solidFill>
                <a:cs typeface="Courier New"/>
              </a:rPr>
              <a:t>Int data [100];</a:t>
            </a:r>
            <a:endParaRPr sz="2400" b="1" i="1" dirty="0">
              <a:solidFill>
                <a:schemeClr val="accent1"/>
              </a:solidFill>
              <a:cs typeface="Courier New"/>
            </a:endParaRPr>
          </a:p>
          <a:p>
            <a:pPr marL="354966" indent="-342900" algn="just">
              <a:lnSpc>
                <a:spcPct val="100000"/>
              </a:lnSpc>
              <a:spcBef>
                <a:spcPts val="805"/>
              </a:spcBef>
              <a:buClr>
                <a:srgbClr val="FD8537"/>
              </a:buClr>
              <a:buSzPct val="7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This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will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reserve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1000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contiguous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memory</a:t>
            </a:r>
            <a:r>
              <a:rPr sz="2400" spc="-3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locations</a:t>
            </a:r>
            <a:r>
              <a:rPr sz="2400" spc="-45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for</a:t>
            </a:r>
            <a:r>
              <a:rPr lang="en-US"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storing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students’</a:t>
            </a:r>
            <a:r>
              <a:rPr sz="2400" spc="-4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marks.</a:t>
            </a:r>
            <a:endParaRPr sz="2400" dirty="0">
              <a:cs typeface="Century Schoolbook"/>
            </a:endParaRPr>
          </a:p>
          <a:p>
            <a:pPr marL="354966" marR="396240" indent="-342900" algn="just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Graphically,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this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can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be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depicted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as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2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following figure.</a:t>
            </a:r>
            <a:endParaRPr sz="2400" dirty="0">
              <a:cs typeface="Century Schoolbook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F4CB1BC0-A1C3-E438-7AEE-1F878C141C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903" y="3736249"/>
            <a:ext cx="5829926" cy="27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6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699" y="1230771"/>
            <a:ext cx="8224602" cy="4778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100"/>
              </a:spcBef>
              <a:buSzPct val="10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A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single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or</a:t>
            </a:r>
            <a:r>
              <a:rPr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one</a:t>
            </a:r>
            <a:r>
              <a:rPr sz="2400" spc="-3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dimensional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3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declaration</a:t>
            </a:r>
            <a:r>
              <a:rPr lang="en-US" sz="2400" spc="-1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has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1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following</a:t>
            </a:r>
            <a:r>
              <a:rPr sz="2400" spc="-4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form,</a:t>
            </a:r>
            <a:endParaRPr sz="2400" dirty="0">
              <a:cs typeface="Century Schoolbook"/>
            </a:endParaRPr>
          </a:p>
          <a:p>
            <a:pPr marL="0" lvl="1" algn="ctr">
              <a:lnSpc>
                <a:spcPct val="100000"/>
              </a:lnSpc>
              <a:spcBef>
                <a:spcPts val="2560"/>
              </a:spcBef>
              <a:buClr>
                <a:srgbClr val="FD8537"/>
              </a:buClr>
              <a:buSzPct val="80000"/>
              <a:tabLst>
                <a:tab pos="927100" algn="l"/>
                <a:tab pos="927735" algn="l"/>
              </a:tabLst>
            </a:pPr>
            <a:r>
              <a:rPr lang="en-US" sz="2400" b="1" dirty="0" err="1">
                <a:solidFill>
                  <a:srgbClr val="0070C0"/>
                </a:solidFill>
                <a:cs typeface="Courier New"/>
              </a:rPr>
              <a:t>dataType</a:t>
            </a:r>
            <a:r>
              <a:rPr lang="en-US" sz="2400" b="1" dirty="0">
                <a:solidFill>
                  <a:srgbClr val="0070C0"/>
                </a:solidFill>
                <a:cs typeface="Courier New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cs typeface="Courier New"/>
              </a:rPr>
              <a:t>arrayName</a:t>
            </a:r>
            <a:r>
              <a:rPr lang="en-US" sz="2400" b="1" dirty="0">
                <a:solidFill>
                  <a:srgbClr val="0070C0"/>
                </a:solidFill>
                <a:cs typeface="Courier New"/>
              </a:rPr>
              <a:t>[</a:t>
            </a:r>
            <a:r>
              <a:rPr lang="en-US" sz="2400" b="1" dirty="0" err="1">
                <a:solidFill>
                  <a:srgbClr val="0070C0"/>
                </a:solidFill>
                <a:cs typeface="Courier New"/>
              </a:rPr>
              <a:t>arraySize</a:t>
            </a:r>
            <a:r>
              <a:rPr lang="en-US" sz="2400" b="1" dirty="0">
                <a:solidFill>
                  <a:srgbClr val="0070C0"/>
                </a:solidFill>
                <a:cs typeface="Courier New"/>
              </a:rPr>
              <a:t>];</a:t>
            </a:r>
            <a:endParaRPr sz="2400" b="1" dirty="0">
              <a:solidFill>
                <a:srgbClr val="0070C0"/>
              </a:solidFill>
              <a:cs typeface="Courier New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cs typeface="Courier New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cs typeface="Courier New"/>
              </a:rPr>
              <a:t>Example:</a:t>
            </a:r>
          </a:p>
          <a:p>
            <a:pPr algn="ctr">
              <a:lnSpc>
                <a:spcPct val="100000"/>
              </a:lnSpc>
            </a:pPr>
            <a:r>
              <a:rPr lang="en-US" sz="2400" b="1" i="1" dirty="0">
                <a:solidFill>
                  <a:srgbClr val="0070C0"/>
                </a:solidFill>
                <a:cs typeface="Courier New"/>
              </a:rPr>
              <a:t>float mark[5];</a:t>
            </a:r>
          </a:p>
          <a:p>
            <a:pPr algn="ctr">
              <a:lnSpc>
                <a:spcPct val="100000"/>
              </a:lnSpc>
            </a:pPr>
            <a:endParaRPr lang="en-US" sz="2400" b="1" i="1" dirty="0">
              <a:solidFill>
                <a:srgbClr val="0070C0"/>
              </a:solidFill>
              <a:cs typeface="Courier New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/>
              </a:rPr>
              <a:t>Here, we declared an array, mark, of floating-point type. And its size is 5. Meaning, it can hold 5 floating-point values.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cs typeface="Courier New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cs typeface="Courier New"/>
              </a:rPr>
              <a:t>It's important to note that the size and type of an array cannot be changed once it is declared.</a:t>
            </a:r>
            <a:endParaRPr sz="2400" dirty="0"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FE5F9D67-C53F-F625-B82F-0546757AA381}"/>
              </a:ext>
            </a:extLst>
          </p:cNvPr>
          <p:cNvSpPr txBox="1">
            <a:spLocks/>
          </p:cNvSpPr>
          <p:nvPr/>
        </p:nvSpPr>
        <p:spPr>
          <a:xfrm>
            <a:off x="1576387" y="450764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Declaration of Arrays</a:t>
            </a:r>
          </a:p>
        </p:txBody>
      </p:sp>
    </p:spTree>
    <p:extLst>
      <p:ext uri="{BB962C8B-B14F-4D97-AF65-F5344CB8AC3E}">
        <p14:creationId xmlns:p14="http://schemas.microsoft.com/office/powerpoint/2010/main" val="260744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748" y="1951576"/>
            <a:ext cx="8123822" cy="413170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 marR="201295" indent="-342900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r>
              <a:rPr sz="2400" dirty="0">
                <a:cs typeface="Century Schoolbook"/>
              </a:rPr>
              <a:t>For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example,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to</a:t>
            </a:r>
            <a:r>
              <a:rPr sz="2400" spc="-5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declare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of</a:t>
            </a:r>
            <a:r>
              <a:rPr sz="2400" spc="-30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30 </a:t>
            </a:r>
            <a:r>
              <a:rPr sz="2400" dirty="0">
                <a:cs typeface="Century Schoolbook"/>
              </a:rPr>
              <a:t>characters,</a:t>
            </a:r>
            <a:r>
              <a:rPr sz="2400" spc="-60" dirty="0">
                <a:cs typeface="Century Schoolbook"/>
              </a:rPr>
              <a:t> </a:t>
            </a:r>
            <a:r>
              <a:rPr lang="en-US" sz="2400" spc="-60" dirty="0">
                <a:cs typeface="Century Schoolbook"/>
              </a:rPr>
              <a:t>                        </a:t>
            </a:r>
            <a:r>
              <a:rPr sz="2400" dirty="0">
                <a:cs typeface="Century Schoolbook"/>
              </a:rPr>
              <a:t>that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construct</a:t>
            </a:r>
            <a:r>
              <a:rPr sz="2400" spc="-7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</a:t>
            </a:r>
            <a:r>
              <a:rPr sz="2400" spc="-6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people </a:t>
            </a:r>
            <a:r>
              <a:rPr sz="2400" dirty="0">
                <a:cs typeface="Century Schoolbook"/>
              </a:rPr>
              <a:t>name,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we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could</a:t>
            </a:r>
            <a:r>
              <a:rPr sz="2400" spc="-4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declare</a:t>
            </a:r>
            <a:r>
              <a:rPr lang="en-US" sz="2400" spc="-10" dirty="0">
                <a:cs typeface="Century Schoolbook"/>
              </a:rPr>
              <a:t>,</a:t>
            </a:r>
            <a:endParaRPr lang="en-US" sz="2400" dirty="0">
              <a:solidFill>
                <a:srgbClr val="006FC0"/>
              </a:solidFill>
              <a:cs typeface="Courier New"/>
            </a:endParaRPr>
          </a:p>
          <a:p>
            <a:pPr marL="12065" marR="201295" algn="ctr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tabLst>
                <a:tab pos="527685" algn="l"/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cs typeface="Courier New"/>
              </a:rPr>
              <a:t>char</a:t>
            </a:r>
            <a:r>
              <a:rPr sz="2400" spc="-50" dirty="0">
                <a:solidFill>
                  <a:srgbClr val="006FC0"/>
                </a:solidFill>
                <a:cs typeface="Courier New"/>
              </a:rPr>
              <a:t> </a:t>
            </a:r>
            <a:r>
              <a:rPr sz="2400" spc="-10" dirty="0">
                <a:solidFill>
                  <a:srgbClr val="006FC0"/>
                </a:solidFill>
                <a:cs typeface="Courier New"/>
              </a:rPr>
              <a:t>cName[30];</a:t>
            </a:r>
            <a:endParaRPr lang="en-US" sz="2400" spc="-10" dirty="0">
              <a:solidFill>
                <a:srgbClr val="006FC0"/>
              </a:solidFill>
              <a:cs typeface="Courier New"/>
            </a:endParaRPr>
          </a:p>
          <a:p>
            <a:pPr marL="12065" marR="201295" algn="ctr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tabLst>
                <a:tab pos="527685" algn="l"/>
                <a:tab pos="528320" algn="l"/>
              </a:tabLst>
            </a:pPr>
            <a:endParaRPr lang="en-US" sz="2400" spc="-10" dirty="0">
              <a:cs typeface="Century Schoolbook"/>
            </a:endParaRPr>
          </a:p>
          <a:p>
            <a:pPr marL="354965" marR="201295" indent="-342900" algn="just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r>
              <a:rPr sz="2400" dirty="0">
                <a:cs typeface="Century Schoolbook"/>
              </a:rPr>
              <a:t>In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this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statement,</a:t>
            </a:r>
            <a:r>
              <a:rPr sz="2400" spc="-8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4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character </a:t>
            </a:r>
            <a:r>
              <a:rPr sz="2400" dirty="0">
                <a:cs typeface="Century Schoolbook"/>
              </a:rPr>
              <a:t>can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store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up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to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30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characters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with</a:t>
            </a:r>
            <a:r>
              <a:rPr sz="2400" spc="-45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the </a:t>
            </a:r>
            <a:r>
              <a:rPr sz="2400" dirty="0">
                <a:cs typeface="Century Schoolbook"/>
              </a:rPr>
              <a:t>first</a:t>
            </a:r>
            <a:r>
              <a:rPr sz="2400" spc="-9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character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occupying</a:t>
            </a:r>
            <a:r>
              <a:rPr sz="2400" spc="-4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location </a:t>
            </a:r>
            <a:r>
              <a:rPr sz="2400" spc="-20" dirty="0" err="1">
                <a:cs typeface="Courier New"/>
              </a:rPr>
              <a:t>cNam</a:t>
            </a:r>
            <a:r>
              <a:rPr lang="en-US" sz="2400" spc="-20" dirty="0" err="1">
                <a:cs typeface="Courier New"/>
              </a:rPr>
              <a:t>e</a:t>
            </a:r>
            <a:r>
              <a:rPr lang="en-US" sz="2400" spc="-20" dirty="0">
                <a:cs typeface="Courier New"/>
              </a:rPr>
              <a:t>[0] </a:t>
            </a:r>
            <a:r>
              <a:rPr sz="2400" dirty="0">
                <a:cs typeface="Century Schoolbook"/>
              </a:rPr>
              <a:t>and</a:t>
            </a:r>
            <a:r>
              <a:rPr sz="2400" spc="-3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last</a:t>
            </a:r>
            <a:r>
              <a:rPr sz="2400" spc="-2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character </a:t>
            </a:r>
            <a:r>
              <a:rPr sz="2400" dirty="0">
                <a:cs typeface="Century Schoolbook"/>
              </a:rPr>
              <a:t>occupying</a:t>
            </a:r>
            <a:r>
              <a:rPr sz="2400" spc="-70" dirty="0">
                <a:cs typeface="Century Schoolbook"/>
              </a:rPr>
              <a:t> </a:t>
            </a:r>
            <a:r>
              <a:rPr sz="2400" spc="-10" dirty="0">
                <a:cs typeface="Courier New"/>
              </a:rPr>
              <a:t>cName[29]</a:t>
            </a:r>
            <a:r>
              <a:rPr sz="2400" spc="-10" dirty="0">
                <a:cs typeface="Century Schoolbook"/>
              </a:rPr>
              <a:t>.</a:t>
            </a:r>
            <a:endParaRPr lang="en-US" sz="2400" spc="-10" dirty="0">
              <a:cs typeface="Century Schoolbook"/>
            </a:endParaRPr>
          </a:p>
          <a:p>
            <a:pPr marL="354965" marR="201295" indent="-342900" algn="just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endParaRPr lang="en-US" sz="2400" spc="-10" dirty="0">
              <a:cs typeface="Century Schoolbook"/>
            </a:endParaRPr>
          </a:p>
          <a:p>
            <a:pPr marL="354965" marR="201295" indent="-342900" algn="just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r>
              <a:rPr sz="2400" dirty="0">
                <a:cs typeface="Century Schoolbook"/>
              </a:rPr>
              <a:t>Note</a:t>
            </a:r>
            <a:r>
              <a:rPr sz="2400" spc="-9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that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index</a:t>
            </a:r>
            <a:r>
              <a:rPr sz="2400" spc="-45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runs</a:t>
            </a:r>
            <a:r>
              <a:rPr sz="2400" spc="-30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from</a:t>
            </a:r>
            <a:r>
              <a:rPr lang="en-US"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 0 to 29</a:t>
            </a:r>
            <a:r>
              <a:rPr sz="2400" spc="-25" dirty="0">
                <a:cs typeface="Century Schoolbook"/>
              </a:rPr>
              <a:t>.</a:t>
            </a:r>
            <a:r>
              <a:rPr lang="en-US" sz="2400" spc="-2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C,</a:t>
            </a:r>
            <a:r>
              <a:rPr sz="2400" spc="-4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index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always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starts</a:t>
            </a:r>
            <a:r>
              <a:rPr sz="2400" spc="-60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from</a:t>
            </a:r>
            <a:r>
              <a:rPr sz="2400" spc="-50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spc="-50" dirty="0">
                <a:uFill>
                  <a:solidFill>
                    <a:srgbClr val="000000"/>
                  </a:solidFill>
                </a:uFill>
                <a:cs typeface="Courier New"/>
              </a:rPr>
              <a:t>0</a:t>
            </a:r>
            <a:r>
              <a:rPr sz="2400" spc="-50" dirty="0">
                <a:cs typeface="Courier New"/>
              </a:rPr>
              <a:t> </a:t>
            </a:r>
            <a:r>
              <a:rPr sz="2400" dirty="0">
                <a:cs typeface="Century Schoolbook"/>
              </a:rPr>
              <a:t>and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ends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with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array's</a:t>
            </a:r>
            <a:r>
              <a:rPr sz="2400" spc="-35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cs typeface="Century Schoolbook"/>
              </a:rPr>
              <a:t>(size-</a:t>
            </a:r>
            <a:r>
              <a:rPr sz="2400" spc="-25" dirty="0">
                <a:uFill>
                  <a:solidFill>
                    <a:srgbClr val="000000"/>
                  </a:solidFill>
                </a:uFill>
                <a:cs typeface="Century Schoolbook"/>
              </a:rPr>
              <a:t>1)</a:t>
            </a:r>
            <a:r>
              <a:rPr sz="2400" spc="-25" dirty="0">
                <a:cs typeface="Century Schoolbook"/>
              </a:rPr>
              <a:t>.</a:t>
            </a:r>
            <a:endParaRPr lang="en-US" sz="2400" spc="-25" dirty="0">
              <a:cs typeface="Century Schoolbook"/>
            </a:endParaRPr>
          </a:p>
          <a:p>
            <a:pPr marL="354965" marR="201295" indent="-342900" algn="just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endParaRPr lang="en-US" sz="2400" spc="-25" dirty="0">
              <a:cs typeface="Century Schoolbook"/>
            </a:endParaRPr>
          </a:p>
          <a:p>
            <a:pPr marL="354965" marR="201295" indent="-342900" algn="just">
              <a:lnSpc>
                <a:spcPts val="2110"/>
              </a:lnSpc>
              <a:spcBef>
                <a:spcPts val="61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527685" algn="l"/>
                <a:tab pos="528320" algn="l"/>
              </a:tabLst>
            </a:pPr>
            <a:r>
              <a:rPr sz="2400" dirty="0">
                <a:cs typeface="Century Schoolbook"/>
              </a:rPr>
              <a:t>So,</a:t>
            </a:r>
            <a:r>
              <a:rPr sz="2400" spc="-7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take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note</a:t>
            </a:r>
            <a:r>
              <a:rPr sz="2400" spc="-6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6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difference</a:t>
            </a:r>
            <a:r>
              <a:rPr sz="2400" spc="-5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between</a:t>
            </a:r>
            <a:r>
              <a:rPr sz="2400" spc="-65" dirty="0">
                <a:cs typeface="Century Schoolbook"/>
              </a:rPr>
              <a:t> </a:t>
            </a:r>
            <a:r>
              <a:rPr sz="2400" spc="-25" dirty="0">
                <a:cs typeface="Century Schoolbook"/>
              </a:rPr>
              <a:t>the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array</a:t>
            </a:r>
            <a:r>
              <a:rPr sz="2400" spc="-40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size</a:t>
            </a:r>
            <a:r>
              <a:rPr sz="2400" spc="-55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dirty="0">
                <a:uFill>
                  <a:solidFill>
                    <a:srgbClr val="000000"/>
                  </a:solidFill>
                </a:uFill>
                <a:cs typeface="Century Schoolbook"/>
              </a:rPr>
              <a:t>and</a:t>
            </a:r>
            <a:r>
              <a:rPr sz="2400" spc="-55" dirty="0">
                <a:uFill>
                  <a:solidFill>
                    <a:srgbClr val="000000"/>
                  </a:solidFill>
                </a:uFill>
                <a:cs typeface="Century Schoolbook"/>
              </a:rPr>
              <a:t>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cs typeface="Century Schoolbook"/>
              </a:rPr>
              <a:t>subscript/index</a:t>
            </a:r>
            <a:r>
              <a:rPr sz="2400" spc="-30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terms.</a:t>
            </a:r>
            <a:endParaRPr sz="2400" dirty="0">
              <a:cs typeface="Century Schoolboo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8336" y="251457"/>
            <a:ext cx="2057400" cy="2887726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ECC12FE-7D06-7BDE-83DC-95305E8D52DE}"/>
              </a:ext>
            </a:extLst>
          </p:cNvPr>
          <p:cNvSpPr txBox="1">
            <a:spLocks/>
          </p:cNvSpPr>
          <p:nvPr/>
        </p:nvSpPr>
        <p:spPr>
          <a:xfrm>
            <a:off x="699627" y="748489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Access Arrays Element</a:t>
            </a:r>
          </a:p>
        </p:txBody>
      </p:sp>
    </p:spTree>
    <p:extLst>
      <p:ext uri="{BB962C8B-B14F-4D97-AF65-F5344CB8AC3E}">
        <p14:creationId xmlns:p14="http://schemas.microsoft.com/office/powerpoint/2010/main" val="397683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ECC12FE-7D06-7BDE-83DC-95305E8D52DE}"/>
              </a:ext>
            </a:extLst>
          </p:cNvPr>
          <p:cNvSpPr txBox="1">
            <a:spLocks/>
          </p:cNvSpPr>
          <p:nvPr/>
        </p:nvSpPr>
        <p:spPr>
          <a:xfrm>
            <a:off x="1310916" y="276540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Access Arrays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F49EB-7542-FD18-0BAC-2DC9ABD8B24E}"/>
              </a:ext>
            </a:extLst>
          </p:cNvPr>
          <p:cNvSpPr txBox="1"/>
          <p:nvPr/>
        </p:nvSpPr>
        <p:spPr>
          <a:xfrm>
            <a:off x="398206" y="1105612"/>
            <a:ext cx="81263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</a:rPr>
              <a:t>Suppose you declared an array mark as above. The first element is mark[0], the second element is mark[1] and so on.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A6BF7-6394-8E29-48AE-45C2156E6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1"/>
          <a:stretch/>
        </p:blipFill>
        <p:spPr>
          <a:xfrm>
            <a:off x="1986662" y="2490607"/>
            <a:ext cx="4639732" cy="1336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AB973-6672-2724-5E73-BA905632B2B6}"/>
              </a:ext>
            </a:extLst>
          </p:cNvPr>
          <p:cNvSpPr txBox="1"/>
          <p:nvPr/>
        </p:nvSpPr>
        <p:spPr>
          <a:xfrm>
            <a:off x="398206" y="3826699"/>
            <a:ext cx="81263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Arrays have 0 as the first index, not 1. In this example, mark[0] is the first element.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If the size of an array is n, to access the last element, the n-1 index is used. In this example, mark[4]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Suppose the starting address of mark[0] is 2120d. Then, the address of the mark[1] will be 2124d. Similarly, the address of mark[2] will be 2128d and so on. This is because the size of a float is 4 bytes.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ECF08-ADD4-D3E5-9847-1B14365C6EAA}"/>
              </a:ext>
            </a:extLst>
          </p:cNvPr>
          <p:cNvSpPr txBox="1"/>
          <p:nvPr/>
        </p:nvSpPr>
        <p:spPr>
          <a:xfrm>
            <a:off x="1986662" y="19058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i="1" dirty="0">
                <a:solidFill>
                  <a:srgbClr val="0070C0"/>
                </a:solidFill>
                <a:cs typeface="Courier New"/>
              </a:rPr>
              <a:t>float mark[5];</a:t>
            </a:r>
          </a:p>
        </p:txBody>
      </p:sp>
    </p:spTree>
    <p:extLst>
      <p:ext uri="{BB962C8B-B14F-4D97-AF65-F5344CB8AC3E}">
        <p14:creationId xmlns:p14="http://schemas.microsoft.com/office/powerpoint/2010/main" val="341552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0932" y="1374775"/>
            <a:ext cx="7742136" cy="152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6" indent="-28575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An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may</a:t>
            </a:r>
            <a:r>
              <a:rPr sz="2400" spc="-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be initialized</a:t>
            </a:r>
            <a:r>
              <a:rPr sz="2400" spc="-3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at</a:t>
            </a:r>
            <a:r>
              <a:rPr sz="2400" spc="-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the</a:t>
            </a:r>
            <a:r>
              <a:rPr sz="2400" spc="-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time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of</a:t>
            </a:r>
            <a:r>
              <a:rPr sz="2400" spc="-1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declaration.</a:t>
            </a:r>
            <a:endParaRPr lang="en-US" sz="2400" spc="-10" dirty="0">
              <a:cs typeface="Century Schoolbook"/>
            </a:endParaRPr>
          </a:p>
          <a:p>
            <a:pPr marL="297816" indent="-28575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endParaRPr lang="en-US" sz="2400" spc="-10" dirty="0">
              <a:cs typeface="Century Schoolbook"/>
            </a:endParaRPr>
          </a:p>
          <a:p>
            <a:pPr marL="297816" indent="-285750">
              <a:lnSpc>
                <a:spcPct val="100000"/>
              </a:lnSpc>
              <a:spcBef>
                <a:spcPts val="105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  <a:tabLst>
                <a:tab pos="469900" algn="l"/>
                <a:tab pos="470534" algn="l"/>
              </a:tabLst>
            </a:pPr>
            <a:r>
              <a:rPr sz="2400" dirty="0">
                <a:cs typeface="Century Schoolbook"/>
              </a:rPr>
              <a:t>Initialization</a:t>
            </a:r>
            <a:r>
              <a:rPr sz="2400" spc="-4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of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an</a:t>
            </a:r>
            <a:r>
              <a:rPr sz="2400" spc="-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array</a:t>
            </a:r>
            <a:r>
              <a:rPr sz="2400" spc="-15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may</a:t>
            </a:r>
            <a:r>
              <a:rPr sz="2400" spc="-2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take the</a:t>
            </a:r>
            <a:r>
              <a:rPr sz="2400" spc="-10" dirty="0">
                <a:cs typeface="Century Schoolbook"/>
              </a:rPr>
              <a:t> </a:t>
            </a:r>
            <a:r>
              <a:rPr sz="2400" dirty="0">
                <a:cs typeface="Century Schoolbook"/>
              </a:rPr>
              <a:t>following</a:t>
            </a:r>
            <a:r>
              <a:rPr sz="2400" spc="-25" dirty="0">
                <a:cs typeface="Century Schoolbook"/>
              </a:rPr>
              <a:t> </a:t>
            </a:r>
            <a:r>
              <a:rPr sz="2400" spc="-10" dirty="0">
                <a:cs typeface="Century Schoolbook"/>
              </a:rPr>
              <a:t>form,</a:t>
            </a:r>
            <a:endParaRPr sz="2400" dirty="0">
              <a:cs typeface="Century Schoolbook"/>
            </a:endParaRPr>
          </a:p>
          <a:p>
            <a:pPr marL="926466" lvl="1">
              <a:lnSpc>
                <a:spcPct val="100000"/>
              </a:lnSpc>
              <a:spcBef>
                <a:spcPts val="80"/>
              </a:spcBef>
              <a:buClr>
                <a:srgbClr val="DF752E"/>
              </a:buClr>
              <a:buSzPct val="60000"/>
              <a:tabLst>
                <a:tab pos="1384300" algn="l"/>
                <a:tab pos="1384935" algn="l"/>
                <a:tab pos="2184400" algn="l"/>
              </a:tabLst>
            </a:pPr>
            <a:r>
              <a:rPr lang="en-US" sz="2400" spc="-20" dirty="0">
                <a:solidFill>
                  <a:srgbClr val="FF0000"/>
                </a:solidFill>
                <a:cs typeface="Courier New"/>
              </a:rPr>
              <a:t>t</a:t>
            </a:r>
            <a:r>
              <a:rPr sz="2400" spc="-20" dirty="0">
                <a:solidFill>
                  <a:srgbClr val="FF0000"/>
                </a:solidFill>
                <a:cs typeface="Courier New"/>
              </a:rPr>
              <a:t>ype</a:t>
            </a:r>
            <a:r>
              <a:rPr lang="en-US" sz="2400" spc="-20" dirty="0">
                <a:solidFill>
                  <a:srgbClr val="FF0000"/>
                </a:solidFill>
                <a:cs typeface="Courier New"/>
              </a:rPr>
              <a:t> </a:t>
            </a:r>
            <a:r>
              <a:rPr sz="2400" dirty="0" err="1">
                <a:solidFill>
                  <a:srgbClr val="FF0000"/>
                </a:solidFill>
                <a:cs typeface="Courier New"/>
              </a:rPr>
              <a:t>array_name</a:t>
            </a:r>
            <a:r>
              <a:rPr sz="2400" dirty="0">
                <a:solidFill>
                  <a:srgbClr val="FF0000"/>
                </a:solidFill>
                <a:cs typeface="Courier New"/>
              </a:rPr>
              <a:t>[size]</a:t>
            </a:r>
            <a:r>
              <a:rPr sz="2400" spc="-45" dirty="0">
                <a:solidFill>
                  <a:srgbClr val="FF0000"/>
                </a:solidFill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cs typeface="Courier New"/>
              </a:rPr>
              <a:t>=</a:t>
            </a:r>
            <a:r>
              <a:rPr sz="2400" spc="-40" dirty="0">
                <a:solidFill>
                  <a:srgbClr val="FF0000"/>
                </a:solidFill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cs typeface="Courier New"/>
              </a:rPr>
              <a:t>{</a:t>
            </a:r>
            <a:r>
              <a:rPr sz="2400" spc="-10" dirty="0" err="1">
                <a:solidFill>
                  <a:srgbClr val="FF0000"/>
                </a:solidFill>
                <a:cs typeface="Courier New"/>
              </a:rPr>
              <a:t>a_list_of_value</a:t>
            </a:r>
            <a:r>
              <a:rPr sz="2400" spc="-10" dirty="0">
                <a:solidFill>
                  <a:srgbClr val="FF0000"/>
                </a:solidFill>
                <a:cs typeface="Courier New"/>
              </a:rPr>
              <a:t>};</a:t>
            </a:r>
            <a:endParaRPr lang="en-US" sz="2400" spc="-10" dirty="0">
              <a:solidFill>
                <a:srgbClr val="FF0000"/>
              </a:solidFill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DD373E9-6BA8-1FD3-A2C7-06D7955663ED}"/>
              </a:ext>
            </a:extLst>
          </p:cNvPr>
          <p:cNvSpPr txBox="1">
            <a:spLocks/>
          </p:cNvSpPr>
          <p:nvPr/>
        </p:nvSpPr>
        <p:spPr>
          <a:xfrm>
            <a:off x="1310916" y="276540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Access Arrays Element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18BD41D-E2FD-6777-E64C-BC22EDF30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46543"/>
              </p:ext>
            </p:extLst>
          </p:nvPr>
        </p:nvGraphicFramePr>
        <p:xfrm>
          <a:off x="975852" y="3311702"/>
          <a:ext cx="7192296" cy="3017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9356">
                  <a:extLst>
                    <a:ext uri="{9D8B030D-6E8A-4147-A177-3AD203B41FA5}">
                      <a16:colId xmlns:a16="http://schemas.microsoft.com/office/drawing/2014/main" val="2315058065"/>
                    </a:ext>
                  </a:extLst>
                </a:gridCol>
                <a:gridCol w="5102940">
                  <a:extLst>
                    <a:ext uri="{9D8B030D-6E8A-4147-A177-3AD203B41FA5}">
                      <a16:colId xmlns:a16="http://schemas.microsoft.com/office/drawing/2014/main" val="1085690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702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err="1">
                          <a:solidFill>
                            <a:srgbClr val="0070C0"/>
                          </a:solidFill>
                        </a:rPr>
                        <a:t>idNUM</a:t>
                      </a:r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[7] ={1,2,3,4,5,6,7};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39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int mark[5]= {20, 23, 25, 16, 18};</a:t>
                      </a:r>
                    </a:p>
                    <a:p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  <a:p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int mark[ ]= {20, 23, 25, 16, 18};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4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fFloatNum[5]={5.6, 5.7, 5.8, 5.9, 6.1};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31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 err="1">
                          <a:solidFill>
                            <a:srgbClr val="0070C0"/>
                          </a:solidFill>
                        </a:rPr>
                        <a:t>chVowel</a:t>
                      </a:r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[5]={‘a’, ’e’ , ’</a:t>
                      </a:r>
                      <a:r>
                        <a:rPr lang="en-US" sz="2400" b="0" i="1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sz="2400" b="0" i="1" dirty="0">
                          <a:solidFill>
                            <a:srgbClr val="0070C0"/>
                          </a:solidFill>
                        </a:rPr>
                        <a:t>’, ’o’, ’u’}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84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5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3331</TotalTime>
  <Words>1644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Wingdings</vt:lpstr>
      <vt:lpstr>Office Theme</vt:lpstr>
      <vt:lpstr>Lecture 3 Arrays</vt:lpstr>
      <vt:lpstr>Arrays</vt:lpstr>
      <vt:lpstr>Arrays</vt:lpstr>
      <vt:lpstr>Arrays</vt:lpstr>
      <vt:lpstr>Arrays</vt:lpstr>
      <vt:lpstr>PowerPoint Presentation</vt:lpstr>
      <vt:lpstr>PowerPoint Presentation</vt:lpstr>
      <vt:lpstr>PowerPoint Presentation</vt:lpstr>
      <vt:lpstr>PowerPoint Presentation</vt:lpstr>
      <vt:lpstr>Retrieving Array Elements</vt:lpstr>
      <vt:lpstr>Change Value of Array elements</vt:lpstr>
      <vt:lpstr>Input and Output Array Elements</vt:lpstr>
      <vt:lpstr>Input and Output Array Elements</vt:lpstr>
      <vt:lpstr>Exercise 1</vt:lpstr>
      <vt:lpstr>Exercise 2</vt:lpstr>
      <vt:lpstr>Exercise 3</vt:lpstr>
      <vt:lpstr>Multidimensional Array</vt:lpstr>
      <vt:lpstr>Multidimensional Array</vt:lpstr>
      <vt:lpstr>Initializing of a 2d Array</vt:lpstr>
      <vt:lpstr>Initializing of a 3d Array</vt:lpstr>
      <vt:lpstr>Example 1: Two-dimensional Array to store and print values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 (BMR 1123) Basic Computer Programming  (BEE 1223)</dc:title>
  <dc:creator>Nur ruzanna bt Mohamd rafidi</dc:creator>
  <cp:lastModifiedBy>Nur ruzanna bt Mohamd rafidi</cp:lastModifiedBy>
  <cp:revision>41</cp:revision>
  <dcterms:created xsi:type="dcterms:W3CDTF">2023-01-10T04:56:27Z</dcterms:created>
  <dcterms:modified xsi:type="dcterms:W3CDTF">2023-06-01T07:16:04Z</dcterms:modified>
</cp:coreProperties>
</file>