
<file path=[Content_Types].xml><?xml version="1.0" encoding="utf-8"?>
<Types xmlns="http://schemas.openxmlformats.org/package/2006/content-types">
  <Default Extension="0"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10" r:id="rId2"/>
    <p:sldId id="267" r:id="rId3"/>
    <p:sldId id="384" r:id="rId4"/>
    <p:sldId id="408" r:id="rId5"/>
    <p:sldId id="407" r:id="rId6"/>
    <p:sldId id="413" r:id="rId7"/>
    <p:sldId id="410" r:id="rId8"/>
    <p:sldId id="411" r:id="rId9"/>
    <p:sldId id="412" r:id="rId10"/>
    <p:sldId id="409" r:id="rId11"/>
    <p:sldId id="414" r:id="rId12"/>
    <p:sldId id="415" r:id="rId13"/>
    <p:sldId id="416" r:id="rId14"/>
    <p:sldId id="418" r:id="rId15"/>
    <p:sldId id="420" r:id="rId16"/>
    <p:sldId id="417" r:id="rId17"/>
    <p:sldId id="419" r:id="rId18"/>
    <p:sldId id="421" r:id="rId19"/>
    <p:sldId id="424" r:id="rId20"/>
    <p:sldId id="422" r:id="rId21"/>
    <p:sldId id="423" r:id="rId22"/>
    <p:sldId id="425" r:id="rId23"/>
    <p:sldId id="426"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p:scale>
          <a:sx n="62" d="100"/>
          <a:sy n="62" d="100"/>
        </p:scale>
        <p:origin x="15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CBAFF-696F-471A-AB53-B27F268DEEA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869D2F44-02CE-4077-86AC-6C29756B7E21}">
      <dgm:prSet phldrT="[Text]"/>
      <dgm:spPr/>
      <dgm:t>
        <a:bodyPr/>
        <a:lstStyle/>
        <a:p>
          <a:r>
            <a:rPr lang="en-US" dirty="0"/>
            <a:t>Types of Functions</a:t>
          </a:r>
        </a:p>
      </dgm:t>
    </dgm:pt>
    <dgm:pt modelId="{D7BD232C-3B49-4D8C-91B8-43C4109BECD3}" type="parTrans" cxnId="{9E230761-E9A5-4BC4-95C9-CDF6FB360FD4}">
      <dgm:prSet/>
      <dgm:spPr/>
      <dgm:t>
        <a:bodyPr/>
        <a:lstStyle/>
        <a:p>
          <a:endParaRPr lang="en-US"/>
        </a:p>
      </dgm:t>
    </dgm:pt>
    <dgm:pt modelId="{4E600D42-D225-4C2E-868E-4EE0892FDCB0}" type="sibTrans" cxnId="{9E230761-E9A5-4BC4-95C9-CDF6FB360FD4}">
      <dgm:prSet/>
      <dgm:spPr/>
      <dgm:t>
        <a:bodyPr/>
        <a:lstStyle/>
        <a:p>
          <a:endParaRPr lang="en-US"/>
        </a:p>
      </dgm:t>
    </dgm:pt>
    <dgm:pt modelId="{5EC8BA7E-7114-4C52-8E2D-A3ECD4F42345}">
      <dgm:prSet phldrT="[Text]"/>
      <dgm:spPr/>
      <dgm:t>
        <a:bodyPr/>
        <a:lstStyle/>
        <a:p>
          <a:r>
            <a:rPr lang="en-US" dirty="0"/>
            <a:t>Standard Library Functions</a:t>
          </a:r>
        </a:p>
      </dgm:t>
    </dgm:pt>
    <dgm:pt modelId="{7C9041BA-D7F6-4D48-B340-664B648DB79D}" type="parTrans" cxnId="{4A60A610-7776-40A3-8D66-F13F80971D0E}">
      <dgm:prSet/>
      <dgm:spPr/>
      <dgm:t>
        <a:bodyPr/>
        <a:lstStyle/>
        <a:p>
          <a:endParaRPr lang="en-US"/>
        </a:p>
      </dgm:t>
    </dgm:pt>
    <dgm:pt modelId="{33020CFB-7AA8-4D66-A58D-4E8BCEFCDA2A}" type="sibTrans" cxnId="{4A60A610-7776-40A3-8D66-F13F80971D0E}">
      <dgm:prSet/>
      <dgm:spPr/>
      <dgm:t>
        <a:bodyPr/>
        <a:lstStyle/>
        <a:p>
          <a:endParaRPr lang="en-US"/>
        </a:p>
      </dgm:t>
    </dgm:pt>
    <dgm:pt modelId="{A4E12170-F5E2-4B0D-9773-B114A834390E}">
      <dgm:prSet phldrT="[Text]"/>
      <dgm:spPr/>
      <dgm:t>
        <a:bodyPr/>
        <a:lstStyle/>
        <a:p>
          <a:r>
            <a:rPr lang="en-US" dirty="0"/>
            <a:t>User-Defined Functions</a:t>
          </a:r>
        </a:p>
      </dgm:t>
    </dgm:pt>
    <dgm:pt modelId="{63A81A3E-7A67-4A55-9747-0C821867B2D6}" type="parTrans" cxnId="{C116AD21-0DEE-4AB7-8A06-C9987D4F0304}">
      <dgm:prSet/>
      <dgm:spPr/>
      <dgm:t>
        <a:bodyPr/>
        <a:lstStyle/>
        <a:p>
          <a:endParaRPr lang="en-US"/>
        </a:p>
      </dgm:t>
    </dgm:pt>
    <dgm:pt modelId="{8E76FB63-C31A-4855-87DA-ED63074BDAB4}" type="sibTrans" cxnId="{C116AD21-0DEE-4AB7-8A06-C9987D4F0304}">
      <dgm:prSet/>
      <dgm:spPr/>
      <dgm:t>
        <a:bodyPr/>
        <a:lstStyle/>
        <a:p>
          <a:endParaRPr lang="en-US"/>
        </a:p>
      </dgm:t>
    </dgm:pt>
    <dgm:pt modelId="{7917E4BE-673C-4396-962A-5B9E41B380A8}" type="pres">
      <dgm:prSet presAssocID="{218CBAFF-696F-471A-AB53-B27F268DEEA2}" presName="hierChild1" presStyleCnt="0">
        <dgm:presLayoutVars>
          <dgm:orgChart val="1"/>
          <dgm:chPref val="1"/>
          <dgm:dir/>
          <dgm:animOne val="branch"/>
          <dgm:animLvl val="lvl"/>
          <dgm:resizeHandles/>
        </dgm:presLayoutVars>
      </dgm:prSet>
      <dgm:spPr/>
    </dgm:pt>
    <dgm:pt modelId="{D551371F-CA96-4225-89E2-08FFCAD77DC4}" type="pres">
      <dgm:prSet presAssocID="{869D2F44-02CE-4077-86AC-6C29756B7E21}" presName="hierRoot1" presStyleCnt="0">
        <dgm:presLayoutVars>
          <dgm:hierBranch val="init"/>
        </dgm:presLayoutVars>
      </dgm:prSet>
      <dgm:spPr/>
    </dgm:pt>
    <dgm:pt modelId="{2B438886-2A23-4327-8C9C-7E368A24762B}" type="pres">
      <dgm:prSet presAssocID="{869D2F44-02CE-4077-86AC-6C29756B7E21}" presName="rootComposite1" presStyleCnt="0"/>
      <dgm:spPr/>
    </dgm:pt>
    <dgm:pt modelId="{28037180-D6BB-41DA-9535-9A4654BAEC10}" type="pres">
      <dgm:prSet presAssocID="{869D2F44-02CE-4077-86AC-6C29756B7E21}" presName="rootText1" presStyleLbl="node0" presStyleIdx="0" presStyleCnt="1">
        <dgm:presLayoutVars>
          <dgm:chPref val="3"/>
        </dgm:presLayoutVars>
      </dgm:prSet>
      <dgm:spPr/>
    </dgm:pt>
    <dgm:pt modelId="{B924E29F-DD60-4923-8C06-767A4EE80F17}" type="pres">
      <dgm:prSet presAssocID="{869D2F44-02CE-4077-86AC-6C29756B7E21}" presName="rootConnector1" presStyleLbl="node1" presStyleIdx="0" presStyleCnt="0"/>
      <dgm:spPr/>
    </dgm:pt>
    <dgm:pt modelId="{7C9C6701-85BB-444F-8F5B-96758E009B8D}" type="pres">
      <dgm:prSet presAssocID="{869D2F44-02CE-4077-86AC-6C29756B7E21}" presName="hierChild2" presStyleCnt="0"/>
      <dgm:spPr/>
    </dgm:pt>
    <dgm:pt modelId="{377B5426-2B34-47A4-AD03-A36DA7D7ABDB}" type="pres">
      <dgm:prSet presAssocID="{7C9041BA-D7F6-4D48-B340-664B648DB79D}" presName="Name37" presStyleLbl="parChTrans1D2" presStyleIdx="0" presStyleCnt="2"/>
      <dgm:spPr/>
    </dgm:pt>
    <dgm:pt modelId="{40FF0EFB-D86D-4B29-BF9F-E011AA1D47FF}" type="pres">
      <dgm:prSet presAssocID="{5EC8BA7E-7114-4C52-8E2D-A3ECD4F42345}" presName="hierRoot2" presStyleCnt="0">
        <dgm:presLayoutVars>
          <dgm:hierBranch val="init"/>
        </dgm:presLayoutVars>
      </dgm:prSet>
      <dgm:spPr/>
    </dgm:pt>
    <dgm:pt modelId="{D458B2FD-3668-4DA1-BC5F-5429BA729D92}" type="pres">
      <dgm:prSet presAssocID="{5EC8BA7E-7114-4C52-8E2D-A3ECD4F42345}" presName="rootComposite" presStyleCnt="0"/>
      <dgm:spPr/>
    </dgm:pt>
    <dgm:pt modelId="{28513FC1-007E-4D7A-BE9E-10EE7EC41473}" type="pres">
      <dgm:prSet presAssocID="{5EC8BA7E-7114-4C52-8E2D-A3ECD4F42345}" presName="rootText" presStyleLbl="node2" presStyleIdx="0" presStyleCnt="2">
        <dgm:presLayoutVars>
          <dgm:chPref val="3"/>
        </dgm:presLayoutVars>
      </dgm:prSet>
      <dgm:spPr/>
    </dgm:pt>
    <dgm:pt modelId="{985D0C23-48DA-45F1-B2E8-508DD4579EEA}" type="pres">
      <dgm:prSet presAssocID="{5EC8BA7E-7114-4C52-8E2D-A3ECD4F42345}" presName="rootConnector" presStyleLbl="node2" presStyleIdx="0" presStyleCnt="2"/>
      <dgm:spPr/>
    </dgm:pt>
    <dgm:pt modelId="{59589157-F071-4E1F-B724-3EDE166A1EA1}" type="pres">
      <dgm:prSet presAssocID="{5EC8BA7E-7114-4C52-8E2D-A3ECD4F42345}" presName="hierChild4" presStyleCnt="0"/>
      <dgm:spPr/>
    </dgm:pt>
    <dgm:pt modelId="{853E40B8-52B5-4430-959A-B287CFE565F9}" type="pres">
      <dgm:prSet presAssocID="{5EC8BA7E-7114-4C52-8E2D-A3ECD4F42345}" presName="hierChild5" presStyleCnt="0"/>
      <dgm:spPr/>
    </dgm:pt>
    <dgm:pt modelId="{2E9AB22E-CF71-482C-82AA-D719B4412015}" type="pres">
      <dgm:prSet presAssocID="{63A81A3E-7A67-4A55-9747-0C821867B2D6}" presName="Name37" presStyleLbl="parChTrans1D2" presStyleIdx="1" presStyleCnt="2"/>
      <dgm:spPr/>
    </dgm:pt>
    <dgm:pt modelId="{EF643CF2-AC7A-41AE-988E-0800F602FE1E}" type="pres">
      <dgm:prSet presAssocID="{A4E12170-F5E2-4B0D-9773-B114A834390E}" presName="hierRoot2" presStyleCnt="0">
        <dgm:presLayoutVars>
          <dgm:hierBranch val="init"/>
        </dgm:presLayoutVars>
      </dgm:prSet>
      <dgm:spPr/>
    </dgm:pt>
    <dgm:pt modelId="{D1E67FB3-0671-43FE-8DEA-D0D3FEDE2640}" type="pres">
      <dgm:prSet presAssocID="{A4E12170-F5E2-4B0D-9773-B114A834390E}" presName="rootComposite" presStyleCnt="0"/>
      <dgm:spPr/>
    </dgm:pt>
    <dgm:pt modelId="{040F82A7-93DB-4BA1-AB48-0C4ED2CB0056}" type="pres">
      <dgm:prSet presAssocID="{A4E12170-F5E2-4B0D-9773-B114A834390E}" presName="rootText" presStyleLbl="node2" presStyleIdx="1" presStyleCnt="2">
        <dgm:presLayoutVars>
          <dgm:chPref val="3"/>
        </dgm:presLayoutVars>
      </dgm:prSet>
      <dgm:spPr/>
    </dgm:pt>
    <dgm:pt modelId="{023685CD-4920-43EA-B54A-DFDBAC2DF76D}" type="pres">
      <dgm:prSet presAssocID="{A4E12170-F5E2-4B0D-9773-B114A834390E}" presName="rootConnector" presStyleLbl="node2" presStyleIdx="1" presStyleCnt="2"/>
      <dgm:spPr/>
    </dgm:pt>
    <dgm:pt modelId="{72210A47-6650-4A41-9FDB-6FC71BBFB949}" type="pres">
      <dgm:prSet presAssocID="{A4E12170-F5E2-4B0D-9773-B114A834390E}" presName="hierChild4" presStyleCnt="0"/>
      <dgm:spPr/>
    </dgm:pt>
    <dgm:pt modelId="{E832B6DA-DE01-4D2C-BBCF-69530DB104E4}" type="pres">
      <dgm:prSet presAssocID="{A4E12170-F5E2-4B0D-9773-B114A834390E}" presName="hierChild5" presStyleCnt="0"/>
      <dgm:spPr/>
    </dgm:pt>
    <dgm:pt modelId="{9C378732-245F-419B-8384-A3C9A30DF442}" type="pres">
      <dgm:prSet presAssocID="{869D2F44-02CE-4077-86AC-6C29756B7E21}" presName="hierChild3" presStyleCnt="0"/>
      <dgm:spPr/>
    </dgm:pt>
  </dgm:ptLst>
  <dgm:cxnLst>
    <dgm:cxn modelId="{4A60A610-7776-40A3-8D66-F13F80971D0E}" srcId="{869D2F44-02CE-4077-86AC-6C29756B7E21}" destId="{5EC8BA7E-7114-4C52-8E2D-A3ECD4F42345}" srcOrd="0" destOrd="0" parTransId="{7C9041BA-D7F6-4D48-B340-664B648DB79D}" sibTransId="{33020CFB-7AA8-4D66-A58D-4E8BCEFCDA2A}"/>
    <dgm:cxn modelId="{9CC0F112-1469-4F7F-BA3A-4F0CC873C5C8}" type="presOf" srcId="{A4E12170-F5E2-4B0D-9773-B114A834390E}" destId="{040F82A7-93DB-4BA1-AB48-0C4ED2CB0056}" srcOrd="0" destOrd="0" presId="urn:microsoft.com/office/officeart/2005/8/layout/orgChart1"/>
    <dgm:cxn modelId="{C116AD21-0DEE-4AB7-8A06-C9987D4F0304}" srcId="{869D2F44-02CE-4077-86AC-6C29756B7E21}" destId="{A4E12170-F5E2-4B0D-9773-B114A834390E}" srcOrd="1" destOrd="0" parTransId="{63A81A3E-7A67-4A55-9747-0C821867B2D6}" sibTransId="{8E76FB63-C31A-4855-87DA-ED63074BDAB4}"/>
    <dgm:cxn modelId="{80013B2D-7BD2-4B79-9680-532D12B86CBF}" type="presOf" srcId="{A4E12170-F5E2-4B0D-9773-B114A834390E}" destId="{023685CD-4920-43EA-B54A-DFDBAC2DF76D}" srcOrd="1" destOrd="0" presId="urn:microsoft.com/office/officeart/2005/8/layout/orgChart1"/>
    <dgm:cxn modelId="{9E230761-E9A5-4BC4-95C9-CDF6FB360FD4}" srcId="{218CBAFF-696F-471A-AB53-B27F268DEEA2}" destId="{869D2F44-02CE-4077-86AC-6C29756B7E21}" srcOrd="0" destOrd="0" parTransId="{D7BD232C-3B49-4D8C-91B8-43C4109BECD3}" sibTransId="{4E600D42-D225-4C2E-868E-4EE0892FDCB0}"/>
    <dgm:cxn modelId="{757BC342-289D-4993-A4D4-862F01B78DA0}" type="presOf" srcId="{869D2F44-02CE-4077-86AC-6C29756B7E21}" destId="{B924E29F-DD60-4923-8C06-767A4EE80F17}" srcOrd="1" destOrd="0" presId="urn:microsoft.com/office/officeart/2005/8/layout/orgChart1"/>
    <dgm:cxn modelId="{C187796A-4A21-48B8-B57E-802F0C8FB7D9}" type="presOf" srcId="{7C9041BA-D7F6-4D48-B340-664B648DB79D}" destId="{377B5426-2B34-47A4-AD03-A36DA7D7ABDB}" srcOrd="0" destOrd="0" presId="urn:microsoft.com/office/officeart/2005/8/layout/orgChart1"/>
    <dgm:cxn modelId="{99DF6D52-1164-4B77-B20F-67DAE9B28B67}" type="presOf" srcId="{5EC8BA7E-7114-4C52-8E2D-A3ECD4F42345}" destId="{28513FC1-007E-4D7A-BE9E-10EE7EC41473}" srcOrd="0" destOrd="0" presId="urn:microsoft.com/office/officeart/2005/8/layout/orgChart1"/>
    <dgm:cxn modelId="{64230B95-6EA0-4C4C-BBB5-F33A6CC0D87A}" type="presOf" srcId="{869D2F44-02CE-4077-86AC-6C29756B7E21}" destId="{28037180-D6BB-41DA-9535-9A4654BAEC10}" srcOrd="0" destOrd="0" presId="urn:microsoft.com/office/officeart/2005/8/layout/orgChart1"/>
    <dgm:cxn modelId="{4DDFEFCD-D664-47ED-B9E9-C0616D551C8E}" type="presOf" srcId="{218CBAFF-696F-471A-AB53-B27F268DEEA2}" destId="{7917E4BE-673C-4396-962A-5B9E41B380A8}" srcOrd="0" destOrd="0" presId="urn:microsoft.com/office/officeart/2005/8/layout/orgChart1"/>
    <dgm:cxn modelId="{13C67DE9-73D9-4C98-A97C-703B37D6A6DC}" type="presOf" srcId="{63A81A3E-7A67-4A55-9747-0C821867B2D6}" destId="{2E9AB22E-CF71-482C-82AA-D719B4412015}" srcOrd="0" destOrd="0" presId="urn:microsoft.com/office/officeart/2005/8/layout/orgChart1"/>
    <dgm:cxn modelId="{23DE2AF3-7ABD-4F35-BEA5-C49F3CEA380E}" type="presOf" srcId="{5EC8BA7E-7114-4C52-8E2D-A3ECD4F42345}" destId="{985D0C23-48DA-45F1-B2E8-508DD4579EEA}" srcOrd="1" destOrd="0" presId="urn:microsoft.com/office/officeart/2005/8/layout/orgChart1"/>
    <dgm:cxn modelId="{FEDB0FA8-439D-4B9B-88A2-820310695952}" type="presParOf" srcId="{7917E4BE-673C-4396-962A-5B9E41B380A8}" destId="{D551371F-CA96-4225-89E2-08FFCAD77DC4}" srcOrd="0" destOrd="0" presId="urn:microsoft.com/office/officeart/2005/8/layout/orgChart1"/>
    <dgm:cxn modelId="{43D6F63A-C255-465E-9823-57F01C1DC3F0}" type="presParOf" srcId="{D551371F-CA96-4225-89E2-08FFCAD77DC4}" destId="{2B438886-2A23-4327-8C9C-7E368A24762B}" srcOrd="0" destOrd="0" presId="urn:microsoft.com/office/officeart/2005/8/layout/orgChart1"/>
    <dgm:cxn modelId="{C0301176-9BDC-4B7A-B7B6-687FDF49124D}" type="presParOf" srcId="{2B438886-2A23-4327-8C9C-7E368A24762B}" destId="{28037180-D6BB-41DA-9535-9A4654BAEC10}" srcOrd="0" destOrd="0" presId="urn:microsoft.com/office/officeart/2005/8/layout/orgChart1"/>
    <dgm:cxn modelId="{A42771A2-E202-4739-B9BE-5DEE3505DAA1}" type="presParOf" srcId="{2B438886-2A23-4327-8C9C-7E368A24762B}" destId="{B924E29F-DD60-4923-8C06-767A4EE80F17}" srcOrd="1" destOrd="0" presId="urn:microsoft.com/office/officeart/2005/8/layout/orgChart1"/>
    <dgm:cxn modelId="{53D316FC-84CF-4709-B629-83AA39962516}" type="presParOf" srcId="{D551371F-CA96-4225-89E2-08FFCAD77DC4}" destId="{7C9C6701-85BB-444F-8F5B-96758E009B8D}" srcOrd="1" destOrd="0" presId="urn:microsoft.com/office/officeart/2005/8/layout/orgChart1"/>
    <dgm:cxn modelId="{76FB57EF-C4AF-4351-A487-25C4771D7DD3}" type="presParOf" srcId="{7C9C6701-85BB-444F-8F5B-96758E009B8D}" destId="{377B5426-2B34-47A4-AD03-A36DA7D7ABDB}" srcOrd="0" destOrd="0" presId="urn:microsoft.com/office/officeart/2005/8/layout/orgChart1"/>
    <dgm:cxn modelId="{09E16CAD-8394-42B4-9621-3D006A416878}" type="presParOf" srcId="{7C9C6701-85BB-444F-8F5B-96758E009B8D}" destId="{40FF0EFB-D86D-4B29-BF9F-E011AA1D47FF}" srcOrd="1" destOrd="0" presId="urn:microsoft.com/office/officeart/2005/8/layout/orgChart1"/>
    <dgm:cxn modelId="{012991F1-994A-4738-9A11-FC3425F0C093}" type="presParOf" srcId="{40FF0EFB-D86D-4B29-BF9F-E011AA1D47FF}" destId="{D458B2FD-3668-4DA1-BC5F-5429BA729D92}" srcOrd="0" destOrd="0" presId="urn:microsoft.com/office/officeart/2005/8/layout/orgChart1"/>
    <dgm:cxn modelId="{FB38FA4B-90D6-4BDB-B219-D1C01AE8F140}" type="presParOf" srcId="{D458B2FD-3668-4DA1-BC5F-5429BA729D92}" destId="{28513FC1-007E-4D7A-BE9E-10EE7EC41473}" srcOrd="0" destOrd="0" presId="urn:microsoft.com/office/officeart/2005/8/layout/orgChart1"/>
    <dgm:cxn modelId="{423391A9-8643-46F2-BA49-D508B6FFD558}" type="presParOf" srcId="{D458B2FD-3668-4DA1-BC5F-5429BA729D92}" destId="{985D0C23-48DA-45F1-B2E8-508DD4579EEA}" srcOrd="1" destOrd="0" presId="urn:microsoft.com/office/officeart/2005/8/layout/orgChart1"/>
    <dgm:cxn modelId="{6DD67090-432D-4FEF-A64D-F2B679736D84}" type="presParOf" srcId="{40FF0EFB-D86D-4B29-BF9F-E011AA1D47FF}" destId="{59589157-F071-4E1F-B724-3EDE166A1EA1}" srcOrd="1" destOrd="0" presId="urn:microsoft.com/office/officeart/2005/8/layout/orgChart1"/>
    <dgm:cxn modelId="{FA8C95FC-E327-4B3C-85B7-BC710811A2AD}" type="presParOf" srcId="{40FF0EFB-D86D-4B29-BF9F-E011AA1D47FF}" destId="{853E40B8-52B5-4430-959A-B287CFE565F9}" srcOrd="2" destOrd="0" presId="urn:microsoft.com/office/officeart/2005/8/layout/orgChart1"/>
    <dgm:cxn modelId="{239B60C9-2A21-4126-8121-1BCBAEC3D793}" type="presParOf" srcId="{7C9C6701-85BB-444F-8F5B-96758E009B8D}" destId="{2E9AB22E-CF71-482C-82AA-D719B4412015}" srcOrd="2" destOrd="0" presId="urn:microsoft.com/office/officeart/2005/8/layout/orgChart1"/>
    <dgm:cxn modelId="{41C27453-0ED7-43CD-ABFE-41B6A1C7C7CB}" type="presParOf" srcId="{7C9C6701-85BB-444F-8F5B-96758E009B8D}" destId="{EF643CF2-AC7A-41AE-988E-0800F602FE1E}" srcOrd="3" destOrd="0" presId="urn:microsoft.com/office/officeart/2005/8/layout/orgChart1"/>
    <dgm:cxn modelId="{1ADDE7F3-768E-433D-B225-7F76AAD371D0}" type="presParOf" srcId="{EF643CF2-AC7A-41AE-988E-0800F602FE1E}" destId="{D1E67FB3-0671-43FE-8DEA-D0D3FEDE2640}" srcOrd="0" destOrd="0" presId="urn:microsoft.com/office/officeart/2005/8/layout/orgChart1"/>
    <dgm:cxn modelId="{B3902247-DDE1-4C56-9D48-756EFB1592A4}" type="presParOf" srcId="{D1E67FB3-0671-43FE-8DEA-D0D3FEDE2640}" destId="{040F82A7-93DB-4BA1-AB48-0C4ED2CB0056}" srcOrd="0" destOrd="0" presId="urn:microsoft.com/office/officeart/2005/8/layout/orgChart1"/>
    <dgm:cxn modelId="{F3361F81-8B96-4DD3-BD13-209F0FDC83D9}" type="presParOf" srcId="{D1E67FB3-0671-43FE-8DEA-D0D3FEDE2640}" destId="{023685CD-4920-43EA-B54A-DFDBAC2DF76D}" srcOrd="1" destOrd="0" presId="urn:microsoft.com/office/officeart/2005/8/layout/orgChart1"/>
    <dgm:cxn modelId="{7A8CABF1-89E8-4719-8D11-44B436318410}" type="presParOf" srcId="{EF643CF2-AC7A-41AE-988E-0800F602FE1E}" destId="{72210A47-6650-4A41-9FDB-6FC71BBFB949}" srcOrd="1" destOrd="0" presId="urn:microsoft.com/office/officeart/2005/8/layout/orgChart1"/>
    <dgm:cxn modelId="{0F9CBCB2-3413-466A-8866-FC5BC4B569F1}" type="presParOf" srcId="{EF643CF2-AC7A-41AE-988E-0800F602FE1E}" destId="{E832B6DA-DE01-4D2C-BBCF-69530DB104E4}" srcOrd="2" destOrd="0" presId="urn:microsoft.com/office/officeart/2005/8/layout/orgChart1"/>
    <dgm:cxn modelId="{65B8543A-36A9-4A04-94DB-8E634A71F41E}" type="presParOf" srcId="{D551371F-CA96-4225-89E2-08FFCAD77DC4}" destId="{9C378732-245F-419B-8384-A3C9A30DF44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AB22E-CF71-482C-82AA-D719B4412015}">
      <dsp:nvSpPr>
        <dsp:cNvPr id="0" name=""/>
        <dsp:cNvSpPr/>
      </dsp:nvSpPr>
      <dsp:spPr>
        <a:xfrm>
          <a:off x="3839496" y="2166970"/>
          <a:ext cx="2101154" cy="729326"/>
        </a:xfrm>
        <a:custGeom>
          <a:avLst/>
          <a:gdLst/>
          <a:ahLst/>
          <a:cxnLst/>
          <a:rect l="0" t="0" r="0" b="0"/>
          <a:pathLst>
            <a:path>
              <a:moveTo>
                <a:pt x="0" y="0"/>
              </a:moveTo>
              <a:lnTo>
                <a:pt x="0" y="364663"/>
              </a:lnTo>
              <a:lnTo>
                <a:pt x="2101154" y="364663"/>
              </a:lnTo>
              <a:lnTo>
                <a:pt x="2101154" y="7293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B5426-2B34-47A4-AD03-A36DA7D7ABDB}">
      <dsp:nvSpPr>
        <dsp:cNvPr id="0" name=""/>
        <dsp:cNvSpPr/>
      </dsp:nvSpPr>
      <dsp:spPr>
        <a:xfrm>
          <a:off x="1738342" y="2166970"/>
          <a:ext cx="2101154" cy="729326"/>
        </a:xfrm>
        <a:custGeom>
          <a:avLst/>
          <a:gdLst/>
          <a:ahLst/>
          <a:cxnLst/>
          <a:rect l="0" t="0" r="0" b="0"/>
          <a:pathLst>
            <a:path>
              <a:moveTo>
                <a:pt x="2101154" y="0"/>
              </a:moveTo>
              <a:lnTo>
                <a:pt x="2101154" y="364663"/>
              </a:lnTo>
              <a:lnTo>
                <a:pt x="0" y="364663"/>
              </a:lnTo>
              <a:lnTo>
                <a:pt x="0" y="7293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037180-D6BB-41DA-9535-9A4654BAEC10}">
      <dsp:nvSpPr>
        <dsp:cNvPr id="0" name=""/>
        <dsp:cNvSpPr/>
      </dsp:nvSpPr>
      <dsp:spPr>
        <a:xfrm>
          <a:off x="2103005" y="430479"/>
          <a:ext cx="3472982" cy="173649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Types of Functions</a:t>
          </a:r>
        </a:p>
      </dsp:txBody>
      <dsp:txXfrm>
        <a:off x="2103005" y="430479"/>
        <a:ext cx="3472982" cy="1736491"/>
      </dsp:txXfrm>
    </dsp:sp>
    <dsp:sp modelId="{28513FC1-007E-4D7A-BE9E-10EE7EC41473}">
      <dsp:nvSpPr>
        <dsp:cNvPr id="0" name=""/>
        <dsp:cNvSpPr/>
      </dsp:nvSpPr>
      <dsp:spPr>
        <a:xfrm>
          <a:off x="1851" y="2896297"/>
          <a:ext cx="3472982" cy="173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Standard Library Functions</a:t>
          </a:r>
        </a:p>
      </dsp:txBody>
      <dsp:txXfrm>
        <a:off x="1851" y="2896297"/>
        <a:ext cx="3472982" cy="1736491"/>
      </dsp:txXfrm>
    </dsp:sp>
    <dsp:sp modelId="{040F82A7-93DB-4BA1-AB48-0C4ED2CB0056}">
      <dsp:nvSpPr>
        <dsp:cNvPr id="0" name=""/>
        <dsp:cNvSpPr/>
      </dsp:nvSpPr>
      <dsp:spPr>
        <a:xfrm>
          <a:off x="4204159" y="2896297"/>
          <a:ext cx="3472982" cy="173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User-Defined Functions</a:t>
          </a:r>
        </a:p>
      </dsp:txBody>
      <dsp:txXfrm>
        <a:off x="4204159" y="2896297"/>
        <a:ext cx="3472982" cy="173649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BB239-5824-4FC3-B45A-27E83E8B2E83}" type="datetimeFigureOut">
              <a:rPr lang="en-US" smtClean="0"/>
              <a:t>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0198E-A1A9-4AAE-AFF7-11AB5890696A}" type="slidenum">
              <a:rPr lang="en-US" smtClean="0"/>
              <a:t>‹#›</a:t>
            </a:fld>
            <a:endParaRPr lang="en-US"/>
          </a:p>
        </p:txBody>
      </p:sp>
    </p:spTree>
    <p:extLst>
      <p:ext uri="{BB962C8B-B14F-4D97-AF65-F5344CB8AC3E}">
        <p14:creationId xmlns:p14="http://schemas.microsoft.com/office/powerpoint/2010/main" val="253404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checkPrimeNumber</a:t>
            </a:r>
            <a:r>
              <a:rPr lang="en-US" dirty="0"/>
              <a:t>() function takes input from the user, checks whether it is a prime number or not, and displays it on the screen.</a:t>
            </a:r>
          </a:p>
          <a:p>
            <a:endParaRPr lang="en-US" dirty="0"/>
          </a:p>
          <a:p>
            <a:r>
              <a:rPr lang="en-US" dirty="0"/>
              <a:t>The empty parentheses in </a:t>
            </a:r>
            <a:r>
              <a:rPr lang="en-US" dirty="0" err="1"/>
              <a:t>checkPrimeNumber</a:t>
            </a:r>
            <a:r>
              <a:rPr lang="en-US" dirty="0"/>
              <a:t>(); inside the main() function indicates that no argument is passed to the function.</a:t>
            </a:r>
          </a:p>
          <a:p>
            <a:endParaRPr lang="en-US" dirty="0"/>
          </a:p>
          <a:p>
            <a:r>
              <a:rPr lang="en-US" dirty="0"/>
              <a:t>The return type of the function is void. Hence, no value is returned from the function.</a:t>
            </a:r>
          </a:p>
        </p:txBody>
      </p:sp>
      <p:sp>
        <p:nvSpPr>
          <p:cNvPr id="4" name="Slide Number Placeholder 3"/>
          <p:cNvSpPr>
            <a:spLocks noGrp="1"/>
          </p:cNvSpPr>
          <p:nvPr>
            <p:ph type="sldNum" sz="quarter" idx="5"/>
          </p:nvPr>
        </p:nvSpPr>
        <p:spPr/>
        <p:txBody>
          <a:bodyPr/>
          <a:lstStyle/>
          <a:p>
            <a:fld id="{2490198E-A1A9-4AAE-AFF7-11AB5890696A}" type="slidenum">
              <a:rPr lang="en-US" smtClean="0"/>
              <a:t>28</a:t>
            </a:fld>
            <a:endParaRPr lang="en-US"/>
          </a:p>
        </p:txBody>
      </p:sp>
    </p:spTree>
    <p:extLst>
      <p:ext uri="{BB962C8B-B14F-4D97-AF65-F5344CB8AC3E}">
        <p14:creationId xmlns:p14="http://schemas.microsoft.com/office/powerpoint/2010/main" val="115759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parentheses in the n = </a:t>
            </a:r>
            <a:r>
              <a:rPr lang="en-US" dirty="0" err="1"/>
              <a:t>getInteger</a:t>
            </a:r>
            <a:r>
              <a:rPr lang="en-US" dirty="0"/>
              <a:t>(); statement indicates that no argument is passed to the function. </a:t>
            </a:r>
          </a:p>
          <a:p>
            <a:r>
              <a:rPr lang="en-US" dirty="0"/>
              <a:t>And, the value returned from the function is assigned to n.</a:t>
            </a:r>
          </a:p>
          <a:p>
            <a:endParaRPr lang="en-US" dirty="0"/>
          </a:p>
          <a:p>
            <a:r>
              <a:rPr lang="en-US" dirty="0"/>
              <a:t>Here, the </a:t>
            </a:r>
            <a:r>
              <a:rPr lang="en-US" dirty="0" err="1"/>
              <a:t>getInteger</a:t>
            </a:r>
            <a:r>
              <a:rPr lang="en-US" dirty="0"/>
              <a:t>() function takes input from the user and returns it. The code to check whether a number is prime or not is inside the main() function.</a:t>
            </a:r>
          </a:p>
        </p:txBody>
      </p:sp>
      <p:sp>
        <p:nvSpPr>
          <p:cNvPr id="4" name="Slide Number Placeholder 3"/>
          <p:cNvSpPr>
            <a:spLocks noGrp="1"/>
          </p:cNvSpPr>
          <p:nvPr>
            <p:ph type="sldNum" sz="quarter" idx="5"/>
          </p:nvPr>
        </p:nvSpPr>
        <p:spPr/>
        <p:txBody>
          <a:bodyPr/>
          <a:lstStyle/>
          <a:p>
            <a:fld id="{2490198E-A1A9-4AAE-AFF7-11AB5890696A}" type="slidenum">
              <a:rPr lang="en-US" smtClean="0"/>
              <a:t>31</a:t>
            </a:fld>
            <a:endParaRPr lang="en-US"/>
          </a:p>
        </p:txBody>
      </p:sp>
    </p:spTree>
    <p:extLst>
      <p:ext uri="{BB962C8B-B14F-4D97-AF65-F5344CB8AC3E}">
        <p14:creationId xmlns:p14="http://schemas.microsoft.com/office/powerpoint/2010/main" val="344081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integer value entered by the user is passed to the </a:t>
            </a:r>
            <a:r>
              <a:rPr lang="en-US" dirty="0" err="1"/>
              <a:t>checkPrimeAndDisplay</a:t>
            </a:r>
            <a:r>
              <a:rPr lang="en-US" dirty="0"/>
              <a:t>() function.</a:t>
            </a:r>
          </a:p>
          <a:p>
            <a:endParaRPr lang="en-US" dirty="0"/>
          </a:p>
          <a:p>
            <a:r>
              <a:rPr lang="en-US" dirty="0"/>
              <a:t>Here, the </a:t>
            </a:r>
            <a:r>
              <a:rPr lang="en-US" dirty="0" err="1"/>
              <a:t>checkPrimeAndDisplay</a:t>
            </a:r>
            <a:r>
              <a:rPr lang="en-US" dirty="0"/>
              <a:t>() function checks whether the argument passed is a prime number or not and displays the appropriate message.</a:t>
            </a:r>
          </a:p>
        </p:txBody>
      </p:sp>
      <p:sp>
        <p:nvSpPr>
          <p:cNvPr id="4" name="Slide Number Placeholder 3"/>
          <p:cNvSpPr>
            <a:spLocks noGrp="1"/>
          </p:cNvSpPr>
          <p:nvPr>
            <p:ph type="sldNum" sz="quarter" idx="5"/>
          </p:nvPr>
        </p:nvSpPr>
        <p:spPr/>
        <p:txBody>
          <a:bodyPr/>
          <a:lstStyle/>
          <a:p>
            <a:fld id="{2490198E-A1A9-4AAE-AFF7-11AB5890696A}" type="slidenum">
              <a:rPr lang="en-US" smtClean="0"/>
              <a:t>34</a:t>
            </a:fld>
            <a:endParaRPr lang="en-US"/>
          </a:p>
        </p:txBody>
      </p:sp>
    </p:spTree>
    <p:extLst>
      <p:ext uri="{BB962C8B-B14F-4D97-AF65-F5344CB8AC3E}">
        <p14:creationId xmlns:p14="http://schemas.microsoft.com/office/powerpoint/2010/main" val="368011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90198E-A1A9-4AAE-AFF7-11AB5890696A}" type="slidenum">
              <a:rPr lang="en-US" smtClean="0"/>
              <a:t>37</a:t>
            </a:fld>
            <a:endParaRPr lang="en-US"/>
          </a:p>
        </p:txBody>
      </p:sp>
    </p:spTree>
    <p:extLst>
      <p:ext uri="{BB962C8B-B14F-4D97-AF65-F5344CB8AC3E}">
        <p14:creationId xmlns:p14="http://schemas.microsoft.com/office/powerpoint/2010/main" val="320830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35669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64601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157642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C9A45-0727-417D-8F9D-AFD08311952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0976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C9A45-0727-417D-8F9D-AFD083119524}"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53159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C9A45-0727-417D-8F9D-AFD08311952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1420189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C9A45-0727-417D-8F9D-AFD083119524}"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8484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C9A45-0727-417D-8F9D-AFD083119524}"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73989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C9A45-0727-417D-8F9D-AFD083119524}"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36025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C9A45-0727-417D-8F9D-AFD08311952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391024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C9A45-0727-417D-8F9D-AFD083119524}"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92B3-DE23-46B5-AB74-3DC31336D3F1}" type="slidenum">
              <a:rPr lang="en-US" smtClean="0"/>
              <a:t>‹#›</a:t>
            </a:fld>
            <a:endParaRPr lang="en-US"/>
          </a:p>
        </p:txBody>
      </p:sp>
    </p:spTree>
    <p:extLst>
      <p:ext uri="{BB962C8B-B14F-4D97-AF65-F5344CB8AC3E}">
        <p14:creationId xmlns:p14="http://schemas.microsoft.com/office/powerpoint/2010/main" val="29050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C9A45-0727-417D-8F9D-AFD083119524}" type="datetimeFigureOut">
              <a:rPr lang="en-US" smtClean="0"/>
              <a:t>3/1/2023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92B3-DE23-46B5-AB74-3DC31336D3F1}" type="slidenum">
              <a:rPr lang="en-US" smtClean="0"/>
              <a:t>‹#›</a:t>
            </a:fld>
            <a:endParaRPr lang="en-US"/>
          </a:p>
        </p:txBody>
      </p:sp>
      <p:pic>
        <p:nvPicPr>
          <p:cNvPr id="7" name="Picture 6">
            <a:extLst>
              <a:ext uri="{FF2B5EF4-FFF2-40B4-BE49-F238E27FC236}">
                <a16:creationId xmlns:a16="http://schemas.microsoft.com/office/drawing/2014/main" id="{83E469E7-B302-7694-2169-F530C2FB5B6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578428" cy="720148"/>
          </a:xfrm>
          <a:prstGeom prst="rect">
            <a:avLst/>
          </a:prstGeom>
          <a:noFill/>
          <a:ln>
            <a:noFill/>
          </a:ln>
        </p:spPr>
      </p:pic>
    </p:spTree>
    <p:extLst>
      <p:ext uri="{BB962C8B-B14F-4D97-AF65-F5344CB8AC3E}">
        <p14:creationId xmlns:p14="http://schemas.microsoft.com/office/powerpoint/2010/main" val="3128019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risk.global/blog/ballet-dancers-should-absolutely-think-about-becoming-computer-programmers-heres-why/" TargetMode="External"/><Relationship Id="rId2" Type="http://schemas.openxmlformats.org/officeDocument/2006/relationships/image" Target="../media/image2.0"/><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7D20-7C40-7A86-7D69-D4B8C5E53531}"/>
              </a:ext>
            </a:extLst>
          </p:cNvPr>
          <p:cNvSpPr>
            <a:spLocks noGrp="1"/>
          </p:cNvSpPr>
          <p:nvPr>
            <p:ph type="ctrTitle"/>
          </p:nvPr>
        </p:nvSpPr>
        <p:spPr>
          <a:xfrm>
            <a:off x="775519" y="2168089"/>
            <a:ext cx="7592962" cy="1872891"/>
          </a:xfrm>
        </p:spPr>
        <p:txBody>
          <a:bodyPr>
            <a:normAutofit/>
          </a:bodyPr>
          <a:lstStyle/>
          <a:p>
            <a:r>
              <a:rPr lang="en-US" dirty="0"/>
              <a:t>Lecture 4</a:t>
            </a:r>
            <a:br>
              <a:rPr lang="en-US" dirty="0"/>
            </a:br>
            <a:r>
              <a:rPr lang="en-US" dirty="0"/>
              <a:t>Functions</a:t>
            </a:r>
          </a:p>
        </p:txBody>
      </p:sp>
      <p:pic>
        <p:nvPicPr>
          <p:cNvPr id="3" name="Picture 2" descr="A person using a computer&#10;&#10;Description automatically generated with medium confidence">
            <a:extLst>
              <a:ext uri="{FF2B5EF4-FFF2-40B4-BE49-F238E27FC236}">
                <a16:creationId xmlns:a16="http://schemas.microsoft.com/office/drawing/2014/main" id="{6D1889E6-EE3B-BBB7-AA41-B49799C935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84045" y="4483510"/>
            <a:ext cx="3559955" cy="2374490"/>
          </a:xfrm>
          <a:prstGeom prst="rect">
            <a:avLst/>
          </a:prstGeom>
        </p:spPr>
      </p:pic>
      <p:sp>
        <p:nvSpPr>
          <p:cNvPr id="4" name="TextBox 3">
            <a:extLst>
              <a:ext uri="{FF2B5EF4-FFF2-40B4-BE49-F238E27FC236}">
                <a16:creationId xmlns:a16="http://schemas.microsoft.com/office/drawing/2014/main" id="{AE16FAC2-B815-4A23-6E3A-822E85E74320}"/>
              </a:ext>
            </a:extLst>
          </p:cNvPr>
          <p:cNvSpPr txBox="1"/>
          <p:nvPr/>
        </p:nvSpPr>
        <p:spPr>
          <a:xfrm>
            <a:off x="3982066" y="0"/>
            <a:ext cx="5692878" cy="369332"/>
          </a:xfrm>
          <a:prstGeom prst="rect">
            <a:avLst/>
          </a:prstGeom>
          <a:noFill/>
        </p:spPr>
        <p:txBody>
          <a:bodyPr wrap="square">
            <a:spAutoFit/>
          </a:bodyPr>
          <a:lstStyle/>
          <a:p>
            <a:r>
              <a:rPr lang="en-US" sz="1800" b="1" dirty="0"/>
              <a:t>Computer Engineering/Basic Computer Engineering</a:t>
            </a:r>
            <a:endParaRPr lang="en-US" b="1" dirty="0"/>
          </a:p>
        </p:txBody>
      </p:sp>
    </p:spTree>
    <p:extLst>
      <p:ext uri="{BB962C8B-B14F-4D97-AF65-F5344CB8AC3E}">
        <p14:creationId xmlns:p14="http://schemas.microsoft.com/office/powerpoint/2010/main" val="116075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5" y="285999"/>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Functions</a:t>
            </a:r>
            <a:endParaRPr b="1" dirty="0">
              <a:solidFill>
                <a:srgbClr val="0070C0"/>
              </a:solidFill>
            </a:endParaRPr>
          </a:p>
        </p:txBody>
      </p:sp>
      <p:sp>
        <p:nvSpPr>
          <p:cNvPr id="25" name="TextBox 24"/>
          <p:cNvSpPr txBox="1"/>
          <p:nvPr/>
        </p:nvSpPr>
        <p:spPr>
          <a:xfrm>
            <a:off x="292508" y="1333067"/>
            <a:ext cx="8558981" cy="2677656"/>
          </a:xfrm>
          <a:prstGeom prst="rect">
            <a:avLst/>
          </a:prstGeom>
          <a:noFill/>
        </p:spPr>
        <p:txBody>
          <a:bodyPr wrap="square" rtlCol="0">
            <a:spAutoFit/>
          </a:bodyPr>
          <a:lstStyle/>
          <a:p>
            <a:pPr marL="0" lvl="1" algn="just"/>
            <a:endParaRPr lang="en-US" sz="2400" b="1" u="sng" dirty="0"/>
          </a:p>
          <a:p>
            <a:pPr marL="0" lvl="1" algn="just"/>
            <a:r>
              <a:rPr lang="en-US" sz="2400" dirty="0"/>
              <a:t>C programming functions are divided into three activities such as:</a:t>
            </a:r>
          </a:p>
          <a:p>
            <a:pPr marL="0" lvl="1" algn="just"/>
            <a:endParaRPr lang="en-US" sz="2400" dirty="0"/>
          </a:p>
          <a:p>
            <a:pPr marL="0" lvl="1" algn="just"/>
            <a:r>
              <a:rPr lang="en-US" sz="2400" dirty="0"/>
              <a:t>	1. Function Declaration </a:t>
            </a:r>
          </a:p>
          <a:p>
            <a:pPr lvl="1" algn="just"/>
            <a:r>
              <a:rPr lang="en-US" sz="2400" dirty="0"/>
              <a:t>2. Function Call</a:t>
            </a:r>
          </a:p>
          <a:p>
            <a:pPr marL="0" lvl="1" algn="just"/>
            <a:r>
              <a:rPr lang="en-US" sz="2400" dirty="0"/>
              <a:t>	3. Function Definition </a:t>
            </a:r>
          </a:p>
          <a:p>
            <a:pPr marL="0" lvl="1" algn="just"/>
            <a:r>
              <a:rPr lang="en-US" sz="2400" dirty="0"/>
              <a:t>	</a:t>
            </a:r>
          </a:p>
        </p:txBody>
      </p:sp>
    </p:spTree>
    <p:extLst>
      <p:ext uri="{BB962C8B-B14F-4D97-AF65-F5344CB8AC3E}">
        <p14:creationId xmlns:p14="http://schemas.microsoft.com/office/powerpoint/2010/main" val="357389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Declaration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147403"/>
            <a:ext cx="7886700" cy="5386132"/>
          </a:xfrm>
        </p:spPr>
        <p:txBody>
          <a:bodyPr>
            <a:normAutofit/>
          </a:bodyPr>
          <a:lstStyle/>
          <a:p>
            <a:pPr algn="just">
              <a:lnSpc>
                <a:spcPct val="100000"/>
              </a:lnSpc>
            </a:pPr>
            <a:r>
              <a:rPr lang="en-US" sz="2400" dirty="0"/>
              <a:t>Function declaration means writing a name of a program. It is a compulsory part for using functions in code. </a:t>
            </a:r>
          </a:p>
          <a:p>
            <a:pPr algn="just">
              <a:lnSpc>
                <a:spcPct val="100000"/>
              </a:lnSpc>
            </a:pPr>
            <a:r>
              <a:rPr lang="en-US" sz="2400" dirty="0"/>
              <a:t>In a function declaration, we just specify the name of a function that we are going to use in our program like a variable declaration. </a:t>
            </a:r>
          </a:p>
          <a:p>
            <a:pPr algn="just">
              <a:lnSpc>
                <a:spcPct val="100000"/>
              </a:lnSpc>
            </a:pPr>
            <a:r>
              <a:rPr lang="en-US" sz="2400" dirty="0"/>
              <a:t>We cannot use a function unless it is declared in a program.</a:t>
            </a:r>
          </a:p>
          <a:p>
            <a:pPr algn="just">
              <a:lnSpc>
                <a:spcPct val="100000"/>
              </a:lnSpc>
            </a:pPr>
            <a:r>
              <a:rPr lang="en-US" sz="2400" dirty="0"/>
              <a:t>A function declaration is also called “Function Prototype.” The function declarations (called prototype) are usually done above the main () function and take the general form.</a:t>
            </a:r>
          </a:p>
        </p:txBody>
      </p:sp>
    </p:spTree>
    <p:extLst>
      <p:ext uri="{BB962C8B-B14F-4D97-AF65-F5344CB8AC3E}">
        <p14:creationId xmlns:p14="http://schemas.microsoft.com/office/powerpoint/2010/main" val="273197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Declaration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147403"/>
            <a:ext cx="7886700" cy="5386132"/>
          </a:xfrm>
        </p:spPr>
        <p:txBody>
          <a:bodyPr>
            <a:normAutofit/>
          </a:bodyPr>
          <a:lstStyle/>
          <a:p>
            <a:pPr marL="0" indent="0" algn="just">
              <a:lnSpc>
                <a:spcPct val="100000"/>
              </a:lnSpc>
              <a:buNone/>
            </a:pPr>
            <a:r>
              <a:rPr lang="en-US" sz="2400" b="1" dirty="0"/>
              <a:t>Syntax of function prototype</a:t>
            </a:r>
          </a:p>
          <a:p>
            <a:pPr marL="0" indent="0" algn="just">
              <a:lnSpc>
                <a:spcPct val="100000"/>
              </a:lnSpc>
              <a:buNone/>
            </a:pPr>
            <a:endParaRPr lang="en-US" sz="2400" b="1" dirty="0"/>
          </a:p>
          <a:p>
            <a:pPr marL="0" indent="0" algn="just">
              <a:lnSpc>
                <a:spcPct val="100000"/>
              </a:lnSpc>
              <a:buNone/>
            </a:pPr>
            <a:endParaRPr lang="en-US" sz="2400" b="1" dirty="0"/>
          </a:p>
          <a:p>
            <a:pPr algn="just">
              <a:lnSpc>
                <a:spcPct val="100000"/>
              </a:lnSpc>
            </a:pPr>
            <a:r>
              <a:rPr lang="en-US" sz="2400" dirty="0"/>
              <a:t>The </a:t>
            </a:r>
            <a:r>
              <a:rPr lang="en-US" sz="2400" b="1" dirty="0" err="1"/>
              <a:t>return_data_type</a:t>
            </a:r>
            <a:r>
              <a:rPr lang="en-US" sz="2400" dirty="0"/>
              <a:t>: is the data type of the value function returned back to the calling statement.</a:t>
            </a:r>
          </a:p>
          <a:p>
            <a:pPr algn="just">
              <a:lnSpc>
                <a:spcPct val="100000"/>
              </a:lnSpc>
            </a:pPr>
            <a:r>
              <a:rPr lang="en-US" sz="2400" dirty="0"/>
              <a:t>The </a:t>
            </a:r>
            <a:r>
              <a:rPr lang="en-US" sz="2400" b="1" dirty="0" err="1"/>
              <a:t>function_name</a:t>
            </a:r>
            <a:r>
              <a:rPr lang="en-US" sz="2400" dirty="0"/>
              <a:t>: is followed by parentheses</a:t>
            </a:r>
          </a:p>
          <a:p>
            <a:pPr algn="just">
              <a:lnSpc>
                <a:spcPct val="100000"/>
              </a:lnSpc>
            </a:pPr>
            <a:r>
              <a:rPr lang="en-US" sz="2400" b="1" dirty="0"/>
              <a:t>Arguments </a:t>
            </a:r>
            <a:r>
              <a:rPr lang="en-US" sz="2400" dirty="0"/>
              <a:t>names with their data type declarations optionally are placed inside the parentheses.</a:t>
            </a:r>
          </a:p>
          <a:p>
            <a:pPr marL="0" indent="0" algn="just">
              <a:lnSpc>
                <a:spcPct val="100000"/>
              </a:lnSpc>
              <a:buNone/>
            </a:pPr>
            <a:endParaRPr lang="en-US" sz="2400" b="1" dirty="0"/>
          </a:p>
        </p:txBody>
      </p:sp>
      <p:sp>
        <p:nvSpPr>
          <p:cNvPr id="6" name="TextBox 5">
            <a:extLst>
              <a:ext uri="{FF2B5EF4-FFF2-40B4-BE49-F238E27FC236}">
                <a16:creationId xmlns:a16="http://schemas.microsoft.com/office/drawing/2014/main" id="{0BC6D897-CC05-E5E1-DFA3-C1477E9E479B}"/>
              </a:ext>
            </a:extLst>
          </p:cNvPr>
          <p:cNvSpPr txBox="1"/>
          <p:nvPr/>
        </p:nvSpPr>
        <p:spPr>
          <a:xfrm>
            <a:off x="1008421" y="1726192"/>
            <a:ext cx="7506929" cy="707886"/>
          </a:xfrm>
          <a:prstGeom prst="rect">
            <a:avLst/>
          </a:prstGeom>
          <a:solidFill>
            <a:schemeClr val="bg2"/>
          </a:solidFill>
        </p:spPr>
        <p:txBody>
          <a:bodyPr wrap="square">
            <a:spAutoFit/>
          </a:bodyPr>
          <a:lstStyle/>
          <a:p>
            <a:pPr algn="ctr"/>
            <a:r>
              <a:rPr lang="en-US" sz="2000" dirty="0"/>
              <a:t>returnType functionName(type1 argument1, type2 argument2, ...);</a:t>
            </a:r>
          </a:p>
          <a:p>
            <a:pPr algn="ctr"/>
            <a:r>
              <a:rPr lang="en-US" sz="2000" dirty="0" err="1"/>
              <a:t>return_data_type</a:t>
            </a:r>
            <a:r>
              <a:rPr lang="en-US" sz="2000" dirty="0"/>
              <a:t> </a:t>
            </a:r>
            <a:r>
              <a:rPr lang="en-US" sz="2000" dirty="0" err="1"/>
              <a:t>function_name</a:t>
            </a:r>
            <a:r>
              <a:rPr lang="en-US" sz="2000" dirty="0"/>
              <a:t> (</a:t>
            </a:r>
            <a:r>
              <a:rPr lang="en-US" sz="2000" dirty="0" err="1"/>
              <a:t>data_type</a:t>
            </a:r>
            <a:r>
              <a:rPr lang="en-US" sz="2000" dirty="0"/>
              <a:t> arguments); </a:t>
            </a:r>
          </a:p>
        </p:txBody>
      </p:sp>
    </p:spTree>
    <p:extLst>
      <p:ext uri="{BB962C8B-B14F-4D97-AF65-F5344CB8AC3E}">
        <p14:creationId xmlns:p14="http://schemas.microsoft.com/office/powerpoint/2010/main" val="160537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Declaration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147403"/>
            <a:ext cx="7886700" cy="5386132"/>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algn="just">
              <a:lnSpc>
                <a:spcPct val="100000"/>
              </a:lnSpc>
              <a:buFont typeface="Wingdings" panose="05000000000000000000" pitchFamily="2" charset="2"/>
              <a:buChar char="q"/>
            </a:pPr>
            <a:r>
              <a:rPr lang="en-US" sz="2400" dirty="0"/>
              <a:t>In the above example, int </a:t>
            </a:r>
            <a:r>
              <a:rPr lang="en-US" sz="2400" dirty="0" err="1"/>
              <a:t>addNumbers</a:t>
            </a:r>
            <a:r>
              <a:rPr lang="en-US" sz="2400" dirty="0"/>
              <a:t>(int a, int b); is the function prototype which provides the following information to the compiler:</a:t>
            </a:r>
          </a:p>
          <a:p>
            <a:pPr marL="0" indent="0" algn="just">
              <a:lnSpc>
                <a:spcPct val="100000"/>
              </a:lnSpc>
              <a:buNone/>
            </a:pPr>
            <a:r>
              <a:rPr lang="en-US" sz="2400" b="1" i="1" dirty="0"/>
              <a:t>	name of the function is </a:t>
            </a:r>
            <a:r>
              <a:rPr lang="en-US" sz="2400" b="1" i="1" dirty="0" err="1">
                <a:solidFill>
                  <a:srgbClr val="0070C0"/>
                </a:solidFill>
              </a:rPr>
              <a:t>addNumbers</a:t>
            </a:r>
            <a:r>
              <a:rPr lang="en-US" sz="2400" b="1" i="1" dirty="0">
                <a:solidFill>
                  <a:srgbClr val="0070C0"/>
                </a:solidFill>
              </a:rPr>
              <a:t>()</a:t>
            </a:r>
          </a:p>
          <a:p>
            <a:pPr marL="0" indent="0" algn="just">
              <a:lnSpc>
                <a:spcPct val="100000"/>
              </a:lnSpc>
              <a:buNone/>
            </a:pPr>
            <a:r>
              <a:rPr lang="en-US" sz="2400" b="1" i="1" dirty="0"/>
              <a:t>	return type of the function is </a:t>
            </a:r>
            <a:r>
              <a:rPr lang="en-US" sz="2400" b="1" i="1" dirty="0">
                <a:solidFill>
                  <a:srgbClr val="0070C0"/>
                </a:solidFill>
              </a:rPr>
              <a:t>int</a:t>
            </a:r>
          </a:p>
          <a:p>
            <a:pPr marL="0" indent="0" algn="just">
              <a:lnSpc>
                <a:spcPct val="100000"/>
              </a:lnSpc>
              <a:buNone/>
            </a:pPr>
            <a:r>
              <a:rPr lang="en-US" sz="2400" b="1" i="1" dirty="0"/>
              <a:t>	two arguments of type int are passed to the function</a:t>
            </a:r>
          </a:p>
          <a:p>
            <a:pPr algn="just">
              <a:lnSpc>
                <a:spcPct val="100000"/>
              </a:lnSpc>
              <a:buFont typeface="Wingdings" panose="05000000000000000000" pitchFamily="2" charset="2"/>
              <a:buChar char="q"/>
            </a:pPr>
            <a:r>
              <a:rPr lang="en-US" sz="2400" dirty="0"/>
              <a:t>The function prototype is not needed if the user-defined function is defined before the main() function.</a:t>
            </a:r>
          </a:p>
          <a:p>
            <a:pPr marL="0" indent="0" algn="just">
              <a:lnSpc>
                <a:spcPct val="100000"/>
              </a:lnSpc>
              <a:buNone/>
            </a:pPr>
            <a:endParaRPr lang="en-US" sz="2400" b="1" dirty="0"/>
          </a:p>
          <a:p>
            <a:pPr marL="0" indent="0" algn="just">
              <a:lnSpc>
                <a:spcPct val="100000"/>
              </a:lnSpc>
              <a:buNone/>
            </a:pPr>
            <a:endParaRPr lang="en-US" sz="2400" b="1" dirty="0"/>
          </a:p>
        </p:txBody>
      </p:sp>
      <p:sp>
        <p:nvSpPr>
          <p:cNvPr id="4" name="TextBox 3">
            <a:extLst>
              <a:ext uri="{FF2B5EF4-FFF2-40B4-BE49-F238E27FC236}">
                <a16:creationId xmlns:a16="http://schemas.microsoft.com/office/drawing/2014/main" id="{83405F98-ADFE-6A00-C0DB-2F8ABF9BA12D}"/>
              </a:ext>
            </a:extLst>
          </p:cNvPr>
          <p:cNvSpPr txBox="1"/>
          <p:nvPr/>
        </p:nvSpPr>
        <p:spPr>
          <a:xfrm>
            <a:off x="1939413" y="1168360"/>
            <a:ext cx="5265174" cy="646331"/>
          </a:xfrm>
          <a:prstGeom prst="rect">
            <a:avLst/>
          </a:prstGeom>
          <a:solidFill>
            <a:schemeClr val="bg2"/>
          </a:solidFill>
          <a:ln>
            <a:solidFill>
              <a:schemeClr val="tx1"/>
            </a:solidFill>
          </a:ln>
        </p:spPr>
        <p:txBody>
          <a:bodyPr wrap="square">
            <a:spAutoFit/>
          </a:bodyPr>
          <a:lstStyle/>
          <a:p>
            <a:r>
              <a:rPr lang="en-US" dirty="0"/>
              <a:t>#include &lt;</a:t>
            </a:r>
            <a:r>
              <a:rPr lang="en-US" dirty="0" err="1"/>
              <a:t>stdio.h</a:t>
            </a:r>
            <a:r>
              <a:rPr lang="en-US" dirty="0"/>
              <a:t>&gt;</a:t>
            </a:r>
          </a:p>
          <a:p>
            <a:r>
              <a:rPr lang="en-US" dirty="0"/>
              <a:t>int </a:t>
            </a:r>
            <a:r>
              <a:rPr lang="en-US" dirty="0" err="1"/>
              <a:t>addNumbers</a:t>
            </a:r>
            <a:r>
              <a:rPr lang="en-US" dirty="0"/>
              <a:t>(int a, int b);    // function prototype</a:t>
            </a:r>
          </a:p>
        </p:txBody>
      </p:sp>
    </p:spTree>
    <p:extLst>
      <p:ext uri="{BB962C8B-B14F-4D97-AF65-F5344CB8AC3E}">
        <p14:creationId xmlns:p14="http://schemas.microsoft.com/office/powerpoint/2010/main" val="23788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Call</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147403"/>
            <a:ext cx="7886700" cy="5386132"/>
          </a:xfrm>
        </p:spPr>
        <p:txBody>
          <a:bodyPr>
            <a:normAutofit/>
          </a:bodyPr>
          <a:lstStyle/>
          <a:p>
            <a:pPr algn="just">
              <a:lnSpc>
                <a:spcPct val="100000"/>
              </a:lnSpc>
              <a:buFont typeface="Wingdings" panose="05000000000000000000" pitchFamily="2" charset="2"/>
              <a:buChar char="q"/>
            </a:pPr>
            <a:r>
              <a:rPr lang="en-US" sz="2400" dirty="0"/>
              <a:t>Control of the program is transferred to the user-defined function by calling it.</a:t>
            </a:r>
          </a:p>
          <a:p>
            <a:pPr algn="just">
              <a:lnSpc>
                <a:spcPct val="100000"/>
              </a:lnSpc>
              <a:buFont typeface="Wingdings" panose="05000000000000000000" pitchFamily="2" charset="2"/>
              <a:buChar char="q"/>
            </a:pPr>
            <a:r>
              <a:rPr lang="en-US" sz="2400" dirty="0"/>
              <a:t>A function call means calling a function whenever it is required in a program. Whenever we call a function, it performs an operation for which it was designed. A function call is an optional part of a program. </a:t>
            </a:r>
          </a:p>
          <a:p>
            <a:pPr marL="0" indent="0" algn="just">
              <a:lnSpc>
                <a:spcPct val="100000"/>
              </a:lnSpc>
              <a:buNone/>
            </a:pPr>
            <a:r>
              <a:rPr lang="en-US" sz="2400" b="1" dirty="0"/>
              <a:t>Syntax of function call</a:t>
            </a:r>
          </a:p>
          <a:p>
            <a:pPr marL="0" indent="0" algn="just">
              <a:lnSpc>
                <a:spcPct val="100000"/>
              </a:lnSpc>
              <a:buNone/>
            </a:pPr>
            <a:endParaRPr lang="en-US" sz="2400" b="1" dirty="0"/>
          </a:p>
          <a:p>
            <a:pPr marL="0" indent="0" algn="just">
              <a:lnSpc>
                <a:spcPct val="100000"/>
              </a:lnSpc>
              <a:buNone/>
            </a:pPr>
            <a:r>
              <a:rPr lang="en-US" sz="2400" dirty="0"/>
              <a:t>In the above example (slide 13), the function call is made using </a:t>
            </a:r>
            <a:r>
              <a:rPr lang="en-US" sz="2400" b="1" dirty="0" err="1">
                <a:solidFill>
                  <a:srgbClr val="0070C0"/>
                </a:solidFill>
              </a:rPr>
              <a:t>addNumbers</a:t>
            </a:r>
            <a:r>
              <a:rPr lang="en-US" sz="2400" b="1" dirty="0">
                <a:solidFill>
                  <a:srgbClr val="0070C0"/>
                </a:solidFill>
              </a:rPr>
              <a:t>(n1, n2);</a:t>
            </a:r>
            <a:r>
              <a:rPr lang="en-US" sz="2400" dirty="0"/>
              <a:t> statement inside the main() function.</a:t>
            </a:r>
          </a:p>
          <a:p>
            <a:pPr marL="0" indent="0" algn="just">
              <a:lnSpc>
                <a:spcPct val="100000"/>
              </a:lnSpc>
              <a:buNone/>
            </a:pPr>
            <a:endParaRPr lang="en-US" sz="2400" dirty="0"/>
          </a:p>
        </p:txBody>
      </p:sp>
      <p:sp>
        <p:nvSpPr>
          <p:cNvPr id="5" name="TextBox 4">
            <a:extLst>
              <a:ext uri="{FF2B5EF4-FFF2-40B4-BE49-F238E27FC236}">
                <a16:creationId xmlns:a16="http://schemas.microsoft.com/office/drawing/2014/main" id="{73F3C4FE-D7C8-4A1F-C94F-7B87A9749829}"/>
              </a:ext>
            </a:extLst>
          </p:cNvPr>
          <p:cNvSpPr txBox="1"/>
          <p:nvPr/>
        </p:nvSpPr>
        <p:spPr>
          <a:xfrm>
            <a:off x="2286000" y="4120689"/>
            <a:ext cx="4572000" cy="369332"/>
          </a:xfrm>
          <a:prstGeom prst="rect">
            <a:avLst/>
          </a:prstGeom>
          <a:solidFill>
            <a:schemeClr val="bg2"/>
          </a:solidFill>
        </p:spPr>
        <p:txBody>
          <a:bodyPr wrap="square">
            <a:spAutoFit/>
          </a:bodyPr>
          <a:lstStyle/>
          <a:p>
            <a:pPr marL="0" indent="0" algn="just">
              <a:lnSpc>
                <a:spcPct val="100000"/>
              </a:lnSpc>
              <a:buNone/>
            </a:pPr>
            <a:r>
              <a:rPr lang="en-US" sz="1800" dirty="0"/>
              <a:t>functionName(argument1, argument2, ...);</a:t>
            </a:r>
          </a:p>
        </p:txBody>
      </p:sp>
    </p:spTree>
    <p:extLst>
      <p:ext uri="{BB962C8B-B14F-4D97-AF65-F5344CB8AC3E}">
        <p14:creationId xmlns:p14="http://schemas.microsoft.com/office/powerpoint/2010/main" val="180158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Call</a:t>
            </a:r>
          </a:p>
        </p:txBody>
      </p:sp>
      <p:sp>
        <p:nvSpPr>
          <p:cNvPr id="6" name="Content Placeholder 5">
            <a:extLst>
              <a:ext uri="{FF2B5EF4-FFF2-40B4-BE49-F238E27FC236}">
                <a16:creationId xmlns:a16="http://schemas.microsoft.com/office/drawing/2014/main" id="{9450ADC7-2641-3CC7-D284-9B2EA11227C0}"/>
              </a:ext>
            </a:extLst>
          </p:cNvPr>
          <p:cNvSpPr>
            <a:spLocks noGrp="1"/>
          </p:cNvSpPr>
          <p:nvPr>
            <p:ph idx="1"/>
          </p:nvPr>
        </p:nvSpPr>
        <p:spPr>
          <a:xfrm>
            <a:off x="628650" y="1253331"/>
            <a:ext cx="3751621" cy="5389998"/>
          </a:xfrm>
          <a:solidFill>
            <a:schemeClr val="bg2"/>
          </a:solidFill>
          <a:ln>
            <a:solidFill>
              <a:schemeClr val="tx1"/>
            </a:solidFill>
          </a:ln>
        </p:spPr>
        <p:txBody>
          <a:bodyPr>
            <a:normAutofit fontScale="92500" lnSpcReduction="10000"/>
          </a:bodyPr>
          <a:lstStyle/>
          <a:p>
            <a:pPr marL="0" indent="0">
              <a:buNone/>
            </a:pPr>
            <a:r>
              <a:rPr lang="en-US" sz="2600" dirty="0"/>
              <a:t>result = add(4,5);</a:t>
            </a:r>
          </a:p>
          <a:p>
            <a:pPr marL="0" indent="0">
              <a:buNone/>
            </a:pPr>
            <a:r>
              <a:rPr lang="en-US" sz="2600" dirty="0"/>
              <a:t>Here, is the complete code:</a:t>
            </a:r>
          </a:p>
          <a:p>
            <a:pPr marL="0" indent="0">
              <a:buNone/>
            </a:pPr>
            <a:r>
              <a:rPr lang="en-US" sz="2600" dirty="0"/>
              <a:t>#include &lt;</a:t>
            </a:r>
            <a:r>
              <a:rPr lang="en-US" sz="2600" dirty="0" err="1"/>
              <a:t>stdio.h</a:t>
            </a:r>
            <a:r>
              <a:rPr lang="en-US" sz="2600" dirty="0"/>
              <a:t>&gt;</a:t>
            </a:r>
          </a:p>
          <a:p>
            <a:pPr marL="0" indent="0">
              <a:buNone/>
            </a:pPr>
            <a:r>
              <a:rPr lang="en-US" sz="2600" dirty="0">
                <a:highlight>
                  <a:srgbClr val="00FF00"/>
                </a:highlight>
              </a:rPr>
              <a:t>int add(int a, int b); </a:t>
            </a:r>
            <a:r>
              <a:rPr lang="en-US" sz="2200" b="1" dirty="0">
                <a:solidFill>
                  <a:srgbClr val="92D050"/>
                </a:solidFill>
              </a:rPr>
              <a:t>//function declaration</a:t>
            </a:r>
            <a:endParaRPr lang="en-US" sz="2600" b="1" dirty="0">
              <a:solidFill>
                <a:srgbClr val="92D050"/>
              </a:solidFill>
            </a:endParaRPr>
          </a:p>
          <a:p>
            <a:pPr marL="0" indent="0">
              <a:buNone/>
            </a:pPr>
            <a:r>
              <a:rPr lang="en-US" sz="2600" dirty="0"/>
              <a:t>int main()</a:t>
            </a:r>
          </a:p>
          <a:p>
            <a:pPr marL="0" indent="0">
              <a:buNone/>
            </a:pPr>
            <a:r>
              <a:rPr lang="en-US" sz="2600" dirty="0"/>
              <a:t>{</a:t>
            </a:r>
          </a:p>
          <a:p>
            <a:pPr marL="0" indent="0">
              <a:buNone/>
            </a:pPr>
            <a:r>
              <a:rPr lang="en-US" sz="2600" dirty="0"/>
              <a:t>int a=10,b=20;</a:t>
            </a:r>
          </a:p>
          <a:p>
            <a:pPr marL="0" indent="0">
              <a:buNone/>
            </a:pPr>
            <a:r>
              <a:rPr lang="en-US" sz="2600" dirty="0">
                <a:highlight>
                  <a:srgbClr val="FFFF00"/>
                </a:highlight>
              </a:rPr>
              <a:t>int c=add(10,20); </a:t>
            </a:r>
            <a:r>
              <a:rPr lang="en-US" sz="2200" b="1" dirty="0">
                <a:solidFill>
                  <a:srgbClr val="92D050"/>
                </a:solidFill>
                <a:highlight>
                  <a:srgbClr val="FFFF00"/>
                </a:highlight>
              </a:rPr>
              <a:t> </a:t>
            </a:r>
            <a:r>
              <a:rPr lang="en-US" sz="2200" b="1" dirty="0">
                <a:solidFill>
                  <a:srgbClr val="92D050"/>
                </a:solidFill>
              </a:rPr>
              <a:t>//function call</a:t>
            </a:r>
          </a:p>
          <a:p>
            <a:pPr marL="0" indent="0">
              <a:buNone/>
            </a:pPr>
            <a:r>
              <a:rPr lang="en-US" sz="2600" dirty="0" err="1"/>
              <a:t>printf</a:t>
            </a:r>
            <a:r>
              <a:rPr lang="en-US" sz="2600" dirty="0"/>
              <a:t>("Addition:%d\</a:t>
            </a:r>
            <a:r>
              <a:rPr lang="en-US" sz="2600" dirty="0" err="1"/>
              <a:t>n",c</a:t>
            </a:r>
            <a:r>
              <a:rPr lang="en-US" sz="2600" dirty="0"/>
              <a:t>);</a:t>
            </a:r>
          </a:p>
          <a:p>
            <a:pPr marL="0" indent="0">
              <a:buNone/>
            </a:pPr>
            <a:r>
              <a:rPr lang="en-US" sz="2600" dirty="0" err="1"/>
              <a:t>getch</a:t>
            </a:r>
            <a:r>
              <a:rPr lang="en-US" sz="2600" dirty="0"/>
              <a:t>();</a:t>
            </a:r>
          </a:p>
          <a:p>
            <a:pPr marL="0" indent="0">
              <a:buNone/>
            </a:pPr>
            <a:r>
              <a:rPr lang="en-US" sz="2600" dirty="0"/>
              <a:t>}</a:t>
            </a:r>
          </a:p>
          <a:p>
            <a:pPr marL="0" indent="0">
              <a:buNone/>
            </a:pPr>
            <a:endParaRPr lang="en-US" dirty="0"/>
          </a:p>
        </p:txBody>
      </p:sp>
      <p:sp>
        <p:nvSpPr>
          <p:cNvPr id="7" name="Content Placeholder 5">
            <a:extLst>
              <a:ext uri="{FF2B5EF4-FFF2-40B4-BE49-F238E27FC236}">
                <a16:creationId xmlns:a16="http://schemas.microsoft.com/office/drawing/2014/main" id="{FB77A545-6350-F97C-C147-EBFD987329EE}"/>
              </a:ext>
            </a:extLst>
          </p:cNvPr>
          <p:cNvSpPr txBox="1">
            <a:spLocks/>
          </p:cNvSpPr>
          <p:nvPr/>
        </p:nvSpPr>
        <p:spPr>
          <a:xfrm>
            <a:off x="4763729" y="1272714"/>
            <a:ext cx="3751621" cy="5389998"/>
          </a:xfrm>
          <a:prstGeom prst="rect">
            <a:avLst/>
          </a:prstGeom>
          <a:solidFill>
            <a:schemeClr val="bg2"/>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highlight>
                  <a:srgbClr val="00FFFF"/>
                </a:highlight>
              </a:rPr>
              <a:t>int add(int a, int b) </a:t>
            </a:r>
            <a:r>
              <a:rPr lang="en-US" sz="2000" b="1" dirty="0">
                <a:solidFill>
                  <a:srgbClr val="92D050"/>
                </a:solidFill>
              </a:rPr>
              <a:t>//function body</a:t>
            </a:r>
            <a:endParaRPr lang="en-US" sz="2400" b="1" dirty="0">
              <a:solidFill>
                <a:srgbClr val="92D050"/>
              </a:solidFill>
            </a:endParaRPr>
          </a:p>
          <a:p>
            <a:pPr marL="0" indent="0">
              <a:buNone/>
            </a:pPr>
            <a:r>
              <a:rPr lang="en-US" sz="2400" dirty="0"/>
              <a:t>{</a:t>
            </a:r>
          </a:p>
          <a:p>
            <a:pPr marL="0" indent="0">
              <a:buNone/>
            </a:pPr>
            <a:r>
              <a:rPr lang="en-US" sz="2400" dirty="0"/>
              <a:t>int c;</a:t>
            </a:r>
          </a:p>
          <a:p>
            <a:pPr marL="0" indent="0">
              <a:buNone/>
            </a:pPr>
            <a:r>
              <a:rPr lang="en-US" sz="2400" dirty="0"/>
              <a:t>c=</a:t>
            </a:r>
            <a:r>
              <a:rPr lang="en-US" sz="2400" dirty="0" err="1"/>
              <a:t>a+b</a:t>
            </a:r>
            <a:r>
              <a:rPr lang="en-US" sz="2400" dirty="0"/>
              <a:t>;</a:t>
            </a:r>
          </a:p>
          <a:p>
            <a:pPr marL="0" indent="0">
              <a:buNone/>
            </a:pPr>
            <a:r>
              <a:rPr lang="en-US" sz="2400" dirty="0"/>
              <a:t>return c;</a:t>
            </a:r>
          </a:p>
          <a:p>
            <a:pPr marL="0" indent="0">
              <a:buNone/>
            </a:pPr>
            <a:r>
              <a:rPr lang="en-US" sz="2400" dirty="0"/>
              <a:t>}</a:t>
            </a:r>
          </a:p>
          <a:p>
            <a:pPr marL="0" indent="0">
              <a:buNone/>
            </a:pPr>
            <a:r>
              <a:rPr lang="en-US" sz="2400" dirty="0"/>
              <a:t>Output:</a:t>
            </a:r>
          </a:p>
          <a:p>
            <a:pPr marL="0" indent="0">
              <a:buNone/>
            </a:pPr>
            <a:r>
              <a:rPr lang="en-US" sz="2400" dirty="0"/>
              <a:t>Addition:30</a:t>
            </a:r>
          </a:p>
        </p:txBody>
      </p:sp>
    </p:spTree>
    <p:extLst>
      <p:ext uri="{BB962C8B-B14F-4D97-AF65-F5344CB8AC3E}">
        <p14:creationId xmlns:p14="http://schemas.microsoft.com/office/powerpoint/2010/main" val="246801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Definition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147403"/>
            <a:ext cx="7886700" cy="5386132"/>
          </a:xfrm>
        </p:spPr>
        <p:txBody>
          <a:bodyPr>
            <a:normAutofit/>
          </a:bodyPr>
          <a:lstStyle/>
          <a:p>
            <a:pPr algn="just">
              <a:lnSpc>
                <a:spcPct val="100000"/>
              </a:lnSpc>
              <a:buFont typeface="Wingdings" panose="05000000000000000000" pitchFamily="2" charset="2"/>
              <a:buChar char="q"/>
            </a:pPr>
            <a:r>
              <a:rPr lang="en-US" sz="2400" dirty="0"/>
              <a:t>Function definition means just writing the body of a function. A body of a function consists of statements which are going to perform a specific task. A function body consists of a single or a block of statements. It is also a mandatory part of a function.</a:t>
            </a:r>
          </a:p>
          <a:p>
            <a:pPr marL="0" indent="0" algn="just">
              <a:lnSpc>
                <a:spcPct val="100000"/>
              </a:lnSpc>
              <a:buNone/>
            </a:pPr>
            <a:endParaRPr lang="en-US" sz="2400" dirty="0"/>
          </a:p>
          <a:p>
            <a:pPr algn="just">
              <a:lnSpc>
                <a:spcPct val="100000"/>
              </a:lnSpc>
              <a:buFont typeface="Wingdings" panose="05000000000000000000" pitchFamily="2" charset="2"/>
              <a:buChar char="q"/>
            </a:pPr>
            <a:r>
              <a:rPr lang="en-US" sz="2400" dirty="0"/>
              <a:t>Function definition contains the block of code to perform a specific task. In our example, adding two numbers and returning it.</a:t>
            </a:r>
          </a:p>
          <a:p>
            <a:pPr marL="0" indent="0" algn="just">
              <a:lnSpc>
                <a:spcPct val="100000"/>
              </a:lnSpc>
              <a:buNone/>
            </a:pPr>
            <a:endParaRPr lang="en-US" sz="2400" dirty="0"/>
          </a:p>
          <a:p>
            <a:pPr marL="0" indent="0" algn="just">
              <a:lnSpc>
                <a:spcPct val="100000"/>
              </a:lnSpc>
              <a:buNone/>
            </a:pPr>
            <a:endParaRPr lang="en-US" sz="2400" b="1" dirty="0"/>
          </a:p>
        </p:txBody>
      </p:sp>
    </p:spTree>
    <p:extLst>
      <p:ext uri="{BB962C8B-B14F-4D97-AF65-F5344CB8AC3E}">
        <p14:creationId xmlns:p14="http://schemas.microsoft.com/office/powerpoint/2010/main" val="70205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Definition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973394"/>
            <a:ext cx="7886700" cy="5560141"/>
          </a:xfrm>
        </p:spPr>
        <p:txBody>
          <a:bodyPr>
            <a:normAutofit/>
          </a:bodyPr>
          <a:lstStyle/>
          <a:p>
            <a:pPr marL="0" indent="0" algn="just">
              <a:lnSpc>
                <a:spcPct val="100000"/>
              </a:lnSpc>
              <a:buNone/>
            </a:pPr>
            <a:r>
              <a:rPr lang="en-US" sz="2600" b="1" dirty="0"/>
              <a:t>Syntax of function definition</a:t>
            </a:r>
          </a:p>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r>
              <a:rPr lang="en-US" sz="2400" dirty="0"/>
              <a:t>When a function is called, the control of the program is transferred to the function definition and the compiler starts executing the codes inside the body of a function.</a:t>
            </a:r>
          </a:p>
        </p:txBody>
      </p:sp>
      <p:sp>
        <p:nvSpPr>
          <p:cNvPr id="7" name="TextBox 6">
            <a:extLst>
              <a:ext uri="{FF2B5EF4-FFF2-40B4-BE49-F238E27FC236}">
                <a16:creationId xmlns:a16="http://schemas.microsoft.com/office/drawing/2014/main" id="{FCA896CA-C614-62AF-6A65-7CCDF0A93658}"/>
              </a:ext>
            </a:extLst>
          </p:cNvPr>
          <p:cNvSpPr txBox="1"/>
          <p:nvPr/>
        </p:nvSpPr>
        <p:spPr>
          <a:xfrm>
            <a:off x="2662083" y="1665048"/>
            <a:ext cx="3819832" cy="1631216"/>
          </a:xfrm>
          <a:prstGeom prst="rect">
            <a:avLst/>
          </a:prstGeom>
          <a:solidFill>
            <a:schemeClr val="bg2"/>
          </a:solidFill>
        </p:spPr>
        <p:txBody>
          <a:bodyPr wrap="square">
            <a:spAutoFit/>
          </a:bodyPr>
          <a:lstStyle/>
          <a:p>
            <a:r>
              <a:rPr lang="en-US" sz="2000" dirty="0"/>
              <a:t>returnType functionName(type1 argument1, type2 argument2, ...)</a:t>
            </a:r>
          </a:p>
          <a:p>
            <a:r>
              <a:rPr lang="en-US" sz="2000" dirty="0"/>
              <a:t>{</a:t>
            </a:r>
          </a:p>
          <a:p>
            <a:r>
              <a:rPr lang="en-US" sz="2000" dirty="0"/>
              <a:t>    //body of the function</a:t>
            </a:r>
          </a:p>
          <a:p>
            <a:r>
              <a:rPr lang="en-US" sz="2000" dirty="0"/>
              <a:t>}</a:t>
            </a:r>
          </a:p>
        </p:txBody>
      </p:sp>
      <p:sp>
        <p:nvSpPr>
          <p:cNvPr id="5" name="TextBox 4">
            <a:extLst>
              <a:ext uri="{FF2B5EF4-FFF2-40B4-BE49-F238E27FC236}">
                <a16:creationId xmlns:a16="http://schemas.microsoft.com/office/drawing/2014/main" id="{CC106F8D-D290-D1C7-0158-A8A1E3348C7E}"/>
              </a:ext>
            </a:extLst>
          </p:cNvPr>
          <p:cNvSpPr txBox="1"/>
          <p:nvPr/>
        </p:nvSpPr>
        <p:spPr>
          <a:xfrm>
            <a:off x="2662083" y="4704337"/>
            <a:ext cx="3937819" cy="1938992"/>
          </a:xfrm>
          <a:prstGeom prst="rect">
            <a:avLst/>
          </a:prstGeom>
          <a:solidFill>
            <a:schemeClr val="bg2"/>
          </a:solidFill>
        </p:spPr>
        <p:txBody>
          <a:bodyPr wrap="square">
            <a:spAutoFit/>
          </a:bodyPr>
          <a:lstStyle/>
          <a:p>
            <a:r>
              <a:rPr lang="en-US" sz="2000" dirty="0"/>
              <a:t>int add(int </a:t>
            </a:r>
            <a:r>
              <a:rPr lang="en-US" sz="2000" dirty="0" err="1"/>
              <a:t>a,int</a:t>
            </a:r>
            <a:r>
              <a:rPr lang="en-US" sz="2000" dirty="0"/>
              <a:t> b)   //function body</a:t>
            </a:r>
          </a:p>
          <a:p>
            <a:r>
              <a:rPr lang="en-US" sz="2000" dirty="0"/>
              <a:t>{</a:t>
            </a:r>
          </a:p>
          <a:p>
            <a:r>
              <a:rPr lang="en-US" sz="2000" dirty="0"/>
              <a:t>int c;</a:t>
            </a:r>
          </a:p>
          <a:p>
            <a:r>
              <a:rPr lang="en-US" sz="2000" dirty="0"/>
              <a:t>c=</a:t>
            </a:r>
            <a:r>
              <a:rPr lang="en-US" sz="2000" dirty="0" err="1"/>
              <a:t>a+b</a:t>
            </a:r>
            <a:r>
              <a:rPr lang="en-US" sz="2000" dirty="0"/>
              <a:t>;</a:t>
            </a:r>
          </a:p>
          <a:p>
            <a:r>
              <a:rPr lang="en-US" sz="2000" dirty="0"/>
              <a:t>return c;</a:t>
            </a:r>
          </a:p>
          <a:p>
            <a:r>
              <a:rPr lang="en-US" sz="2000" dirty="0"/>
              <a:t>}</a:t>
            </a:r>
          </a:p>
        </p:txBody>
      </p:sp>
    </p:spTree>
    <p:extLst>
      <p:ext uri="{BB962C8B-B14F-4D97-AF65-F5344CB8AC3E}">
        <p14:creationId xmlns:p14="http://schemas.microsoft.com/office/powerpoint/2010/main" val="6118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Arguments</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sp>
        <p:nvSpPr>
          <p:cNvPr id="9" name="TextBox 8">
            <a:extLst>
              <a:ext uri="{FF2B5EF4-FFF2-40B4-BE49-F238E27FC236}">
                <a16:creationId xmlns:a16="http://schemas.microsoft.com/office/drawing/2014/main" id="{194B9854-C646-240C-998F-C567AC41FF1E}"/>
              </a:ext>
            </a:extLst>
          </p:cNvPr>
          <p:cNvSpPr txBox="1"/>
          <p:nvPr/>
        </p:nvSpPr>
        <p:spPr>
          <a:xfrm>
            <a:off x="476557" y="1283110"/>
            <a:ext cx="8190885" cy="3046988"/>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A function’s arguments are used to receive the necessary values by the function call. </a:t>
            </a:r>
          </a:p>
          <a:p>
            <a:pPr marL="342900" indent="-342900" algn="just">
              <a:buFont typeface="Wingdings" panose="05000000000000000000" pitchFamily="2" charset="2"/>
              <a:buChar char="q"/>
            </a:pPr>
            <a:r>
              <a:rPr lang="en-US" sz="2400" dirty="0"/>
              <a:t>They are matched by position; the first argument is passed to the first parameter, the second to the second parameter and so on.</a:t>
            </a:r>
          </a:p>
          <a:p>
            <a:pPr marL="342900" indent="-342900" algn="just">
              <a:buFont typeface="Wingdings" panose="05000000000000000000" pitchFamily="2" charset="2"/>
              <a:buChar char="q"/>
            </a:pPr>
            <a:r>
              <a:rPr lang="en-US" sz="2400" dirty="0"/>
              <a:t>By default, the arguments are passed by value in which a copy of data is given to the called function. The actually passed variable will not change.</a:t>
            </a:r>
          </a:p>
        </p:txBody>
      </p:sp>
    </p:spTree>
    <p:extLst>
      <p:ext uri="{BB962C8B-B14F-4D97-AF65-F5344CB8AC3E}">
        <p14:creationId xmlns:p14="http://schemas.microsoft.com/office/powerpoint/2010/main" val="207246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Arguments</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pic>
        <p:nvPicPr>
          <p:cNvPr id="5" name="Picture 4">
            <a:extLst>
              <a:ext uri="{FF2B5EF4-FFF2-40B4-BE49-F238E27FC236}">
                <a16:creationId xmlns:a16="http://schemas.microsoft.com/office/drawing/2014/main" id="{E4DBD0F9-547F-6F7F-CE2E-1C345487EBEF}"/>
              </a:ext>
            </a:extLst>
          </p:cNvPr>
          <p:cNvPicPr>
            <a:picLocks noChangeAspect="1"/>
          </p:cNvPicPr>
          <p:nvPr/>
        </p:nvPicPr>
        <p:blipFill>
          <a:blip r:embed="rId2"/>
          <a:stretch>
            <a:fillRect/>
          </a:stretch>
        </p:blipFill>
        <p:spPr>
          <a:xfrm>
            <a:off x="2366529" y="1205501"/>
            <a:ext cx="4410942" cy="5437828"/>
          </a:xfrm>
          <a:prstGeom prst="rect">
            <a:avLst/>
          </a:prstGeom>
        </p:spPr>
      </p:pic>
    </p:spTree>
    <p:extLst>
      <p:ext uri="{BB962C8B-B14F-4D97-AF65-F5344CB8AC3E}">
        <p14:creationId xmlns:p14="http://schemas.microsoft.com/office/powerpoint/2010/main" val="243971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5" y="410018"/>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Introduction</a:t>
            </a:r>
            <a:endParaRPr b="1" dirty="0">
              <a:solidFill>
                <a:srgbClr val="0070C0"/>
              </a:solidFill>
            </a:endParaRPr>
          </a:p>
        </p:txBody>
      </p:sp>
      <p:sp>
        <p:nvSpPr>
          <p:cNvPr id="25" name="TextBox 24"/>
          <p:cNvSpPr txBox="1"/>
          <p:nvPr/>
        </p:nvSpPr>
        <p:spPr>
          <a:xfrm>
            <a:off x="292508" y="1333067"/>
            <a:ext cx="8558981" cy="5262979"/>
          </a:xfrm>
          <a:prstGeom prst="rect">
            <a:avLst/>
          </a:prstGeom>
          <a:noFill/>
        </p:spPr>
        <p:txBody>
          <a:bodyPr wrap="square" rtlCol="0">
            <a:spAutoFit/>
          </a:bodyPr>
          <a:lstStyle/>
          <a:p>
            <a:pPr marL="342900" indent="-342900" algn="l">
              <a:buFont typeface="Wingdings" panose="05000000000000000000" pitchFamily="2" charset="2"/>
              <a:buChar char="q"/>
            </a:pPr>
            <a:r>
              <a:rPr lang="en-US" sz="2400" b="0" i="0" dirty="0">
                <a:effectLst/>
                <a:latin typeface="euclid_circular_a"/>
              </a:rPr>
              <a:t>A function is a block of code that performs a specific task.</a:t>
            </a:r>
          </a:p>
          <a:p>
            <a:pPr marL="342900" indent="-342900" algn="l">
              <a:buFont typeface="Wingdings" panose="05000000000000000000" pitchFamily="2" charset="2"/>
              <a:buChar char="q"/>
            </a:pPr>
            <a:r>
              <a:rPr lang="en-US" sz="2400" b="0" i="0" dirty="0">
                <a:effectLst/>
                <a:latin typeface="euclid_circular_a"/>
              </a:rPr>
              <a:t>Suppose, you need to create a program to create a circle and color it. </a:t>
            </a:r>
          </a:p>
          <a:p>
            <a:pPr marL="342900" indent="-342900" algn="l">
              <a:buFont typeface="Wingdings" panose="05000000000000000000" pitchFamily="2" charset="2"/>
              <a:buChar char="q"/>
            </a:pPr>
            <a:r>
              <a:rPr lang="en-US" sz="2400" b="0" i="0" dirty="0">
                <a:effectLst/>
                <a:latin typeface="euclid_circular_a"/>
              </a:rPr>
              <a:t>You can create two functions to solve this problem:</a:t>
            </a:r>
          </a:p>
          <a:p>
            <a:pPr algn="l"/>
            <a:r>
              <a:rPr lang="en-US" sz="2400" dirty="0">
                <a:latin typeface="euclid_circular_a"/>
              </a:rPr>
              <a:t>		1. </a:t>
            </a:r>
            <a:r>
              <a:rPr lang="en-US" sz="2400" b="0" i="0" dirty="0">
                <a:effectLst/>
                <a:latin typeface="euclid_circular_a"/>
              </a:rPr>
              <a:t>create a circle function</a:t>
            </a:r>
          </a:p>
          <a:p>
            <a:pPr algn="l"/>
            <a:r>
              <a:rPr lang="en-US" sz="2400" dirty="0">
                <a:latin typeface="euclid_circular_a"/>
              </a:rPr>
              <a:t>		2.</a:t>
            </a:r>
            <a:r>
              <a:rPr lang="en-US" sz="2400" b="0" i="0" dirty="0">
                <a:effectLst/>
                <a:latin typeface="euclid_circular_a"/>
              </a:rPr>
              <a:t>create a color function</a:t>
            </a:r>
          </a:p>
          <a:p>
            <a:pPr marL="342900" indent="-342900" algn="l">
              <a:buFont typeface="Wingdings" panose="05000000000000000000" pitchFamily="2" charset="2"/>
              <a:buChar char="q"/>
            </a:pPr>
            <a:r>
              <a:rPr lang="en-US" sz="2400" b="0" i="0" dirty="0">
                <a:effectLst/>
                <a:latin typeface="euclid_circular_a"/>
              </a:rPr>
              <a:t>Dividing a complex problem into smaller chunks makes our program easy to understand and reuse.</a:t>
            </a:r>
          </a:p>
          <a:p>
            <a:pPr algn="l"/>
            <a:endParaRPr lang="en-US" sz="2400" dirty="0">
              <a:latin typeface="euclid_circular_a"/>
            </a:endParaRPr>
          </a:p>
          <a:p>
            <a:pPr marL="342900" indent="-342900" algn="just">
              <a:buFont typeface="Wingdings" panose="05000000000000000000" pitchFamily="2" charset="2"/>
              <a:buChar char="q"/>
            </a:pPr>
            <a:r>
              <a:rPr lang="en-US" sz="2400" dirty="0"/>
              <a:t>You can divide up your code into separate functions. How you divide up your code among different functions is up to you, but logically the division is such that each function performs a specific task.</a:t>
            </a:r>
            <a:endParaRPr lang="en-US" sz="2400" b="0" i="0" dirty="0">
              <a:effectLst/>
              <a:latin typeface="euclid_circular_a"/>
            </a:endParaRPr>
          </a:p>
          <a:p>
            <a:pPr marL="342900" lvl="1" indent="-342900" algn="just">
              <a:buFont typeface="Wingdings" panose="05000000000000000000" pitchFamily="2" charset="2"/>
              <a:buChar char="q"/>
            </a:pPr>
            <a:endParaRPr lang="en-US" sz="2400" dirty="0">
              <a:solidFill>
                <a:srgbClr val="222222"/>
              </a:solidFill>
            </a:endParaRPr>
          </a:p>
        </p:txBody>
      </p:sp>
    </p:spTree>
    <p:extLst>
      <p:ext uri="{BB962C8B-B14F-4D97-AF65-F5344CB8AC3E}">
        <p14:creationId xmlns:p14="http://schemas.microsoft.com/office/powerpoint/2010/main" val="145351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Arguments</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sp>
        <p:nvSpPr>
          <p:cNvPr id="9" name="TextBox 8">
            <a:extLst>
              <a:ext uri="{FF2B5EF4-FFF2-40B4-BE49-F238E27FC236}">
                <a16:creationId xmlns:a16="http://schemas.microsoft.com/office/drawing/2014/main" id="{194B9854-C646-240C-998F-C567AC41FF1E}"/>
              </a:ext>
            </a:extLst>
          </p:cNvPr>
          <p:cNvSpPr txBox="1"/>
          <p:nvPr/>
        </p:nvSpPr>
        <p:spPr>
          <a:xfrm>
            <a:off x="476557" y="915351"/>
            <a:ext cx="8190885" cy="5632311"/>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We consider the following program which demonstrates parameters passed by value:</a:t>
            </a:r>
          </a:p>
          <a:p>
            <a:pPr algn="just"/>
            <a:r>
              <a:rPr lang="en-US" sz="2400" dirty="0"/>
              <a:t>int add (int x, int y); </a:t>
            </a:r>
          </a:p>
          <a:p>
            <a:pPr algn="just"/>
            <a:r>
              <a:rPr lang="en-US" sz="2400" dirty="0"/>
              <a:t>int main() </a:t>
            </a:r>
          </a:p>
          <a:p>
            <a:pPr algn="just"/>
            <a:r>
              <a:rPr lang="en-US" sz="2400" dirty="0"/>
              <a:t>{</a:t>
            </a:r>
          </a:p>
          <a:p>
            <a:pPr algn="just"/>
            <a:r>
              <a:rPr lang="en-US" sz="2400" dirty="0"/>
              <a:t>int a, b, result;</a:t>
            </a:r>
          </a:p>
          <a:p>
            <a:pPr algn="just"/>
            <a:r>
              <a:rPr lang="en-US" sz="2400" dirty="0"/>
              <a:t> a = 5;</a:t>
            </a:r>
          </a:p>
          <a:p>
            <a:pPr algn="just"/>
            <a:r>
              <a:rPr lang="en-US" sz="2400" dirty="0"/>
              <a:t> b = 10;</a:t>
            </a:r>
          </a:p>
          <a:p>
            <a:pPr algn="just"/>
            <a:r>
              <a:rPr lang="en-US" sz="2400" dirty="0"/>
              <a:t> result = add(a, b);</a:t>
            </a:r>
          </a:p>
          <a:p>
            <a:pPr algn="just"/>
            <a:r>
              <a:rPr lang="en-US" sz="2400" dirty="0"/>
              <a:t> </a:t>
            </a:r>
            <a:r>
              <a:rPr lang="en-US" sz="2400" dirty="0" err="1"/>
              <a:t>printf</a:t>
            </a:r>
            <a:r>
              <a:rPr lang="en-US" sz="2400" dirty="0"/>
              <a:t>("%d + %d\ = %d\n", a, b, result);</a:t>
            </a:r>
          </a:p>
          <a:p>
            <a:pPr algn="just"/>
            <a:r>
              <a:rPr lang="en-US" sz="2400" dirty="0"/>
              <a:t>return 0;}</a:t>
            </a:r>
          </a:p>
          <a:p>
            <a:pPr algn="just"/>
            <a:r>
              <a:rPr lang="en-US" sz="2400" dirty="0"/>
              <a:t>int add (int x, int y) { </a:t>
            </a:r>
          </a:p>
          <a:p>
            <a:pPr algn="just"/>
            <a:r>
              <a:rPr lang="en-US" sz="2400" dirty="0"/>
              <a:t>x += y;</a:t>
            </a:r>
          </a:p>
          <a:p>
            <a:pPr algn="just"/>
            <a:r>
              <a:rPr lang="en-US" sz="2400" dirty="0"/>
              <a:t>return(x);</a:t>
            </a:r>
          </a:p>
          <a:p>
            <a:pPr algn="just"/>
            <a:r>
              <a:rPr lang="en-US" sz="2400" dirty="0"/>
              <a:t>}</a:t>
            </a:r>
          </a:p>
        </p:txBody>
      </p:sp>
    </p:spTree>
    <p:extLst>
      <p:ext uri="{BB962C8B-B14F-4D97-AF65-F5344CB8AC3E}">
        <p14:creationId xmlns:p14="http://schemas.microsoft.com/office/powerpoint/2010/main" val="151444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Function Arguments</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sp>
        <p:nvSpPr>
          <p:cNvPr id="9" name="TextBox 8">
            <a:extLst>
              <a:ext uri="{FF2B5EF4-FFF2-40B4-BE49-F238E27FC236}">
                <a16:creationId xmlns:a16="http://schemas.microsoft.com/office/drawing/2014/main" id="{194B9854-C646-240C-998F-C567AC41FF1E}"/>
              </a:ext>
            </a:extLst>
          </p:cNvPr>
          <p:cNvSpPr txBox="1"/>
          <p:nvPr/>
        </p:nvSpPr>
        <p:spPr>
          <a:xfrm>
            <a:off x="476557" y="1283110"/>
            <a:ext cx="8190885" cy="2308324"/>
          </a:xfrm>
          <a:prstGeom prst="rect">
            <a:avLst/>
          </a:prstGeom>
          <a:noFill/>
        </p:spPr>
        <p:txBody>
          <a:bodyPr wrap="square">
            <a:spAutoFit/>
          </a:bodyPr>
          <a:lstStyle/>
          <a:p>
            <a:pPr algn="just"/>
            <a:r>
              <a:rPr lang="en-US" sz="2400" dirty="0"/>
              <a:t>The program output is:</a:t>
            </a:r>
          </a:p>
          <a:p>
            <a:pPr algn="ctr"/>
            <a:r>
              <a:rPr lang="en-US" sz="2400" dirty="0"/>
              <a:t>5 + 10 = 15</a:t>
            </a:r>
          </a:p>
          <a:p>
            <a:pPr algn="ctr"/>
            <a:endParaRPr lang="en-US" sz="2400" dirty="0"/>
          </a:p>
          <a:p>
            <a:pPr algn="just"/>
            <a:r>
              <a:rPr lang="en-US" sz="2400" dirty="0"/>
              <a:t>Keep in mind that the values of a and b were passed to add function were not changed because only its value was passed into the parameter x.</a:t>
            </a:r>
          </a:p>
        </p:txBody>
      </p:sp>
    </p:spTree>
    <p:extLst>
      <p:ext uri="{BB962C8B-B14F-4D97-AF65-F5344CB8AC3E}">
        <p14:creationId xmlns:p14="http://schemas.microsoft.com/office/powerpoint/2010/main" val="173977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Return Statement</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sp>
        <p:nvSpPr>
          <p:cNvPr id="9" name="TextBox 8">
            <a:extLst>
              <a:ext uri="{FF2B5EF4-FFF2-40B4-BE49-F238E27FC236}">
                <a16:creationId xmlns:a16="http://schemas.microsoft.com/office/drawing/2014/main" id="{194B9854-C646-240C-998F-C567AC41FF1E}"/>
              </a:ext>
            </a:extLst>
          </p:cNvPr>
          <p:cNvSpPr txBox="1"/>
          <p:nvPr/>
        </p:nvSpPr>
        <p:spPr>
          <a:xfrm>
            <a:off x="476557" y="1132655"/>
            <a:ext cx="8190885" cy="3785652"/>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The return statement terminates the execution of a function and returns a value to the calling function.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The program control is transferred to the calling function after the return statement.</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In the above example, the value of the result variable is returned to the main function.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The sum variable in the main() function is assigned this value.</a:t>
            </a:r>
          </a:p>
        </p:txBody>
      </p:sp>
    </p:spTree>
    <p:extLst>
      <p:ext uri="{BB962C8B-B14F-4D97-AF65-F5344CB8AC3E}">
        <p14:creationId xmlns:p14="http://schemas.microsoft.com/office/powerpoint/2010/main" val="366873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Return Statement</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p:txBody>
      </p:sp>
      <p:pic>
        <p:nvPicPr>
          <p:cNvPr id="5" name="Picture 4">
            <a:extLst>
              <a:ext uri="{FF2B5EF4-FFF2-40B4-BE49-F238E27FC236}">
                <a16:creationId xmlns:a16="http://schemas.microsoft.com/office/drawing/2014/main" id="{B9B80076-4AA6-4BE9-183B-802432170FA0}"/>
              </a:ext>
            </a:extLst>
          </p:cNvPr>
          <p:cNvPicPr>
            <a:picLocks noChangeAspect="1"/>
          </p:cNvPicPr>
          <p:nvPr/>
        </p:nvPicPr>
        <p:blipFill>
          <a:blip r:embed="rId2"/>
          <a:stretch>
            <a:fillRect/>
          </a:stretch>
        </p:blipFill>
        <p:spPr>
          <a:xfrm>
            <a:off x="2195491" y="1283110"/>
            <a:ext cx="4753016" cy="5250424"/>
          </a:xfrm>
          <a:prstGeom prst="rect">
            <a:avLst/>
          </a:prstGeom>
        </p:spPr>
      </p:pic>
    </p:spTree>
    <p:extLst>
      <p:ext uri="{BB962C8B-B14F-4D97-AF65-F5344CB8AC3E}">
        <p14:creationId xmlns:p14="http://schemas.microsoft.com/office/powerpoint/2010/main" val="30203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214671"/>
            <a:ext cx="7886700" cy="932732"/>
          </a:xfrm>
        </p:spPr>
        <p:txBody>
          <a:bodyPr/>
          <a:lstStyle/>
          <a:p>
            <a:pPr algn="ctr"/>
            <a:r>
              <a:rPr lang="en-US" b="1" dirty="0">
                <a:solidFill>
                  <a:srgbClr val="0070C0"/>
                </a:solidFill>
              </a:rPr>
              <a:t>Return Statement</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endParaRPr lang="en-US" sz="2400" b="1" dirty="0"/>
          </a:p>
          <a:p>
            <a:pPr marL="0" indent="0" algn="just">
              <a:lnSpc>
                <a:spcPct val="100000"/>
              </a:lnSpc>
              <a:buNone/>
            </a:pPr>
            <a:r>
              <a:rPr lang="en-US" sz="2400" dirty="0"/>
              <a:t>For example,</a:t>
            </a:r>
          </a:p>
          <a:p>
            <a:pPr marL="0" indent="0" algn="just">
              <a:lnSpc>
                <a:spcPct val="100000"/>
              </a:lnSpc>
              <a:buNone/>
            </a:pPr>
            <a:endParaRPr lang="en-US" sz="2400" dirty="0"/>
          </a:p>
          <a:p>
            <a:pPr marL="0" indent="0" algn="just">
              <a:lnSpc>
                <a:spcPct val="100000"/>
              </a:lnSpc>
              <a:buNone/>
            </a:pPr>
            <a:endParaRPr lang="en-US" sz="2400" dirty="0"/>
          </a:p>
          <a:p>
            <a:pPr marL="0" indent="0" algn="just">
              <a:lnSpc>
                <a:spcPct val="100000"/>
              </a:lnSpc>
              <a:buNone/>
            </a:pPr>
            <a:r>
              <a:rPr lang="en-US" sz="2400" dirty="0"/>
              <a:t>The type of value returned from the function and the return type specified in the function prototype and function definition must match.</a:t>
            </a:r>
          </a:p>
        </p:txBody>
      </p:sp>
      <p:sp>
        <p:nvSpPr>
          <p:cNvPr id="9" name="TextBox 8">
            <a:extLst>
              <a:ext uri="{FF2B5EF4-FFF2-40B4-BE49-F238E27FC236}">
                <a16:creationId xmlns:a16="http://schemas.microsoft.com/office/drawing/2014/main" id="{194B9854-C646-240C-998F-C567AC41FF1E}"/>
              </a:ext>
            </a:extLst>
          </p:cNvPr>
          <p:cNvSpPr txBox="1"/>
          <p:nvPr/>
        </p:nvSpPr>
        <p:spPr>
          <a:xfrm>
            <a:off x="476557" y="1132655"/>
            <a:ext cx="8190885" cy="830997"/>
          </a:xfrm>
          <a:prstGeom prst="rect">
            <a:avLst/>
          </a:prstGeom>
          <a:noFill/>
        </p:spPr>
        <p:txBody>
          <a:bodyPr wrap="square">
            <a:spAutoFit/>
          </a:bodyPr>
          <a:lstStyle/>
          <a:p>
            <a:pPr algn="just"/>
            <a:r>
              <a:rPr lang="en-US" sz="2400" b="1" dirty="0"/>
              <a:t>Syntax of return statement</a:t>
            </a:r>
          </a:p>
          <a:p>
            <a:pPr algn="just"/>
            <a:endParaRPr lang="en-US" sz="2400" b="1" dirty="0"/>
          </a:p>
        </p:txBody>
      </p:sp>
      <p:sp>
        <p:nvSpPr>
          <p:cNvPr id="5" name="TextBox 4">
            <a:extLst>
              <a:ext uri="{FF2B5EF4-FFF2-40B4-BE49-F238E27FC236}">
                <a16:creationId xmlns:a16="http://schemas.microsoft.com/office/drawing/2014/main" id="{7CCD79BE-8F4B-E9BF-3FEC-ECDEB6E3579E}"/>
              </a:ext>
            </a:extLst>
          </p:cNvPr>
          <p:cNvSpPr txBox="1"/>
          <p:nvPr/>
        </p:nvSpPr>
        <p:spPr>
          <a:xfrm>
            <a:off x="2285999" y="1940907"/>
            <a:ext cx="4572000" cy="400110"/>
          </a:xfrm>
          <a:prstGeom prst="rect">
            <a:avLst/>
          </a:prstGeom>
          <a:solidFill>
            <a:schemeClr val="bg2"/>
          </a:solidFill>
        </p:spPr>
        <p:txBody>
          <a:bodyPr wrap="square">
            <a:spAutoFit/>
          </a:bodyPr>
          <a:lstStyle/>
          <a:p>
            <a:r>
              <a:rPr lang="en-US" sz="2000" dirty="0"/>
              <a:t>return (expression);</a:t>
            </a:r>
          </a:p>
        </p:txBody>
      </p:sp>
      <p:sp>
        <p:nvSpPr>
          <p:cNvPr id="7" name="TextBox 6">
            <a:extLst>
              <a:ext uri="{FF2B5EF4-FFF2-40B4-BE49-F238E27FC236}">
                <a16:creationId xmlns:a16="http://schemas.microsoft.com/office/drawing/2014/main" id="{68C7F92D-73A3-609A-0468-637B6BB0E542}"/>
              </a:ext>
            </a:extLst>
          </p:cNvPr>
          <p:cNvSpPr txBox="1"/>
          <p:nvPr/>
        </p:nvSpPr>
        <p:spPr>
          <a:xfrm>
            <a:off x="2285999" y="3333936"/>
            <a:ext cx="4572000" cy="830997"/>
          </a:xfrm>
          <a:prstGeom prst="rect">
            <a:avLst/>
          </a:prstGeom>
          <a:solidFill>
            <a:schemeClr val="bg2"/>
          </a:solidFill>
        </p:spPr>
        <p:txBody>
          <a:bodyPr wrap="square">
            <a:spAutoFit/>
          </a:bodyPr>
          <a:lstStyle/>
          <a:p>
            <a:pPr marL="0" indent="0" algn="just">
              <a:lnSpc>
                <a:spcPct val="100000"/>
              </a:lnSpc>
              <a:buNone/>
            </a:pPr>
            <a:r>
              <a:rPr lang="en-US" sz="2400" dirty="0"/>
              <a:t>return a;</a:t>
            </a:r>
          </a:p>
          <a:p>
            <a:pPr marL="0" indent="0" algn="just">
              <a:lnSpc>
                <a:spcPct val="100000"/>
              </a:lnSpc>
              <a:buNone/>
            </a:pPr>
            <a:r>
              <a:rPr lang="en-US" sz="2400" dirty="0"/>
              <a:t>Return (</a:t>
            </a:r>
            <a:r>
              <a:rPr lang="en-US" sz="2400" dirty="0" err="1"/>
              <a:t>a+b</a:t>
            </a:r>
            <a:r>
              <a:rPr lang="en-US" sz="2400" dirty="0"/>
              <a:t>);</a:t>
            </a:r>
            <a:endParaRPr lang="en-US" sz="1800" dirty="0"/>
          </a:p>
        </p:txBody>
      </p:sp>
    </p:spTree>
    <p:extLst>
      <p:ext uri="{BB962C8B-B14F-4D97-AF65-F5344CB8AC3E}">
        <p14:creationId xmlns:p14="http://schemas.microsoft.com/office/powerpoint/2010/main" val="3542695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628650" y="350378"/>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r>
              <a:rPr lang="en-US" sz="2400" dirty="0"/>
              <a:t>Depending on whether arguments are present or not and whether a value is returned </a:t>
            </a:r>
          </a:p>
          <a:p>
            <a:pPr marL="0" indent="0" algn="just">
              <a:lnSpc>
                <a:spcPct val="100000"/>
              </a:lnSpc>
              <a:buNone/>
            </a:pPr>
            <a:r>
              <a:rPr lang="en-US" sz="2400" dirty="0"/>
              <a:t>or not, functions are categorized into −</a:t>
            </a:r>
          </a:p>
          <a:p>
            <a:pPr marL="0" indent="0" algn="just">
              <a:lnSpc>
                <a:spcPct val="100000"/>
              </a:lnSpc>
              <a:buNone/>
            </a:pPr>
            <a:r>
              <a:rPr lang="en-US" sz="2400" dirty="0"/>
              <a:t>1. Functions without arguments and without return values</a:t>
            </a:r>
          </a:p>
          <a:p>
            <a:pPr marL="0" indent="0" algn="just">
              <a:lnSpc>
                <a:spcPct val="100000"/>
              </a:lnSpc>
              <a:buNone/>
            </a:pPr>
            <a:r>
              <a:rPr lang="en-US" sz="2400" dirty="0"/>
              <a:t>2. Functions without arguments and with return values</a:t>
            </a:r>
          </a:p>
          <a:p>
            <a:pPr marL="0" indent="0" algn="just">
              <a:lnSpc>
                <a:spcPct val="100000"/>
              </a:lnSpc>
              <a:buNone/>
            </a:pPr>
            <a:r>
              <a:rPr lang="en-US" sz="2400" dirty="0"/>
              <a:t>3. Functions with arguments and without return values</a:t>
            </a:r>
          </a:p>
          <a:p>
            <a:pPr marL="0" indent="0" algn="just">
              <a:lnSpc>
                <a:spcPct val="100000"/>
              </a:lnSpc>
              <a:buNone/>
            </a:pPr>
            <a:r>
              <a:rPr lang="en-US" sz="2400" dirty="0"/>
              <a:t>4. Functions with arguments and with return values</a:t>
            </a:r>
          </a:p>
        </p:txBody>
      </p:sp>
    </p:spTree>
    <p:extLst>
      <p:ext uri="{BB962C8B-B14F-4D97-AF65-F5344CB8AC3E}">
        <p14:creationId xmlns:p14="http://schemas.microsoft.com/office/powerpoint/2010/main" val="243652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44843" y="350378"/>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457200" indent="-457200" algn="just">
              <a:lnSpc>
                <a:spcPct val="100000"/>
              </a:lnSpc>
              <a:buAutoNum type="arabicPeriod"/>
            </a:pPr>
            <a:r>
              <a:rPr lang="en-US" sz="2400" b="1" dirty="0"/>
              <a:t>Functions without arguments and without return values</a:t>
            </a:r>
          </a:p>
          <a:p>
            <a:pPr marL="0" indent="0" algn="just">
              <a:lnSpc>
                <a:spcPct val="100000"/>
              </a:lnSpc>
              <a:buNone/>
            </a:pPr>
            <a:r>
              <a:rPr lang="en-US" sz="2400" dirty="0"/>
              <a:t>(No argument passed &amp; No return value)</a:t>
            </a:r>
          </a:p>
          <a:p>
            <a:pPr marL="0" indent="0" algn="just">
              <a:lnSpc>
                <a:spcPct val="100000"/>
              </a:lnSpc>
              <a:buNone/>
            </a:pPr>
            <a:endParaRPr lang="en-US" sz="2400" dirty="0"/>
          </a:p>
        </p:txBody>
      </p:sp>
      <p:pic>
        <p:nvPicPr>
          <p:cNvPr id="5" name="Picture 4">
            <a:extLst>
              <a:ext uri="{FF2B5EF4-FFF2-40B4-BE49-F238E27FC236}">
                <a16:creationId xmlns:a16="http://schemas.microsoft.com/office/drawing/2014/main" id="{6F45D9A8-F317-27E9-96DF-86D086B526ED}"/>
              </a:ext>
            </a:extLst>
          </p:cNvPr>
          <p:cNvPicPr>
            <a:picLocks noChangeAspect="1"/>
          </p:cNvPicPr>
          <p:nvPr/>
        </p:nvPicPr>
        <p:blipFill>
          <a:blip r:embed="rId2"/>
          <a:stretch>
            <a:fillRect/>
          </a:stretch>
        </p:blipFill>
        <p:spPr>
          <a:xfrm>
            <a:off x="628650" y="2370833"/>
            <a:ext cx="7886699" cy="2768575"/>
          </a:xfrm>
          <a:prstGeom prst="rect">
            <a:avLst/>
          </a:prstGeom>
        </p:spPr>
      </p:pic>
    </p:spTree>
    <p:extLst>
      <p:ext uri="{BB962C8B-B14F-4D97-AF65-F5344CB8AC3E}">
        <p14:creationId xmlns:p14="http://schemas.microsoft.com/office/powerpoint/2010/main" val="2286044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0095" y="350379"/>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2" y="1887795"/>
            <a:ext cx="3589389" cy="4619827"/>
          </a:xfrm>
          <a:solidFill>
            <a:schemeClr val="bg2"/>
          </a:solidFill>
        </p:spPr>
        <p:txBody>
          <a:bodyPr>
            <a:normAutofit/>
          </a:bodyPr>
          <a:lstStyle/>
          <a:p>
            <a:pPr marL="0" indent="0" algn="just">
              <a:lnSpc>
                <a:spcPct val="100000"/>
              </a:lnSpc>
              <a:buNone/>
            </a:pPr>
            <a:r>
              <a:rPr lang="en-US" sz="2400" dirty="0"/>
              <a:t>#include&lt;stdio.h&gt;</a:t>
            </a:r>
          </a:p>
          <a:p>
            <a:pPr marL="0" indent="0" algn="just">
              <a:lnSpc>
                <a:spcPct val="100000"/>
              </a:lnSpc>
              <a:buNone/>
            </a:pPr>
            <a:r>
              <a:rPr lang="en-US" sz="2400" dirty="0"/>
              <a:t>void sum ()</a:t>
            </a:r>
          </a:p>
          <a:p>
            <a:pPr marL="0" indent="0" algn="just">
              <a:lnSpc>
                <a:spcPct val="100000"/>
              </a:lnSpc>
              <a:buNone/>
            </a:pPr>
            <a:r>
              <a:rPr lang="en-US" sz="2400" dirty="0"/>
              <a:t>{</a:t>
            </a:r>
          </a:p>
          <a:p>
            <a:pPr marL="0" indent="0" algn="just">
              <a:lnSpc>
                <a:spcPct val="100000"/>
              </a:lnSpc>
              <a:buNone/>
            </a:pPr>
            <a:r>
              <a:rPr lang="en-US" sz="2400" dirty="0"/>
              <a:t> int </a:t>
            </a:r>
            <a:r>
              <a:rPr lang="en-US" sz="2400" dirty="0" err="1"/>
              <a:t>a,b,c</a:t>
            </a:r>
            <a:r>
              <a:rPr lang="en-US" sz="2400" dirty="0"/>
              <a:t>;</a:t>
            </a:r>
          </a:p>
          <a:p>
            <a:pPr marL="0" indent="0" algn="just">
              <a:lnSpc>
                <a:spcPct val="100000"/>
              </a:lnSpc>
              <a:buNone/>
            </a:pPr>
            <a:r>
              <a:rPr lang="en-US" sz="2400" dirty="0"/>
              <a:t> </a:t>
            </a:r>
            <a:r>
              <a:rPr lang="en-US" sz="2400" dirty="0" err="1"/>
              <a:t>printf</a:t>
            </a:r>
            <a:r>
              <a:rPr lang="en-US" sz="2400" dirty="0"/>
              <a:t>("Enter 2 numbers:");</a:t>
            </a:r>
          </a:p>
          <a:p>
            <a:pPr marL="0" indent="0" algn="just">
              <a:lnSpc>
                <a:spcPct val="100000"/>
              </a:lnSpc>
              <a:buNone/>
            </a:pPr>
            <a:r>
              <a:rPr lang="en-US" sz="2400" dirty="0"/>
              <a:t> </a:t>
            </a:r>
            <a:r>
              <a:rPr lang="en-US" sz="2400" dirty="0" err="1"/>
              <a:t>scanf</a:t>
            </a:r>
            <a:r>
              <a:rPr lang="en-US" sz="2400" dirty="0"/>
              <a:t> ("%d, %d", &amp;a, &amp;b);</a:t>
            </a:r>
          </a:p>
          <a:p>
            <a:pPr marL="0" indent="0" algn="just">
              <a:lnSpc>
                <a:spcPct val="100000"/>
              </a:lnSpc>
              <a:buNone/>
            </a:pPr>
            <a:r>
              <a:rPr lang="en-US" sz="2400" dirty="0"/>
              <a:t> c = </a:t>
            </a:r>
            <a:r>
              <a:rPr lang="en-US" sz="2400" dirty="0" err="1"/>
              <a:t>a+b</a:t>
            </a:r>
            <a:r>
              <a:rPr lang="en-US" sz="2400" dirty="0"/>
              <a:t>;</a:t>
            </a:r>
          </a:p>
          <a:p>
            <a:pPr marL="0" indent="0" algn="just">
              <a:lnSpc>
                <a:spcPct val="100000"/>
              </a:lnSpc>
              <a:buNone/>
            </a:pPr>
            <a:r>
              <a:rPr lang="en-US" sz="2400" dirty="0"/>
              <a:t> </a:t>
            </a:r>
            <a:r>
              <a:rPr lang="en-US" sz="2400" dirty="0" err="1"/>
              <a:t>printf</a:t>
            </a:r>
            <a:r>
              <a:rPr lang="en-US" sz="2400" dirty="0"/>
              <a:t>("sum = %</a:t>
            </a:r>
            <a:r>
              <a:rPr lang="en-US" sz="2400" dirty="0" err="1"/>
              <a:t>d",c</a:t>
            </a:r>
            <a:r>
              <a:rPr lang="en-US" sz="2400" dirty="0"/>
              <a:t>);</a:t>
            </a:r>
          </a:p>
          <a:p>
            <a:pPr marL="0" indent="0" algn="just">
              <a:lnSpc>
                <a:spcPct val="100000"/>
              </a:lnSpc>
              <a:buNone/>
            </a:pPr>
            <a:r>
              <a:rPr lang="en-US" sz="2400" dirty="0"/>
              <a:t>}</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Arial" panose="020B0604020202020204" pitchFamily="34" charset="0"/>
              <a:buAutoNum type="arabicPeriod"/>
            </a:pPr>
            <a:r>
              <a:rPr lang="en-US" sz="2400" b="1" dirty="0"/>
              <a:t>Functions without arguments and without return values</a:t>
            </a:r>
          </a:p>
          <a:p>
            <a:pPr marL="0" indent="0" algn="just">
              <a:lnSpc>
                <a:spcPct val="100000"/>
              </a:lnSpc>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3987C3D7-6FA6-EF79-0549-4ACAD22BC041}"/>
              </a:ext>
            </a:extLst>
          </p:cNvPr>
          <p:cNvSpPr txBox="1">
            <a:spLocks/>
          </p:cNvSpPr>
          <p:nvPr/>
        </p:nvSpPr>
        <p:spPr>
          <a:xfrm>
            <a:off x="4925959" y="1887795"/>
            <a:ext cx="3589389" cy="2050024"/>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dirty="0"/>
              <a:t>Void main ()</a:t>
            </a:r>
          </a:p>
          <a:p>
            <a:pPr marL="0" indent="0" algn="just">
              <a:lnSpc>
                <a:spcPct val="100000"/>
              </a:lnSpc>
              <a:buFont typeface="Arial" panose="020B0604020202020204" pitchFamily="34" charset="0"/>
              <a:buNone/>
            </a:pPr>
            <a:r>
              <a:rPr lang="en-US" sz="2400" dirty="0"/>
              <a:t>{</a:t>
            </a:r>
          </a:p>
          <a:p>
            <a:pPr marL="0" indent="0" algn="just">
              <a:lnSpc>
                <a:spcPct val="100000"/>
              </a:lnSpc>
              <a:buFont typeface="Arial" panose="020B0604020202020204" pitchFamily="34" charset="0"/>
              <a:buNone/>
            </a:pPr>
            <a:r>
              <a:rPr lang="en-US" sz="2400" dirty="0"/>
              <a:t> sum ();</a:t>
            </a:r>
          </a:p>
          <a:p>
            <a:pPr marL="0" indent="0" algn="just">
              <a:lnSpc>
                <a:spcPct val="100000"/>
              </a:lnSpc>
              <a:buFont typeface="Arial" panose="020B0604020202020204" pitchFamily="34" charset="0"/>
              <a:buNone/>
            </a:pPr>
            <a:r>
              <a:rPr lang="en-US" sz="2400" dirty="0"/>
              <a:t>}</a:t>
            </a:r>
          </a:p>
        </p:txBody>
      </p:sp>
      <p:sp>
        <p:nvSpPr>
          <p:cNvPr id="8" name="TextBox 7">
            <a:extLst>
              <a:ext uri="{FF2B5EF4-FFF2-40B4-BE49-F238E27FC236}">
                <a16:creationId xmlns:a16="http://schemas.microsoft.com/office/drawing/2014/main" id="{024BC126-557E-A7C6-A87F-517E3AA140F2}"/>
              </a:ext>
            </a:extLst>
          </p:cNvPr>
          <p:cNvSpPr txBox="1"/>
          <p:nvPr/>
        </p:nvSpPr>
        <p:spPr>
          <a:xfrm>
            <a:off x="4925959" y="4374560"/>
            <a:ext cx="3589389" cy="1200329"/>
          </a:xfrm>
          <a:prstGeom prst="rect">
            <a:avLst/>
          </a:prstGeom>
          <a:solidFill>
            <a:srgbClr val="FFFF00"/>
          </a:solidFill>
        </p:spPr>
        <p:txBody>
          <a:bodyPr wrap="square">
            <a:spAutoFit/>
          </a:bodyPr>
          <a:lstStyle/>
          <a:p>
            <a:r>
              <a:rPr lang="en-US" sz="2400" b="1" dirty="0"/>
              <a:t>Output</a:t>
            </a:r>
          </a:p>
          <a:p>
            <a:r>
              <a:rPr lang="en-US" sz="2400" dirty="0"/>
              <a:t>Enter 2 numbers: 3,5</a:t>
            </a:r>
          </a:p>
          <a:p>
            <a:r>
              <a:rPr lang="en-US" sz="2400" dirty="0"/>
              <a:t>Sum=8</a:t>
            </a:r>
          </a:p>
        </p:txBody>
      </p:sp>
    </p:spTree>
    <p:extLst>
      <p:ext uri="{BB962C8B-B14F-4D97-AF65-F5344CB8AC3E}">
        <p14:creationId xmlns:p14="http://schemas.microsoft.com/office/powerpoint/2010/main" val="3398419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75536"/>
            <a:ext cx="7886700" cy="932732"/>
          </a:xfrm>
        </p:spPr>
        <p:txBody>
          <a:bodyPr>
            <a:normAutofit/>
          </a:bodyPr>
          <a:lstStyle/>
          <a:p>
            <a:pPr algn="ctr"/>
            <a:r>
              <a:rPr lang="en-US" b="1" dirty="0">
                <a:solidFill>
                  <a:srgbClr val="0070C0"/>
                </a:solidFill>
              </a:rPr>
              <a:t>Types of User Defined Function</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Arial" panose="020B0604020202020204" pitchFamily="34" charset="0"/>
              <a:buAutoNum type="arabicPeriod"/>
            </a:pPr>
            <a:r>
              <a:rPr lang="en-US" sz="2400" b="1" dirty="0"/>
              <a:t>Functions without arguments and without return values</a:t>
            </a:r>
          </a:p>
          <a:p>
            <a:pPr marL="0" indent="0" algn="just">
              <a:lnSpc>
                <a:spcPct val="100000"/>
              </a:lnSpc>
              <a:buFont typeface="Arial" panose="020B0604020202020204" pitchFamily="34" charset="0"/>
              <a:buNone/>
            </a:pPr>
            <a:endParaRPr lang="en-US" sz="2400" dirty="0"/>
          </a:p>
        </p:txBody>
      </p:sp>
      <p:sp>
        <p:nvSpPr>
          <p:cNvPr id="7" name="Content Placeholder 6">
            <a:extLst>
              <a:ext uri="{FF2B5EF4-FFF2-40B4-BE49-F238E27FC236}">
                <a16:creationId xmlns:a16="http://schemas.microsoft.com/office/drawing/2014/main" id="{4FC2C0E4-0A28-6A80-A47B-5366C454961E}"/>
              </a:ext>
            </a:extLst>
          </p:cNvPr>
          <p:cNvSpPr>
            <a:spLocks noGrp="1"/>
          </p:cNvSpPr>
          <p:nvPr>
            <p:ph idx="1"/>
          </p:nvPr>
        </p:nvSpPr>
        <p:spPr>
          <a:xfrm>
            <a:off x="628650" y="1914116"/>
            <a:ext cx="3467100" cy="4351338"/>
          </a:xfrm>
          <a:ln>
            <a:solidFill>
              <a:schemeClr val="tx1"/>
            </a:solidFill>
          </a:ln>
        </p:spPr>
        <p:txBody>
          <a:bodyPr>
            <a:normAutofit fontScale="55000" lnSpcReduction="20000"/>
          </a:bodyPr>
          <a:lstStyle/>
          <a:p>
            <a:pPr marL="0" indent="0">
              <a:buNone/>
            </a:pPr>
            <a:r>
              <a:rPr lang="en-US" dirty="0"/>
              <a:t>#include &lt;</a:t>
            </a:r>
            <a:r>
              <a:rPr lang="en-US" dirty="0" err="1"/>
              <a:t>stdio.h</a:t>
            </a:r>
            <a:r>
              <a:rPr lang="en-US" dirty="0"/>
              <a:t>&gt;</a:t>
            </a:r>
          </a:p>
          <a:p>
            <a:pPr marL="0" indent="0">
              <a:buNone/>
            </a:pPr>
            <a:r>
              <a:rPr lang="en-US" dirty="0"/>
              <a:t>void </a:t>
            </a:r>
            <a:r>
              <a:rPr lang="en-US" dirty="0" err="1"/>
              <a:t>checkPrimeNumber</a:t>
            </a:r>
            <a:r>
              <a:rPr lang="en-US" dirty="0"/>
              <a:t>();</a:t>
            </a:r>
          </a:p>
          <a:p>
            <a:pPr marL="0" indent="0">
              <a:buNone/>
            </a:pPr>
            <a:r>
              <a:rPr lang="en-US" dirty="0"/>
              <a:t>int main() </a:t>
            </a:r>
          </a:p>
          <a:p>
            <a:pPr marL="0" indent="0">
              <a:buNone/>
            </a:pPr>
            <a:r>
              <a:rPr lang="en-US" dirty="0"/>
              <a:t>{</a:t>
            </a:r>
          </a:p>
          <a:p>
            <a:pPr marL="0" indent="0">
              <a:buNone/>
            </a:pPr>
            <a:r>
              <a:rPr lang="en-US" dirty="0" err="1"/>
              <a:t>checkPrimeNumber</a:t>
            </a:r>
            <a:r>
              <a:rPr lang="en-US" dirty="0"/>
              <a:t>();    // argument is not passed</a:t>
            </a:r>
          </a:p>
          <a:p>
            <a:pPr marL="0" indent="0">
              <a:buNone/>
            </a:pPr>
            <a:r>
              <a:rPr lang="en-US" dirty="0"/>
              <a:t>return 0;</a:t>
            </a:r>
          </a:p>
          <a:p>
            <a:pPr marL="0" indent="0">
              <a:buNone/>
            </a:pPr>
            <a:r>
              <a:rPr lang="en-US" dirty="0"/>
              <a:t>}</a:t>
            </a:r>
          </a:p>
          <a:p>
            <a:pPr marL="0" indent="0">
              <a:buNone/>
            </a:pPr>
            <a:r>
              <a:rPr lang="en-US" dirty="0"/>
              <a:t>// return type is void meaning doesn't return any value</a:t>
            </a:r>
          </a:p>
          <a:p>
            <a:pPr marL="0" indent="0">
              <a:buNone/>
            </a:pPr>
            <a:r>
              <a:rPr lang="en-US" dirty="0"/>
              <a:t>void </a:t>
            </a:r>
            <a:r>
              <a:rPr lang="en-US" dirty="0" err="1"/>
              <a:t>checkPrimeNumber</a:t>
            </a:r>
            <a:r>
              <a:rPr lang="en-US" dirty="0"/>
              <a:t>() </a:t>
            </a:r>
          </a:p>
          <a:p>
            <a:pPr marL="0" indent="0">
              <a:buNone/>
            </a:pPr>
            <a:r>
              <a:rPr lang="en-US" dirty="0"/>
              <a:t>{</a:t>
            </a:r>
          </a:p>
          <a:p>
            <a:pPr marL="0" indent="0">
              <a:buNone/>
            </a:pPr>
            <a:r>
              <a:rPr lang="en-US" dirty="0"/>
              <a:t>int n, </a:t>
            </a:r>
            <a:r>
              <a:rPr lang="en-US" dirty="0" err="1"/>
              <a:t>i</a:t>
            </a:r>
            <a:r>
              <a:rPr lang="en-US" dirty="0"/>
              <a:t>, flag = 0;</a:t>
            </a:r>
          </a:p>
          <a:p>
            <a:pPr marL="0" indent="0">
              <a:buNone/>
            </a:pPr>
            <a:r>
              <a:rPr lang="en-US" dirty="0" err="1"/>
              <a:t>printf</a:t>
            </a:r>
            <a:r>
              <a:rPr lang="en-US" dirty="0"/>
              <a:t>("Enter a positive integer: ");</a:t>
            </a:r>
          </a:p>
          <a:p>
            <a:pPr marL="0" indent="0">
              <a:buNone/>
            </a:pPr>
            <a:r>
              <a:rPr lang="en-US" dirty="0" err="1"/>
              <a:t>scanf</a:t>
            </a:r>
            <a:r>
              <a:rPr lang="en-US" dirty="0"/>
              <a:t>("%</a:t>
            </a:r>
            <a:r>
              <a:rPr lang="en-US" dirty="0" err="1"/>
              <a:t>d",&amp;n</a:t>
            </a:r>
            <a:r>
              <a:rPr lang="en-US" dirty="0"/>
              <a:t>);</a:t>
            </a:r>
          </a:p>
        </p:txBody>
      </p:sp>
      <p:sp>
        <p:nvSpPr>
          <p:cNvPr id="9" name="Content Placeholder 6">
            <a:extLst>
              <a:ext uri="{FF2B5EF4-FFF2-40B4-BE49-F238E27FC236}">
                <a16:creationId xmlns:a16="http://schemas.microsoft.com/office/drawing/2014/main" id="{383A5EA0-61DE-2CD0-83A2-B7FA3F7FA708}"/>
              </a:ext>
            </a:extLst>
          </p:cNvPr>
          <p:cNvSpPr txBox="1">
            <a:spLocks/>
          </p:cNvSpPr>
          <p:nvPr/>
        </p:nvSpPr>
        <p:spPr>
          <a:xfrm>
            <a:off x="4572000" y="1887794"/>
            <a:ext cx="3752852" cy="4619827"/>
          </a:xfrm>
          <a:prstGeom prst="rect">
            <a:avLst/>
          </a:prstGeom>
          <a:ln>
            <a:solidFill>
              <a:schemeClr val="tx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 0 and 1 are not prime numbers    </a:t>
            </a:r>
          </a:p>
          <a:p>
            <a:pPr marL="0" indent="0">
              <a:buNone/>
            </a:pPr>
            <a:r>
              <a:rPr lang="en-US" sz="6000" dirty="0"/>
              <a:t>if (n == 0 || n == 1)</a:t>
            </a:r>
          </a:p>
          <a:p>
            <a:pPr marL="0" indent="0">
              <a:buNone/>
            </a:pPr>
            <a:r>
              <a:rPr lang="en-US" sz="6000" dirty="0"/>
              <a:t>flag = 1;</a:t>
            </a:r>
          </a:p>
          <a:p>
            <a:pPr marL="0" indent="0">
              <a:buNone/>
            </a:pPr>
            <a:r>
              <a:rPr lang="en-US" sz="6000" dirty="0"/>
              <a:t>for(</a:t>
            </a:r>
            <a:r>
              <a:rPr lang="en-US" sz="6000" dirty="0" err="1"/>
              <a:t>i</a:t>
            </a:r>
            <a:r>
              <a:rPr lang="en-US" sz="6000" dirty="0"/>
              <a:t> = 2; </a:t>
            </a:r>
            <a:r>
              <a:rPr lang="en-US" sz="6000" dirty="0" err="1"/>
              <a:t>i</a:t>
            </a:r>
            <a:r>
              <a:rPr lang="en-US" sz="6000" dirty="0"/>
              <a:t> &lt;= n/2; ++</a:t>
            </a:r>
            <a:r>
              <a:rPr lang="en-US" sz="6000" dirty="0" err="1"/>
              <a:t>i</a:t>
            </a:r>
            <a:r>
              <a:rPr lang="en-US" sz="6000" dirty="0"/>
              <a:t>) </a:t>
            </a:r>
          </a:p>
          <a:p>
            <a:pPr marL="0" indent="0">
              <a:buNone/>
            </a:pPr>
            <a:r>
              <a:rPr lang="en-US" sz="6000" dirty="0"/>
              <a:t>{</a:t>
            </a:r>
          </a:p>
          <a:p>
            <a:pPr marL="0" indent="0">
              <a:buNone/>
            </a:pPr>
            <a:r>
              <a:rPr lang="en-US" sz="6000" dirty="0"/>
              <a:t>if(</a:t>
            </a:r>
            <a:r>
              <a:rPr lang="en-US" sz="6000" dirty="0" err="1"/>
              <a:t>n%i</a:t>
            </a:r>
            <a:r>
              <a:rPr lang="en-US" sz="6000" dirty="0"/>
              <a:t> == 0) </a:t>
            </a:r>
          </a:p>
          <a:p>
            <a:pPr marL="0" indent="0">
              <a:buNone/>
            </a:pPr>
            <a:r>
              <a:rPr lang="en-US" sz="6000" dirty="0"/>
              <a:t>{</a:t>
            </a:r>
          </a:p>
          <a:p>
            <a:pPr marL="0" indent="0">
              <a:buNone/>
            </a:pPr>
            <a:r>
              <a:rPr lang="en-US" sz="6000" dirty="0"/>
              <a:t>flag = 1;</a:t>
            </a:r>
          </a:p>
          <a:p>
            <a:pPr marL="0" indent="0">
              <a:buNone/>
            </a:pPr>
            <a:r>
              <a:rPr lang="en-US" sz="6000" dirty="0"/>
              <a:t>break;</a:t>
            </a:r>
          </a:p>
          <a:p>
            <a:pPr marL="0" indent="0">
              <a:buNone/>
            </a:pPr>
            <a:r>
              <a:rPr lang="en-US" sz="6000" dirty="0"/>
              <a:t>}</a:t>
            </a:r>
          </a:p>
          <a:p>
            <a:pPr marL="0" indent="0">
              <a:buNone/>
            </a:pPr>
            <a:r>
              <a:rPr lang="en-US" sz="6000" dirty="0"/>
              <a:t>}</a:t>
            </a:r>
          </a:p>
          <a:p>
            <a:pPr marL="0" indent="0">
              <a:buNone/>
            </a:pPr>
            <a:r>
              <a:rPr lang="en-US" sz="6000" dirty="0"/>
              <a:t>if (flag == 1)</a:t>
            </a:r>
          </a:p>
          <a:p>
            <a:pPr marL="0" indent="0">
              <a:buNone/>
            </a:pPr>
            <a:r>
              <a:rPr lang="en-US" sz="6000" dirty="0" err="1"/>
              <a:t>printf</a:t>
            </a:r>
            <a:r>
              <a:rPr lang="en-US" sz="6000" dirty="0"/>
              <a:t>("%d is not a prime number.", n);</a:t>
            </a:r>
          </a:p>
          <a:p>
            <a:pPr marL="0" indent="0">
              <a:buNone/>
            </a:pPr>
            <a:r>
              <a:rPr lang="en-US" sz="6000" dirty="0"/>
              <a:t>Else</a:t>
            </a:r>
          </a:p>
          <a:p>
            <a:pPr marL="0" indent="0">
              <a:buNone/>
            </a:pPr>
            <a:r>
              <a:rPr lang="en-US" sz="6000" dirty="0" err="1"/>
              <a:t>printf</a:t>
            </a:r>
            <a:r>
              <a:rPr lang="en-US" sz="6000" dirty="0"/>
              <a:t>("%d is a prime number.", n);</a:t>
            </a:r>
          </a:p>
          <a:p>
            <a:pPr marL="0" indent="0">
              <a:buNone/>
            </a:pPr>
            <a:r>
              <a:rPr lang="en-US" sz="6000" dirty="0"/>
              <a:t>}</a:t>
            </a:r>
          </a:p>
          <a:p>
            <a:endParaRPr lang="en-US" dirty="0"/>
          </a:p>
        </p:txBody>
      </p:sp>
    </p:spTree>
    <p:extLst>
      <p:ext uri="{BB962C8B-B14F-4D97-AF65-F5344CB8AC3E}">
        <p14:creationId xmlns:p14="http://schemas.microsoft.com/office/powerpoint/2010/main" val="143298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27874"/>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r>
              <a:rPr lang="en-US" sz="2400" b="1" dirty="0"/>
              <a:t>2. Functions without arguments and with return values</a:t>
            </a:r>
          </a:p>
          <a:p>
            <a:pPr marL="0" indent="0" algn="just">
              <a:lnSpc>
                <a:spcPct val="100000"/>
              </a:lnSpc>
              <a:buNone/>
            </a:pPr>
            <a:r>
              <a:rPr lang="en-US" sz="2400" dirty="0"/>
              <a:t>(No argument passed but return a value)</a:t>
            </a:r>
          </a:p>
          <a:p>
            <a:pPr marL="0" indent="0" algn="just">
              <a:lnSpc>
                <a:spcPct val="100000"/>
              </a:lnSpc>
              <a:buNone/>
            </a:pPr>
            <a:endParaRPr lang="en-US" sz="2400" dirty="0"/>
          </a:p>
        </p:txBody>
      </p:sp>
      <p:pic>
        <p:nvPicPr>
          <p:cNvPr id="5" name="Picture 4">
            <a:extLst>
              <a:ext uri="{FF2B5EF4-FFF2-40B4-BE49-F238E27FC236}">
                <a16:creationId xmlns:a16="http://schemas.microsoft.com/office/drawing/2014/main" id="{6F45D9A8-F317-27E9-96DF-86D086B526ED}"/>
              </a:ext>
            </a:extLst>
          </p:cNvPr>
          <p:cNvPicPr>
            <a:picLocks noChangeAspect="1"/>
          </p:cNvPicPr>
          <p:nvPr/>
        </p:nvPicPr>
        <p:blipFill>
          <a:blip r:embed="rId2"/>
          <a:stretch>
            <a:fillRect/>
          </a:stretch>
        </p:blipFill>
        <p:spPr>
          <a:xfrm>
            <a:off x="628650" y="2370833"/>
            <a:ext cx="7886699" cy="2768575"/>
          </a:xfrm>
          <a:prstGeom prst="rect">
            <a:avLst/>
          </a:prstGeom>
        </p:spPr>
      </p:pic>
    </p:spTree>
    <p:extLst>
      <p:ext uri="{BB962C8B-B14F-4D97-AF65-F5344CB8AC3E}">
        <p14:creationId xmlns:p14="http://schemas.microsoft.com/office/powerpoint/2010/main" val="289317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7" y="642493"/>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Types of Functions</a:t>
            </a:r>
            <a:endParaRPr b="1" dirty="0">
              <a:solidFill>
                <a:srgbClr val="0070C0"/>
              </a:solidFill>
            </a:endParaRPr>
          </a:p>
        </p:txBody>
      </p:sp>
      <p:graphicFrame>
        <p:nvGraphicFramePr>
          <p:cNvPr id="3" name="Diagram 2">
            <a:extLst>
              <a:ext uri="{FF2B5EF4-FFF2-40B4-BE49-F238E27FC236}">
                <a16:creationId xmlns:a16="http://schemas.microsoft.com/office/drawing/2014/main" id="{D60161BC-3A08-E754-8504-2CAE612A31ED}"/>
              </a:ext>
            </a:extLst>
          </p:cNvPr>
          <p:cNvGraphicFramePr/>
          <p:nvPr>
            <p:extLst>
              <p:ext uri="{D42A27DB-BD31-4B8C-83A1-F6EECF244321}">
                <p14:modId xmlns:p14="http://schemas.microsoft.com/office/powerpoint/2010/main" val="3828267317"/>
              </p:ext>
            </p:extLst>
          </p:nvPr>
        </p:nvGraphicFramePr>
        <p:xfrm>
          <a:off x="732503" y="1333067"/>
          <a:ext cx="7678993" cy="5063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35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0095" y="350379"/>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2" y="1887795"/>
            <a:ext cx="3589389" cy="4619827"/>
          </a:xfrm>
          <a:solidFill>
            <a:schemeClr val="bg2"/>
          </a:solidFill>
        </p:spPr>
        <p:txBody>
          <a:bodyPr>
            <a:normAutofit lnSpcReduction="10000"/>
          </a:bodyPr>
          <a:lstStyle/>
          <a:p>
            <a:pPr marL="0" indent="0" algn="just">
              <a:lnSpc>
                <a:spcPct val="100000"/>
              </a:lnSpc>
              <a:buNone/>
            </a:pPr>
            <a:r>
              <a:rPr lang="en-US" sz="2400" dirty="0"/>
              <a:t>#include&lt;stdio.h&gt;</a:t>
            </a:r>
          </a:p>
          <a:p>
            <a:pPr marL="0" indent="0" algn="just">
              <a:lnSpc>
                <a:spcPct val="100000"/>
              </a:lnSpc>
              <a:buNone/>
            </a:pPr>
            <a:r>
              <a:rPr lang="en-US" sz="2400" dirty="0"/>
              <a:t>int sum ()</a:t>
            </a:r>
          </a:p>
          <a:p>
            <a:pPr marL="0" indent="0" algn="just">
              <a:lnSpc>
                <a:spcPct val="100000"/>
              </a:lnSpc>
              <a:buNone/>
            </a:pPr>
            <a:r>
              <a:rPr lang="en-US" sz="2400" dirty="0"/>
              <a:t>{</a:t>
            </a:r>
          </a:p>
          <a:p>
            <a:pPr marL="0" indent="0" algn="just">
              <a:lnSpc>
                <a:spcPct val="100000"/>
              </a:lnSpc>
              <a:buNone/>
            </a:pPr>
            <a:r>
              <a:rPr lang="en-US" sz="2400" dirty="0"/>
              <a:t> int </a:t>
            </a:r>
            <a:r>
              <a:rPr lang="en-US" sz="2400" dirty="0" err="1"/>
              <a:t>a,b,c</a:t>
            </a:r>
            <a:r>
              <a:rPr lang="en-US" sz="2400" dirty="0"/>
              <a:t>;</a:t>
            </a:r>
          </a:p>
          <a:p>
            <a:pPr marL="0" indent="0" algn="just">
              <a:lnSpc>
                <a:spcPct val="100000"/>
              </a:lnSpc>
              <a:buNone/>
            </a:pPr>
            <a:r>
              <a:rPr lang="en-US" sz="2400" dirty="0"/>
              <a:t> </a:t>
            </a:r>
            <a:r>
              <a:rPr lang="en-US" sz="2400" dirty="0" err="1"/>
              <a:t>printf</a:t>
            </a:r>
            <a:r>
              <a:rPr lang="en-US" sz="2400" dirty="0"/>
              <a:t>(“Enter 2 numbers:”);</a:t>
            </a:r>
          </a:p>
          <a:p>
            <a:pPr marL="0" indent="0" algn="just">
              <a:lnSpc>
                <a:spcPct val="100000"/>
              </a:lnSpc>
              <a:buNone/>
            </a:pPr>
            <a:r>
              <a:rPr lang="en-US" sz="2400" dirty="0"/>
              <a:t> </a:t>
            </a:r>
            <a:r>
              <a:rPr lang="en-US" sz="2400" dirty="0" err="1"/>
              <a:t>scanf</a:t>
            </a:r>
            <a:r>
              <a:rPr lang="en-US" sz="2400" dirty="0"/>
              <a:t> (“%d, %d”, &amp;a, &amp;b);</a:t>
            </a:r>
          </a:p>
          <a:p>
            <a:pPr marL="0" indent="0" algn="just">
              <a:lnSpc>
                <a:spcPct val="100000"/>
              </a:lnSpc>
              <a:buNone/>
            </a:pPr>
            <a:r>
              <a:rPr lang="en-US" sz="2400" dirty="0"/>
              <a:t> c = </a:t>
            </a:r>
            <a:r>
              <a:rPr lang="en-US" sz="2400" dirty="0" err="1"/>
              <a:t>a+b</a:t>
            </a:r>
            <a:r>
              <a:rPr lang="en-US" sz="2400" dirty="0"/>
              <a:t>;</a:t>
            </a:r>
          </a:p>
          <a:p>
            <a:pPr marL="0" indent="0" algn="just">
              <a:lnSpc>
                <a:spcPct val="100000"/>
              </a:lnSpc>
              <a:buNone/>
            </a:pPr>
            <a:r>
              <a:rPr lang="en-US" sz="2400" dirty="0"/>
              <a:t> return c;</a:t>
            </a:r>
          </a:p>
          <a:p>
            <a:pPr marL="0" indent="0" algn="just">
              <a:lnSpc>
                <a:spcPct val="100000"/>
              </a:lnSpc>
              <a:buNone/>
            </a:pPr>
            <a:r>
              <a:rPr lang="en-US" sz="2400" dirty="0"/>
              <a:t>}</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2"/>
            </a:pPr>
            <a:r>
              <a:rPr lang="en-US" sz="2400" b="1" dirty="0"/>
              <a:t>Functions without arguments and with return values</a:t>
            </a:r>
          </a:p>
          <a:p>
            <a:pPr marL="0" indent="0" algn="just">
              <a:lnSpc>
                <a:spcPct val="100000"/>
              </a:lnSpc>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3987C3D7-6FA6-EF79-0549-4ACAD22BC041}"/>
              </a:ext>
            </a:extLst>
          </p:cNvPr>
          <p:cNvSpPr txBox="1">
            <a:spLocks/>
          </p:cNvSpPr>
          <p:nvPr/>
        </p:nvSpPr>
        <p:spPr>
          <a:xfrm>
            <a:off x="4925959" y="1887794"/>
            <a:ext cx="3589389" cy="3082412"/>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dirty="0"/>
              <a:t>Void main ()</a:t>
            </a:r>
          </a:p>
          <a:p>
            <a:pPr marL="0" indent="0" algn="just">
              <a:lnSpc>
                <a:spcPct val="100000"/>
              </a:lnSpc>
              <a:buFont typeface="Arial" panose="020B0604020202020204" pitchFamily="34" charset="0"/>
              <a:buNone/>
            </a:pPr>
            <a:r>
              <a:rPr lang="en-US" sz="2400" dirty="0"/>
              <a:t>{</a:t>
            </a:r>
          </a:p>
          <a:p>
            <a:pPr marL="0" indent="0" algn="just">
              <a:lnSpc>
                <a:spcPct val="100000"/>
              </a:lnSpc>
              <a:buFont typeface="Arial" panose="020B0604020202020204" pitchFamily="34" charset="0"/>
              <a:buNone/>
            </a:pPr>
            <a:r>
              <a:rPr lang="en-US" sz="2400" dirty="0"/>
              <a:t> int c;</a:t>
            </a:r>
          </a:p>
          <a:p>
            <a:pPr marL="0" indent="0" algn="just">
              <a:lnSpc>
                <a:spcPct val="100000"/>
              </a:lnSpc>
              <a:buFont typeface="Arial" panose="020B0604020202020204" pitchFamily="34" charset="0"/>
              <a:buNone/>
            </a:pPr>
            <a:r>
              <a:rPr lang="en-US" sz="2400" dirty="0"/>
              <a:t> c= sum ();</a:t>
            </a:r>
          </a:p>
          <a:p>
            <a:pPr marL="0" indent="0" algn="just">
              <a:lnSpc>
                <a:spcPct val="100000"/>
              </a:lnSpc>
              <a:buFont typeface="Arial" panose="020B0604020202020204" pitchFamily="34" charset="0"/>
              <a:buNone/>
            </a:pPr>
            <a:r>
              <a:rPr lang="en-US" sz="2400" dirty="0"/>
              <a:t> </a:t>
            </a:r>
            <a:r>
              <a:rPr lang="en-US" sz="2400" dirty="0" err="1"/>
              <a:t>printf</a:t>
            </a:r>
            <a:r>
              <a:rPr lang="en-US" sz="2400" dirty="0"/>
              <a:t>(“sum = %</a:t>
            </a:r>
            <a:r>
              <a:rPr lang="en-US" sz="2400" dirty="0" err="1"/>
              <a:t>d”,c</a:t>
            </a:r>
            <a:r>
              <a:rPr lang="en-US" sz="2400" dirty="0"/>
              <a:t>);</a:t>
            </a:r>
          </a:p>
          <a:p>
            <a:pPr marL="0" indent="0" algn="just">
              <a:lnSpc>
                <a:spcPct val="100000"/>
              </a:lnSpc>
              <a:buFont typeface="Arial" panose="020B0604020202020204" pitchFamily="34" charset="0"/>
              <a:buNone/>
            </a:pPr>
            <a:r>
              <a:rPr lang="en-US" sz="2400" dirty="0"/>
              <a:t>}</a:t>
            </a:r>
          </a:p>
        </p:txBody>
      </p:sp>
      <p:sp>
        <p:nvSpPr>
          <p:cNvPr id="8" name="TextBox 7">
            <a:extLst>
              <a:ext uri="{FF2B5EF4-FFF2-40B4-BE49-F238E27FC236}">
                <a16:creationId xmlns:a16="http://schemas.microsoft.com/office/drawing/2014/main" id="{024BC126-557E-A7C6-A87F-517E3AA140F2}"/>
              </a:ext>
            </a:extLst>
          </p:cNvPr>
          <p:cNvSpPr txBox="1"/>
          <p:nvPr/>
        </p:nvSpPr>
        <p:spPr>
          <a:xfrm>
            <a:off x="4925958" y="5184462"/>
            <a:ext cx="3589389" cy="1200329"/>
          </a:xfrm>
          <a:prstGeom prst="rect">
            <a:avLst/>
          </a:prstGeom>
          <a:solidFill>
            <a:srgbClr val="FFFF00"/>
          </a:solidFill>
        </p:spPr>
        <p:txBody>
          <a:bodyPr wrap="square">
            <a:spAutoFit/>
          </a:bodyPr>
          <a:lstStyle/>
          <a:p>
            <a:r>
              <a:rPr lang="en-US" sz="2400" b="1" dirty="0"/>
              <a:t>Output</a:t>
            </a:r>
          </a:p>
          <a:p>
            <a:r>
              <a:rPr lang="en-US" sz="2400" dirty="0"/>
              <a:t>Enter two numbers: 10, 20</a:t>
            </a:r>
          </a:p>
          <a:p>
            <a:r>
              <a:rPr lang="en-US" sz="2400" dirty="0"/>
              <a:t>Sum= 30</a:t>
            </a:r>
          </a:p>
        </p:txBody>
      </p:sp>
    </p:spTree>
    <p:extLst>
      <p:ext uri="{BB962C8B-B14F-4D97-AF65-F5344CB8AC3E}">
        <p14:creationId xmlns:p14="http://schemas.microsoft.com/office/powerpoint/2010/main" val="402298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75536"/>
            <a:ext cx="7886700" cy="932732"/>
          </a:xfrm>
        </p:spPr>
        <p:txBody>
          <a:bodyPr>
            <a:normAutofit/>
          </a:bodyPr>
          <a:lstStyle/>
          <a:p>
            <a:pPr algn="ctr"/>
            <a:r>
              <a:rPr lang="en-US" b="1" dirty="0">
                <a:solidFill>
                  <a:srgbClr val="0070C0"/>
                </a:solidFill>
              </a:rPr>
              <a:t>Types of User Defined Function</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2"/>
            </a:pPr>
            <a:r>
              <a:rPr lang="en-US" sz="2400" b="1" dirty="0"/>
              <a:t>Functions without arguments and without return values</a:t>
            </a:r>
          </a:p>
          <a:p>
            <a:pPr marL="0" indent="0" algn="just">
              <a:lnSpc>
                <a:spcPct val="100000"/>
              </a:lnSpc>
              <a:buFont typeface="Arial" panose="020B0604020202020204" pitchFamily="34" charset="0"/>
              <a:buNone/>
            </a:pPr>
            <a:endParaRPr lang="en-US" sz="2400" dirty="0"/>
          </a:p>
        </p:txBody>
      </p:sp>
      <p:sp>
        <p:nvSpPr>
          <p:cNvPr id="7" name="Content Placeholder 6">
            <a:extLst>
              <a:ext uri="{FF2B5EF4-FFF2-40B4-BE49-F238E27FC236}">
                <a16:creationId xmlns:a16="http://schemas.microsoft.com/office/drawing/2014/main" id="{4FC2C0E4-0A28-6A80-A47B-5366C454961E}"/>
              </a:ext>
            </a:extLst>
          </p:cNvPr>
          <p:cNvSpPr>
            <a:spLocks noGrp="1"/>
          </p:cNvSpPr>
          <p:nvPr>
            <p:ph idx="1"/>
          </p:nvPr>
        </p:nvSpPr>
        <p:spPr>
          <a:xfrm>
            <a:off x="628650" y="1914115"/>
            <a:ext cx="3467100" cy="4801313"/>
          </a:xfrm>
          <a:ln>
            <a:solidFill>
              <a:schemeClr val="tx1"/>
            </a:solidFill>
          </a:ln>
        </p:spPr>
        <p:txBody>
          <a:bodyPr>
            <a:normAutofit/>
          </a:bodyPr>
          <a:lstStyle/>
          <a:p>
            <a:pPr marL="0" indent="0">
              <a:buNone/>
            </a:pPr>
            <a:r>
              <a:rPr lang="en-US" sz="1400" dirty="0"/>
              <a:t>#include &lt;</a:t>
            </a:r>
            <a:r>
              <a:rPr lang="en-US" sz="1400" dirty="0" err="1"/>
              <a:t>stdio.h</a:t>
            </a:r>
            <a:r>
              <a:rPr lang="en-US" sz="1400" dirty="0"/>
              <a:t>&gt;</a:t>
            </a:r>
          </a:p>
          <a:p>
            <a:pPr marL="0" indent="0">
              <a:buNone/>
            </a:pPr>
            <a:r>
              <a:rPr lang="en-US" sz="1400" dirty="0"/>
              <a:t>int </a:t>
            </a:r>
            <a:r>
              <a:rPr lang="en-US" sz="1400" dirty="0" err="1"/>
              <a:t>getInteger</a:t>
            </a:r>
            <a:r>
              <a:rPr lang="en-US" sz="1400" dirty="0"/>
              <a:t>();</a:t>
            </a:r>
          </a:p>
          <a:p>
            <a:pPr marL="0" indent="0">
              <a:buNone/>
            </a:pPr>
            <a:r>
              <a:rPr lang="en-US" sz="1400" dirty="0"/>
              <a:t>int main() {</a:t>
            </a:r>
          </a:p>
          <a:p>
            <a:pPr marL="0" indent="0">
              <a:buNone/>
            </a:pPr>
            <a:endParaRPr lang="en-US" sz="1400" dirty="0"/>
          </a:p>
          <a:p>
            <a:pPr marL="0" indent="0">
              <a:buNone/>
            </a:pPr>
            <a:r>
              <a:rPr lang="en-US" sz="1400" dirty="0"/>
              <a:t> int n, </a:t>
            </a:r>
            <a:r>
              <a:rPr lang="en-US" sz="1400" dirty="0" err="1"/>
              <a:t>i</a:t>
            </a:r>
            <a:r>
              <a:rPr lang="en-US" sz="1400" dirty="0"/>
              <a:t>, flag = 0;        // no argument is passed</a:t>
            </a:r>
          </a:p>
          <a:p>
            <a:pPr marL="0" indent="0">
              <a:buNone/>
            </a:pPr>
            <a:r>
              <a:rPr lang="en-US" sz="1400" dirty="0"/>
              <a:t>  n = </a:t>
            </a:r>
            <a:r>
              <a:rPr lang="en-US" sz="1400" dirty="0" err="1"/>
              <a:t>getInteger</a:t>
            </a:r>
            <a:r>
              <a:rPr lang="en-US" sz="1400" dirty="0"/>
              <a:t>();    </a:t>
            </a:r>
          </a:p>
          <a:p>
            <a:pPr marL="0" indent="0">
              <a:buNone/>
            </a:pPr>
            <a:r>
              <a:rPr lang="en-US" sz="1400" dirty="0"/>
              <a:t>  // 0 and 1 are not prime numbers    </a:t>
            </a:r>
          </a:p>
          <a:p>
            <a:pPr marL="0" indent="0">
              <a:buNone/>
            </a:pPr>
            <a:r>
              <a:rPr lang="en-US" sz="1400" dirty="0"/>
              <a:t>  if (n == 0 || n == 1)</a:t>
            </a:r>
          </a:p>
          <a:p>
            <a:pPr marL="0" indent="0">
              <a:buNone/>
            </a:pPr>
            <a:r>
              <a:rPr lang="en-US" sz="1400" dirty="0"/>
              <a:t>    flag = 1;</a:t>
            </a:r>
          </a:p>
          <a:p>
            <a:pPr marL="0" indent="0">
              <a:buNone/>
            </a:pPr>
            <a:r>
              <a:rPr lang="en-US" sz="1400" dirty="0"/>
              <a:t>  for(</a:t>
            </a:r>
            <a:r>
              <a:rPr lang="en-US" sz="1400" dirty="0" err="1"/>
              <a:t>i</a:t>
            </a:r>
            <a:r>
              <a:rPr lang="en-US" sz="1400" dirty="0"/>
              <a:t> = 2; </a:t>
            </a:r>
            <a:r>
              <a:rPr lang="en-US" sz="1400" dirty="0" err="1"/>
              <a:t>i</a:t>
            </a:r>
            <a:r>
              <a:rPr lang="en-US" sz="1400" dirty="0"/>
              <a:t> &lt;= n/2; ++</a:t>
            </a:r>
            <a:r>
              <a:rPr lang="en-US" sz="1400" dirty="0" err="1"/>
              <a:t>i</a:t>
            </a:r>
            <a:r>
              <a:rPr lang="en-US" sz="1400" dirty="0"/>
              <a:t>) {</a:t>
            </a:r>
          </a:p>
          <a:p>
            <a:pPr marL="0" indent="0">
              <a:buNone/>
            </a:pPr>
            <a:r>
              <a:rPr lang="en-US" sz="1400" dirty="0"/>
              <a:t>    if(</a:t>
            </a:r>
            <a:r>
              <a:rPr lang="en-US" sz="1400" dirty="0" err="1"/>
              <a:t>n%i</a:t>
            </a:r>
            <a:r>
              <a:rPr lang="en-US" sz="1400" dirty="0"/>
              <a:t> == 0){</a:t>
            </a:r>
          </a:p>
          <a:p>
            <a:pPr marL="0" indent="0">
              <a:buNone/>
            </a:pPr>
            <a:r>
              <a:rPr lang="en-US" sz="1400" dirty="0"/>
              <a:t>      flag = 1;</a:t>
            </a:r>
          </a:p>
          <a:p>
            <a:pPr marL="0" indent="0">
              <a:buNone/>
            </a:pPr>
            <a:r>
              <a:rPr lang="en-US" sz="1400" dirty="0"/>
              <a:t>      break;</a:t>
            </a:r>
          </a:p>
          <a:p>
            <a:pPr marL="0" indent="0">
              <a:buNone/>
            </a:pPr>
            <a:r>
              <a:rPr lang="en-US" sz="1400" dirty="0"/>
              <a:t>    }</a:t>
            </a:r>
          </a:p>
          <a:p>
            <a:pPr marL="0" indent="0">
              <a:buNone/>
            </a:pPr>
            <a:r>
              <a:rPr lang="en-US" sz="1400" dirty="0"/>
              <a:t>  }</a:t>
            </a:r>
            <a:endParaRPr lang="en-US" sz="1000" dirty="0"/>
          </a:p>
        </p:txBody>
      </p:sp>
      <p:sp>
        <p:nvSpPr>
          <p:cNvPr id="5" name="TextBox 4">
            <a:extLst>
              <a:ext uri="{FF2B5EF4-FFF2-40B4-BE49-F238E27FC236}">
                <a16:creationId xmlns:a16="http://schemas.microsoft.com/office/drawing/2014/main" id="{E8E8CF23-D8E9-5C7E-616B-3BE379D9C4EB}"/>
              </a:ext>
            </a:extLst>
          </p:cNvPr>
          <p:cNvSpPr txBox="1"/>
          <p:nvPr/>
        </p:nvSpPr>
        <p:spPr>
          <a:xfrm>
            <a:off x="4572000" y="1914116"/>
            <a:ext cx="3260558" cy="3816429"/>
          </a:xfrm>
          <a:prstGeom prst="rect">
            <a:avLst/>
          </a:prstGeom>
          <a:noFill/>
          <a:ln>
            <a:solidFill>
              <a:schemeClr val="tx1"/>
            </a:solidFill>
          </a:ln>
        </p:spPr>
        <p:txBody>
          <a:bodyPr wrap="square">
            <a:spAutoFit/>
          </a:bodyPr>
          <a:lstStyle/>
          <a:p>
            <a:pPr marL="0" indent="0">
              <a:buNone/>
            </a:pPr>
            <a:r>
              <a:rPr lang="en-US" dirty="0"/>
              <a:t> </a:t>
            </a:r>
            <a:r>
              <a:rPr lang="en-US" sz="1400" dirty="0"/>
              <a:t>if (flag == 1)</a:t>
            </a:r>
          </a:p>
          <a:p>
            <a:pPr marL="0" indent="0">
              <a:buNone/>
            </a:pPr>
            <a:r>
              <a:rPr lang="en-US" sz="1400" dirty="0"/>
              <a:t>    </a:t>
            </a:r>
            <a:r>
              <a:rPr lang="en-US" sz="1400" dirty="0" err="1"/>
              <a:t>printf</a:t>
            </a:r>
            <a:r>
              <a:rPr lang="en-US" sz="1400" dirty="0"/>
              <a:t>("%d is not a prime number.", n);</a:t>
            </a:r>
          </a:p>
          <a:p>
            <a:pPr marL="0" indent="0">
              <a:buNone/>
            </a:pPr>
            <a:r>
              <a:rPr lang="en-US" sz="1400" dirty="0"/>
              <a:t>  else</a:t>
            </a:r>
          </a:p>
          <a:p>
            <a:pPr marL="0" indent="0">
              <a:buNone/>
            </a:pPr>
            <a:r>
              <a:rPr lang="en-US" sz="1400" dirty="0"/>
              <a:t>    </a:t>
            </a:r>
            <a:r>
              <a:rPr lang="en-US" sz="1400" dirty="0" err="1"/>
              <a:t>printf</a:t>
            </a:r>
            <a:r>
              <a:rPr lang="en-US" sz="1400" dirty="0"/>
              <a:t>("%d is a prime number.", n);</a:t>
            </a:r>
          </a:p>
          <a:p>
            <a:pPr marL="0" indent="0">
              <a:buNone/>
            </a:pPr>
            <a:endParaRPr lang="en-US" sz="1400" dirty="0"/>
          </a:p>
          <a:p>
            <a:pPr marL="0" indent="0">
              <a:buNone/>
            </a:pPr>
            <a:r>
              <a:rPr lang="en-US" sz="1400" dirty="0"/>
              <a:t>  return 0;</a:t>
            </a:r>
          </a:p>
          <a:p>
            <a:pPr marL="0" indent="0">
              <a:buNone/>
            </a:pPr>
            <a:r>
              <a:rPr lang="en-US" sz="1400" dirty="0"/>
              <a:t>}</a:t>
            </a:r>
          </a:p>
          <a:p>
            <a:pPr marL="0" indent="0">
              <a:buNone/>
            </a:pPr>
            <a:endParaRPr lang="en-US" sz="1400" dirty="0"/>
          </a:p>
          <a:p>
            <a:pPr marL="0" indent="0">
              <a:buNone/>
            </a:pPr>
            <a:r>
              <a:rPr lang="en-US" sz="1400" dirty="0"/>
              <a:t>// returns integer entered by the user</a:t>
            </a:r>
          </a:p>
          <a:p>
            <a:pPr marL="0" indent="0">
              <a:buNone/>
            </a:pPr>
            <a:r>
              <a:rPr lang="en-US" sz="1400" dirty="0"/>
              <a:t>int </a:t>
            </a:r>
            <a:r>
              <a:rPr lang="en-US" sz="1400" dirty="0" err="1"/>
              <a:t>getInteger</a:t>
            </a:r>
            <a:r>
              <a:rPr lang="en-US" sz="1400" dirty="0"/>
              <a:t>() {</a:t>
            </a:r>
          </a:p>
          <a:p>
            <a:pPr marL="0" indent="0">
              <a:buNone/>
            </a:pPr>
            <a:r>
              <a:rPr lang="en-US" sz="1400" dirty="0"/>
              <a:t>  int n;</a:t>
            </a:r>
          </a:p>
          <a:p>
            <a:pPr marL="0" indent="0">
              <a:buNone/>
            </a:pPr>
            <a:endParaRPr lang="en-US" sz="1400" dirty="0"/>
          </a:p>
          <a:p>
            <a:pPr marL="0" indent="0">
              <a:buNone/>
            </a:pPr>
            <a:r>
              <a:rPr lang="en-US" sz="1400" dirty="0"/>
              <a:t>  </a:t>
            </a:r>
            <a:r>
              <a:rPr lang="en-US" sz="1400" dirty="0" err="1"/>
              <a:t>printf</a:t>
            </a:r>
            <a:r>
              <a:rPr lang="en-US" sz="1400" dirty="0"/>
              <a:t>("Enter a positive integer: ");</a:t>
            </a:r>
          </a:p>
          <a:p>
            <a:pPr marL="0" indent="0">
              <a:buNone/>
            </a:pPr>
            <a:r>
              <a:rPr lang="en-US" sz="1400" dirty="0"/>
              <a:t>  </a:t>
            </a:r>
            <a:r>
              <a:rPr lang="en-US" sz="1400" dirty="0" err="1"/>
              <a:t>scanf</a:t>
            </a:r>
            <a:r>
              <a:rPr lang="en-US" sz="1400" dirty="0"/>
              <a:t>("%</a:t>
            </a:r>
            <a:r>
              <a:rPr lang="en-US" sz="1400" dirty="0" err="1"/>
              <a:t>d",&amp;n</a:t>
            </a:r>
            <a:r>
              <a:rPr lang="en-US" sz="1400" dirty="0"/>
              <a:t>);</a:t>
            </a:r>
          </a:p>
          <a:p>
            <a:pPr marL="0" indent="0">
              <a:buNone/>
            </a:pPr>
            <a:endParaRPr lang="en-US" sz="1400" dirty="0"/>
          </a:p>
          <a:p>
            <a:pPr marL="0" indent="0">
              <a:buNone/>
            </a:pPr>
            <a:r>
              <a:rPr lang="en-US" sz="1400" dirty="0"/>
              <a:t>  return n;</a:t>
            </a:r>
          </a:p>
          <a:p>
            <a:pPr marL="0" indent="0">
              <a:buNone/>
            </a:pPr>
            <a:r>
              <a:rPr lang="en-US" sz="1400" dirty="0"/>
              <a:t>}</a:t>
            </a:r>
            <a:endParaRPr lang="en-US" dirty="0"/>
          </a:p>
        </p:txBody>
      </p:sp>
    </p:spTree>
    <p:extLst>
      <p:ext uri="{BB962C8B-B14F-4D97-AF65-F5344CB8AC3E}">
        <p14:creationId xmlns:p14="http://schemas.microsoft.com/office/powerpoint/2010/main" val="119418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27874"/>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r>
              <a:rPr lang="en-US" sz="2400" b="1" dirty="0"/>
              <a:t>3. Functions with arguments and without return values</a:t>
            </a:r>
          </a:p>
          <a:p>
            <a:pPr marL="0" indent="0" algn="just">
              <a:lnSpc>
                <a:spcPct val="100000"/>
              </a:lnSpc>
              <a:buNone/>
            </a:pPr>
            <a:r>
              <a:rPr lang="en-US" sz="2400" dirty="0"/>
              <a:t>(Argument passed but no return value)</a:t>
            </a:r>
          </a:p>
          <a:p>
            <a:pPr marL="0" indent="0" algn="just">
              <a:lnSpc>
                <a:spcPct val="100000"/>
              </a:lnSpc>
              <a:buNone/>
            </a:pPr>
            <a:endParaRPr lang="en-US" sz="2400" dirty="0"/>
          </a:p>
          <a:p>
            <a:pPr marL="0" indent="0" algn="just">
              <a:lnSpc>
                <a:spcPct val="100000"/>
              </a:lnSpc>
              <a:buNone/>
            </a:pPr>
            <a:endParaRPr lang="en-US" sz="2400" dirty="0"/>
          </a:p>
        </p:txBody>
      </p:sp>
      <p:pic>
        <p:nvPicPr>
          <p:cNvPr id="6" name="Picture 5">
            <a:extLst>
              <a:ext uri="{FF2B5EF4-FFF2-40B4-BE49-F238E27FC236}">
                <a16:creationId xmlns:a16="http://schemas.microsoft.com/office/drawing/2014/main" id="{EB9C2ADB-57B8-E6B5-E0A5-3BF670ED3AE0}"/>
              </a:ext>
            </a:extLst>
          </p:cNvPr>
          <p:cNvPicPr>
            <a:picLocks noChangeAspect="1"/>
          </p:cNvPicPr>
          <p:nvPr/>
        </p:nvPicPr>
        <p:blipFill>
          <a:blip r:embed="rId2"/>
          <a:stretch>
            <a:fillRect/>
          </a:stretch>
        </p:blipFill>
        <p:spPr>
          <a:xfrm>
            <a:off x="956018" y="2624839"/>
            <a:ext cx="7231964" cy="3266508"/>
          </a:xfrm>
          <a:prstGeom prst="rect">
            <a:avLst/>
          </a:prstGeom>
        </p:spPr>
      </p:pic>
    </p:spTree>
    <p:extLst>
      <p:ext uri="{BB962C8B-B14F-4D97-AF65-F5344CB8AC3E}">
        <p14:creationId xmlns:p14="http://schemas.microsoft.com/office/powerpoint/2010/main" val="3825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0095" y="350379"/>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2" y="1887795"/>
            <a:ext cx="3589389" cy="3489423"/>
          </a:xfrm>
          <a:solidFill>
            <a:schemeClr val="bg2"/>
          </a:solidFill>
        </p:spPr>
        <p:txBody>
          <a:bodyPr>
            <a:normAutofit/>
          </a:bodyPr>
          <a:lstStyle/>
          <a:p>
            <a:pPr marL="0" indent="0" algn="just">
              <a:lnSpc>
                <a:spcPct val="100000"/>
              </a:lnSpc>
              <a:buNone/>
            </a:pPr>
            <a:r>
              <a:rPr lang="en-US" sz="2400" dirty="0"/>
              <a:t>#include&lt;stdio.h&gt;</a:t>
            </a:r>
          </a:p>
          <a:p>
            <a:pPr marL="0" indent="0" algn="just">
              <a:lnSpc>
                <a:spcPct val="100000"/>
              </a:lnSpc>
              <a:buNone/>
            </a:pPr>
            <a:r>
              <a:rPr lang="en-US" sz="2400" dirty="0"/>
              <a:t>void sum (int a, int b)</a:t>
            </a:r>
          </a:p>
          <a:p>
            <a:pPr marL="0" indent="0" algn="just">
              <a:lnSpc>
                <a:spcPct val="100000"/>
              </a:lnSpc>
              <a:buNone/>
            </a:pPr>
            <a:r>
              <a:rPr lang="en-US" sz="2400" dirty="0"/>
              <a:t>{</a:t>
            </a:r>
          </a:p>
          <a:p>
            <a:pPr marL="0" indent="0" algn="just">
              <a:lnSpc>
                <a:spcPct val="100000"/>
              </a:lnSpc>
              <a:buNone/>
            </a:pPr>
            <a:r>
              <a:rPr lang="en-US" sz="2400" dirty="0"/>
              <a:t> int c;</a:t>
            </a:r>
          </a:p>
          <a:p>
            <a:pPr marL="0" indent="0" algn="just">
              <a:lnSpc>
                <a:spcPct val="100000"/>
              </a:lnSpc>
              <a:buNone/>
            </a:pPr>
            <a:r>
              <a:rPr lang="en-US" sz="2400" dirty="0"/>
              <a:t> c= </a:t>
            </a:r>
            <a:r>
              <a:rPr lang="en-US" sz="2400" dirty="0" err="1"/>
              <a:t>a+b</a:t>
            </a:r>
            <a:r>
              <a:rPr lang="en-US" sz="2400" dirty="0"/>
              <a:t>;</a:t>
            </a:r>
          </a:p>
          <a:p>
            <a:pPr marL="0" indent="0" algn="just">
              <a:lnSpc>
                <a:spcPct val="100000"/>
              </a:lnSpc>
              <a:buNone/>
            </a:pPr>
            <a:r>
              <a:rPr lang="en-US" sz="2400" dirty="0"/>
              <a:t> </a:t>
            </a:r>
            <a:r>
              <a:rPr lang="en-US" sz="2400" dirty="0" err="1"/>
              <a:t>printf</a:t>
            </a:r>
            <a:r>
              <a:rPr lang="en-US" sz="2400" dirty="0"/>
              <a:t> (“sum=%d”, c);</a:t>
            </a:r>
          </a:p>
          <a:p>
            <a:pPr marL="0" indent="0" algn="just">
              <a:lnSpc>
                <a:spcPct val="100000"/>
              </a:lnSpc>
              <a:buNone/>
            </a:pPr>
            <a:r>
              <a:rPr lang="en-US" sz="2400" dirty="0"/>
              <a:t>}</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3"/>
            </a:pPr>
            <a:r>
              <a:rPr lang="en-US" sz="2400" b="1" dirty="0"/>
              <a:t>Functions with arguments and without return values</a:t>
            </a:r>
          </a:p>
          <a:p>
            <a:pPr marL="0" indent="0" algn="just">
              <a:lnSpc>
                <a:spcPct val="100000"/>
              </a:lnSpc>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3987C3D7-6FA6-EF79-0549-4ACAD22BC041}"/>
              </a:ext>
            </a:extLst>
          </p:cNvPr>
          <p:cNvSpPr txBox="1">
            <a:spLocks/>
          </p:cNvSpPr>
          <p:nvPr/>
        </p:nvSpPr>
        <p:spPr>
          <a:xfrm>
            <a:off x="4925959" y="1887794"/>
            <a:ext cx="3589389" cy="3082412"/>
          </a:xfrm>
          <a:prstGeom prst="rect">
            <a:avLst/>
          </a:prstGeom>
          <a:solidFill>
            <a:schemeClr val="bg2"/>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t>Void main ()</a:t>
            </a:r>
          </a:p>
          <a:p>
            <a:pPr marL="0" indent="0" algn="just">
              <a:lnSpc>
                <a:spcPct val="100000"/>
              </a:lnSpc>
              <a:buNone/>
            </a:pPr>
            <a:r>
              <a:rPr lang="en-US" sz="2400" dirty="0"/>
              <a:t>{</a:t>
            </a:r>
          </a:p>
          <a:p>
            <a:pPr marL="0" indent="0" algn="just">
              <a:lnSpc>
                <a:spcPct val="100000"/>
              </a:lnSpc>
              <a:buNone/>
            </a:pPr>
            <a:r>
              <a:rPr lang="en-US" sz="2400" dirty="0"/>
              <a:t> int </a:t>
            </a:r>
            <a:r>
              <a:rPr lang="en-US" sz="2400" dirty="0" err="1"/>
              <a:t>a,b</a:t>
            </a:r>
            <a:r>
              <a:rPr lang="en-US" sz="2400" dirty="0"/>
              <a:t>;</a:t>
            </a:r>
          </a:p>
          <a:p>
            <a:pPr marL="0" indent="0" algn="just">
              <a:lnSpc>
                <a:spcPct val="100000"/>
              </a:lnSpc>
              <a:buNone/>
            </a:pPr>
            <a:r>
              <a:rPr lang="en-US" sz="2400" dirty="0"/>
              <a:t> </a:t>
            </a:r>
            <a:r>
              <a:rPr lang="en-US" sz="2400" dirty="0" err="1"/>
              <a:t>printf</a:t>
            </a:r>
            <a:r>
              <a:rPr lang="en-US" sz="2400" dirty="0"/>
              <a:t>("Enter 2 numbers:");</a:t>
            </a:r>
          </a:p>
          <a:p>
            <a:pPr marL="0" indent="0" algn="just">
              <a:lnSpc>
                <a:spcPct val="100000"/>
              </a:lnSpc>
              <a:buNone/>
            </a:pPr>
            <a:r>
              <a:rPr lang="en-US" sz="2400" dirty="0"/>
              <a:t> </a:t>
            </a:r>
            <a:r>
              <a:rPr lang="en-US" sz="2400" dirty="0" err="1"/>
              <a:t>scanf</a:t>
            </a:r>
            <a:r>
              <a:rPr lang="en-US" sz="2400" dirty="0"/>
              <a:t>("%d, %d", &amp;</a:t>
            </a:r>
            <a:r>
              <a:rPr lang="en-US" sz="2400" dirty="0" err="1"/>
              <a:t>a,&amp;b</a:t>
            </a:r>
            <a:r>
              <a:rPr lang="en-US" sz="2400" dirty="0"/>
              <a:t>);</a:t>
            </a:r>
          </a:p>
          <a:p>
            <a:pPr marL="0" indent="0" algn="just">
              <a:lnSpc>
                <a:spcPct val="100000"/>
              </a:lnSpc>
              <a:buNone/>
            </a:pPr>
            <a:r>
              <a:rPr lang="en-US" sz="2400" dirty="0"/>
              <a:t> sum (</a:t>
            </a:r>
            <a:r>
              <a:rPr lang="en-US" sz="2400" dirty="0" err="1"/>
              <a:t>a,b</a:t>
            </a:r>
            <a:r>
              <a:rPr lang="en-US" sz="2400" dirty="0"/>
              <a:t>);</a:t>
            </a:r>
          </a:p>
          <a:p>
            <a:pPr marL="0" indent="0" algn="just">
              <a:lnSpc>
                <a:spcPct val="100000"/>
              </a:lnSpc>
              <a:buNone/>
            </a:pPr>
            <a:r>
              <a:rPr lang="en-US" sz="2400" dirty="0"/>
              <a:t>}</a:t>
            </a:r>
          </a:p>
        </p:txBody>
      </p:sp>
      <p:sp>
        <p:nvSpPr>
          <p:cNvPr id="8" name="TextBox 7">
            <a:extLst>
              <a:ext uri="{FF2B5EF4-FFF2-40B4-BE49-F238E27FC236}">
                <a16:creationId xmlns:a16="http://schemas.microsoft.com/office/drawing/2014/main" id="{024BC126-557E-A7C6-A87F-517E3AA140F2}"/>
              </a:ext>
            </a:extLst>
          </p:cNvPr>
          <p:cNvSpPr txBox="1"/>
          <p:nvPr/>
        </p:nvSpPr>
        <p:spPr>
          <a:xfrm>
            <a:off x="4925958" y="5184462"/>
            <a:ext cx="3589389" cy="1200329"/>
          </a:xfrm>
          <a:prstGeom prst="rect">
            <a:avLst/>
          </a:prstGeom>
          <a:solidFill>
            <a:srgbClr val="FFFF00"/>
          </a:solidFill>
        </p:spPr>
        <p:txBody>
          <a:bodyPr wrap="square">
            <a:spAutoFit/>
          </a:bodyPr>
          <a:lstStyle/>
          <a:p>
            <a:r>
              <a:rPr lang="en-US" sz="2400" b="1" dirty="0"/>
              <a:t>Output</a:t>
            </a:r>
          </a:p>
          <a:p>
            <a:r>
              <a:rPr lang="en-US" sz="2400" dirty="0"/>
              <a:t>Enter two numbers: 10, 20</a:t>
            </a:r>
          </a:p>
          <a:p>
            <a:r>
              <a:rPr lang="en-US" sz="2400" dirty="0"/>
              <a:t>Sum=30</a:t>
            </a:r>
          </a:p>
        </p:txBody>
      </p:sp>
    </p:spTree>
    <p:extLst>
      <p:ext uri="{BB962C8B-B14F-4D97-AF65-F5344CB8AC3E}">
        <p14:creationId xmlns:p14="http://schemas.microsoft.com/office/powerpoint/2010/main" val="1229738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75536"/>
            <a:ext cx="7886700" cy="932732"/>
          </a:xfrm>
        </p:spPr>
        <p:txBody>
          <a:bodyPr>
            <a:normAutofit/>
          </a:bodyPr>
          <a:lstStyle/>
          <a:p>
            <a:pPr algn="ctr"/>
            <a:r>
              <a:rPr lang="en-US" b="1" dirty="0">
                <a:solidFill>
                  <a:srgbClr val="0070C0"/>
                </a:solidFill>
              </a:rPr>
              <a:t>Types of User Defined Function</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3"/>
            </a:pPr>
            <a:r>
              <a:rPr lang="en-US" sz="2400" b="1" dirty="0"/>
              <a:t>Functions with arguments and without return values</a:t>
            </a:r>
          </a:p>
          <a:p>
            <a:pPr marL="0" indent="0" algn="just">
              <a:lnSpc>
                <a:spcPct val="100000"/>
              </a:lnSpc>
              <a:buFont typeface="Arial" panose="020B0604020202020204" pitchFamily="34" charset="0"/>
              <a:buNone/>
            </a:pPr>
            <a:endParaRPr lang="en-US" sz="2400" dirty="0"/>
          </a:p>
        </p:txBody>
      </p:sp>
      <p:sp>
        <p:nvSpPr>
          <p:cNvPr id="7" name="Content Placeholder 6">
            <a:extLst>
              <a:ext uri="{FF2B5EF4-FFF2-40B4-BE49-F238E27FC236}">
                <a16:creationId xmlns:a16="http://schemas.microsoft.com/office/drawing/2014/main" id="{4FC2C0E4-0A28-6A80-A47B-5366C454961E}"/>
              </a:ext>
            </a:extLst>
          </p:cNvPr>
          <p:cNvSpPr>
            <a:spLocks noGrp="1"/>
          </p:cNvSpPr>
          <p:nvPr>
            <p:ph idx="1"/>
          </p:nvPr>
        </p:nvSpPr>
        <p:spPr>
          <a:xfrm>
            <a:off x="628650" y="1914115"/>
            <a:ext cx="3697690" cy="4801313"/>
          </a:xfrm>
          <a:ln>
            <a:solidFill>
              <a:schemeClr val="tx1"/>
            </a:solidFill>
          </a:ln>
        </p:spPr>
        <p:txBody>
          <a:bodyPr>
            <a:normAutofit/>
          </a:bodyPr>
          <a:lstStyle/>
          <a:p>
            <a:pPr marL="0" indent="0">
              <a:buNone/>
            </a:pPr>
            <a:r>
              <a:rPr lang="en-US" sz="1600" dirty="0"/>
              <a:t>#include &lt;</a:t>
            </a:r>
            <a:r>
              <a:rPr lang="en-US" sz="1600" dirty="0" err="1"/>
              <a:t>stdio.h</a:t>
            </a:r>
            <a:r>
              <a:rPr lang="en-US" sz="1600" dirty="0"/>
              <a:t>&gt;</a:t>
            </a:r>
          </a:p>
          <a:p>
            <a:pPr marL="0" indent="0">
              <a:buNone/>
            </a:pPr>
            <a:r>
              <a:rPr lang="en-US" sz="1600" dirty="0"/>
              <a:t>void </a:t>
            </a:r>
            <a:r>
              <a:rPr lang="en-US" sz="1600" dirty="0" err="1"/>
              <a:t>checkPrimeAndDisplay</a:t>
            </a:r>
            <a:r>
              <a:rPr lang="en-US" sz="1600" dirty="0"/>
              <a:t>(int n);</a:t>
            </a:r>
          </a:p>
          <a:p>
            <a:pPr marL="0" indent="0">
              <a:buNone/>
            </a:pPr>
            <a:r>
              <a:rPr lang="en-US" sz="1600" dirty="0"/>
              <a:t>int main() {</a:t>
            </a:r>
          </a:p>
          <a:p>
            <a:pPr marL="0" indent="0">
              <a:buNone/>
            </a:pPr>
            <a:r>
              <a:rPr lang="en-US" sz="1600" dirty="0"/>
              <a:t>  int n;</a:t>
            </a:r>
          </a:p>
          <a:p>
            <a:pPr marL="0" indent="0">
              <a:buNone/>
            </a:pPr>
            <a:r>
              <a:rPr lang="en-US" sz="1600" dirty="0"/>
              <a:t>  </a:t>
            </a:r>
            <a:r>
              <a:rPr lang="en-US" sz="1600" dirty="0" err="1"/>
              <a:t>printf</a:t>
            </a:r>
            <a:r>
              <a:rPr lang="en-US" sz="1600" dirty="0"/>
              <a:t>("Enter a positive integer: ");</a:t>
            </a:r>
          </a:p>
          <a:p>
            <a:pPr marL="0" indent="0">
              <a:buNone/>
            </a:pPr>
            <a:r>
              <a:rPr lang="en-US" sz="1600" dirty="0"/>
              <a:t>  </a:t>
            </a:r>
            <a:r>
              <a:rPr lang="en-US" sz="1600" dirty="0" err="1"/>
              <a:t>scanf</a:t>
            </a:r>
            <a:r>
              <a:rPr lang="en-US" sz="1600" dirty="0"/>
              <a:t>("%</a:t>
            </a:r>
            <a:r>
              <a:rPr lang="en-US" sz="1600" dirty="0" err="1"/>
              <a:t>d",&amp;n</a:t>
            </a:r>
            <a:r>
              <a:rPr lang="en-US" sz="1600" dirty="0"/>
              <a:t>);</a:t>
            </a:r>
          </a:p>
          <a:p>
            <a:pPr marL="0" indent="0">
              <a:buNone/>
            </a:pPr>
            <a:r>
              <a:rPr lang="en-US" sz="1600" dirty="0"/>
              <a:t>  // n is passed to the function</a:t>
            </a:r>
          </a:p>
          <a:p>
            <a:pPr marL="0" indent="0">
              <a:buNone/>
            </a:pPr>
            <a:r>
              <a:rPr lang="en-US" sz="1600" dirty="0"/>
              <a:t>  </a:t>
            </a:r>
            <a:r>
              <a:rPr lang="en-US" sz="1600" dirty="0" err="1"/>
              <a:t>checkPrimeAndDisplay</a:t>
            </a:r>
            <a:r>
              <a:rPr lang="en-US" sz="1600" dirty="0"/>
              <a:t>(n);</a:t>
            </a:r>
          </a:p>
          <a:p>
            <a:pPr marL="0" indent="0">
              <a:buNone/>
            </a:pPr>
            <a:r>
              <a:rPr lang="en-US" sz="1600" dirty="0"/>
              <a:t>  return 0;</a:t>
            </a:r>
          </a:p>
          <a:p>
            <a:pPr marL="0" indent="0">
              <a:buNone/>
            </a:pPr>
            <a:r>
              <a:rPr lang="en-US" sz="1600" dirty="0"/>
              <a:t>}</a:t>
            </a:r>
          </a:p>
          <a:p>
            <a:pPr marL="0" indent="0">
              <a:buNone/>
            </a:pPr>
            <a:r>
              <a:rPr lang="en-US" sz="1600" dirty="0"/>
              <a:t>// return type is void meaning doesn't return any value</a:t>
            </a:r>
          </a:p>
          <a:p>
            <a:pPr marL="0" indent="0">
              <a:buNone/>
            </a:pPr>
            <a:r>
              <a:rPr lang="en-US" sz="1600" dirty="0"/>
              <a:t>void </a:t>
            </a:r>
            <a:r>
              <a:rPr lang="en-US" sz="1600" dirty="0" err="1"/>
              <a:t>checkPrimeAndDisplay</a:t>
            </a:r>
            <a:r>
              <a:rPr lang="en-US" sz="1600" dirty="0"/>
              <a:t>(int n) {</a:t>
            </a:r>
          </a:p>
          <a:p>
            <a:pPr marL="0" indent="0">
              <a:buNone/>
            </a:pPr>
            <a:r>
              <a:rPr lang="en-US" sz="1600" dirty="0"/>
              <a:t>  int </a:t>
            </a:r>
            <a:r>
              <a:rPr lang="en-US" sz="1600" dirty="0" err="1"/>
              <a:t>i</a:t>
            </a:r>
            <a:r>
              <a:rPr lang="en-US" sz="1600" dirty="0"/>
              <a:t>, flag = 0;</a:t>
            </a:r>
          </a:p>
        </p:txBody>
      </p:sp>
      <p:sp>
        <p:nvSpPr>
          <p:cNvPr id="5" name="TextBox 4">
            <a:extLst>
              <a:ext uri="{FF2B5EF4-FFF2-40B4-BE49-F238E27FC236}">
                <a16:creationId xmlns:a16="http://schemas.microsoft.com/office/drawing/2014/main" id="{E8E8CF23-D8E9-5C7E-616B-3BE379D9C4EB}"/>
              </a:ext>
            </a:extLst>
          </p:cNvPr>
          <p:cNvSpPr txBox="1"/>
          <p:nvPr/>
        </p:nvSpPr>
        <p:spPr>
          <a:xfrm>
            <a:off x="4571999" y="1914116"/>
            <a:ext cx="4107977" cy="4524315"/>
          </a:xfrm>
          <a:prstGeom prst="rect">
            <a:avLst/>
          </a:prstGeom>
          <a:noFill/>
          <a:ln>
            <a:solidFill>
              <a:schemeClr val="tx1"/>
            </a:solidFill>
          </a:ln>
        </p:spPr>
        <p:txBody>
          <a:bodyPr wrap="square">
            <a:spAutoFit/>
          </a:bodyPr>
          <a:lstStyle/>
          <a:p>
            <a:pPr marL="0" indent="0">
              <a:buNone/>
            </a:pPr>
            <a:r>
              <a:rPr lang="en-US" sz="1800" dirty="0"/>
              <a:t>// 0 and 1 are not prime numbers    </a:t>
            </a:r>
          </a:p>
          <a:p>
            <a:pPr marL="0" indent="0">
              <a:buNone/>
            </a:pPr>
            <a:r>
              <a:rPr lang="en-US" sz="1800" dirty="0"/>
              <a:t>  if (n == 0 || n == 1)</a:t>
            </a:r>
          </a:p>
          <a:p>
            <a:pPr marL="0" indent="0">
              <a:buNone/>
            </a:pPr>
            <a:r>
              <a:rPr lang="en-US" sz="1800" dirty="0"/>
              <a:t>    flag = 1;</a:t>
            </a:r>
          </a:p>
          <a:p>
            <a:pPr marL="0" indent="0">
              <a:buNone/>
            </a:pPr>
            <a:endParaRPr lang="en-US" sz="1800" dirty="0"/>
          </a:p>
          <a:p>
            <a:pPr marL="0" indent="0">
              <a:buNone/>
            </a:pPr>
            <a:r>
              <a:rPr lang="en-US" sz="1800" dirty="0"/>
              <a:t>  for(</a:t>
            </a:r>
            <a:r>
              <a:rPr lang="en-US" sz="1800" dirty="0" err="1"/>
              <a:t>i</a:t>
            </a:r>
            <a:r>
              <a:rPr lang="en-US" sz="1800" dirty="0"/>
              <a:t> = 2; </a:t>
            </a:r>
            <a:r>
              <a:rPr lang="en-US" sz="1800" dirty="0" err="1"/>
              <a:t>i</a:t>
            </a:r>
            <a:r>
              <a:rPr lang="en-US" sz="1800" dirty="0"/>
              <a:t> &lt;= n/2; ++</a:t>
            </a:r>
            <a:r>
              <a:rPr lang="en-US" sz="1800" dirty="0" err="1"/>
              <a:t>i</a:t>
            </a:r>
            <a:r>
              <a:rPr lang="en-US" sz="1800" dirty="0"/>
              <a:t>) {</a:t>
            </a:r>
          </a:p>
          <a:p>
            <a:pPr marL="0" indent="0">
              <a:buNone/>
            </a:pPr>
            <a:r>
              <a:rPr lang="en-US" sz="1800" dirty="0"/>
              <a:t>    if(</a:t>
            </a:r>
            <a:r>
              <a:rPr lang="en-US" sz="1800" dirty="0" err="1"/>
              <a:t>n%i</a:t>
            </a:r>
            <a:r>
              <a:rPr lang="en-US" sz="1800" dirty="0"/>
              <a:t> == 0){</a:t>
            </a:r>
          </a:p>
          <a:p>
            <a:pPr marL="0" indent="0">
              <a:buNone/>
            </a:pPr>
            <a:r>
              <a:rPr lang="en-US" sz="1800" dirty="0"/>
              <a:t>      flag = 1;</a:t>
            </a:r>
          </a:p>
          <a:p>
            <a:pPr marL="0" indent="0">
              <a:buNone/>
            </a:pPr>
            <a:r>
              <a:rPr lang="en-US" sz="1800" dirty="0"/>
              <a:t>      break;</a:t>
            </a:r>
          </a:p>
          <a:p>
            <a:pPr marL="0" indent="0">
              <a:buNone/>
            </a:pPr>
            <a:r>
              <a:rPr lang="en-US" sz="1800" dirty="0"/>
              <a:t>    }</a:t>
            </a:r>
          </a:p>
          <a:p>
            <a:pPr marL="0" indent="0">
              <a:buNone/>
            </a:pPr>
            <a:r>
              <a:rPr lang="en-US" sz="1800" dirty="0"/>
              <a:t>  }</a:t>
            </a:r>
          </a:p>
          <a:p>
            <a:pPr marL="0" indent="0">
              <a:buNone/>
            </a:pPr>
            <a:endParaRPr lang="en-US" sz="1800" dirty="0"/>
          </a:p>
          <a:p>
            <a:pPr marL="0" indent="0">
              <a:buNone/>
            </a:pPr>
            <a:r>
              <a:rPr lang="en-US" sz="1800" dirty="0"/>
              <a:t>  if(flag == 1)</a:t>
            </a:r>
          </a:p>
          <a:p>
            <a:pPr marL="0" indent="0">
              <a:buNone/>
            </a:pPr>
            <a:r>
              <a:rPr lang="en-US" sz="1800" dirty="0"/>
              <a:t>    </a:t>
            </a:r>
            <a:r>
              <a:rPr lang="en-US" sz="1800" dirty="0" err="1"/>
              <a:t>printf</a:t>
            </a:r>
            <a:r>
              <a:rPr lang="en-US" sz="1800" dirty="0"/>
              <a:t>("%d is not a prime </a:t>
            </a:r>
            <a:r>
              <a:rPr lang="en-US" sz="1800" dirty="0" err="1"/>
              <a:t>number.",n</a:t>
            </a:r>
            <a:r>
              <a:rPr lang="en-US" sz="1800" dirty="0"/>
              <a:t>);</a:t>
            </a:r>
          </a:p>
          <a:p>
            <a:pPr marL="0" indent="0">
              <a:buNone/>
            </a:pPr>
            <a:r>
              <a:rPr lang="en-US" sz="1800" dirty="0"/>
              <a:t>  else</a:t>
            </a:r>
          </a:p>
          <a:p>
            <a:pPr marL="0" indent="0">
              <a:buNone/>
            </a:pPr>
            <a:r>
              <a:rPr lang="en-US" sz="1800" dirty="0"/>
              <a:t>    </a:t>
            </a:r>
            <a:r>
              <a:rPr lang="en-US" sz="1800" dirty="0" err="1"/>
              <a:t>printf</a:t>
            </a:r>
            <a:r>
              <a:rPr lang="en-US" sz="1800" dirty="0"/>
              <a:t>("%d is a prime number.", n);</a:t>
            </a:r>
          </a:p>
          <a:p>
            <a:pPr marL="0" indent="0">
              <a:buNone/>
            </a:pPr>
            <a:r>
              <a:rPr lang="en-US" sz="1800" dirty="0"/>
              <a:t>}</a:t>
            </a:r>
          </a:p>
        </p:txBody>
      </p:sp>
    </p:spTree>
    <p:extLst>
      <p:ext uri="{BB962C8B-B14F-4D97-AF65-F5344CB8AC3E}">
        <p14:creationId xmlns:p14="http://schemas.microsoft.com/office/powerpoint/2010/main" val="2946983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27874"/>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0" y="1283110"/>
            <a:ext cx="7886700" cy="5250425"/>
          </a:xfrm>
        </p:spPr>
        <p:txBody>
          <a:bodyPr>
            <a:normAutofit/>
          </a:bodyPr>
          <a:lstStyle/>
          <a:p>
            <a:pPr marL="0" indent="0" algn="just">
              <a:lnSpc>
                <a:spcPct val="100000"/>
              </a:lnSpc>
              <a:buNone/>
            </a:pPr>
            <a:r>
              <a:rPr lang="en-US" sz="2400" b="1" dirty="0"/>
              <a:t>4. Functions with arguments and with return values</a:t>
            </a:r>
          </a:p>
          <a:p>
            <a:pPr marL="0" indent="0" algn="just">
              <a:lnSpc>
                <a:spcPct val="100000"/>
              </a:lnSpc>
              <a:buNone/>
            </a:pPr>
            <a:r>
              <a:rPr lang="en-US" sz="2400" dirty="0"/>
              <a:t>(Argument passed but return a value)</a:t>
            </a:r>
          </a:p>
          <a:p>
            <a:pPr marL="0" indent="0" algn="just">
              <a:lnSpc>
                <a:spcPct val="100000"/>
              </a:lnSpc>
              <a:buNone/>
            </a:pPr>
            <a:endParaRPr lang="en-US" sz="2400" dirty="0"/>
          </a:p>
          <a:p>
            <a:pPr marL="0" indent="0" algn="just">
              <a:lnSpc>
                <a:spcPct val="100000"/>
              </a:lnSpc>
              <a:buNone/>
            </a:pPr>
            <a:endParaRPr lang="en-US" sz="2400" dirty="0"/>
          </a:p>
        </p:txBody>
      </p:sp>
      <p:pic>
        <p:nvPicPr>
          <p:cNvPr id="5" name="Picture 4">
            <a:extLst>
              <a:ext uri="{FF2B5EF4-FFF2-40B4-BE49-F238E27FC236}">
                <a16:creationId xmlns:a16="http://schemas.microsoft.com/office/drawing/2014/main" id="{47A00B55-9267-8D08-2DEC-7C7AC8D97A70}"/>
              </a:ext>
            </a:extLst>
          </p:cNvPr>
          <p:cNvPicPr>
            <a:picLocks noChangeAspect="1"/>
          </p:cNvPicPr>
          <p:nvPr/>
        </p:nvPicPr>
        <p:blipFill>
          <a:blip r:embed="rId2"/>
          <a:stretch>
            <a:fillRect/>
          </a:stretch>
        </p:blipFill>
        <p:spPr>
          <a:xfrm>
            <a:off x="1037282" y="2654967"/>
            <a:ext cx="7069435" cy="3554764"/>
          </a:xfrm>
          <a:prstGeom prst="rect">
            <a:avLst/>
          </a:prstGeom>
        </p:spPr>
      </p:pic>
    </p:spTree>
    <p:extLst>
      <p:ext uri="{BB962C8B-B14F-4D97-AF65-F5344CB8AC3E}">
        <p14:creationId xmlns:p14="http://schemas.microsoft.com/office/powerpoint/2010/main" val="403273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0095" y="350379"/>
            <a:ext cx="7886700" cy="932732"/>
          </a:xfrm>
        </p:spPr>
        <p:txBody>
          <a:bodyPr>
            <a:normAutofit/>
          </a:bodyPr>
          <a:lstStyle/>
          <a:p>
            <a:pPr algn="ctr"/>
            <a:r>
              <a:rPr lang="en-US" b="1" dirty="0">
                <a:solidFill>
                  <a:srgbClr val="0070C0"/>
                </a:solidFill>
              </a:rPr>
              <a:t>Types of User Defined Function</a:t>
            </a:r>
          </a:p>
        </p:txBody>
      </p:sp>
      <p:sp>
        <p:nvSpPr>
          <p:cNvPr id="3" name="Content Placeholder 2">
            <a:extLst>
              <a:ext uri="{FF2B5EF4-FFF2-40B4-BE49-F238E27FC236}">
                <a16:creationId xmlns:a16="http://schemas.microsoft.com/office/drawing/2014/main" id="{403D0D5D-EB14-C939-53F5-DCEC77B9E913}"/>
              </a:ext>
            </a:extLst>
          </p:cNvPr>
          <p:cNvSpPr>
            <a:spLocks noGrp="1"/>
          </p:cNvSpPr>
          <p:nvPr>
            <p:ph idx="1"/>
          </p:nvPr>
        </p:nvSpPr>
        <p:spPr>
          <a:xfrm>
            <a:off x="628653" y="1887794"/>
            <a:ext cx="3589389" cy="3489423"/>
          </a:xfrm>
          <a:solidFill>
            <a:schemeClr val="bg2"/>
          </a:solidFill>
        </p:spPr>
        <p:txBody>
          <a:bodyPr>
            <a:normAutofit/>
          </a:bodyPr>
          <a:lstStyle/>
          <a:p>
            <a:pPr marL="0" indent="0" algn="just">
              <a:lnSpc>
                <a:spcPct val="100000"/>
              </a:lnSpc>
              <a:buNone/>
            </a:pPr>
            <a:r>
              <a:rPr lang="en-US" sz="2200" dirty="0"/>
              <a:t>#include&lt;stdio.h&gt;</a:t>
            </a:r>
          </a:p>
          <a:p>
            <a:pPr marL="0" indent="0" algn="just">
              <a:lnSpc>
                <a:spcPct val="100000"/>
              </a:lnSpc>
              <a:buNone/>
            </a:pPr>
            <a:r>
              <a:rPr lang="en-US" sz="2200" dirty="0"/>
              <a:t>int sum ( int a, int b )</a:t>
            </a:r>
          </a:p>
          <a:p>
            <a:pPr marL="0" indent="0" algn="just">
              <a:lnSpc>
                <a:spcPct val="100000"/>
              </a:lnSpc>
              <a:buNone/>
            </a:pPr>
            <a:r>
              <a:rPr lang="en-US" sz="2200" dirty="0"/>
              <a:t>{</a:t>
            </a:r>
          </a:p>
          <a:p>
            <a:pPr marL="0" indent="0" algn="just">
              <a:lnSpc>
                <a:spcPct val="100000"/>
              </a:lnSpc>
              <a:buNone/>
            </a:pPr>
            <a:r>
              <a:rPr lang="en-US" sz="2200" dirty="0"/>
              <a:t> int c;</a:t>
            </a:r>
          </a:p>
          <a:p>
            <a:pPr marL="0" indent="0" algn="just">
              <a:lnSpc>
                <a:spcPct val="100000"/>
              </a:lnSpc>
              <a:buNone/>
            </a:pPr>
            <a:r>
              <a:rPr lang="en-US" sz="2200" dirty="0"/>
              <a:t> c= </a:t>
            </a:r>
            <a:r>
              <a:rPr lang="en-US" sz="2200" dirty="0" err="1"/>
              <a:t>a+b</a:t>
            </a:r>
            <a:r>
              <a:rPr lang="en-US" sz="2200" dirty="0"/>
              <a:t>;</a:t>
            </a:r>
          </a:p>
          <a:p>
            <a:pPr marL="0" indent="0" algn="just">
              <a:lnSpc>
                <a:spcPct val="100000"/>
              </a:lnSpc>
              <a:buNone/>
            </a:pPr>
            <a:r>
              <a:rPr lang="en-US" sz="2200" dirty="0"/>
              <a:t> return c;</a:t>
            </a:r>
          </a:p>
          <a:p>
            <a:pPr marL="0" indent="0" algn="just">
              <a:lnSpc>
                <a:spcPct val="100000"/>
              </a:lnSpc>
              <a:buNone/>
            </a:pPr>
            <a:r>
              <a:rPr lang="en-US" sz="2200" dirty="0"/>
              <a:t>}</a:t>
            </a:r>
          </a:p>
          <a:p>
            <a:pPr marL="0" indent="0" algn="just">
              <a:lnSpc>
                <a:spcPct val="100000"/>
              </a:lnSpc>
              <a:buNone/>
            </a:pPr>
            <a:endParaRPr lang="en-US" sz="2400" dirty="0"/>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4"/>
            </a:pPr>
            <a:r>
              <a:rPr lang="en-US" sz="2400" b="1" dirty="0"/>
              <a:t>Functions with arguments and with return values</a:t>
            </a:r>
          </a:p>
          <a:p>
            <a:pPr marL="0" indent="0" algn="just">
              <a:lnSpc>
                <a:spcPct val="100000"/>
              </a:lnSpc>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3987C3D7-6FA6-EF79-0549-4ACAD22BC041}"/>
              </a:ext>
            </a:extLst>
          </p:cNvPr>
          <p:cNvSpPr txBox="1">
            <a:spLocks/>
          </p:cNvSpPr>
          <p:nvPr/>
        </p:nvSpPr>
        <p:spPr>
          <a:xfrm>
            <a:off x="4925959" y="1887794"/>
            <a:ext cx="3589389" cy="3489422"/>
          </a:xfrm>
          <a:prstGeom prst="rect">
            <a:avLst/>
          </a:prstGeom>
          <a:solidFill>
            <a:schemeClr val="bg2"/>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t>Void main ()</a:t>
            </a:r>
          </a:p>
          <a:p>
            <a:pPr marL="0" indent="0" algn="just">
              <a:lnSpc>
                <a:spcPct val="100000"/>
              </a:lnSpc>
              <a:buNone/>
            </a:pPr>
            <a:r>
              <a:rPr lang="en-US" sz="2400" dirty="0"/>
              <a:t>{</a:t>
            </a:r>
          </a:p>
          <a:p>
            <a:pPr marL="0" indent="0" algn="just">
              <a:lnSpc>
                <a:spcPct val="100000"/>
              </a:lnSpc>
              <a:buNone/>
            </a:pPr>
            <a:r>
              <a:rPr lang="en-US" sz="2400" dirty="0"/>
              <a:t> int </a:t>
            </a:r>
            <a:r>
              <a:rPr lang="en-US" sz="2400" dirty="0" err="1"/>
              <a:t>a,b,c</a:t>
            </a:r>
            <a:r>
              <a:rPr lang="en-US" sz="2400" dirty="0"/>
              <a:t>;</a:t>
            </a:r>
          </a:p>
          <a:p>
            <a:pPr marL="0" indent="0" algn="just">
              <a:lnSpc>
                <a:spcPct val="100000"/>
              </a:lnSpc>
              <a:buNone/>
            </a:pPr>
            <a:r>
              <a:rPr lang="en-US" sz="2400" dirty="0"/>
              <a:t> </a:t>
            </a:r>
            <a:r>
              <a:rPr lang="en-US" sz="2400" dirty="0" err="1"/>
              <a:t>printf</a:t>
            </a:r>
            <a:r>
              <a:rPr lang="en-US" sz="2400" dirty="0"/>
              <a:t>("Enter 2 numbers:");</a:t>
            </a:r>
          </a:p>
          <a:p>
            <a:pPr marL="0" indent="0" algn="just">
              <a:lnSpc>
                <a:spcPct val="100000"/>
              </a:lnSpc>
              <a:buNone/>
            </a:pPr>
            <a:r>
              <a:rPr lang="en-US" sz="2400" dirty="0"/>
              <a:t> </a:t>
            </a:r>
            <a:r>
              <a:rPr lang="en-US" sz="2400" dirty="0" err="1"/>
              <a:t>scanf</a:t>
            </a:r>
            <a:r>
              <a:rPr lang="en-US" sz="2400" dirty="0"/>
              <a:t>("%d, %d", &amp;</a:t>
            </a:r>
            <a:r>
              <a:rPr lang="en-US" sz="2400" dirty="0" err="1"/>
              <a:t>a,&amp;b</a:t>
            </a:r>
            <a:r>
              <a:rPr lang="en-US" sz="2400" dirty="0"/>
              <a:t>);</a:t>
            </a:r>
          </a:p>
          <a:p>
            <a:pPr marL="0" indent="0" algn="just">
              <a:lnSpc>
                <a:spcPct val="100000"/>
              </a:lnSpc>
              <a:buNone/>
            </a:pPr>
            <a:r>
              <a:rPr lang="en-US" sz="2400" dirty="0"/>
              <a:t> c= sum (</a:t>
            </a:r>
            <a:r>
              <a:rPr lang="en-US" sz="2400" dirty="0" err="1"/>
              <a:t>a,b</a:t>
            </a:r>
            <a:r>
              <a:rPr lang="en-US" sz="2400" dirty="0"/>
              <a:t>);</a:t>
            </a:r>
          </a:p>
          <a:p>
            <a:pPr marL="0" indent="0" algn="just">
              <a:lnSpc>
                <a:spcPct val="100000"/>
              </a:lnSpc>
              <a:buNone/>
            </a:pPr>
            <a:r>
              <a:rPr lang="en-US" sz="2400" dirty="0"/>
              <a:t> </a:t>
            </a:r>
            <a:r>
              <a:rPr lang="en-US" sz="2400" dirty="0" err="1"/>
              <a:t>printf</a:t>
            </a:r>
            <a:r>
              <a:rPr lang="en-US" sz="2400" dirty="0"/>
              <a:t> ("sum=%d", c);</a:t>
            </a:r>
          </a:p>
          <a:p>
            <a:pPr marL="0" indent="0" algn="just">
              <a:lnSpc>
                <a:spcPct val="100000"/>
              </a:lnSpc>
              <a:buNone/>
            </a:pPr>
            <a:r>
              <a:rPr lang="en-US" sz="2400" dirty="0"/>
              <a:t>}</a:t>
            </a:r>
          </a:p>
        </p:txBody>
      </p:sp>
      <p:sp>
        <p:nvSpPr>
          <p:cNvPr id="8" name="TextBox 7">
            <a:extLst>
              <a:ext uri="{FF2B5EF4-FFF2-40B4-BE49-F238E27FC236}">
                <a16:creationId xmlns:a16="http://schemas.microsoft.com/office/drawing/2014/main" id="{024BC126-557E-A7C6-A87F-517E3AA140F2}"/>
              </a:ext>
            </a:extLst>
          </p:cNvPr>
          <p:cNvSpPr txBox="1"/>
          <p:nvPr/>
        </p:nvSpPr>
        <p:spPr>
          <a:xfrm>
            <a:off x="4925958" y="5574889"/>
            <a:ext cx="3589389" cy="1200329"/>
          </a:xfrm>
          <a:prstGeom prst="rect">
            <a:avLst/>
          </a:prstGeom>
          <a:solidFill>
            <a:srgbClr val="FFFF00"/>
          </a:solidFill>
        </p:spPr>
        <p:txBody>
          <a:bodyPr wrap="square">
            <a:spAutoFit/>
          </a:bodyPr>
          <a:lstStyle/>
          <a:p>
            <a:r>
              <a:rPr lang="en-US" sz="2400" b="1" dirty="0"/>
              <a:t>Output</a:t>
            </a:r>
          </a:p>
          <a:p>
            <a:r>
              <a:rPr lang="en-US" sz="2400" dirty="0"/>
              <a:t>Enter two numbers: 10, 20</a:t>
            </a:r>
          </a:p>
          <a:p>
            <a:r>
              <a:rPr lang="en-US" sz="2400" dirty="0"/>
              <a:t>Sum=30</a:t>
            </a:r>
          </a:p>
        </p:txBody>
      </p:sp>
    </p:spTree>
    <p:extLst>
      <p:ext uri="{BB962C8B-B14F-4D97-AF65-F5344CB8AC3E}">
        <p14:creationId xmlns:p14="http://schemas.microsoft.com/office/powerpoint/2010/main" val="376557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01F-ABF6-7A97-E500-A8AE324A1579}"/>
              </a:ext>
            </a:extLst>
          </p:cNvPr>
          <p:cNvSpPr>
            <a:spLocks noGrp="1"/>
          </p:cNvSpPr>
          <p:nvPr>
            <p:ph type="title"/>
          </p:nvPr>
        </p:nvSpPr>
        <p:spPr>
          <a:xfrm>
            <a:off x="1139313" y="475536"/>
            <a:ext cx="7886700" cy="932732"/>
          </a:xfrm>
        </p:spPr>
        <p:txBody>
          <a:bodyPr>
            <a:normAutofit/>
          </a:bodyPr>
          <a:lstStyle/>
          <a:p>
            <a:pPr algn="ctr"/>
            <a:r>
              <a:rPr lang="en-US" b="1" dirty="0">
                <a:solidFill>
                  <a:srgbClr val="0070C0"/>
                </a:solidFill>
              </a:rPr>
              <a:t>Types of User Defined Function</a:t>
            </a:r>
          </a:p>
        </p:txBody>
      </p:sp>
      <p:sp>
        <p:nvSpPr>
          <p:cNvPr id="4" name="Content Placeholder 2">
            <a:extLst>
              <a:ext uri="{FF2B5EF4-FFF2-40B4-BE49-F238E27FC236}">
                <a16:creationId xmlns:a16="http://schemas.microsoft.com/office/drawing/2014/main" id="{6CD6958A-8893-1CA0-0A67-9CF5925C6A68}"/>
              </a:ext>
            </a:extLst>
          </p:cNvPr>
          <p:cNvSpPr txBox="1">
            <a:spLocks/>
          </p:cNvSpPr>
          <p:nvPr/>
        </p:nvSpPr>
        <p:spPr>
          <a:xfrm>
            <a:off x="628650" y="1283111"/>
            <a:ext cx="7886700" cy="60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00000"/>
              </a:lnSpc>
              <a:buFont typeface="+mj-lt"/>
              <a:buAutoNum type="arabicPeriod" startAt="4"/>
            </a:pPr>
            <a:r>
              <a:rPr lang="en-US" sz="2400" b="1" dirty="0"/>
              <a:t>Functions with arguments and with return values</a:t>
            </a:r>
          </a:p>
          <a:p>
            <a:pPr marL="0" indent="0" algn="just">
              <a:lnSpc>
                <a:spcPct val="100000"/>
              </a:lnSpc>
              <a:buFont typeface="Arial" panose="020B0604020202020204" pitchFamily="34" charset="0"/>
              <a:buNone/>
            </a:pPr>
            <a:endParaRPr lang="en-US" sz="2400" dirty="0"/>
          </a:p>
        </p:txBody>
      </p:sp>
      <p:sp>
        <p:nvSpPr>
          <p:cNvPr id="7" name="Content Placeholder 6">
            <a:extLst>
              <a:ext uri="{FF2B5EF4-FFF2-40B4-BE49-F238E27FC236}">
                <a16:creationId xmlns:a16="http://schemas.microsoft.com/office/drawing/2014/main" id="{4FC2C0E4-0A28-6A80-A47B-5366C454961E}"/>
              </a:ext>
            </a:extLst>
          </p:cNvPr>
          <p:cNvSpPr>
            <a:spLocks noGrp="1"/>
          </p:cNvSpPr>
          <p:nvPr>
            <p:ph idx="1"/>
          </p:nvPr>
        </p:nvSpPr>
        <p:spPr>
          <a:xfrm>
            <a:off x="628650" y="1914115"/>
            <a:ext cx="3862314" cy="4555093"/>
          </a:xfrm>
          <a:ln>
            <a:solidFill>
              <a:schemeClr val="tx1"/>
            </a:solidFill>
          </a:ln>
        </p:spPr>
        <p:txBody>
          <a:bodyPr>
            <a:noAutofit/>
          </a:bodyPr>
          <a:lstStyle/>
          <a:p>
            <a:pPr marL="0" indent="0">
              <a:lnSpc>
                <a:spcPct val="100000"/>
              </a:lnSpc>
              <a:buNone/>
            </a:pPr>
            <a:r>
              <a:rPr lang="en-US" sz="1400" dirty="0"/>
              <a:t>#include &lt;</a:t>
            </a:r>
            <a:r>
              <a:rPr lang="en-US" sz="1400" dirty="0" err="1"/>
              <a:t>stdio.h</a:t>
            </a:r>
            <a:r>
              <a:rPr lang="en-US" sz="1400" dirty="0"/>
              <a:t>&gt;</a:t>
            </a:r>
          </a:p>
          <a:p>
            <a:pPr marL="0" indent="0">
              <a:lnSpc>
                <a:spcPct val="100000"/>
              </a:lnSpc>
              <a:buNone/>
            </a:pPr>
            <a:r>
              <a:rPr lang="en-US" sz="1400" dirty="0"/>
              <a:t>int </a:t>
            </a:r>
            <a:r>
              <a:rPr lang="en-US" sz="1400" dirty="0" err="1"/>
              <a:t>checkPrimeNumber</a:t>
            </a:r>
            <a:r>
              <a:rPr lang="en-US" sz="1400" dirty="0"/>
              <a:t>(int n);</a:t>
            </a:r>
          </a:p>
          <a:p>
            <a:pPr marL="0" indent="0">
              <a:lnSpc>
                <a:spcPct val="100000"/>
              </a:lnSpc>
              <a:buNone/>
            </a:pPr>
            <a:r>
              <a:rPr lang="en-US" sz="1400" dirty="0"/>
              <a:t>int main() {</a:t>
            </a:r>
          </a:p>
          <a:p>
            <a:pPr marL="0" indent="0">
              <a:lnSpc>
                <a:spcPct val="100000"/>
              </a:lnSpc>
              <a:buNone/>
            </a:pPr>
            <a:r>
              <a:rPr lang="en-US" sz="1400" dirty="0"/>
              <a:t>  int n, flag;</a:t>
            </a:r>
          </a:p>
          <a:p>
            <a:pPr marL="0" indent="0">
              <a:lnSpc>
                <a:spcPct val="100000"/>
              </a:lnSpc>
              <a:buNone/>
            </a:pPr>
            <a:r>
              <a:rPr lang="en-US" sz="1400" dirty="0"/>
              <a:t>  </a:t>
            </a:r>
            <a:r>
              <a:rPr lang="en-US" sz="1400" dirty="0" err="1"/>
              <a:t>printf</a:t>
            </a:r>
            <a:r>
              <a:rPr lang="en-US" sz="1400" dirty="0"/>
              <a:t>("Enter a positive integer: ");</a:t>
            </a:r>
          </a:p>
          <a:p>
            <a:pPr marL="0" indent="0">
              <a:lnSpc>
                <a:spcPct val="100000"/>
              </a:lnSpc>
              <a:buNone/>
            </a:pPr>
            <a:r>
              <a:rPr lang="en-US" sz="1400" dirty="0"/>
              <a:t>  </a:t>
            </a:r>
            <a:r>
              <a:rPr lang="en-US" sz="1400" dirty="0" err="1"/>
              <a:t>scanf</a:t>
            </a:r>
            <a:r>
              <a:rPr lang="en-US" sz="1400" dirty="0"/>
              <a:t>("%</a:t>
            </a:r>
            <a:r>
              <a:rPr lang="en-US" sz="1400" dirty="0" err="1"/>
              <a:t>d",&amp;n</a:t>
            </a:r>
            <a:r>
              <a:rPr lang="en-US" sz="1400" dirty="0"/>
              <a:t>);</a:t>
            </a:r>
          </a:p>
          <a:p>
            <a:pPr marL="0" indent="0">
              <a:lnSpc>
                <a:spcPct val="100000"/>
              </a:lnSpc>
              <a:buNone/>
            </a:pPr>
            <a:r>
              <a:rPr lang="en-US" sz="1400" dirty="0"/>
              <a:t>  // n is passed to the </a:t>
            </a:r>
            <a:r>
              <a:rPr lang="en-US" sz="1400" dirty="0" err="1"/>
              <a:t>checkPrimeNumber</a:t>
            </a:r>
            <a:r>
              <a:rPr lang="en-US" sz="1400" dirty="0"/>
              <a:t>() function</a:t>
            </a:r>
          </a:p>
          <a:p>
            <a:pPr marL="0" indent="0">
              <a:lnSpc>
                <a:spcPct val="100000"/>
              </a:lnSpc>
              <a:buNone/>
            </a:pPr>
            <a:r>
              <a:rPr lang="en-US" sz="1400" dirty="0"/>
              <a:t>  // the returned value is assigned to the flag variable</a:t>
            </a:r>
          </a:p>
          <a:p>
            <a:pPr marL="0" indent="0">
              <a:lnSpc>
                <a:spcPct val="100000"/>
              </a:lnSpc>
              <a:buNone/>
            </a:pPr>
            <a:r>
              <a:rPr lang="en-US" sz="1400" dirty="0"/>
              <a:t>  flag = </a:t>
            </a:r>
            <a:r>
              <a:rPr lang="en-US" sz="1400" dirty="0" err="1"/>
              <a:t>checkPrimeNumber</a:t>
            </a:r>
            <a:r>
              <a:rPr lang="en-US" sz="1400" dirty="0"/>
              <a:t>(n);</a:t>
            </a:r>
          </a:p>
          <a:p>
            <a:pPr marL="0" indent="0">
              <a:lnSpc>
                <a:spcPct val="100000"/>
              </a:lnSpc>
              <a:buNone/>
            </a:pPr>
            <a:r>
              <a:rPr lang="en-US" sz="1400" dirty="0"/>
              <a:t> if(flag == 1)</a:t>
            </a:r>
          </a:p>
          <a:p>
            <a:pPr marL="0" indent="0">
              <a:lnSpc>
                <a:spcPct val="100000"/>
              </a:lnSpc>
              <a:buNone/>
            </a:pPr>
            <a:r>
              <a:rPr lang="en-US" sz="1400" dirty="0"/>
              <a:t>    </a:t>
            </a:r>
            <a:r>
              <a:rPr lang="en-US" sz="1400" dirty="0" err="1"/>
              <a:t>printf</a:t>
            </a:r>
            <a:r>
              <a:rPr lang="en-US" sz="1400" dirty="0"/>
              <a:t>("%d is not a prime </a:t>
            </a:r>
            <a:r>
              <a:rPr lang="en-US" sz="1400" dirty="0" err="1"/>
              <a:t>number",n</a:t>
            </a:r>
            <a:r>
              <a:rPr lang="en-US" sz="1400" dirty="0"/>
              <a:t>);</a:t>
            </a:r>
          </a:p>
          <a:p>
            <a:pPr marL="0" indent="0">
              <a:lnSpc>
                <a:spcPct val="100000"/>
              </a:lnSpc>
              <a:buNone/>
            </a:pPr>
            <a:r>
              <a:rPr lang="en-US" sz="1400" dirty="0"/>
              <a:t>  else</a:t>
            </a:r>
          </a:p>
        </p:txBody>
      </p:sp>
      <p:sp>
        <p:nvSpPr>
          <p:cNvPr id="5" name="TextBox 4">
            <a:extLst>
              <a:ext uri="{FF2B5EF4-FFF2-40B4-BE49-F238E27FC236}">
                <a16:creationId xmlns:a16="http://schemas.microsoft.com/office/drawing/2014/main" id="{E8E8CF23-D8E9-5C7E-616B-3BE379D9C4EB}"/>
              </a:ext>
            </a:extLst>
          </p:cNvPr>
          <p:cNvSpPr txBox="1"/>
          <p:nvPr/>
        </p:nvSpPr>
        <p:spPr>
          <a:xfrm>
            <a:off x="4817662" y="1914116"/>
            <a:ext cx="3862314" cy="4555093"/>
          </a:xfrm>
          <a:prstGeom prst="rect">
            <a:avLst/>
          </a:prstGeom>
          <a:noFill/>
          <a:ln>
            <a:solidFill>
              <a:schemeClr val="tx1"/>
            </a:solidFill>
          </a:ln>
        </p:spPr>
        <p:txBody>
          <a:bodyPr wrap="square">
            <a:spAutoFit/>
          </a:bodyPr>
          <a:lstStyle/>
          <a:p>
            <a:pPr marL="0" indent="0">
              <a:lnSpc>
                <a:spcPct val="100000"/>
              </a:lnSpc>
              <a:buNone/>
            </a:pPr>
            <a:r>
              <a:rPr lang="en-US" sz="1400" dirty="0" err="1"/>
              <a:t>printf</a:t>
            </a:r>
            <a:r>
              <a:rPr lang="en-US" sz="1400" dirty="0"/>
              <a:t>("%d is a prime </a:t>
            </a:r>
            <a:r>
              <a:rPr lang="en-US" sz="1400" dirty="0" err="1"/>
              <a:t>number",n</a:t>
            </a:r>
            <a:r>
              <a:rPr lang="en-US" sz="1400" dirty="0"/>
              <a:t>);</a:t>
            </a:r>
          </a:p>
          <a:p>
            <a:pPr marL="0" indent="0">
              <a:lnSpc>
                <a:spcPct val="100000"/>
              </a:lnSpc>
              <a:buNone/>
            </a:pPr>
            <a:r>
              <a:rPr lang="en-US" sz="1400" dirty="0"/>
              <a:t>return 0;</a:t>
            </a:r>
            <a:r>
              <a:rPr lang="en-US" sz="2400" dirty="0"/>
              <a:t> </a:t>
            </a:r>
          </a:p>
          <a:p>
            <a:pPr marL="0" indent="0">
              <a:lnSpc>
                <a:spcPct val="100000"/>
              </a:lnSpc>
              <a:buNone/>
            </a:pPr>
            <a:r>
              <a:rPr lang="en-US" sz="1400" dirty="0"/>
              <a:t>}</a:t>
            </a:r>
          </a:p>
          <a:p>
            <a:pPr marL="0" indent="0">
              <a:buNone/>
            </a:pPr>
            <a:endParaRPr lang="en-US" sz="1400" dirty="0"/>
          </a:p>
          <a:p>
            <a:pPr marL="0" indent="0">
              <a:buNone/>
            </a:pPr>
            <a:r>
              <a:rPr lang="en-US" sz="1400" dirty="0"/>
              <a:t>// int is returned from the function</a:t>
            </a:r>
          </a:p>
          <a:p>
            <a:pPr marL="0" indent="0">
              <a:buNone/>
            </a:pPr>
            <a:r>
              <a:rPr lang="en-US" sz="1400" dirty="0"/>
              <a:t>int </a:t>
            </a:r>
            <a:r>
              <a:rPr lang="en-US" sz="1400" dirty="0" err="1"/>
              <a:t>checkPrimeNumber</a:t>
            </a:r>
            <a:r>
              <a:rPr lang="en-US" sz="1400" dirty="0"/>
              <a:t>(int n) {</a:t>
            </a:r>
          </a:p>
          <a:p>
            <a:pPr marL="0" indent="0">
              <a:buNone/>
            </a:pPr>
            <a:endParaRPr lang="en-US" sz="1400" dirty="0"/>
          </a:p>
          <a:p>
            <a:pPr marL="0" indent="0">
              <a:buNone/>
            </a:pPr>
            <a:r>
              <a:rPr lang="en-US" sz="1400" dirty="0"/>
              <a:t>  // 0 and 1 are not prime numbers    </a:t>
            </a:r>
          </a:p>
          <a:p>
            <a:pPr marL="0" indent="0">
              <a:buNone/>
            </a:pPr>
            <a:r>
              <a:rPr lang="en-US" sz="1400" dirty="0"/>
              <a:t>  if (n == 0 || n == 1)</a:t>
            </a:r>
          </a:p>
          <a:p>
            <a:pPr marL="0" indent="0">
              <a:buNone/>
            </a:pPr>
            <a:r>
              <a:rPr lang="en-US" sz="1400" dirty="0"/>
              <a:t>    return 1;</a:t>
            </a:r>
          </a:p>
          <a:p>
            <a:pPr marL="0" indent="0">
              <a:buNone/>
            </a:pPr>
            <a:endParaRPr lang="en-US" sz="1400" dirty="0"/>
          </a:p>
          <a:p>
            <a:pPr marL="0" indent="0">
              <a:buNone/>
            </a:pPr>
            <a:r>
              <a:rPr lang="en-US" sz="1400" dirty="0"/>
              <a:t>  int </a:t>
            </a:r>
            <a:r>
              <a:rPr lang="en-US" sz="1400" dirty="0" err="1"/>
              <a:t>i</a:t>
            </a:r>
            <a:r>
              <a:rPr lang="en-US" sz="1400" dirty="0"/>
              <a:t>;</a:t>
            </a:r>
          </a:p>
          <a:p>
            <a:pPr marL="0" indent="0">
              <a:buNone/>
            </a:pPr>
            <a:endParaRPr lang="en-US" sz="1400" dirty="0"/>
          </a:p>
          <a:p>
            <a:pPr marL="0" indent="0">
              <a:buNone/>
            </a:pPr>
            <a:r>
              <a:rPr lang="en-US" sz="1400" dirty="0"/>
              <a:t>  for(</a:t>
            </a:r>
            <a:r>
              <a:rPr lang="en-US" sz="1400" dirty="0" err="1"/>
              <a:t>i</a:t>
            </a:r>
            <a:r>
              <a:rPr lang="en-US" sz="1400" dirty="0"/>
              <a:t>=2; </a:t>
            </a:r>
            <a:r>
              <a:rPr lang="en-US" sz="1400" dirty="0" err="1"/>
              <a:t>i</a:t>
            </a:r>
            <a:r>
              <a:rPr lang="en-US" sz="1400" dirty="0"/>
              <a:t> &lt;= n/2; ++</a:t>
            </a:r>
            <a:r>
              <a:rPr lang="en-US" sz="1400" dirty="0" err="1"/>
              <a:t>i</a:t>
            </a:r>
            <a:r>
              <a:rPr lang="en-US" sz="1400" dirty="0"/>
              <a:t>) {</a:t>
            </a:r>
          </a:p>
          <a:p>
            <a:pPr marL="0" indent="0">
              <a:buNone/>
            </a:pPr>
            <a:r>
              <a:rPr lang="en-US" sz="1400" dirty="0"/>
              <a:t>    if(</a:t>
            </a:r>
            <a:r>
              <a:rPr lang="en-US" sz="1400" dirty="0" err="1"/>
              <a:t>n%i</a:t>
            </a:r>
            <a:r>
              <a:rPr lang="en-US" sz="1400" dirty="0"/>
              <a:t> == 0)</a:t>
            </a:r>
          </a:p>
          <a:p>
            <a:pPr marL="0" indent="0">
              <a:buNone/>
            </a:pPr>
            <a:r>
              <a:rPr lang="en-US" sz="1400" dirty="0"/>
              <a:t>      return 1;</a:t>
            </a:r>
          </a:p>
          <a:p>
            <a:pPr marL="0" indent="0">
              <a:buNone/>
            </a:pPr>
            <a:r>
              <a:rPr lang="en-US" sz="1400" dirty="0"/>
              <a:t>  }</a:t>
            </a:r>
          </a:p>
          <a:p>
            <a:pPr marL="0" indent="0">
              <a:buNone/>
            </a:pPr>
            <a:endParaRPr lang="en-US" sz="1400" dirty="0"/>
          </a:p>
          <a:p>
            <a:pPr marL="0" indent="0">
              <a:buNone/>
            </a:pPr>
            <a:r>
              <a:rPr lang="en-US" sz="1400" dirty="0"/>
              <a:t>  return 0;</a:t>
            </a:r>
          </a:p>
          <a:p>
            <a:pPr marL="0" indent="0">
              <a:buNone/>
            </a:pPr>
            <a:r>
              <a:rPr lang="en-US" sz="1400" dirty="0"/>
              <a:t>}</a:t>
            </a:r>
            <a:endParaRPr lang="en-US" sz="1800" dirty="0"/>
          </a:p>
        </p:txBody>
      </p:sp>
    </p:spTree>
    <p:extLst>
      <p:ext uri="{BB962C8B-B14F-4D97-AF65-F5344CB8AC3E}">
        <p14:creationId xmlns:p14="http://schemas.microsoft.com/office/powerpoint/2010/main" val="4103509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Variable Scope</a:t>
            </a:r>
          </a:p>
        </p:txBody>
      </p:sp>
      <p:sp>
        <p:nvSpPr>
          <p:cNvPr id="3" name="Content Placeholder 2">
            <a:extLst>
              <a:ext uri="{FF2B5EF4-FFF2-40B4-BE49-F238E27FC236}">
                <a16:creationId xmlns:a16="http://schemas.microsoft.com/office/drawing/2014/main" id="{69B2B580-F0FA-EB64-5971-FAF21AAB0780}"/>
              </a:ext>
            </a:extLst>
          </p:cNvPr>
          <p:cNvSpPr>
            <a:spLocks noGrp="1"/>
          </p:cNvSpPr>
          <p:nvPr>
            <p:ph idx="1"/>
          </p:nvPr>
        </p:nvSpPr>
        <p:spPr>
          <a:xfrm>
            <a:off x="628650" y="1392072"/>
            <a:ext cx="7886700" cy="4784891"/>
          </a:xfrm>
        </p:spPr>
        <p:txBody>
          <a:bodyPr>
            <a:normAutofit/>
          </a:bodyPr>
          <a:lstStyle/>
          <a:p>
            <a:pPr algn="just">
              <a:buFont typeface="Wingdings" panose="05000000000000000000" pitchFamily="2" charset="2"/>
              <a:buChar char="q"/>
            </a:pPr>
            <a:r>
              <a:rPr lang="en-US" sz="2400" dirty="0"/>
              <a:t>Variable scope means the visibility of variables within a code of the program.</a:t>
            </a:r>
          </a:p>
          <a:p>
            <a:pPr algn="just">
              <a:buFont typeface="Wingdings" panose="05000000000000000000" pitchFamily="2" charset="2"/>
              <a:buChar char="q"/>
            </a:pPr>
            <a:r>
              <a:rPr lang="en-US" sz="2400" dirty="0"/>
              <a:t>In C, variables which are declared inside a function are local to that block of code and cannot be referred to outside the function. However, variables which are declared outside all functions are global and accessible from the entire program. </a:t>
            </a:r>
          </a:p>
          <a:p>
            <a:pPr algn="just">
              <a:buFont typeface="Wingdings" panose="05000000000000000000" pitchFamily="2" charset="2"/>
              <a:buChar char="q"/>
            </a:pPr>
            <a:r>
              <a:rPr lang="en-US" sz="2400" dirty="0"/>
              <a:t>Constants declared with a #define at the top of a program are accessible from the entire program. We consider the following program which prints the value of the global variable from both main and user defined function:</a:t>
            </a:r>
          </a:p>
          <a:p>
            <a:endParaRPr lang="en-US" dirty="0"/>
          </a:p>
        </p:txBody>
      </p:sp>
    </p:spTree>
    <p:extLst>
      <p:ext uri="{BB962C8B-B14F-4D97-AF65-F5344CB8AC3E}">
        <p14:creationId xmlns:p14="http://schemas.microsoft.com/office/powerpoint/2010/main" val="2558661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Variable Scope</a:t>
            </a:r>
          </a:p>
        </p:txBody>
      </p:sp>
      <p:sp>
        <p:nvSpPr>
          <p:cNvPr id="3" name="Content Placeholder 2">
            <a:extLst>
              <a:ext uri="{FF2B5EF4-FFF2-40B4-BE49-F238E27FC236}">
                <a16:creationId xmlns:a16="http://schemas.microsoft.com/office/drawing/2014/main" id="{69B2B580-F0FA-EB64-5971-FAF21AAB0780}"/>
              </a:ext>
            </a:extLst>
          </p:cNvPr>
          <p:cNvSpPr>
            <a:spLocks noGrp="1"/>
          </p:cNvSpPr>
          <p:nvPr>
            <p:ph idx="1"/>
          </p:nvPr>
        </p:nvSpPr>
        <p:spPr>
          <a:xfrm>
            <a:off x="628650" y="1392072"/>
            <a:ext cx="7886700" cy="4784891"/>
          </a:xfrm>
        </p:spPr>
        <p:txBody>
          <a:bodyPr>
            <a:normAutofit fontScale="92500"/>
          </a:bodyPr>
          <a:lstStyle/>
          <a:p>
            <a:pPr marL="0" indent="0">
              <a:buNone/>
            </a:pPr>
            <a:r>
              <a:rPr lang="en-US" dirty="0"/>
              <a:t>#include &lt;</a:t>
            </a:r>
            <a:r>
              <a:rPr lang="en-US" dirty="0" err="1"/>
              <a:t>stdio.h</a:t>
            </a:r>
            <a:r>
              <a:rPr lang="en-US" dirty="0"/>
              <a:t>&gt;</a:t>
            </a:r>
          </a:p>
          <a:p>
            <a:pPr marL="0" indent="0">
              <a:buNone/>
            </a:pPr>
            <a:r>
              <a:rPr lang="en-US" dirty="0"/>
              <a:t>int global = 1348;</a:t>
            </a:r>
          </a:p>
          <a:p>
            <a:pPr marL="0" indent="0">
              <a:buNone/>
            </a:pPr>
            <a:r>
              <a:rPr lang="en-US" dirty="0"/>
              <a:t>void test();</a:t>
            </a:r>
          </a:p>
          <a:p>
            <a:pPr marL="0" indent="0">
              <a:buNone/>
            </a:pPr>
            <a:r>
              <a:rPr lang="en-US" dirty="0"/>
              <a:t>int main() {</a:t>
            </a:r>
          </a:p>
          <a:p>
            <a:pPr marL="0" indent="0">
              <a:buNone/>
            </a:pPr>
            <a:r>
              <a:rPr lang="en-US" dirty="0" err="1"/>
              <a:t>printf</a:t>
            </a:r>
            <a:r>
              <a:rPr lang="en-US" dirty="0"/>
              <a:t>("from the main function : global =%d \n", global);</a:t>
            </a:r>
          </a:p>
          <a:p>
            <a:pPr marL="0" indent="0">
              <a:buNone/>
            </a:pPr>
            <a:r>
              <a:rPr lang="en-US" dirty="0"/>
              <a:t> test () ;</a:t>
            </a:r>
          </a:p>
          <a:p>
            <a:pPr marL="0" indent="0">
              <a:buNone/>
            </a:pPr>
            <a:r>
              <a:rPr lang="en-US" dirty="0"/>
              <a:t>return 0;}</a:t>
            </a:r>
          </a:p>
          <a:p>
            <a:pPr marL="0" indent="0">
              <a:buNone/>
            </a:pPr>
            <a:r>
              <a:rPr lang="en-US" dirty="0"/>
              <a:t>void test (){</a:t>
            </a:r>
          </a:p>
          <a:p>
            <a:pPr marL="0" indent="0">
              <a:buNone/>
            </a:pPr>
            <a:r>
              <a:rPr lang="en-US" dirty="0" err="1"/>
              <a:t>printf</a:t>
            </a:r>
            <a:r>
              <a:rPr lang="en-US" dirty="0"/>
              <a:t>("from user defined function : global =%d \n", global);}</a:t>
            </a:r>
          </a:p>
          <a:p>
            <a:endParaRPr lang="en-US" dirty="0"/>
          </a:p>
        </p:txBody>
      </p:sp>
      <p:sp>
        <p:nvSpPr>
          <p:cNvPr id="5" name="TextBox 4">
            <a:extLst>
              <a:ext uri="{FF2B5EF4-FFF2-40B4-BE49-F238E27FC236}">
                <a16:creationId xmlns:a16="http://schemas.microsoft.com/office/drawing/2014/main" id="{6BA47F1F-1C47-079D-7E2C-80CB8F58E018}"/>
              </a:ext>
            </a:extLst>
          </p:cNvPr>
          <p:cNvSpPr txBox="1"/>
          <p:nvPr/>
        </p:nvSpPr>
        <p:spPr>
          <a:xfrm>
            <a:off x="4168538" y="2085665"/>
            <a:ext cx="4346812" cy="923330"/>
          </a:xfrm>
          <a:prstGeom prst="rect">
            <a:avLst/>
          </a:prstGeom>
          <a:solidFill>
            <a:srgbClr val="FFFF00"/>
          </a:solidFill>
        </p:spPr>
        <p:txBody>
          <a:bodyPr wrap="square">
            <a:spAutoFit/>
          </a:bodyPr>
          <a:lstStyle/>
          <a:p>
            <a:r>
              <a:rPr lang="en-US" b="1" dirty="0"/>
              <a:t>Output: </a:t>
            </a:r>
          </a:p>
          <a:p>
            <a:r>
              <a:rPr lang="en-US" dirty="0"/>
              <a:t>from the main function : global =1348 from user defined function : global =1348</a:t>
            </a:r>
          </a:p>
        </p:txBody>
      </p:sp>
    </p:spTree>
    <p:extLst>
      <p:ext uri="{BB962C8B-B14F-4D97-AF65-F5344CB8AC3E}">
        <p14:creationId xmlns:p14="http://schemas.microsoft.com/office/powerpoint/2010/main" val="339017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3301" y="261954"/>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Standard Library Functions</a:t>
            </a:r>
            <a:endParaRPr b="1" dirty="0">
              <a:solidFill>
                <a:srgbClr val="0070C0"/>
              </a:solidFill>
            </a:endParaRPr>
          </a:p>
        </p:txBody>
      </p:sp>
      <p:sp>
        <p:nvSpPr>
          <p:cNvPr id="25" name="TextBox 24"/>
          <p:cNvSpPr txBox="1"/>
          <p:nvPr/>
        </p:nvSpPr>
        <p:spPr>
          <a:xfrm>
            <a:off x="292508" y="1333067"/>
            <a:ext cx="8558981" cy="5262979"/>
          </a:xfrm>
          <a:prstGeom prst="rect">
            <a:avLst/>
          </a:prstGeom>
          <a:noFill/>
        </p:spPr>
        <p:txBody>
          <a:bodyPr wrap="square" rtlCol="0">
            <a:spAutoFit/>
          </a:bodyPr>
          <a:lstStyle/>
          <a:p>
            <a:pPr lvl="1" indent="-457200" algn="just">
              <a:buAutoNum type="arabicParenR"/>
            </a:pPr>
            <a:r>
              <a:rPr lang="en-US" sz="2400" b="1" u="sng" dirty="0"/>
              <a:t>Standard Library Functions </a:t>
            </a:r>
          </a:p>
          <a:p>
            <a:pPr marL="342900" lvl="1" indent="-342900" algn="just">
              <a:buFont typeface="Wingdings" panose="05000000000000000000" pitchFamily="2" charset="2"/>
              <a:buChar char="q"/>
            </a:pPr>
            <a:r>
              <a:rPr lang="en-US" sz="2400" dirty="0"/>
              <a:t>Standard library functions are also known as built-in functions.</a:t>
            </a:r>
          </a:p>
          <a:p>
            <a:pPr marL="342900" lvl="1" indent="-342900" algn="just">
              <a:buFont typeface="Wingdings" panose="05000000000000000000" pitchFamily="2" charset="2"/>
              <a:buChar char="q"/>
            </a:pPr>
            <a:r>
              <a:rPr lang="en-US" sz="2400" dirty="0"/>
              <a:t>Functions such as </a:t>
            </a:r>
            <a:r>
              <a:rPr lang="en-US" sz="2400" b="1" dirty="0">
                <a:solidFill>
                  <a:srgbClr val="0070C0"/>
                </a:solidFill>
              </a:rPr>
              <a:t>puts(), gets(), </a:t>
            </a:r>
            <a:r>
              <a:rPr lang="en-US" sz="2400" b="1" dirty="0" err="1">
                <a:solidFill>
                  <a:srgbClr val="0070C0"/>
                </a:solidFill>
              </a:rPr>
              <a:t>printf</a:t>
            </a:r>
            <a:r>
              <a:rPr lang="en-US" sz="2400" b="1" dirty="0">
                <a:solidFill>
                  <a:srgbClr val="0070C0"/>
                </a:solidFill>
              </a:rPr>
              <a:t>(), </a:t>
            </a:r>
            <a:r>
              <a:rPr lang="en-US" sz="2400" b="1" dirty="0" err="1">
                <a:solidFill>
                  <a:srgbClr val="0070C0"/>
                </a:solidFill>
              </a:rPr>
              <a:t>scanf</a:t>
            </a:r>
            <a:r>
              <a:rPr lang="en-US" sz="2400" b="1" dirty="0">
                <a:solidFill>
                  <a:srgbClr val="0070C0"/>
                </a:solidFill>
              </a:rPr>
              <a:t>()</a:t>
            </a:r>
            <a:r>
              <a:rPr lang="en-US" sz="2400" dirty="0"/>
              <a:t> </a:t>
            </a:r>
            <a:r>
              <a:rPr lang="en-US" sz="2400" dirty="0" err="1"/>
              <a:t>etc</a:t>
            </a:r>
            <a:r>
              <a:rPr lang="en-US" sz="2400" dirty="0"/>
              <a:t> are standard library functions. </a:t>
            </a:r>
          </a:p>
          <a:p>
            <a:pPr marL="342900" lvl="1" indent="-342900" algn="just">
              <a:buFont typeface="Wingdings" panose="05000000000000000000" pitchFamily="2" charset="2"/>
              <a:buChar char="q"/>
            </a:pPr>
            <a:r>
              <a:rPr lang="en-US" sz="2400" dirty="0"/>
              <a:t>These functions are already defined in header files (files with .h extensions are called header files such as </a:t>
            </a:r>
            <a:r>
              <a:rPr lang="en-US" sz="2400" b="1" dirty="0" err="1">
                <a:solidFill>
                  <a:srgbClr val="FF0000"/>
                </a:solidFill>
              </a:rPr>
              <a:t>stdio.h</a:t>
            </a:r>
            <a:r>
              <a:rPr lang="en-US" sz="2400" dirty="0"/>
              <a:t>), so we just call them whenever there is a need to use them. </a:t>
            </a:r>
          </a:p>
          <a:p>
            <a:pPr marL="342900" lvl="1" indent="-342900" algn="just">
              <a:buFont typeface="Wingdings" panose="05000000000000000000" pitchFamily="2" charset="2"/>
              <a:buChar char="q"/>
            </a:pPr>
            <a:r>
              <a:rPr lang="en-US" sz="2400" dirty="0"/>
              <a:t>For example, the </a:t>
            </a:r>
            <a:r>
              <a:rPr lang="en-US" sz="2400" b="1" dirty="0" err="1">
                <a:solidFill>
                  <a:srgbClr val="0070C0"/>
                </a:solidFill>
              </a:rPr>
              <a:t>printf</a:t>
            </a:r>
            <a:r>
              <a:rPr lang="en-US" sz="2400" b="1" dirty="0">
                <a:solidFill>
                  <a:srgbClr val="0070C0"/>
                </a:solidFill>
              </a:rPr>
              <a:t>() </a:t>
            </a:r>
            <a:r>
              <a:rPr lang="en-US" sz="2400" dirty="0"/>
              <a:t>function is a standard library function to send formatted output to the screen (display output on the screen). This function is defined in the </a:t>
            </a:r>
            <a:r>
              <a:rPr lang="en-US" sz="2400" b="1" dirty="0" err="1">
                <a:solidFill>
                  <a:srgbClr val="FF0000"/>
                </a:solidFill>
              </a:rPr>
              <a:t>stdio.h</a:t>
            </a:r>
            <a:r>
              <a:rPr lang="en-US" sz="2400" b="1" dirty="0"/>
              <a:t> </a:t>
            </a:r>
            <a:r>
              <a:rPr lang="en-US" sz="2400" dirty="0"/>
              <a:t>header file.</a:t>
            </a:r>
          </a:p>
          <a:p>
            <a:pPr marL="342900" lvl="1" indent="-342900" algn="just">
              <a:buFont typeface="Wingdings" panose="05000000000000000000" pitchFamily="2" charset="2"/>
              <a:buChar char="q"/>
            </a:pPr>
            <a:r>
              <a:rPr lang="en-US" sz="2400" dirty="0"/>
              <a:t>Hence, to use the </a:t>
            </a:r>
            <a:r>
              <a:rPr lang="en-US" sz="2400" b="1" dirty="0" err="1">
                <a:solidFill>
                  <a:srgbClr val="0070C0"/>
                </a:solidFill>
              </a:rPr>
              <a:t>printf</a:t>
            </a:r>
            <a:r>
              <a:rPr lang="en-US" sz="2400" b="1" dirty="0">
                <a:solidFill>
                  <a:srgbClr val="0070C0"/>
                </a:solidFill>
              </a:rPr>
              <a:t>() </a:t>
            </a:r>
            <a:r>
              <a:rPr lang="en-US" sz="2400" dirty="0"/>
              <a:t>function, we need to include the </a:t>
            </a:r>
            <a:r>
              <a:rPr lang="en-US" sz="2400" dirty="0" err="1"/>
              <a:t>stdio.h</a:t>
            </a:r>
            <a:r>
              <a:rPr lang="en-US" sz="2400" dirty="0"/>
              <a:t> header file using </a:t>
            </a:r>
            <a:r>
              <a:rPr lang="en-US" sz="2400" b="1" dirty="0">
                <a:solidFill>
                  <a:srgbClr val="FF0000"/>
                </a:solidFill>
              </a:rPr>
              <a:t>#include &lt;</a:t>
            </a:r>
            <a:r>
              <a:rPr lang="en-US" sz="2400" b="1" dirty="0" err="1">
                <a:solidFill>
                  <a:srgbClr val="FF0000"/>
                </a:solidFill>
              </a:rPr>
              <a:t>stdio.h</a:t>
            </a:r>
            <a:r>
              <a:rPr lang="en-US" sz="2400" b="1" dirty="0">
                <a:solidFill>
                  <a:srgbClr val="FF0000"/>
                </a:solidFill>
              </a:rPr>
              <a:t>&gt;.</a:t>
            </a:r>
          </a:p>
          <a:p>
            <a:pPr marL="342900" lvl="1" indent="-342900" algn="just">
              <a:buFont typeface="Wingdings" panose="05000000000000000000" pitchFamily="2" charset="2"/>
              <a:buChar char="q"/>
            </a:pPr>
            <a:r>
              <a:rPr lang="en-US" sz="2400" dirty="0"/>
              <a:t>The </a:t>
            </a:r>
            <a:r>
              <a:rPr lang="en-US" sz="2400" b="1" dirty="0">
                <a:solidFill>
                  <a:srgbClr val="0070C0"/>
                </a:solidFill>
              </a:rPr>
              <a:t>sqrt() </a:t>
            </a:r>
            <a:r>
              <a:rPr lang="en-US" sz="2400" dirty="0"/>
              <a:t>function calculates the square root of a number. The function is defined in the </a:t>
            </a:r>
            <a:r>
              <a:rPr lang="en-US" sz="2400" b="1" dirty="0" err="1">
                <a:solidFill>
                  <a:srgbClr val="FF0000"/>
                </a:solidFill>
              </a:rPr>
              <a:t>math.h</a:t>
            </a:r>
            <a:r>
              <a:rPr lang="en-US" sz="2400" dirty="0"/>
              <a:t> header file. </a:t>
            </a:r>
          </a:p>
        </p:txBody>
      </p:sp>
    </p:spTree>
    <p:extLst>
      <p:ext uri="{BB962C8B-B14F-4D97-AF65-F5344CB8AC3E}">
        <p14:creationId xmlns:p14="http://schemas.microsoft.com/office/powerpoint/2010/main" val="3250158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Variable Scope</a:t>
            </a:r>
          </a:p>
        </p:txBody>
      </p:sp>
      <p:sp>
        <p:nvSpPr>
          <p:cNvPr id="3" name="Content Placeholder 2">
            <a:extLst>
              <a:ext uri="{FF2B5EF4-FFF2-40B4-BE49-F238E27FC236}">
                <a16:creationId xmlns:a16="http://schemas.microsoft.com/office/drawing/2014/main" id="{69B2B580-F0FA-EB64-5971-FAF21AAB0780}"/>
              </a:ext>
            </a:extLst>
          </p:cNvPr>
          <p:cNvSpPr>
            <a:spLocks noGrp="1"/>
          </p:cNvSpPr>
          <p:nvPr>
            <p:ph idx="1"/>
          </p:nvPr>
        </p:nvSpPr>
        <p:spPr>
          <a:xfrm>
            <a:off x="628650" y="1392072"/>
            <a:ext cx="7886700" cy="4784891"/>
          </a:xfrm>
        </p:spPr>
        <p:txBody>
          <a:bodyPr>
            <a:normAutofit/>
          </a:bodyPr>
          <a:lstStyle/>
          <a:p>
            <a:pPr marL="0" indent="0">
              <a:buNone/>
            </a:pPr>
            <a:r>
              <a:rPr lang="en-US" sz="2400" dirty="0"/>
              <a:t>We discuss the program details:</a:t>
            </a:r>
          </a:p>
          <a:p>
            <a:pPr marL="0" indent="0">
              <a:buNone/>
            </a:pPr>
            <a:endParaRPr lang="en-US" sz="2400" dirty="0"/>
          </a:p>
        </p:txBody>
      </p:sp>
      <p:pic>
        <p:nvPicPr>
          <p:cNvPr id="6" name="Picture 5">
            <a:extLst>
              <a:ext uri="{FF2B5EF4-FFF2-40B4-BE49-F238E27FC236}">
                <a16:creationId xmlns:a16="http://schemas.microsoft.com/office/drawing/2014/main" id="{E470B8C5-33A0-A4A4-5D1A-A16EC45FD2A0}"/>
              </a:ext>
            </a:extLst>
          </p:cNvPr>
          <p:cNvPicPr>
            <a:picLocks noChangeAspect="1"/>
          </p:cNvPicPr>
          <p:nvPr/>
        </p:nvPicPr>
        <p:blipFill>
          <a:blip r:embed="rId2"/>
          <a:stretch>
            <a:fillRect/>
          </a:stretch>
        </p:blipFill>
        <p:spPr>
          <a:xfrm>
            <a:off x="1590259" y="1811179"/>
            <a:ext cx="5963482" cy="2962688"/>
          </a:xfrm>
          <a:prstGeom prst="rect">
            <a:avLst/>
          </a:prstGeom>
        </p:spPr>
      </p:pic>
      <p:sp>
        <p:nvSpPr>
          <p:cNvPr id="8" name="TextBox 7">
            <a:extLst>
              <a:ext uri="{FF2B5EF4-FFF2-40B4-BE49-F238E27FC236}">
                <a16:creationId xmlns:a16="http://schemas.microsoft.com/office/drawing/2014/main" id="{7A8BAAA3-0EEB-E133-A4C2-A2C5AB2359FA}"/>
              </a:ext>
            </a:extLst>
          </p:cNvPr>
          <p:cNvSpPr txBox="1"/>
          <p:nvPr/>
        </p:nvSpPr>
        <p:spPr>
          <a:xfrm>
            <a:off x="532263" y="4773867"/>
            <a:ext cx="8707271" cy="2031325"/>
          </a:xfrm>
          <a:prstGeom prst="rect">
            <a:avLst/>
          </a:prstGeom>
          <a:noFill/>
        </p:spPr>
        <p:txBody>
          <a:bodyPr wrap="square">
            <a:spAutoFit/>
          </a:bodyPr>
          <a:lstStyle/>
          <a:p>
            <a:r>
              <a:rPr lang="en-US" dirty="0"/>
              <a:t>A. We declare an integer global variable with 1348 as initial value.</a:t>
            </a:r>
          </a:p>
          <a:p>
            <a:r>
              <a:rPr lang="en-US" dirty="0"/>
              <a:t>B. We declare and define a test() function which neither takes arguments nor </a:t>
            </a:r>
          </a:p>
          <a:p>
            <a:r>
              <a:rPr lang="en-US" dirty="0"/>
              <a:t>returns a value. This function only prints the global variable value to </a:t>
            </a:r>
          </a:p>
          <a:p>
            <a:r>
              <a:rPr lang="en-US" dirty="0"/>
              <a:t>demonstrate that the global variables can be accessed anywhere in the </a:t>
            </a:r>
          </a:p>
          <a:p>
            <a:r>
              <a:rPr lang="en-US" dirty="0"/>
              <a:t>program.</a:t>
            </a:r>
          </a:p>
          <a:p>
            <a:r>
              <a:rPr lang="en-US" dirty="0"/>
              <a:t>C. We print the global variable within the main function.</a:t>
            </a:r>
          </a:p>
          <a:p>
            <a:r>
              <a:rPr lang="en-US" dirty="0"/>
              <a:t>D. We call the test function in order to print the global variable value.</a:t>
            </a:r>
          </a:p>
        </p:txBody>
      </p:sp>
    </p:spTree>
    <p:extLst>
      <p:ext uri="{BB962C8B-B14F-4D97-AF65-F5344CB8AC3E}">
        <p14:creationId xmlns:p14="http://schemas.microsoft.com/office/powerpoint/2010/main" val="213887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Variable Scope</a:t>
            </a:r>
          </a:p>
        </p:txBody>
      </p:sp>
      <p:pic>
        <p:nvPicPr>
          <p:cNvPr id="6" name="Picture 5">
            <a:extLst>
              <a:ext uri="{FF2B5EF4-FFF2-40B4-BE49-F238E27FC236}">
                <a16:creationId xmlns:a16="http://schemas.microsoft.com/office/drawing/2014/main" id="{E470B8C5-33A0-A4A4-5D1A-A16EC45FD2A0}"/>
              </a:ext>
            </a:extLst>
          </p:cNvPr>
          <p:cNvPicPr>
            <a:picLocks noChangeAspect="1"/>
          </p:cNvPicPr>
          <p:nvPr/>
        </p:nvPicPr>
        <p:blipFill>
          <a:blip r:embed="rId2"/>
          <a:stretch>
            <a:fillRect/>
          </a:stretch>
        </p:blipFill>
        <p:spPr>
          <a:xfrm>
            <a:off x="1699441" y="1690689"/>
            <a:ext cx="5963482" cy="2962688"/>
          </a:xfrm>
          <a:prstGeom prst="rect">
            <a:avLst/>
          </a:prstGeom>
        </p:spPr>
      </p:pic>
      <p:sp>
        <p:nvSpPr>
          <p:cNvPr id="8" name="TextBox 7">
            <a:extLst>
              <a:ext uri="{FF2B5EF4-FFF2-40B4-BE49-F238E27FC236}">
                <a16:creationId xmlns:a16="http://schemas.microsoft.com/office/drawing/2014/main" id="{7A8BAAA3-0EEB-E133-A4C2-A2C5AB2359FA}"/>
              </a:ext>
            </a:extLst>
          </p:cNvPr>
          <p:cNvSpPr txBox="1"/>
          <p:nvPr/>
        </p:nvSpPr>
        <p:spPr>
          <a:xfrm>
            <a:off x="218364" y="4773867"/>
            <a:ext cx="8707271" cy="1938992"/>
          </a:xfrm>
          <a:prstGeom prst="rect">
            <a:avLst/>
          </a:prstGeom>
          <a:noFill/>
        </p:spPr>
        <p:txBody>
          <a:bodyPr wrap="square">
            <a:spAutoFit/>
          </a:bodyPr>
          <a:lstStyle/>
          <a:p>
            <a:pPr algn="just"/>
            <a:r>
              <a:rPr lang="en-US" sz="2400" dirty="0"/>
              <a:t>In C, when arguments are passed to function parameters, the parameters act as local variables which will be destroyed when exiting the function. When you use global variables, use them with caution because can lead to errors and they can change anywhere in a program. They should be initialized before using</a:t>
            </a:r>
          </a:p>
        </p:txBody>
      </p:sp>
    </p:spTree>
    <p:extLst>
      <p:ext uri="{BB962C8B-B14F-4D97-AF65-F5344CB8AC3E}">
        <p14:creationId xmlns:p14="http://schemas.microsoft.com/office/powerpoint/2010/main" val="2307213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Static Variable</a:t>
            </a:r>
          </a:p>
        </p:txBody>
      </p:sp>
      <p:sp>
        <p:nvSpPr>
          <p:cNvPr id="8" name="TextBox 7">
            <a:extLst>
              <a:ext uri="{FF2B5EF4-FFF2-40B4-BE49-F238E27FC236}">
                <a16:creationId xmlns:a16="http://schemas.microsoft.com/office/drawing/2014/main" id="{7A8BAAA3-0EEB-E133-A4C2-A2C5AB2359FA}"/>
              </a:ext>
            </a:extLst>
          </p:cNvPr>
          <p:cNvSpPr txBox="1"/>
          <p:nvPr/>
        </p:nvSpPr>
        <p:spPr>
          <a:xfrm>
            <a:off x="218364" y="1690689"/>
            <a:ext cx="8707271" cy="1938992"/>
          </a:xfrm>
          <a:prstGeom prst="rect">
            <a:avLst/>
          </a:prstGeom>
          <a:noFill/>
        </p:spPr>
        <p:txBody>
          <a:bodyPr wrap="square">
            <a:spAutoFit/>
          </a:bodyPr>
          <a:lstStyle/>
          <a:p>
            <a:pPr algn="just"/>
            <a:r>
              <a:rPr lang="en-US" sz="2400" dirty="0"/>
              <a:t>The static variables have a local scope. However, they are not destroyed when exiting the function. Therefore, a static variable retains its value forever and can be accessed when the function is re-entered. A static variable is initialized when declared and needs the prefix static.</a:t>
            </a:r>
          </a:p>
        </p:txBody>
      </p:sp>
    </p:spTree>
    <p:extLst>
      <p:ext uri="{BB962C8B-B14F-4D97-AF65-F5344CB8AC3E}">
        <p14:creationId xmlns:p14="http://schemas.microsoft.com/office/powerpoint/2010/main" val="124529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Recursive Functions</a:t>
            </a:r>
          </a:p>
        </p:txBody>
      </p:sp>
      <p:sp>
        <p:nvSpPr>
          <p:cNvPr id="8" name="TextBox 7">
            <a:extLst>
              <a:ext uri="{FF2B5EF4-FFF2-40B4-BE49-F238E27FC236}">
                <a16:creationId xmlns:a16="http://schemas.microsoft.com/office/drawing/2014/main" id="{7A8BAAA3-0EEB-E133-A4C2-A2C5AB2359FA}"/>
              </a:ext>
            </a:extLst>
          </p:cNvPr>
          <p:cNvSpPr txBox="1"/>
          <p:nvPr/>
        </p:nvSpPr>
        <p:spPr>
          <a:xfrm>
            <a:off x="218364" y="1690689"/>
            <a:ext cx="8707271" cy="3046988"/>
          </a:xfrm>
          <a:prstGeom prst="rect">
            <a:avLst/>
          </a:prstGeom>
          <a:noFill/>
        </p:spPr>
        <p:txBody>
          <a:bodyPr wrap="square">
            <a:spAutoFit/>
          </a:bodyPr>
          <a:lstStyle/>
          <a:p>
            <a:pPr algn="just"/>
            <a:r>
              <a:rPr lang="en-US" sz="2400" dirty="0"/>
              <a:t>Consider the factorial of a number which is calculated as follow 6! =6* 5 * 4 * 3 * 2 * 1.</a:t>
            </a:r>
          </a:p>
          <a:p>
            <a:pPr algn="just"/>
            <a:r>
              <a:rPr lang="en-US" sz="2400" dirty="0"/>
              <a:t>This calculation is done as repeatedly calculating fact * (fact -1) until fact equals 1.</a:t>
            </a:r>
          </a:p>
          <a:p>
            <a:pPr algn="just"/>
            <a:r>
              <a:rPr lang="en-US" sz="2400" dirty="0"/>
              <a:t>A recursive function is a function which calls itself and includes an exit condition in order to finish the recursive calls. In the case of the factorial number calculation, the exit condition is fact equals to 1. Recursion works by “stacking” calls until the exiting condition is true.</a:t>
            </a:r>
          </a:p>
        </p:txBody>
      </p:sp>
    </p:spTree>
    <p:extLst>
      <p:ext uri="{BB962C8B-B14F-4D97-AF65-F5344CB8AC3E}">
        <p14:creationId xmlns:p14="http://schemas.microsoft.com/office/powerpoint/2010/main" val="248799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Recursive Functions</a:t>
            </a:r>
          </a:p>
        </p:txBody>
      </p:sp>
      <p:sp>
        <p:nvSpPr>
          <p:cNvPr id="8" name="TextBox 7">
            <a:extLst>
              <a:ext uri="{FF2B5EF4-FFF2-40B4-BE49-F238E27FC236}">
                <a16:creationId xmlns:a16="http://schemas.microsoft.com/office/drawing/2014/main" id="{7A8BAAA3-0EEB-E133-A4C2-A2C5AB2359FA}"/>
              </a:ext>
            </a:extLst>
          </p:cNvPr>
          <p:cNvSpPr txBox="1"/>
          <p:nvPr/>
        </p:nvSpPr>
        <p:spPr>
          <a:xfrm>
            <a:off x="218364" y="1690689"/>
            <a:ext cx="8707271" cy="4154984"/>
          </a:xfrm>
          <a:prstGeom prst="rect">
            <a:avLst/>
          </a:prstGeom>
          <a:noFill/>
        </p:spPr>
        <p:txBody>
          <a:bodyPr wrap="square">
            <a:spAutoFit/>
          </a:bodyPr>
          <a:lstStyle/>
          <a:p>
            <a:pPr algn="just"/>
            <a:r>
              <a:rPr lang="en-US" sz="2400"/>
              <a:t>#include &lt;stdio.h&gt;</a:t>
            </a:r>
          </a:p>
          <a:p>
            <a:pPr algn="just"/>
            <a:r>
              <a:rPr lang="en-US" sz="2400"/>
              <a:t>int factorial(int number);</a:t>
            </a:r>
          </a:p>
          <a:p>
            <a:pPr algn="just"/>
            <a:r>
              <a:rPr lang="en-US" sz="2400"/>
              <a:t>int main() { </a:t>
            </a:r>
          </a:p>
          <a:p>
            <a:pPr algn="just"/>
            <a:r>
              <a:rPr lang="en-US" sz="2400"/>
              <a:t> int x = 6;</a:t>
            </a:r>
          </a:p>
          <a:p>
            <a:pPr algn="just"/>
            <a:r>
              <a:rPr lang="en-US" sz="2400"/>
              <a:t> printf("The factorial of %d is %d\n", x, factorial(x)); </a:t>
            </a:r>
          </a:p>
          <a:p>
            <a:pPr algn="just"/>
            <a:r>
              <a:rPr lang="en-US" sz="2400"/>
              <a:t> return 0;}</a:t>
            </a:r>
          </a:p>
          <a:p>
            <a:pPr algn="just"/>
            <a:r>
              <a:rPr lang="en-US" sz="2400"/>
              <a:t>int factorial(int number) {</a:t>
            </a:r>
          </a:p>
          <a:p>
            <a:pPr algn="just"/>
            <a:r>
              <a:rPr lang="en-US" sz="2400"/>
              <a:t>if (number == 1) return (1); /* exiting condition */</a:t>
            </a:r>
          </a:p>
          <a:p>
            <a:pPr algn="just"/>
            <a:r>
              <a:rPr lang="en-US" sz="2400"/>
              <a:t> else</a:t>
            </a:r>
          </a:p>
          <a:p>
            <a:pPr algn="just"/>
            <a:r>
              <a:rPr lang="en-US" sz="2400"/>
              <a:t> return (number * factorial(number - 1));</a:t>
            </a:r>
          </a:p>
          <a:p>
            <a:pPr algn="just"/>
            <a:r>
              <a:rPr lang="en-US" sz="2400"/>
              <a:t>}</a:t>
            </a:r>
            <a:endParaRPr lang="en-US" sz="2400" dirty="0"/>
          </a:p>
        </p:txBody>
      </p:sp>
      <p:sp>
        <p:nvSpPr>
          <p:cNvPr id="4" name="TextBox 3">
            <a:extLst>
              <a:ext uri="{FF2B5EF4-FFF2-40B4-BE49-F238E27FC236}">
                <a16:creationId xmlns:a16="http://schemas.microsoft.com/office/drawing/2014/main" id="{901A3C37-0412-D6A6-C9E2-E9368C9362A8}"/>
              </a:ext>
            </a:extLst>
          </p:cNvPr>
          <p:cNvSpPr txBox="1"/>
          <p:nvPr/>
        </p:nvSpPr>
        <p:spPr>
          <a:xfrm>
            <a:off x="5691116" y="2196870"/>
            <a:ext cx="3234519" cy="646331"/>
          </a:xfrm>
          <a:prstGeom prst="rect">
            <a:avLst/>
          </a:prstGeom>
          <a:solidFill>
            <a:srgbClr val="FFFF00"/>
          </a:solidFill>
        </p:spPr>
        <p:txBody>
          <a:bodyPr wrap="square">
            <a:spAutoFit/>
          </a:bodyPr>
          <a:lstStyle/>
          <a:p>
            <a:r>
              <a:rPr lang="en-US" b="1" dirty="0"/>
              <a:t>Output: </a:t>
            </a:r>
          </a:p>
          <a:p>
            <a:r>
              <a:rPr lang="en-US" dirty="0"/>
              <a:t>The factorial of 6 is 720</a:t>
            </a:r>
          </a:p>
        </p:txBody>
      </p:sp>
    </p:spTree>
    <p:extLst>
      <p:ext uri="{BB962C8B-B14F-4D97-AF65-F5344CB8AC3E}">
        <p14:creationId xmlns:p14="http://schemas.microsoft.com/office/powerpoint/2010/main" val="2966418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Recursive Functions</a:t>
            </a:r>
          </a:p>
        </p:txBody>
      </p:sp>
      <p:pic>
        <p:nvPicPr>
          <p:cNvPr id="5" name="Picture 4">
            <a:extLst>
              <a:ext uri="{FF2B5EF4-FFF2-40B4-BE49-F238E27FC236}">
                <a16:creationId xmlns:a16="http://schemas.microsoft.com/office/drawing/2014/main" id="{574041BA-D038-7C91-3C27-662AEDB876DA}"/>
              </a:ext>
            </a:extLst>
          </p:cNvPr>
          <p:cNvPicPr>
            <a:picLocks noChangeAspect="1"/>
          </p:cNvPicPr>
          <p:nvPr/>
        </p:nvPicPr>
        <p:blipFill>
          <a:blip r:embed="rId2"/>
          <a:stretch>
            <a:fillRect/>
          </a:stretch>
        </p:blipFill>
        <p:spPr>
          <a:xfrm>
            <a:off x="1494995" y="1489135"/>
            <a:ext cx="6154009" cy="2514951"/>
          </a:xfrm>
          <a:prstGeom prst="rect">
            <a:avLst/>
          </a:prstGeom>
        </p:spPr>
      </p:pic>
      <p:sp>
        <p:nvSpPr>
          <p:cNvPr id="7" name="TextBox 6">
            <a:extLst>
              <a:ext uri="{FF2B5EF4-FFF2-40B4-BE49-F238E27FC236}">
                <a16:creationId xmlns:a16="http://schemas.microsoft.com/office/drawing/2014/main" id="{36C596F2-19C5-A4BF-C6EF-E9663BE99351}"/>
              </a:ext>
            </a:extLst>
          </p:cNvPr>
          <p:cNvSpPr txBox="1"/>
          <p:nvPr/>
        </p:nvSpPr>
        <p:spPr>
          <a:xfrm>
            <a:off x="399196" y="4250932"/>
            <a:ext cx="8345606" cy="2031325"/>
          </a:xfrm>
          <a:prstGeom prst="rect">
            <a:avLst/>
          </a:prstGeom>
          <a:noFill/>
        </p:spPr>
        <p:txBody>
          <a:bodyPr wrap="square">
            <a:spAutoFit/>
          </a:bodyPr>
          <a:lstStyle/>
          <a:p>
            <a:pPr marL="342900" indent="-342900" algn="just">
              <a:buAutoNum type="alphaUcPeriod"/>
            </a:pPr>
            <a:r>
              <a:rPr lang="en-US" dirty="0"/>
              <a:t>We declare our recursive factorial function which takes an integer parameter and returns the factorial of this parameter. This function will call itself and decrease the number until the exiting, or the base condition is reached. When the condition is true, the previously generated values will be multiplied by each other, and the final factorial value is returned. </a:t>
            </a:r>
          </a:p>
          <a:p>
            <a:pPr marL="342900" indent="-342900" algn="just">
              <a:buAutoNum type="alphaUcPeriod"/>
            </a:pPr>
            <a:r>
              <a:rPr lang="en-US" dirty="0"/>
              <a:t>We declare and initialize an integer variable with value”6″ and then print its factorial value by calling our factorial function. </a:t>
            </a:r>
          </a:p>
        </p:txBody>
      </p:sp>
    </p:spTree>
    <p:extLst>
      <p:ext uri="{BB962C8B-B14F-4D97-AF65-F5344CB8AC3E}">
        <p14:creationId xmlns:p14="http://schemas.microsoft.com/office/powerpoint/2010/main" val="3298613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866E-82F3-0CE4-458D-01A2B84C08C6}"/>
              </a:ext>
            </a:extLst>
          </p:cNvPr>
          <p:cNvSpPr>
            <a:spLocks noGrp="1"/>
          </p:cNvSpPr>
          <p:nvPr>
            <p:ph type="title"/>
          </p:nvPr>
        </p:nvSpPr>
        <p:spPr/>
        <p:txBody>
          <a:bodyPr/>
          <a:lstStyle/>
          <a:p>
            <a:pPr algn="ctr"/>
            <a:r>
              <a:rPr lang="en-US" dirty="0"/>
              <a:t>Recursive Functions</a:t>
            </a:r>
          </a:p>
        </p:txBody>
      </p:sp>
      <p:sp>
        <p:nvSpPr>
          <p:cNvPr id="4" name="TextBox 3">
            <a:extLst>
              <a:ext uri="{FF2B5EF4-FFF2-40B4-BE49-F238E27FC236}">
                <a16:creationId xmlns:a16="http://schemas.microsoft.com/office/drawing/2014/main" id="{745EBFE7-F915-D221-681B-1A1F1B70943B}"/>
              </a:ext>
            </a:extLst>
          </p:cNvPr>
          <p:cNvSpPr txBox="1"/>
          <p:nvPr/>
        </p:nvSpPr>
        <p:spPr>
          <a:xfrm>
            <a:off x="546337" y="1376791"/>
            <a:ext cx="8051326" cy="923330"/>
          </a:xfrm>
          <a:prstGeom prst="rect">
            <a:avLst/>
          </a:prstGeom>
          <a:noFill/>
        </p:spPr>
        <p:txBody>
          <a:bodyPr wrap="square">
            <a:spAutoFit/>
          </a:bodyPr>
          <a:lstStyle/>
          <a:p>
            <a:pPr algn="just"/>
            <a:r>
              <a:rPr lang="en-US" dirty="0"/>
              <a:t>Consider the following chart to more understand the recursive mechanism which consists of calling the function itself until the base case or stopping condition is reached, and after that, we collect the previous values</a:t>
            </a:r>
          </a:p>
        </p:txBody>
      </p:sp>
      <p:pic>
        <p:nvPicPr>
          <p:cNvPr id="8" name="Picture 7">
            <a:extLst>
              <a:ext uri="{FF2B5EF4-FFF2-40B4-BE49-F238E27FC236}">
                <a16:creationId xmlns:a16="http://schemas.microsoft.com/office/drawing/2014/main" id="{2F0DEED0-0B85-78C4-943B-3F11D8C5E8C4}"/>
              </a:ext>
            </a:extLst>
          </p:cNvPr>
          <p:cNvPicPr>
            <a:picLocks noChangeAspect="1"/>
          </p:cNvPicPr>
          <p:nvPr/>
        </p:nvPicPr>
        <p:blipFill>
          <a:blip r:embed="rId2"/>
          <a:stretch>
            <a:fillRect/>
          </a:stretch>
        </p:blipFill>
        <p:spPr>
          <a:xfrm>
            <a:off x="2494080" y="2300121"/>
            <a:ext cx="4155839" cy="4804192"/>
          </a:xfrm>
          <a:prstGeom prst="rect">
            <a:avLst/>
          </a:prstGeom>
        </p:spPr>
      </p:pic>
    </p:spTree>
    <p:extLst>
      <p:ext uri="{BB962C8B-B14F-4D97-AF65-F5344CB8AC3E}">
        <p14:creationId xmlns:p14="http://schemas.microsoft.com/office/powerpoint/2010/main" val="2992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5" y="285999"/>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User Defined Functions</a:t>
            </a:r>
            <a:endParaRPr b="1" dirty="0">
              <a:solidFill>
                <a:srgbClr val="0070C0"/>
              </a:solidFill>
            </a:endParaRPr>
          </a:p>
        </p:txBody>
      </p:sp>
      <p:sp>
        <p:nvSpPr>
          <p:cNvPr id="25" name="TextBox 24"/>
          <p:cNvSpPr txBox="1"/>
          <p:nvPr/>
        </p:nvSpPr>
        <p:spPr>
          <a:xfrm>
            <a:off x="292508" y="1333067"/>
            <a:ext cx="8558981" cy="4154984"/>
          </a:xfrm>
          <a:prstGeom prst="rect">
            <a:avLst/>
          </a:prstGeom>
          <a:noFill/>
        </p:spPr>
        <p:txBody>
          <a:bodyPr wrap="square" rtlCol="0">
            <a:spAutoFit/>
          </a:bodyPr>
          <a:lstStyle/>
          <a:p>
            <a:pPr marL="0" lvl="1" algn="just"/>
            <a:r>
              <a:rPr lang="en-US" sz="2400" b="1" u="sng" dirty="0"/>
              <a:t>2) User Defined Functions </a:t>
            </a:r>
          </a:p>
          <a:p>
            <a:pPr marL="342900" lvl="1" indent="-342900" algn="just">
              <a:buFont typeface="Wingdings" panose="05000000000000000000" pitchFamily="2" charset="2"/>
              <a:buChar char="q"/>
            </a:pPr>
            <a:r>
              <a:rPr lang="en-US" sz="2400" dirty="0"/>
              <a:t>The functions that we create in a program are known as user defined functions or in other words you can say that a function created by user is known as user defined function. </a:t>
            </a:r>
          </a:p>
          <a:p>
            <a:pPr marL="342900" lvl="1" indent="-342900" algn="just">
              <a:buFont typeface="Wingdings" panose="05000000000000000000" pitchFamily="2" charset="2"/>
              <a:buChar char="q"/>
            </a:pPr>
            <a:r>
              <a:rPr lang="en-US" sz="2400" dirty="0"/>
              <a:t>Whereas a user-defined function is a type of function in which we have to write a body of a function and call the function whenever we require the function to perform some operation in our program. </a:t>
            </a:r>
          </a:p>
          <a:p>
            <a:pPr marL="342900" lvl="1" indent="-342900" algn="just">
              <a:buFont typeface="Wingdings" panose="05000000000000000000" pitchFamily="2" charset="2"/>
              <a:buChar char="q"/>
            </a:pPr>
            <a:r>
              <a:rPr lang="en-US" sz="2400" dirty="0"/>
              <a:t>A user-defined function in C is always written by the user, but later it can be a part of ‘C’ library. It is a major advantage of ‘C’ programming. </a:t>
            </a:r>
          </a:p>
        </p:txBody>
      </p:sp>
    </p:spTree>
    <p:extLst>
      <p:ext uri="{BB962C8B-B14F-4D97-AF65-F5344CB8AC3E}">
        <p14:creationId xmlns:p14="http://schemas.microsoft.com/office/powerpoint/2010/main" val="84806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385" y="285999"/>
            <a:ext cx="5991225"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User Defined Functions</a:t>
            </a:r>
            <a:endParaRPr b="1" dirty="0">
              <a:solidFill>
                <a:srgbClr val="0070C0"/>
              </a:solidFill>
            </a:endParaRPr>
          </a:p>
        </p:txBody>
      </p:sp>
      <p:sp>
        <p:nvSpPr>
          <p:cNvPr id="25" name="TextBox 24"/>
          <p:cNvSpPr txBox="1"/>
          <p:nvPr/>
        </p:nvSpPr>
        <p:spPr>
          <a:xfrm>
            <a:off x="292508" y="1333067"/>
            <a:ext cx="8558981" cy="830997"/>
          </a:xfrm>
          <a:prstGeom prst="rect">
            <a:avLst/>
          </a:prstGeom>
          <a:noFill/>
        </p:spPr>
        <p:txBody>
          <a:bodyPr wrap="square" rtlCol="0">
            <a:spAutoFit/>
          </a:bodyPr>
          <a:lstStyle/>
          <a:p>
            <a:pPr marL="0" lvl="1" algn="just"/>
            <a:r>
              <a:rPr lang="en-US" sz="2400" b="1" dirty="0"/>
              <a:t>User Defined Functions </a:t>
            </a:r>
          </a:p>
          <a:p>
            <a:pPr marL="0" lvl="1" algn="just"/>
            <a:endParaRPr lang="en-US" sz="2400" b="1" u="sng" dirty="0"/>
          </a:p>
        </p:txBody>
      </p:sp>
      <p:sp>
        <p:nvSpPr>
          <p:cNvPr id="5" name="TextBox 4">
            <a:extLst>
              <a:ext uri="{FF2B5EF4-FFF2-40B4-BE49-F238E27FC236}">
                <a16:creationId xmlns:a16="http://schemas.microsoft.com/office/drawing/2014/main" id="{84E59F0A-08AA-F147-8A6D-11B6B23A65BD}"/>
              </a:ext>
            </a:extLst>
          </p:cNvPr>
          <p:cNvSpPr txBox="1"/>
          <p:nvPr/>
        </p:nvSpPr>
        <p:spPr>
          <a:xfrm>
            <a:off x="292508" y="1928090"/>
            <a:ext cx="8291053" cy="4524315"/>
          </a:xfrm>
          <a:prstGeom prst="rect">
            <a:avLst/>
          </a:prstGeom>
          <a:noFill/>
        </p:spPr>
        <p:txBody>
          <a:bodyPr wrap="square">
            <a:spAutoFit/>
          </a:bodyPr>
          <a:lstStyle/>
          <a:p>
            <a:pPr algn="just"/>
            <a:r>
              <a:rPr lang="en-US" sz="2400" dirty="0"/>
              <a:t>A function is a block of code that performs a specific task.</a:t>
            </a:r>
          </a:p>
          <a:p>
            <a:pPr algn="just"/>
            <a:endParaRPr lang="en-US" sz="2400" dirty="0"/>
          </a:p>
          <a:p>
            <a:pPr algn="just"/>
            <a:r>
              <a:rPr lang="en-US" sz="2400" dirty="0"/>
              <a:t>C allows you to define functions according to your need. These functions are known as user-defined functions. </a:t>
            </a:r>
          </a:p>
          <a:p>
            <a:pPr algn="just"/>
            <a:endParaRPr lang="en-US" sz="2400" dirty="0"/>
          </a:p>
          <a:p>
            <a:pPr algn="just"/>
            <a:r>
              <a:rPr lang="en-US" sz="2400" dirty="0"/>
              <a:t>For example:</a:t>
            </a:r>
          </a:p>
          <a:p>
            <a:pPr algn="just"/>
            <a:r>
              <a:rPr lang="en-US" sz="2400" dirty="0"/>
              <a:t>Suppose, you need to create a circle and color it depending upon the radius and color. You can create two functions to solve this problem:</a:t>
            </a:r>
          </a:p>
          <a:p>
            <a:pPr algn="just"/>
            <a:endParaRPr lang="en-US" sz="2400" dirty="0"/>
          </a:p>
          <a:p>
            <a:pPr algn="ctr"/>
            <a:r>
              <a:rPr lang="en-US" sz="2400" b="1" dirty="0" err="1">
                <a:solidFill>
                  <a:srgbClr val="7030A0"/>
                </a:solidFill>
              </a:rPr>
              <a:t>createCircle</a:t>
            </a:r>
            <a:r>
              <a:rPr lang="en-US" sz="2400" b="1" dirty="0">
                <a:solidFill>
                  <a:srgbClr val="7030A0"/>
                </a:solidFill>
              </a:rPr>
              <a:t>() function</a:t>
            </a:r>
          </a:p>
          <a:p>
            <a:pPr algn="ctr"/>
            <a:r>
              <a:rPr lang="en-US" sz="2400" b="1" dirty="0">
                <a:solidFill>
                  <a:srgbClr val="7030A0"/>
                </a:solidFill>
              </a:rPr>
              <a:t>color() function</a:t>
            </a:r>
          </a:p>
        </p:txBody>
      </p:sp>
    </p:spTree>
    <p:extLst>
      <p:ext uri="{BB962C8B-B14F-4D97-AF65-F5344CB8AC3E}">
        <p14:creationId xmlns:p14="http://schemas.microsoft.com/office/powerpoint/2010/main" val="48841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1803" y="0"/>
            <a:ext cx="5060391" cy="1367682"/>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How user defined functions works ?</a:t>
            </a:r>
            <a:endParaRPr b="1" dirty="0">
              <a:solidFill>
                <a:srgbClr val="0070C0"/>
              </a:solidFill>
            </a:endParaRPr>
          </a:p>
        </p:txBody>
      </p:sp>
      <p:sp>
        <p:nvSpPr>
          <p:cNvPr id="25" name="TextBox 24"/>
          <p:cNvSpPr txBox="1"/>
          <p:nvPr/>
        </p:nvSpPr>
        <p:spPr>
          <a:xfrm>
            <a:off x="292509" y="1367682"/>
            <a:ext cx="2966885" cy="5324535"/>
          </a:xfrm>
          <a:prstGeom prst="rect">
            <a:avLst/>
          </a:prstGeom>
          <a:solidFill>
            <a:schemeClr val="bg2"/>
          </a:solidFill>
        </p:spPr>
        <p:txBody>
          <a:bodyPr wrap="square" rtlCol="0">
            <a:spAutoFit/>
          </a:bodyPr>
          <a:lstStyle/>
          <a:p>
            <a:pPr marL="0" lvl="1" algn="just"/>
            <a:r>
              <a:rPr lang="en-US" sz="2000" dirty="0"/>
              <a:t>#include &lt;</a:t>
            </a:r>
            <a:r>
              <a:rPr lang="en-US" sz="2000" dirty="0" err="1"/>
              <a:t>stdio.h</a:t>
            </a:r>
            <a:r>
              <a:rPr lang="en-US" sz="2000" dirty="0"/>
              <a:t>&gt;</a:t>
            </a:r>
          </a:p>
          <a:p>
            <a:pPr marL="0" lvl="1" algn="just"/>
            <a:r>
              <a:rPr lang="en-US" sz="2000" dirty="0"/>
              <a:t>void functionName()</a:t>
            </a:r>
          </a:p>
          <a:p>
            <a:pPr marL="0" lvl="1" algn="just"/>
            <a:r>
              <a:rPr lang="en-US" sz="2000" dirty="0"/>
              <a:t>{</a:t>
            </a:r>
          </a:p>
          <a:p>
            <a:pPr marL="0" lvl="1" algn="just"/>
            <a:r>
              <a:rPr lang="en-US" sz="2000" dirty="0"/>
              <a:t>    ... .. ...</a:t>
            </a:r>
          </a:p>
          <a:p>
            <a:pPr marL="0" lvl="1" algn="just"/>
            <a:r>
              <a:rPr lang="en-US" sz="2000" dirty="0"/>
              <a:t>    ... .. ...</a:t>
            </a:r>
          </a:p>
          <a:p>
            <a:pPr marL="0" lvl="1" algn="just"/>
            <a:r>
              <a:rPr lang="en-US" sz="2000" dirty="0"/>
              <a:t>}</a:t>
            </a:r>
          </a:p>
          <a:p>
            <a:pPr marL="0" lvl="1" algn="just"/>
            <a:endParaRPr lang="en-US" sz="2000" dirty="0"/>
          </a:p>
          <a:p>
            <a:pPr marL="0" lvl="1" algn="just"/>
            <a:r>
              <a:rPr lang="en-US" sz="2000" dirty="0"/>
              <a:t>int main()</a:t>
            </a:r>
          </a:p>
          <a:p>
            <a:pPr marL="0" lvl="1" algn="just"/>
            <a:r>
              <a:rPr lang="en-US" sz="2000" dirty="0"/>
              <a:t>{</a:t>
            </a:r>
          </a:p>
          <a:p>
            <a:pPr marL="0" lvl="1" algn="just"/>
            <a:r>
              <a:rPr lang="en-US" sz="2000" dirty="0"/>
              <a:t>    ... .. ...</a:t>
            </a:r>
          </a:p>
          <a:p>
            <a:pPr marL="0" lvl="1" algn="just"/>
            <a:r>
              <a:rPr lang="en-US" sz="2000" dirty="0"/>
              <a:t>    ... .. ...</a:t>
            </a:r>
          </a:p>
          <a:p>
            <a:pPr marL="0" lvl="1" algn="just"/>
            <a:endParaRPr lang="en-US" sz="2000" dirty="0"/>
          </a:p>
          <a:p>
            <a:pPr marL="0" lvl="1" algn="just"/>
            <a:r>
              <a:rPr lang="en-US" sz="2000" dirty="0"/>
              <a:t>    functionName();</a:t>
            </a:r>
          </a:p>
          <a:p>
            <a:pPr marL="0" lvl="1" algn="just"/>
            <a:r>
              <a:rPr lang="en-US" sz="2000" dirty="0"/>
              <a:t>    </a:t>
            </a:r>
          </a:p>
          <a:p>
            <a:pPr marL="0" lvl="1" algn="just"/>
            <a:r>
              <a:rPr lang="en-US" sz="2000" dirty="0"/>
              <a:t>    ... .. ...</a:t>
            </a:r>
          </a:p>
          <a:p>
            <a:pPr marL="0" lvl="1" algn="just"/>
            <a:r>
              <a:rPr lang="en-US" sz="2000" dirty="0"/>
              <a:t>    ... .. ...</a:t>
            </a:r>
          </a:p>
          <a:p>
            <a:pPr marL="0" lvl="1" algn="just"/>
            <a:r>
              <a:rPr lang="en-US" sz="2000" dirty="0"/>
              <a:t>}</a:t>
            </a:r>
            <a:endParaRPr lang="en-US" sz="2400" dirty="0"/>
          </a:p>
        </p:txBody>
      </p:sp>
      <p:sp>
        <p:nvSpPr>
          <p:cNvPr id="5" name="TextBox 4">
            <a:extLst>
              <a:ext uri="{FF2B5EF4-FFF2-40B4-BE49-F238E27FC236}">
                <a16:creationId xmlns:a16="http://schemas.microsoft.com/office/drawing/2014/main" id="{AF91A4AD-FF29-856E-BFAD-51FB4924B154}"/>
              </a:ext>
            </a:extLst>
          </p:cNvPr>
          <p:cNvSpPr txBox="1"/>
          <p:nvPr/>
        </p:nvSpPr>
        <p:spPr>
          <a:xfrm>
            <a:off x="3658364" y="1932406"/>
            <a:ext cx="5060391" cy="1754326"/>
          </a:xfrm>
          <a:prstGeom prst="rect">
            <a:avLst/>
          </a:prstGeom>
          <a:solidFill>
            <a:schemeClr val="bg1"/>
          </a:solidFill>
          <a:ln>
            <a:solidFill>
              <a:schemeClr val="tx1"/>
            </a:solidFill>
          </a:ln>
        </p:spPr>
        <p:txBody>
          <a:bodyPr wrap="square">
            <a:spAutoFit/>
          </a:bodyPr>
          <a:lstStyle/>
          <a:p>
            <a:r>
              <a:rPr lang="en-US" dirty="0"/>
              <a:t>The execution of a C program begins from the main() function.</a:t>
            </a:r>
          </a:p>
          <a:p>
            <a:endParaRPr lang="en-US" dirty="0"/>
          </a:p>
          <a:p>
            <a:r>
              <a:rPr lang="en-US" dirty="0"/>
              <a:t>When the compiler encounters functionName();, </a:t>
            </a:r>
          </a:p>
          <a:p>
            <a:r>
              <a:rPr lang="en-US" dirty="0"/>
              <a:t>control of the program jumps to </a:t>
            </a:r>
          </a:p>
          <a:p>
            <a:r>
              <a:rPr lang="en-US" dirty="0"/>
              <a:t>void functionName()</a:t>
            </a:r>
          </a:p>
        </p:txBody>
      </p:sp>
      <p:sp>
        <p:nvSpPr>
          <p:cNvPr id="6" name="TextBox 5">
            <a:extLst>
              <a:ext uri="{FF2B5EF4-FFF2-40B4-BE49-F238E27FC236}">
                <a16:creationId xmlns:a16="http://schemas.microsoft.com/office/drawing/2014/main" id="{CD18484E-4AEC-F111-3705-481D982664B0}"/>
              </a:ext>
            </a:extLst>
          </p:cNvPr>
          <p:cNvSpPr txBox="1"/>
          <p:nvPr/>
        </p:nvSpPr>
        <p:spPr>
          <a:xfrm>
            <a:off x="3658363" y="4251456"/>
            <a:ext cx="5060391" cy="1754326"/>
          </a:xfrm>
          <a:prstGeom prst="rect">
            <a:avLst/>
          </a:prstGeom>
          <a:noFill/>
          <a:ln>
            <a:solidFill>
              <a:schemeClr val="tx1"/>
            </a:solidFill>
          </a:ln>
        </p:spPr>
        <p:txBody>
          <a:bodyPr wrap="square">
            <a:spAutoFit/>
          </a:bodyPr>
          <a:lstStyle/>
          <a:p>
            <a:r>
              <a:rPr lang="en-US" dirty="0"/>
              <a:t>And, the compiler starts executing the codes inside functionName().</a:t>
            </a:r>
          </a:p>
          <a:p>
            <a:endParaRPr lang="en-US" dirty="0"/>
          </a:p>
          <a:p>
            <a:r>
              <a:rPr lang="en-US" dirty="0"/>
              <a:t>The control of the program jumps back to the main() function once code inside the function definition is executed.</a:t>
            </a:r>
          </a:p>
        </p:txBody>
      </p:sp>
    </p:spTree>
    <p:extLst>
      <p:ext uri="{BB962C8B-B14F-4D97-AF65-F5344CB8AC3E}">
        <p14:creationId xmlns:p14="http://schemas.microsoft.com/office/powerpoint/2010/main" val="331476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function works in C programming?">
            <a:extLst>
              <a:ext uri="{FF2B5EF4-FFF2-40B4-BE49-F238E27FC236}">
                <a16:creationId xmlns:a16="http://schemas.microsoft.com/office/drawing/2014/main" id="{39FF078D-B571-9E6E-F792-F138B039FF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11" t="22141" r="24611" b="4072"/>
          <a:stretch/>
        </p:blipFill>
        <p:spPr bwMode="auto">
          <a:xfrm>
            <a:off x="1976283" y="1029128"/>
            <a:ext cx="4925962" cy="570851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1032387" y="338554"/>
            <a:ext cx="8111613" cy="690574"/>
          </a:xfrm>
          <a:prstGeom prst="rect">
            <a:avLst/>
          </a:prstGeom>
        </p:spPr>
        <p:txBody>
          <a:bodyPr vert="horz" wrap="square" lIns="0" tIns="13335" rIns="0" bIns="0" rtlCol="0">
            <a:spAutoFit/>
          </a:bodyPr>
          <a:lstStyle/>
          <a:p>
            <a:pPr marL="12700" algn="ctr">
              <a:lnSpc>
                <a:spcPct val="100000"/>
              </a:lnSpc>
              <a:spcBef>
                <a:spcPts val="105"/>
              </a:spcBef>
            </a:pPr>
            <a:r>
              <a:rPr lang="en-US" b="1" dirty="0">
                <a:solidFill>
                  <a:srgbClr val="0070C0"/>
                </a:solidFill>
              </a:rPr>
              <a:t>How functions works?</a:t>
            </a:r>
            <a:endParaRPr b="1" dirty="0">
              <a:solidFill>
                <a:srgbClr val="0070C0"/>
              </a:solidFill>
            </a:endParaRPr>
          </a:p>
        </p:txBody>
      </p:sp>
    </p:spTree>
    <p:extLst>
      <p:ext uri="{BB962C8B-B14F-4D97-AF65-F5344CB8AC3E}">
        <p14:creationId xmlns:p14="http://schemas.microsoft.com/office/powerpoint/2010/main" val="148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72CC-55B5-1A5E-88CB-3D28A332F133}"/>
              </a:ext>
            </a:extLst>
          </p:cNvPr>
          <p:cNvSpPr>
            <a:spLocks noGrp="1"/>
          </p:cNvSpPr>
          <p:nvPr>
            <p:ph type="title"/>
          </p:nvPr>
        </p:nvSpPr>
        <p:spPr/>
        <p:txBody>
          <a:bodyPr/>
          <a:lstStyle/>
          <a:p>
            <a:r>
              <a:rPr lang="en-US" dirty="0"/>
              <a:t>Example: User Defined Functions</a:t>
            </a:r>
          </a:p>
        </p:txBody>
      </p:sp>
      <p:sp>
        <p:nvSpPr>
          <p:cNvPr id="3" name="Content Placeholder 2">
            <a:extLst>
              <a:ext uri="{FF2B5EF4-FFF2-40B4-BE49-F238E27FC236}">
                <a16:creationId xmlns:a16="http://schemas.microsoft.com/office/drawing/2014/main" id="{5BF0DB52-3A25-1718-AD8B-65C3279061A3}"/>
              </a:ext>
            </a:extLst>
          </p:cNvPr>
          <p:cNvSpPr>
            <a:spLocks noGrp="1"/>
          </p:cNvSpPr>
          <p:nvPr>
            <p:ph idx="1"/>
          </p:nvPr>
        </p:nvSpPr>
        <p:spPr>
          <a:xfrm>
            <a:off x="628650" y="1415845"/>
            <a:ext cx="7886700" cy="4761118"/>
          </a:xfrm>
        </p:spPr>
        <p:txBody>
          <a:bodyPr>
            <a:normAutofit/>
          </a:bodyPr>
          <a:lstStyle/>
          <a:p>
            <a:pPr marL="0" indent="0" algn="just">
              <a:buNone/>
            </a:pPr>
            <a:r>
              <a:rPr lang="en-US" sz="2400" dirty="0"/>
              <a:t>Here is an example to add two integers. To perform this task, we have created a user-defined </a:t>
            </a:r>
            <a:r>
              <a:rPr lang="en-US" sz="2400" b="1" dirty="0" err="1">
                <a:solidFill>
                  <a:srgbClr val="0070C0"/>
                </a:solidFill>
              </a:rPr>
              <a:t>addNumbers</a:t>
            </a:r>
            <a:r>
              <a:rPr lang="en-US" sz="2400" b="1" dirty="0">
                <a:solidFill>
                  <a:srgbClr val="0070C0"/>
                </a:solidFill>
              </a:rPr>
              <a:t>()</a:t>
            </a:r>
            <a:r>
              <a:rPr lang="en-US" sz="2400" dirty="0"/>
              <a:t>.</a:t>
            </a:r>
          </a:p>
          <a:p>
            <a:pPr marL="0" indent="0" algn="just">
              <a:buNone/>
            </a:pPr>
            <a:endParaRPr lang="en-US" sz="2400" dirty="0"/>
          </a:p>
        </p:txBody>
      </p:sp>
      <p:sp>
        <p:nvSpPr>
          <p:cNvPr id="7" name="TextBox 6">
            <a:extLst>
              <a:ext uri="{FF2B5EF4-FFF2-40B4-BE49-F238E27FC236}">
                <a16:creationId xmlns:a16="http://schemas.microsoft.com/office/drawing/2014/main" id="{DDAC260E-4E6F-9E6F-D50B-25570DAFA442}"/>
              </a:ext>
            </a:extLst>
          </p:cNvPr>
          <p:cNvSpPr txBox="1"/>
          <p:nvPr/>
        </p:nvSpPr>
        <p:spPr>
          <a:xfrm>
            <a:off x="230445" y="2162102"/>
            <a:ext cx="4572000" cy="4247317"/>
          </a:xfrm>
          <a:prstGeom prst="rect">
            <a:avLst/>
          </a:prstGeom>
          <a:solidFill>
            <a:schemeClr val="bg2"/>
          </a:solidFill>
          <a:ln>
            <a:solidFill>
              <a:schemeClr val="tx1"/>
            </a:solidFill>
          </a:ln>
        </p:spPr>
        <p:txBody>
          <a:bodyPr wrap="square">
            <a:spAutoFit/>
          </a:bodyPr>
          <a:lstStyle/>
          <a:p>
            <a:r>
              <a:rPr lang="en-US" dirty="0"/>
              <a:t>#include &lt;</a:t>
            </a:r>
            <a:r>
              <a:rPr lang="en-US" dirty="0" err="1"/>
              <a:t>stdio.h</a:t>
            </a:r>
            <a:r>
              <a:rPr lang="en-US" dirty="0"/>
              <a:t>&gt;</a:t>
            </a:r>
          </a:p>
          <a:p>
            <a:r>
              <a:rPr lang="en-US" dirty="0">
                <a:highlight>
                  <a:srgbClr val="00FF00"/>
                </a:highlight>
              </a:rPr>
              <a:t>int </a:t>
            </a:r>
            <a:r>
              <a:rPr lang="en-US" dirty="0" err="1">
                <a:highlight>
                  <a:srgbClr val="00FF00"/>
                </a:highlight>
              </a:rPr>
              <a:t>addNumbers</a:t>
            </a:r>
            <a:r>
              <a:rPr lang="en-US" dirty="0">
                <a:highlight>
                  <a:srgbClr val="00FF00"/>
                </a:highlight>
              </a:rPr>
              <a:t>(int a, int b);    </a:t>
            </a:r>
            <a:r>
              <a:rPr lang="en-US" dirty="0"/>
              <a:t>// function prototype</a:t>
            </a:r>
          </a:p>
          <a:p>
            <a:endParaRPr lang="en-US" dirty="0"/>
          </a:p>
          <a:p>
            <a:r>
              <a:rPr lang="en-US" dirty="0"/>
              <a:t>int main()</a:t>
            </a:r>
          </a:p>
          <a:p>
            <a:r>
              <a:rPr lang="en-US" dirty="0"/>
              <a:t>{</a:t>
            </a:r>
          </a:p>
          <a:p>
            <a:r>
              <a:rPr lang="en-US" dirty="0"/>
              <a:t>    int n1,n2,sum;</a:t>
            </a:r>
          </a:p>
          <a:p>
            <a:endParaRPr lang="en-US" dirty="0"/>
          </a:p>
          <a:p>
            <a:r>
              <a:rPr lang="en-US" dirty="0"/>
              <a:t>    </a:t>
            </a:r>
            <a:r>
              <a:rPr lang="en-US" dirty="0" err="1"/>
              <a:t>printf</a:t>
            </a:r>
            <a:r>
              <a:rPr lang="en-US" dirty="0"/>
              <a:t>("Enters two numbers: ");</a:t>
            </a:r>
          </a:p>
          <a:p>
            <a:r>
              <a:rPr lang="en-US" dirty="0"/>
              <a:t>    </a:t>
            </a:r>
            <a:r>
              <a:rPr lang="en-US" dirty="0" err="1"/>
              <a:t>scanf</a:t>
            </a:r>
            <a:r>
              <a:rPr lang="en-US" dirty="0"/>
              <a:t>("%d %d",&amp;n1,&amp;n2);</a:t>
            </a:r>
          </a:p>
          <a:p>
            <a:endParaRPr lang="en-US" dirty="0"/>
          </a:p>
          <a:p>
            <a:r>
              <a:rPr lang="en-US" dirty="0"/>
              <a:t>    sum = </a:t>
            </a:r>
            <a:r>
              <a:rPr lang="en-US" dirty="0" err="1">
                <a:highlight>
                  <a:srgbClr val="FFFF00"/>
                </a:highlight>
              </a:rPr>
              <a:t>addNumbers</a:t>
            </a:r>
            <a:r>
              <a:rPr lang="en-US" dirty="0">
                <a:highlight>
                  <a:srgbClr val="FFFF00"/>
                </a:highlight>
              </a:rPr>
              <a:t>(n1, n2);    </a:t>
            </a:r>
            <a:r>
              <a:rPr lang="en-US" dirty="0"/>
              <a:t>// function call</a:t>
            </a:r>
          </a:p>
          <a:p>
            <a:r>
              <a:rPr lang="en-US" dirty="0"/>
              <a:t>    </a:t>
            </a:r>
            <a:r>
              <a:rPr lang="en-US" dirty="0" err="1"/>
              <a:t>printf</a:t>
            </a:r>
            <a:r>
              <a:rPr lang="en-US" dirty="0"/>
              <a:t>("sum = %</a:t>
            </a:r>
            <a:r>
              <a:rPr lang="en-US" dirty="0" err="1"/>
              <a:t>d",sum</a:t>
            </a:r>
            <a:r>
              <a:rPr lang="en-US" dirty="0"/>
              <a:t>);</a:t>
            </a:r>
          </a:p>
          <a:p>
            <a:endParaRPr lang="en-US" dirty="0"/>
          </a:p>
          <a:p>
            <a:r>
              <a:rPr lang="en-US" dirty="0"/>
              <a:t>    return 0;</a:t>
            </a:r>
          </a:p>
        </p:txBody>
      </p:sp>
      <p:sp>
        <p:nvSpPr>
          <p:cNvPr id="9" name="TextBox 8">
            <a:extLst>
              <a:ext uri="{FF2B5EF4-FFF2-40B4-BE49-F238E27FC236}">
                <a16:creationId xmlns:a16="http://schemas.microsoft.com/office/drawing/2014/main" id="{342B274B-1F9F-9931-D3E3-D6FBACC61745}"/>
              </a:ext>
            </a:extLst>
          </p:cNvPr>
          <p:cNvSpPr txBox="1"/>
          <p:nvPr/>
        </p:nvSpPr>
        <p:spPr>
          <a:xfrm>
            <a:off x="4970205" y="2365243"/>
            <a:ext cx="3943350" cy="3139321"/>
          </a:xfrm>
          <a:prstGeom prst="rect">
            <a:avLst/>
          </a:prstGeom>
          <a:solidFill>
            <a:schemeClr val="bg2"/>
          </a:solidFill>
          <a:ln>
            <a:solidFill>
              <a:schemeClr val="tx1"/>
            </a:solidFill>
          </a:ln>
        </p:spPr>
        <p:txBody>
          <a:bodyPr wrap="square">
            <a:spAutoFit/>
          </a:bodyPr>
          <a:lstStyle/>
          <a:p>
            <a:r>
              <a:rPr lang="en-US" dirty="0"/>
              <a:t>}</a:t>
            </a:r>
          </a:p>
          <a:p>
            <a:endParaRPr lang="en-US" dirty="0"/>
          </a:p>
          <a:p>
            <a:r>
              <a:rPr lang="en-US" dirty="0"/>
              <a:t>int </a:t>
            </a:r>
            <a:r>
              <a:rPr lang="en-US" dirty="0" err="1">
                <a:highlight>
                  <a:srgbClr val="00FFFF"/>
                </a:highlight>
              </a:rPr>
              <a:t>addNumbers</a:t>
            </a:r>
            <a:r>
              <a:rPr lang="en-US" dirty="0">
                <a:highlight>
                  <a:srgbClr val="00FFFF"/>
                </a:highlight>
              </a:rPr>
              <a:t>(int a, int b)        </a:t>
            </a:r>
          </a:p>
          <a:p>
            <a:r>
              <a:rPr lang="en-US" dirty="0"/>
              <a:t>// function definition   </a:t>
            </a:r>
          </a:p>
          <a:p>
            <a:endParaRPr lang="en-US" dirty="0"/>
          </a:p>
          <a:p>
            <a:r>
              <a:rPr lang="en-US" dirty="0"/>
              <a:t>{</a:t>
            </a:r>
          </a:p>
          <a:p>
            <a:r>
              <a:rPr lang="en-US" dirty="0"/>
              <a:t>    int result;</a:t>
            </a:r>
          </a:p>
          <a:p>
            <a:r>
              <a:rPr lang="en-US" dirty="0"/>
              <a:t>    result = </a:t>
            </a:r>
            <a:r>
              <a:rPr lang="en-US" dirty="0" err="1"/>
              <a:t>a+b</a:t>
            </a:r>
            <a:r>
              <a:rPr lang="en-US" dirty="0"/>
              <a:t>;</a:t>
            </a:r>
          </a:p>
          <a:p>
            <a:r>
              <a:rPr lang="en-US" dirty="0"/>
              <a:t>    return result;                  // return statement</a:t>
            </a:r>
          </a:p>
          <a:p>
            <a:r>
              <a:rPr lang="en-US" dirty="0"/>
              <a:t>}</a:t>
            </a:r>
          </a:p>
        </p:txBody>
      </p:sp>
    </p:spTree>
    <p:extLst>
      <p:ext uri="{BB962C8B-B14F-4D97-AF65-F5344CB8AC3E}">
        <p14:creationId xmlns:p14="http://schemas.microsoft.com/office/powerpoint/2010/main" val="2307546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3923</TotalTime>
  <Words>3838</Words>
  <Application>Microsoft Office PowerPoint</Application>
  <PresentationFormat>On-screen Show (4:3)</PresentationFormat>
  <Paragraphs>518</Paragraphs>
  <Slides>46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euclid_circular_a</vt:lpstr>
      <vt:lpstr>Wingdings</vt:lpstr>
      <vt:lpstr>Office Theme</vt:lpstr>
      <vt:lpstr>Lecture 4 Functions</vt:lpstr>
      <vt:lpstr>Introduction</vt:lpstr>
      <vt:lpstr>Types of Functions</vt:lpstr>
      <vt:lpstr>Standard Library Functions</vt:lpstr>
      <vt:lpstr>User Defined Functions</vt:lpstr>
      <vt:lpstr>User Defined Functions</vt:lpstr>
      <vt:lpstr>How user defined functions works ?</vt:lpstr>
      <vt:lpstr>How functions works?</vt:lpstr>
      <vt:lpstr>Example: User Defined Functions</vt:lpstr>
      <vt:lpstr>Functions</vt:lpstr>
      <vt:lpstr>Function Declaration</vt:lpstr>
      <vt:lpstr>Function Declaration</vt:lpstr>
      <vt:lpstr>Function Declaration</vt:lpstr>
      <vt:lpstr>Function Call</vt:lpstr>
      <vt:lpstr>Function Call</vt:lpstr>
      <vt:lpstr>Function Definition</vt:lpstr>
      <vt:lpstr>Function Definition</vt:lpstr>
      <vt:lpstr>Function Arguments</vt:lpstr>
      <vt:lpstr>Function Arguments</vt:lpstr>
      <vt:lpstr>Function Arguments</vt:lpstr>
      <vt:lpstr>Function Arguments</vt:lpstr>
      <vt:lpstr>Return Statement</vt:lpstr>
      <vt:lpstr>Return Statement</vt:lpstr>
      <vt:lpstr>Return Statement</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Types of User Defined Function</vt:lpstr>
      <vt:lpstr>Variable Scope</vt:lpstr>
      <vt:lpstr>Variable Scope</vt:lpstr>
      <vt:lpstr>Variable Scope</vt:lpstr>
      <vt:lpstr>Variable Scope</vt:lpstr>
      <vt:lpstr>Static Variable</vt:lpstr>
      <vt:lpstr>Recursive Functions</vt:lpstr>
      <vt:lpstr>Recursive Functions</vt:lpstr>
      <vt:lpstr>Recursive Functions</vt:lpstr>
      <vt:lpstr>Recursive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(BMR 1123) Basic Computer Programming  (BEE 1223)</dc:title>
  <dc:creator>Nur ruzanna bt Mohamd rafidi</dc:creator>
  <cp:lastModifiedBy>Nur ruzanna bt Mohamd rafidi</cp:lastModifiedBy>
  <cp:revision>55</cp:revision>
  <dcterms:created xsi:type="dcterms:W3CDTF">2023-01-10T04:56:27Z</dcterms:created>
  <dcterms:modified xsi:type="dcterms:W3CDTF">2023-03-01T04:57:03Z</dcterms:modified>
</cp:coreProperties>
</file>