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8" r:id="rId2"/>
    <p:sldId id="260" r:id="rId3"/>
    <p:sldId id="272" r:id="rId4"/>
    <p:sldId id="273" r:id="rId5"/>
    <p:sldId id="261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4" r:id="rId14"/>
    <p:sldId id="275" r:id="rId15"/>
    <p:sldId id="276" r:id="rId16"/>
    <p:sldId id="281" r:id="rId17"/>
    <p:sldId id="282" r:id="rId18"/>
    <p:sldId id="278" r:id="rId19"/>
    <p:sldId id="284" r:id="rId20"/>
    <p:sldId id="492" r:id="rId21"/>
    <p:sldId id="493" r:id="rId22"/>
    <p:sldId id="494" r:id="rId23"/>
    <p:sldId id="477" r:id="rId24"/>
    <p:sldId id="478" r:id="rId25"/>
    <p:sldId id="479" r:id="rId26"/>
    <p:sldId id="480" r:id="rId27"/>
    <p:sldId id="502" r:id="rId28"/>
    <p:sldId id="504" r:id="rId29"/>
    <p:sldId id="503" r:id="rId30"/>
    <p:sldId id="482" r:id="rId31"/>
    <p:sldId id="483" r:id="rId32"/>
    <p:sldId id="484" r:id="rId33"/>
    <p:sldId id="495" r:id="rId34"/>
    <p:sldId id="257" r:id="rId35"/>
    <p:sldId id="50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F735F-7D5A-4997-BA15-0D638BC6AF31}" type="datetimeFigureOut">
              <a:rPr lang="en-MY" smtClean="0"/>
              <a:t>18/3/2024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29B570-2AC5-4AB8-979F-F2656F85EAF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819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F4881378-ECEE-4F4A-9082-B9608E00306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ln/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44258627-90C2-4A84-B6FD-AE7AD77C2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ms-MY" altLang="en-US">
              <a:latin typeface="Arial" panose="020B0604020202020204" pitchFamily="34" charset="0"/>
            </a:endParaRPr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094567E8-6D04-4126-8E7E-F51384F19D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773FF3-B3A6-47AB-A061-F9A1AA050681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F4881378-ECEE-4F4A-9082-B9608E00306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ln/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44258627-90C2-4A84-B6FD-AE7AD77C2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ms-MY" altLang="en-US">
              <a:latin typeface="Arial" panose="020B0604020202020204" pitchFamily="34" charset="0"/>
            </a:endParaRPr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094567E8-6D04-4126-8E7E-F51384F19D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773FF3-B3A6-47AB-A061-F9A1AA050681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F4881378-ECEE-4F4A-9082-B9608E00306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ln/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44258627-90C2-4A84-B6FD-AE7AD77C2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ms-MY" altLang="en-US">
              <a:latin typeface="Arial" panose="020B0604020202020204" pitchFamily="34" charset="0"/>
            </a:endParaRPr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094567E8-6D04-4126-8E7E-F51384F19D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773FF3-B3A6-47AB-A061-F9A1AA050681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5212C-DF20-2375-3C5E-BDA1F8807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255647-F55C-576A-62E1-684ABE2DA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71908-EFCF-20CF-531E-17649F4D4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AA0E-48EB-48C5-909A-F5C35CAE1FCF}" type="datetimeFigureOut">
              <a:rPr lang="en-MY" smtClean="0"/>
              <a:t>18/3/2024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DB824-0201-ABAE-0433-360808C88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A11F4-BD4A-3F7E-701A-A974278C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B975-9147-422A-BFAE-C6F09646B6D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8761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583E-A2A0-645D-6DF9-90976D5C4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CDEF8C-BF98-8A85-4D22-D202F7CF2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D641E-16C4-EBF1-FA7B-AC61A1E72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AA0E-48EB-48C5-909A-F5C35CAE1FCF}" type="datetimeFigureOut">
              <a:rPr lang="en-MY" smtClean="0"/>
              <a:t>18/3/2024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7A2DF-0FA6-9F9A-E5CC-672784590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22033-AF17-09BB-9D95-DDE4884EA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B975-9147-422A-BFAE-C6F09646B6D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8552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DED2A0-3D25-BA88-C4C9-EEBB6FBCB4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C75CB9-3D9A-C2E3-BD99-EBC27780E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87957-1A3C-4A80-1273-12C063A6B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AA0E-48EB-48C5-909A-F5C35CAE1FCF}" type="datetimeFigureOut">
              <a:rPr lang="en-MY" smtClean="0"/>
              <a:t>18/3/2024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494BB-3071-39EF-EDD7-7C266FD59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72007-3A58-4A13-0B53-96D6AEF64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B975-9147-422A-BFAE-C6F09646B6D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3012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B08CA-C027-D255-D6C8-36FE8DF2B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9316E-02DE-9C5F-973E-B7D36630D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82598-B78B-1552-23F4-11A97F638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AA0E-48EB-48C5-909A-F5C35CAE1FCF}" type="datetimeFigureOut">
              <a:rPr lang="en-MY" smtClean="0"/>
              <a:t>18/3/2024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7E0A-79A4-7F8E-656D-76B128D4D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A8D85-45AE-4915-1D05-6BF85ED3F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B975-9147-422A-BFAE-C6F09646B6D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24654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FA243-37A2-0F75-370E-54F9CAF8B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B75C3-D05F-12A4-2755-764515C04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CFF82-CB12-0CD4-B935-6EC254436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AA0E-48EB-48C5-909A-F5C35CAE1FCF}" type="datetimeFigureOut">
              <a:rPr lang="en-MY" smtClean="0"/>
              <a:t>18/3/2024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84849-67E4-53E7-3EE9-6C6F01943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FC989-144F-8087-9188-9F82818BD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B975-9147-422A-BFAE-C6F09646B6D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6689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87642-45F2-7D66-8F11-24EC4283A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22A3B-4F83-B172-EE85-D08192193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3DCF2-5EF0-64C8-86F9-1C36BBFD6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892B5-35D5-0493-263C-8ED7ED81A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AA0E-48EB-48C5-909A-F5C35CAE1FCF}" type="datetimeFigureOut">
              <a:rPr lang="en-MY" smtClean="0"/>
              <a:t>18/3/2024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00B8F-580F-A593-BF33-A6ADD1DA1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B90AF-BFC3-CDBF-E45C-CA7212CBC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B975-9147-422A-BFAE-C6F09646B6D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18449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7E4A-AB2A-C6F0-EA91-D28F4E83A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C07B1-3DDC-A625-4C91-E80A6FDB0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7FD8B2-9579-D140-2BE3-1D8D520F3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BC2D8A-5EB2-2FE6-D105-7CF348BC23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208FBB-3385-5E71-E829-6785293B3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91E08F-B846-1097-37B7-CF4B145BB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AA0E-48EB-48C5-909A-F5C35CAE1FCF}" type="datetimeFigureOut">
              <a:rPr lang="en-MY" smtClean="0"/>
              <a:t>18/3/2024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600B3A-88E6-E498-A596-B66A407DE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5632AB-07A0-E614-B79D-4A65D37CE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B975-9147-422A-BFAE-C6F09646B6D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32419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E7365-99B0-B20A-0594-C5EF4F0A1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24F21-BBC8-EE97-F18F-3493F0E47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AA0E-48EB-48C5-909A-F5C35CAE1FCF}" type="datetimeFigureOut">
              <a:rPr lang="en-MY" smtClean="0"/>
              <a:t>18/3/2024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EEAEA-33A5-0E1D-95D5-5A29C7465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27B42-CB75-8BB9-27B1-8E966B0C1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B975-9147-422A-BFAE-C6F09646B6D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07116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D47BC6-2534-5EFD-AAD5-7D3610B88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AA0E-48EB-48C5-909A-F5C35CAE1FCF}" type="datetimeFigureOut">
              <a:rPr lang="en-MY" smtClean="0"/>
              <a:t>18/3/2024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05FEAE-CF59-CFE8-AA95-696135B86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DE9B6-2617-6D4B-7DC7-A7F77F310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B975-9147-422A-BFAE-C6F09646B6D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50779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BEEE0-0E7F-8AFC-FBC3-BC529D7C7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624A6-100C-BC24-8A8B-1A2CDD392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B0E4A9-5D2C-AD89-9BE3-EB8B2C524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7C7E8-3FD5-F456-11E0-F7D7D098B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AA0E-48EB-48C5-909A-F5C35CAE1FCF}" type="datetimeFigureOut">
              <a:rPr lang="en-MY" smtClean="0"/>
              <a:t>18/3/2024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D8A43-F08D-A958-D934-953EB3249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F615C-911F-1775-08D0-543C41B5B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B975-9147-422A-BFAE-C6F09646B6D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91997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B6411-B837-3C10-B3EE-1E22B6CCA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973D7B-95E1-2C11-A045-411871C531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C68B2-10F5-8287-C17C-D4A7F7D28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22A6B-301D-EAA7-FCD1-81DF2E9CC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AA0E-48EB-48C5-909A-F5C35CAE1FCF}" type="datetimeFigureOut">
              <a:rPr lang="en-MY" smtClean="0"/>
              <a:t>18/3/2024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15CD6-C8FA-6A9D-CFE9-961F1E128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DEBA6-E76E-C748-C718-778B11956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B975-9147-422A-BFAE-C6F09646B6D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39592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DEFFD9-024C-B1C9-F1C7-DBDF164DD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E27D8-ECF4-D2E0-4172-F14B8972B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024B8-DC33-E7F0-0637-5C1CE96F8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AAA0E-48EB-48C5-909A-F5C35CAE1FCF}" type="datetimeFigureOut">
              <a:rPr lang="en-MY" smtClean="0"/>
              <a:t>18/3/2024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7FAAC-2237-3C0B-F710-246BDB0F29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A0675-04E5-8DEA-7CCF-EBD052F97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1FB975-9147-422A-BFAE-C6F09646B6D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46873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4.wmf"/><Relationship Id="rId7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FF651-864C-8E1A-71E8-B0D086605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094" y="1328550"/>
            <a:ext cx="9448800" cy="2387600"/>
          </a:xfrm>
        </p:spPr>
        <p:txBody>
          <a:bodyPr>
            <a:normAutofit fontScale="90000"/>
          </a:bodyPr>
          <a:lstStyle/>
          <a:p>
            <a:r>
              <a:rPr lang="en-MY" sz="4900" b="1" dirty="0"/>
              <a:t>DEE 4544</a:t>
            </a:r>
            <a:br>
              <a:rPr lang="en-MY" sz="4900" b="1" dirty="0"/>
            </a:br>
            <a:r>
              <a:rPr lang="en-MY" sz="4900" b="1" dirty="0"/>
              <a:t>DIGITAL ELECTRONICS</a:t>
            </a:r>
            <a:br>
              <a:rPr lang="en-MY" dirty="0"/>
            </a:br>
            <a:r>
              <a:rPr lang="en-MY" sz="4000" dirty="0"/>
              <a:t>Chapter 2: </a:t>
            </a:r>
            <a:r>
              <a:rPr lang="en-US" sz="4000" dirty="0"/>
              <a:t>Boolean algebra and Mapping Methods</a:t>
            </a:r>
            <a:endParaRPr lang="en-MY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49CA1F-63DA-5E05-9D7F-95870429DB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8494" y="4121989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MY" sz="2400" dirty="0">
                <a:latin typeface="Abadi" panose="020B0604020104020204" pitchFamily="34" charset="0"/>
              </a:rPr>
              <a:t>By : </a:t>
            </a:r>
            <a:r>
              <a:rPr lang="en-MY" sz="2400" dirty="0" err="1">
                <a:latin typeface="Abadi" panose="020B0604020104020204" pitchFamily="34" charset="0"/>
              </a:rPr>
              <a:t>Dr.</a:t>
            </a:r>
            <a:r>
              <a:rPr lang="en-MY" sz="2400" dirty="0">
                <a:latin typeface="Abadi" panose="020B0604020104020204" pitchFamily="34" charset="0"/>
              </a:rPr>
              <a:t> </a:t>
            </a:r>
            <a:r>
              <a:rPr lang="en-MY" sz="2400" dirty="0" err="1">
                <a:latin typeface="Abadi" panose="020B0604020104020204" pitchFamily="34" charset="0"/>
              </a:rPr>
              <a:t>Noraisyah</a:t>
            </a:r>
            <a:r>
              <a:rPr lang="en-MY" sz="2400" dirty="0">
                <a:latin typeface="Abadi" panose="020B0604020104020204" pitchFamily="34" charset="0"/>
              </a:rPr>
              <a:t> </a:t>
            </a:r>
            <a:r>
              <a:rPr lang="en-MY" sz="2400" dirty="0" err="1">
                <a:latin typeface="Abadi" panose="020B0604020104020204" pitchFamily="34" charset="0"/>
              </a:rPr>
              <a:t>Tajudin</a:t>
            </a:r>
            <a:endParaRPr lang="en-MY" sz="2400" dirty="0">
              <a:latin typeface="Abadi" panose="020B0604020104020204" pitchFamily="34" charset="0"/>
            </a:endParaRPr>
          </a:p>
          <a:p>
            <a:pPr algn="ctr"/>
            <a:r>
              <a:rPr lang="en-MY" sz="2400" dirty="0">
                <a:latin typeface="Abadi" panose="020B0604020104020204" pitchFamily="34" charset="0"/>
              </a:rPr>
              <a:t>Email: noraisyahtajudin@lincoln.edu.my</a:t>
            </a:r>
          </a:p>
          <a:p>
            <a:pPr algn="ctr"/>
            <a:r>
              <a:rPr lang="en-US" sz="2400" dirty="0">
                <a:latin typeface="Abadi" panose="020B0604020104020204" pitchFamily="34" charset="0"/>
              </a:rPr>
              <a:t>Faculty of Engineering </a:t>
            </a:r>
          </a:p>
          <a:p>
            <a:pPr algn="ctr"/>
            <a:r>
              <a:rPr lang="en-US" sz="2400" dirty="0">
                <a:latin typeface="Abadi" panose="020B0604020104020204" pitchFamily="34" charset="0"/>
              </a:rPr>
              <a:t>Lincoln University College (LUC)</a:t>
            </a:r>
          </a:p>
          <a:p>
            <a:endParaRPr lang="en-MY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4159C8-2126-7BBB-1EE2-F723ECB4FE3F}"/>
              </a:ext>
            </a:extLst>
          </p:cNvPr>
          <p:cNvSpPr txBox="1"/>
          <p:nvPr/>
        </p:nvSpPr>
        <p:spPr>
          <a:xfrm>
            <a:off x="4007223" y="5959757"/>
            <a:ext cx="4195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LECTURE 2</a:t>
            </a:r>
          </a:p>
          <a:p>
            <a:pPr algn="ctr"/>
            <a:r>
              <a:rPr lang="en-MY" dirty="0"/>
              <a:t>DATE : MARCH 2024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F01A84-23A6-E7FF-0277-3FA010E6C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560" y="429244"/>
            <a:ext cx="3190183" cy="130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946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ndicam 2018-01-18 21-07-56-645.jpg"/>
          <p:cNvPicPr>
            <a:picLocks noChangeAspect="1"/>
          </p:cNvPicPr>
          <p:nvPr/>
        </p:nvPicPr>
        <p:blipFill>
          <a:blip r:embed="rId2"/>
          <a:srcRect l="10000" t="2903" r="11667"/>
          <a:stretch>
            <a:fillRect/>
          </a:stretch>
        </p:blipFill>
        <p:spPr>
          <a:xfrm>
            <a:off x="2438400" y="533400"/>
            <a:ext cx="7162800" cy="534128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ndicam 2018-01-18 21-07-59-764.jpg"/>
          <p:cNvPicPr>
            <a:picLocks noChangeAspect="1"/>
          </p:cNvPicPr>
          <p:nvPr/>
        </p:nvPicPr>
        <p:blipFill>
          <a:blip r:embed="rId2"/>
          <a:srcRect l="10833" t="2903" r="11667"/>
          <a:stretch>
            <a:fillRect/>
          </a:stretch>
        </p:blipFill>
        <p:spPr>
          <a:xfrm>
            <a:off x="2514600" y="533400"/>
            <a:ext cx="7086600" cy="534128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ndicam 2018-01-18 21-08-03-145.jpg"/>
          <p:cNvPicPr>
            <a:picLocks noChangeAspect="1"/>
          </p:cNvPicPr>
          <p:nvPr/>
        </p:nvPicPr>
        <p:blipFill>
          <a:blip r:embed="rId2"/>
          <a:srcRect l="10833" t="4288" r="11667"/>
          <a:stretch>
            <a:fillRect/>
          </a:stretch>
        </p:blipFill>
        <p:spPr>
          <a:xfrm>
            <a:off x="597908" y="347362"/>
            <a:ext cx="7767608" cy="5771050"/>
          </a:xfrm>
          <a:prstGeom prst="rect">
            <a:avLst/>
          </a:prstGeom>
        </p:spPr>
      </p:pic>
      <p:pic>
        <p:nvPicPr>
          <p:cNvPr id="4" name="Picture 3" descr="bandicam 2018-01-18 21-08-09-176.jpg"/>
          <p:cNvPicPr>
            <a:picLocks noChangeAspect="1"/>
          </p:cNvPicPr>
          <p:nvPr/>
        </p:nvPicPr>
        <p:blipFill>
          <a:blip r:embed="rId3"/>
          <a:srcRect l="10000" t="2903" r="11667"/>
          <a:stretch>
            <a:fillRect/>
          </a:stretch>
        </p:blipFill>
        <p:spPr>
          <a:xfrm>
            <a:off x="5736449" y="2259105"/>
            <a:ext cx="5487363" cy="40919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ndicam 2018-01-18 21-09-07-244.jpg"/>
          <p:cNvPicPr>
            <a:picLocks noChangeAspect="1"/>
          </p:cNvPicPr>
          <p:nvPr/>
        </p:nvPicPr>
        <p:blipFill>
          <a:blip r:embed="rId2"/>
          <a:srcRect l="10833" t="4288" r="15833" b="77572"/>
          <a:stretch>
            <a:fillRect/>
          </a:stretch>
        </p:blipFill>
        <p:spPr>
          <a:xfrm>
            <a:off x="2590800" y="373714"/>
            <a:ext cx="6705600" cy="99788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33600" y="1676401"/>
            <a:ext cx="731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Boolean expressions can be written in the </a:t>
            </a:r>
            <a:r>
              <a:rPr lang="en-US" sz="2400" b="1" dirty="0">
                <a:solidFill>
                  <a:schemeClr val="bg1"/>
                </a:solidFill>
              </a:rPr>
              <a:t>sum-of-products </a:t>
            </a:r>
            <a:r>
              <a:rPr lang="en-US" sz="2400" dirty="0">
                <a:solidFill>
                  <a:schemeClr val="bg1"/>
                </a:solidFill>
              </a:rPr>
              <a:t>form (</a:t>
            </a:r>
            <a:r>
              <a:rPr lang="en-US" sz="2400" b="1" dirty="0">
                <a:solidFill>
                  <a:schemeClr val="bg1"/>
                </a:solidFill>
              </a:rPr>
              <a:t>SOP) </a:t>
            </a:r>
            <a:r>
              <a:rPr lang="en-US" sz="2400" dirty="0">
                <a:solidFill>
                  <a:schemeClr val="bg1"/>
                </a:solidFill>
              </a:rPr>
              <a:t>or in the </a:t>
            </a:r>
            <a:r>
              <a:rPr lang="en-US" sz="2400" b="1" dirty="0">
                <a:solidFill>
                  <a:schemeClr val="bg1"/>
                </a:solidFill>
              </a:rPr>
              <a:t>product-of-sums </a:t>
            </a:r>
            <a:r>
              <a:rPr lang="en-US" sz="2400" dirty="0">
                <a:solidFill>
                  <a:schemeClr val="bg1"/>
                </a:solidFill>
              </a:rPr>
              <a:t>form</a:t>
            </a:r>
            <a:r>
              <a:rPr lang="en-US" sz="2400" b="1" dirty="0">
                <a:solidFill>
                  <a:schemeClr val="bg1"/>
                </a:solidFill>
              </a:rPr>
              <a:t> (POS).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9" name="Picture 8" descr="bandicam 2018-01-18 21-09-07-244.jpg"/>
          <p:cNvPicPr>
            <a:picLocks noChangeAspect="1"/>
          </p:cNvPicPr>
          <p:nvPr/>
        </p:nvPicPr>
        <p:blipFill>
          <a:blip r:embed="rId2"/>
          <a:srcRect l="13333" t="23681" r="24167" b="4288"/>
          <a:stretch>
            <a:fillRect/>
          </a:stretch>
        </p:blipFill>
        <p:spPr>
          <a:xfrm>
            <a:off x="1452282" y="2022012"/>
            <a:ext cx="7051260" cy="413673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ndicam 2018-01-18 21-09-10-937.jpg"/>
          <p:cNvPicPr>
            <a:picLocks noChangeAspect="1"/>
          </p:cNvPicPr>
          <p:nvPr/>
        </p:nvPicPr>
        <p:blipFill rotWithShape="1">
          <a:blip r:embed="rId2"/>
          <a:srcRect l="13333" t="4288" r="13333" b="6081"/>
          <a:stretch/>
        </p:blipFill>
        <p:spPr>
          <a:xfrm>
            <a:off x="1900518" y="457199"/>
            <a:ext cx="8283388" cy="609072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ndicam 2018-01-18 21-09-14-010.jpg"/>
          <p:cNvPicPr>
            <a:picLocks noChangeAspect="1"/>
          </p:cNvPicPr>
          <p:nvPr/>
        </p:nvPicPr>
        <p:blipFill rotWithShape="1">
          <a:blip r:embed="rId2"/>
          <a:srcRect l="11667" t="7221" r="14167" b="16836"/>
          <a:stretch/>
        </p:blipFill>
        <p:spPr>
          <a:xfrm>
            <a:off x="1550893" y="636493"/>
            <a:ext cx="9081247" cy="5594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ndicam 2018-01-21 15-33-20-865.jpg"/>
          <p:cNvPicPr>
            <a:picLocks noChangeAspect="1"/>
          </p:cNvPicPr>
          <p:nvPr/>
        </p:nvPicPr>
        <p:blipFill>
          <a:blip r:embed="rId2"/>
          <a:srcRect l="7500" t="11082" r="66667" b="80607"/>
          <a:stretch>
            <a:fillRect/>
          </a:stretch>
        </p:blipFill>
        <p:spPr>
          <a:xfrm>
            <a:off x="2209800" y="609600"/>
            <a:ext cx="2362200" cy="457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 descr="bandicam 2018-01-21 15-33-20-865.jpg"/>
          <p:cNvPicPr>
            <a:picLocks noChangeAspect="1"/>
          </p:cNvPicPr>
          <p:nvPr/>
        </p:nvPicPr>
        <p:blipFill>
          <a:blip r:embed="rId2"/>
          <a:srcRect l="18333" t="59696" r="21667" b="7059"/>
          <a:stretch>
            <a:fillRect/>
          </a:stretch>
        </p:blipFill>
        <p:spPr>
          <a:xfrm>
            <a:off x="2362200" y="1371600"/>
            <a:ext cx="5486400" cy="1828800"/>
          </a:xfrm>
          <a:prstGeom prst="rect">
            <a:avLst/>
          </a:prstGeom>
        </p:spPr>
      </p:pic>
      <p:pic>
        <p:nvPicPr>
          <p:cNvPr id="5" name="Picture 4" descr="bandicam 2018-01-21 15-33-46-557.jpg"/>
          <p:cNvPicPr>
            <a:picLocks noChangeAspect="1"/>
          </p:cNvPicPr>
          <p:nvPr/>
        </p:nvPicPr>
        <p:blipFill>
          <a:blip r:embed="rId3"/>
          <a:srcRect l="7500" t="11214" r="66667" b="80475"/>
          <a:stretch>
            <a:fillRect/>
          </a:stretch>
        </p:blipFill>
        <p:spPr>
          <a:xfrm>
            <a:off x="2362200" y="3581400"/>
            <a:ext cx="2362200" cy="457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bandicam 2018-01-21 15-33-46-557.jpg"/>
          <p:cNvPicPr>
            <a:picLocks noChangeAspect="1"/>
          </p:cNvPicPr>
          <p:nvPr/>
        </p:nvPicPr>
        <p:blipFill>
          <a:blip r:embed="rId3"/>
          <a:srcRect l="18333" t="54156" r="23333" b="8444"/>
          <a:stretch>
            <a:fillRect/>
          </a:stretch>
        </p:blipFill>
        <p:spPr>
          <a:xfrm>
            <a:off x="2438400" y="4267200"/>
            <a:ext cx="533400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ic-simplification-sop-and-pos-forms-29-638.jpg"/>
          <p:cNvPicPr>
            <a:picLocks noChangeAspect="1"/>
          </p:cNvPicPr>
          <p:nvPr/>
        </p:nvPicPr>
        <p:blipFill>
          <a:blip r:embed="rId2"/>
          <a:srcRect r="-7595" b="86871"/>
          <a:stretch>
            <a:fillRect/>
          </a:stretch>
        </p:blipFill>
        <p:spPr>
          <a:xfrm>
            <a:off x="2743200" y="533400"/>
            <a:ext cx="6477000" cy="60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924800" y="685801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lgerian" pitchFamily="82" charset="0"/>
              </a:rPr>
              <a:t>POS</a:t>
            </a:r>
            <a:endParaRPr lang="en-US" sz="2000" b="1" dirty="0">
              <a:solidFill>
                <a:schemeClr val="bg1"/>
              </a:solidFill>
              <a:latin typeface="Algerian" pitchFamily="82" charset="0"/>
            </a:endParaRPr>
          </a:p>
        </p:txBody>
      </p:sp>
      <p:pic>
        <p:nvPicPr>
          <p:cNvPr id="4" name="Picture 3" descr="logic-simplification-sop-and-pos-forms-29-638.jpg"/>
          <p:cNvPicPr>
            <a:picLocks noChangeAspect="1"/>
          </p:cNvPicPr>
          <p:nvPr/>
        </p:nvPicPr>
        <p:blipFill>
          <a:blip r:embed="rId2"/>
          <a:srcRect l="8777" t="43424" r="58621" b="43215"/>
          <a:stretch>
            <a:fillRect/>
          </a:stretch>
        </p:blipFill>
        <p:spPr>
          <a:xfrm>
            <a:off x="1752600" y="2743200"/>
            <a:ext cx="2724150" cy="838200"/>
          </a:xfrm>
          <a:prstGeom prst="rect">
            <a:avLst/>
          </a:prstGeom>
        </p:spPr>
      </p:pic>
      <p:pic>
        <p:nvPicPr>
          <p:cNvPr id="5" name="Picture 4" descr="logic-simplification-sop-and-pos-forms-29-638.jpg"/>
          <p:cNvPicPr>
            <a:picLocks noChangeAspect="1"/>
          </p:cNvPicPr>
          <p:nvPr/>
        </p:nvPicPr>
        <p:blipFill>
          <a:blip r:embed="rId2"/>
          <a:srcRect l="47492" t="23278" r="3605" b="9916"/>
          <a:stretch>
            <a:fillRect/>
          </a:stretch>
        </p:blipFill>
        <p:spPr>
          <a:xfrm>
            <a:off x="4876800" y="1676400"/>
            <a:ext cx="4328160" cy="443913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1101" y="538877"/>
            <a:ext cx="5791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K-Map</a:t>
            </a:r>
            <a:r>
              <a:rPr lang="en-US" sz="1000" b="1" dirty="0">
                <a:latin typeface="+mj-lt"/>
              </a:rPr>
              <a:t> </a:t>
            </a:r>
          </a:p>
          <a:p>
            <a:endParaRPr lang="en-US" sz="1000" b="1" dirty="0">
              <a:latin typeface="+mj-lt"/>
            </a:endParaRPr>
          </a:p>
          <a:p>
            <a:r>
              <a:rPr lang="en-US" sz="2400" dirty="0"/>
              <a:t>K-Map is a tool for simplifying the combinational logic of variables.</a:t>
            </a:r>
          </a:p>
          <a:p>
            <a:r>
              <a:rPr lang="en-US" sz="2400" dirty="0"/>
              <a:t>Number of cells are required according to the number of variable in </a:t>
            </a:r>
            <a:r>
              <a:rPr lang="en-US" sz="2400" b="1" dirty="0"/>
              <a:t>2</a:t>
            </a:r>
            <a:r>
              <a:rPr lang="en-US" sz="2400" b="1" baseline="30000" dirty="0"/>
              <a:t>n </a:t>
            </a:r>
            <a:r>
              <a:rPr lang="en-US" sz="2400" b="1" dirty="0"/>
              <a:t> form.</a:t>
            </a:r>
            <a:endParaRPr lang="en-US" sz="2400" b="1" baseline="30000" dirty="0"/>
          </a:p>
          <a:p>
            <a:r>
              <a:rPr lang="en-US" sz="2400" dirty="0"/>
              <a:t>Where n is number of variable.</a:t>
            </a:r>
          </a:p>
        </p:txBody>
      </p:sp>
      <p:pic>
        <p:nvPicPr>
          <p:cNvPr id="4" name="Picture 3" descr="2000px-K-map_6,8,9,10,11,12,13,14.svg.png"/>
          <p:cNvPicPr>
            <a:picLocks noChangeAspect="1"/>
          </p:cNvPicPr>
          <p:nvPr/>
        </p:nvPicPr>
        <p:blipFill>
          <a:blip r:embed="rId2" cstate="print"/>
          <a:srcRect b="15556"/>
          <a:stretch>
            <a:fillRect/>
          </a:stretch>
        </p:blipFill>
        <p:spPr>
          <a:xfrm>
            <a:off x="7442301" y="152400"/>
            <a:ext cx="3225698" cy="2971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51101" y="3429000"/>
            <a:ext cx="762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Cells are usually labeled using 0’s and 1’s to represent the variable and its complement.</a:t>
            </a:r>
          </a:p>
        </p:txBody>
      </p:sp>
      <p:sp>
        <p:nvSpPr>
          <p:cNvPr id="6" name="Rectangle 5"/>
          <p:cNvSpPr/>
          <p:nvPr/>
        </p:nvSpPr>
        <p:spPr>
          <a:xfrm>
            <a:off x="1796716" y="4696327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 The numbers are entered in gray  code, to force adjacent cells to be different by only one variable.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s.png"/>
          <p:cNvPicPr>
            <a:picLocks noChangeAspect="1"/>
          </p:cNvPicPr>
          <p:nvPr/>
        </p:nvPicPr>
        <p:blipFill>
          <a:blip r:embed="rId2"/>
          <a:srcRect r="-4000" b="44000"/>
          <a:stretch>
            <a:fillRect/>
          </a:stretch>
        </p:blipFill>
        <p:spPr>
          <a:xfrm>
            <a:off x="8305800" y="1905000"/>
            <a:ext cx="1981200" cy="1066800"/>
          </a:xfrm>
          <a:prstGeom prst="rect">
            <a:avLst/>
          </a:prstGeom>
        </p:spPr>
      </p:pic>
      <p:pic>
        <p:nvPicPr>
          <p:cNvPr id="3" name="Picture 2" descr="images.png"/>
          <p:cNvPicPr>
            <a:picLocks noChangeAspect="1"/>
          </p:cNvPicPr>
          <p:nvPr/>
        </p:nvPicPr>
        <p:blipFill>
          <a:blip r:embed="rId2"/>
          <a:srcRect r="41667" b="41667"/>
          <a:stretch>
            <a:fillRect/>
          </a:stretch>
        </p:blipFill>
        <p:spPr>
          <a:xfrm>
            <a:off x="1828800" y="2209802"/>
            <a:ext cx="1371600" cy="1371599"/>
          </a:xfrm>
          <a:prstGeom prst="rect">
            <a:avLst/>
          </a:prstGeom>
        </p:spPr>
      </p:pic>
      <p:pic>
        <p:nvPicPr>
          <p:cNvPr id="4" name="Picture 3" descr="imag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4724400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52600" y="1447801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2-Variable Table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48600" y="1295401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3-Variable Table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00600" y="4114801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4-Variable Table</a:t>
            </a:r>
          </a:p>
        </p:txBody>
      </p:sp>
      <p:pic>
        <p:nvPicPr>
          <p:cNvPr id="9" name="Picture 8" descr="Cool-Designs-PNG-Clipa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084" y="316832"/>
            <a:ext cx="3528598" cy="3505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80284" y="1231232"/>
            <a:ext cx="2514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K-Map Table Format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IPLUMB.GIF"/>
          <p:cNvPicPr>
            <a:picLocks noChangeAspect="1"/>
          </p:cNvPicPr>
          <p:nvPr/>
        </p:nvPicPr>
        <p:blipFill>
          <a:blip r:embed="rId2"/>
          <a:srcRect t="5352"/>
          <a:stretch>
            <a:fillRect/>
          </a:stretch>
        </p:blipFill>
        <p:spPr>
          <a:xfrm>
            <a:off x="6783886" y="1066800"/>
            <a:ext cx="3884114" cy="3733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05000" y="228601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+mj-lt"/>
              </a:rPr>
              <a:t>What is Boolean Algebra?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7515" y="667435"/>
            <a:ext cx="48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Boolean Algebra is used to analyze and simplify the digital logic.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1791887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Importance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7515" y="2584610"/>
            <a:ext cx="6324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Boolean Algebra simplify the Boolean expressions; that led to simpler the circuits which reduces cost, area requirement and power consumption.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8515" y="4338935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</a:t>
            </a:r>
            <a:r>
              <a:rPr lang="en-US" sz="2000" dirty="0"/>
              <a:t>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4715" y="4796134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AB+AB+AC+BB+AC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02915" y="4872335"/>
            <a:ext cx="45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.</a:t>
            </a:r>
          </a:p>
          <a:p>
            <a:r>
              <a:rPr lang="en-US" sz="2400" dirty="0"/>
              <a:t>.</a:t>
            </a:r>
          </a:p>
          <a:p>
            <a:r>
              <a:rPr lang="en-US" sz="2400" dirty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6115" y="6091534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B+AC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0800000" flipV="1">
            <a:off x="2207715" y="5558134"/>
            <a:ext cx="1447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426915" y="5253335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Applying Boolean rules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FD5DFF9D-451D-4C38-9221-B0F6C11F83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533401"/>
            <a:ext cx="9264668" cy="850919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K-MAP – RULES OF SIMPLIFICATION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ED565763-4B3D-4CEC-907E-8EA99C9C181F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1936732" y="1295401"/>
            <a:ext cx="8197868" cy="5257801"/>
          </a:xfrm>
        </p:spPr>
        <p:txBody>
          <a:bodyPr>
            <a:normAutofit/>
          </a:bodyPr>
          <a:lstStyle/>
          <a:p>
            <a:pPr marL="0" indent="3175" algn="just" fontAlgn="base">
              <a:buNone/>
            </a:pPr>
            <a:r>
              <a:rPr lang="en-US" sz="2400" dirty="0">
                <a:solidFill>
                  <a:srgbClr val="000000"/>
                </a:solidFill>
              </a:rPr>
              <a:t>The K-map uses the following rules for the simplification of expressions by grouping together adjacent cells containing ones</a:t>
            </a:r>
          </a:p>
        </p:txBody>
      </p:sp>
      <p:sp>
        <p:nvSpPr>
          <p:cNvPr id="14340" name="Slide Number Placeholder 1">
            <a:extLst>
              <a:ext uri="{FF2B5EF4-FFF2-40B4-BE49-F238E27FC236}">
                <a16:creationId xmlns:a16="http://schemas.microsoft.com/office/drawing/2014/main" id="{811F42E9-DB99-4CDD-A290-70FBFF92D9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9677418" y="5791218"/>
            <a:ext cx="577851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13" indent="-285737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43" indent="-22858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21" indent="-22858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298" indent="-22858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476" indent="-2285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652" indent="-2285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829" indent="-2285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007" indent="-2285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F5CB2BD-DE37-4EFB-BBD2-6A15BE3FCC9B}" type="slidenum">
              <a:rPr lang="en-US" altLang="en-US" sz="1001">
                <a:solidFill>
                  <a:srgbClr val="FFFFFF"/>
                </a:solidFill>
              </a:rPr>
              <a:pPr/>
              <a:t>20</a:t>
            </a:fld>
            <a:endParaRPr lang="en-US" altLang="en-US" sz="1001">
              <a:solidFill>
                <a:srgbClr val="FFFF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2881" r="3001" b="4453"/>
          <a:stretch>
            <a:fillRect/>
          </a:stretch>
        </p:blipFill>
        <p:spPr bwMode="auto">
          <a:xfrm>
            <a:off x="2667000" y="2133601"/>
            <a:ext cx="7239000" cy="4358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FD5DFF9D-451D-4C38-9221-B0F6C11F83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533401"/>
            <a:ext cx="9264668" cy="850919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K-MAP – RULES OF SIMPLIFICATION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ED565763-4B3D-4CEC-907E-8EA99C9C181F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1936732" y="1295401"/>
            <a:ext cx="8197868" cy="5257801"/>
          </a:xfrm>
        </p:spPr>
        <p:txBody>
          <a:bodyPr>
            <a:normAutofit/>
          </a:bodyPr>
          <a:lstStyle/>
          <a:p>
            <a:pPr marL="0" indent="3175" algn="just" fontAlgn="base"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4340" name="Slide Number Placeholder 1">
            <a:extLst>
              <a:ext uri="{FF2B5EF4-FFF2-40B4-BE49-F238E27FC236}">
                <a16:creationId xmlns:a16="http://schemas.microsoft.com/office/drawing/2014/main" id="{811F42E9-DB99-4CDD-A290-70FBFF92D9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9677418" y="5791218"/>
            <a:ext cx="577851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13" indent="-285737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43" indent="-22858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21" indent="-22858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298" indent="-22858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476" indent="-2285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652" indent="-2285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829" indent="-2285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007" indent="-2285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F5CB2BD-DE37-4EFB-BBD2-6A15BE3FCC9B}" type="slidenum">
              <a:rPr lang="en-US" altLang="en-US" sz="1001">
                <a:solidFill>
                  <a:srgbClr val="FFFFFF"/>
                </a:solidFill>
              </a:rPr>
              <a:pPr/>
              <a:t>21</a:t>
            </a:fld>
            <a:endParaRPr lang="en-US" altLang="en-US" sz="1001">
              <a:solidFill>
                <a:srgbClr val="FFFFFF"/>
              </a:solidFill>
            </a:endParaRPr>
          </a:p>
        </p:txBody>
      </p:sp>
      <p:pic>
        <p:nvPicPr>
          <p:cNvPr id="6" name="object 2"/>
          <p:cNvPicPr/>
          <p:nvPr/>
        </p:nvPicPr>
        <p:blipFill>
          <a:blip r:embed="rId3" cstate="print"/>
          <a:srcRect l="4000" t="8929" r="4000" b="14286"/>
          <a:stretch>
            <a:fillRect/>
          </a:stretch>
        </p:blipFill>
        <p:spPr>
          <a:xfrm>
            <a:off x="2209800" y="1371600"/>
            <a:ext cx="746760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FD5DFF9D-451D-4C38-9221-B0F6C11F83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533401"/>
            <a:ext cx="9264668" cy="850919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K-MAP – RULES OF SIMPLIFICATION</a:t>
            </a:r>
          </a:p>
        </p:txBody>
      </p:sp>
      <p:sp>
        <p:nvSpPr>
          <p:cNvPr id="14340" name="Slide Number Placeholder 1">
            <a:extLst>
              <a:ext uri="{FF2B5EF4-FFF2-40B4-BE49-F238E27FC236}">
                <a16:creationId xmlns:a16="http://schemas.microsoft.com/office/drawing/2014/main" id="{811F42E9-DB99-4CDD-A290-70FBFF92D9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9677418" y="5791218"/>
            <a:ext cx="577851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13" indent="-285737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43" indent="-22858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21" indent="-22858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298" indent="-22858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476" indent="-2285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652" indent="-2285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829" indent="-2285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007" indent="-2285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F5CB2BD-DE37-4EFB-BBD2-6A15BE3FCC9B}" type="slidenum">
              <a:rPr lang="en-US" altLang="en-US" sz="1001">
                <a:solidFill>
                  <a:srgbClr val="FFFFFF"/>
                </a:solidFill>
              </a:rPr>
              <a:pPr/>
              <a:t>22</a:t>
            </a:fld>
            <a:endParaRPr lang="en-US" altLang="en-US" sz="1001">
              <a:solidFill>
                <a:srgbClr val="FFFFFF"/>
              </a:solidFill>
            </a:endParaRPr>
          </a:p>
        </p:txBody>
      </p:sp>
      <p:pic>
        <p:nvPicPr>
          <p:cNvPr id="7" name="object 2"/>
          <p:cNvPicPr>
            <a:picLocks noGrp="1"/>
          </p:cNvPicPr>
          <p:nvPr>
            <p:ph sz="quarter" idx="1"/>
          </p:nvPr>
        </p:nvPicPr>
        <p:blipFill>
          <a:blip r:embed="rId3" cstate="print"/>
          <a:srcRect l="4598" t="10669" r="2612" b="10669"/>
          <a:stretch>
            <a:fillRect/>
          </a:stretch>
        </p:blipFill>
        <p:spPr>
          <a:xfrm>
            <a:off x="2438400" y="1371600"/>
            <a:ext cx="73914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7747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1864" y="304800"/>
            <a:ext cx="8839199" cy="6248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759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1B185-F721-378F-EF4D-83AA808CF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457200"/>
            <a:ext cx="8229600" cy="960438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THREE VARIABLE KARNAUGH MAP</a:t>
            </a:r>
            <a:endParaRPr lang="en-US" sz="3600" dirty="0">
              <a:solidFill>
                <a:schemeClr val="tx2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446AB1-988E-B958-9C83-A0AE1C1B02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166019"/>
                <a:ext cx="8229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Step 1:</a:t>
                </a:r>
                <a:endParaRPr lang="en-US" sz="2400" dirty="0"/>
              </a:p>
              <a:p>
                <a:r>
                  <a:rPr lang="en-US" sz="2400" dirty="0"/>
                  <a:t>Simplify the  following Boolean functions, using three variable  maps F(A,B,C)=∑(0,2,3,6,7)</a:t>
                </a:r>
              </a:p>
              <a:p>
                <a:r>
                  <a:rPr lang="en-US" sz="2400" dirty="0"/>
                  <a:t>Draw the K-map diagram for three variable method.</a:t>
                </a:r>
              </a:p>
              <a:p>
                <a:r>
                  <a:rPr lang="en-US" sz="2400" dirty="0"/>
                  <a:t>A three variable method contains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dirty="0"/>
                  <a:t> = 8 cells.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Step 2:</a:t>
                </a:r>
              </a:p>
              <a:p>
                <a:pPr marL="0" indent="0">
                  <a:buNone/>
                </a:pPr>
                <a:r>
                  <a:rPr lang="en-US" sz="2400" dirty="0"/>
                  <a:t>From the given example enter the value ‘1’ for given decimal value in K-map diagram.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446AB1-988E-B958-9C83-A0AE1C1B02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166019"/>
                <a:ext cx="8229600" cy="4525963"/>
              </a:xfrm>
              <a:blipFill>
                <a:blip r:embed="rId2"/>
                <a:stretch>
                  <a:fillRect l="-1111" t="-175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BA57AD-DD65-3775-8FBF-459D202FB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90AAA-EAD4-4F62-BBFF-43AADC903C79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5914620-F90B-8E1F-BBA6-0C4EA3E68E99}"/>
              </a:ext>
            </a:extLst>
          </p:cNvPr>
          <p:cNvGraphicFramePr>
            <a:graphicFrameLocks noGrp="1"/>
          </p:cNvGraphicFramePr>
          <p:nvPr/>
        </p:nvGraphicFramePr>
        <p:xfrm>
          <a:off x="3810000" y="4724400"/>
          <a:ext cx="4267200" cy="180023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89653">
                  <a:extLst>
                    <a:ext uri="{9D8B030D-6E8A-4147-A177-3AD203B41FA5}">
                      <a16:colId xmlns:a16="http://schemas.microsoft.com/office/drawing/2014/main" val="2880724745"/>
                    </a:ext>
                  </a:extLst>
                </a:gridCol>
                <a:gridCol w="809068">
                  <a:extLst>
                    <a:ext uri="{9D8B030D-6E8A-4147-A177-3AD203B41FA5}">
                      <a16:colId xmlns:a16="http://schemas.microsoft.com/office/drawing/2014/main" val="2849201115"/>
                    </a:ext>
                  </a:extLst>
                </a:gridCol>
                <a:gridCol w="868279">
                  <a:extLst>
                    <a:ext uri="{9D8B030D-6E8A-4147-A177-3AD203B41FA5}">
                      <a16:colId xmlns:a16="http://schemas.microsoft.com/office/drawing/2014/main" val="405723351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66444842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05123607"/>
                    </a:ext>
                  </a:extLst>
                </a:gridCol>
              </a:tblGrid>
              <a:tr h="733128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/>
                        <a:t>        AB</a:t>
                      </a:r>
                    </a:p>
                    <a:p>
                      <a:pPr algn="l"/>
                      <a:r>
                        <a:rPr lang="en-US" sz="1600" b="1" dirty="0"/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254366"/>
                  </a:ext>
                </a:extLst>
              </a:tr>
              <a:tr h="5656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0831733"/>
                  </a:ext>
                </a:extLst>
              </a:tr>
              <a:tr h="50142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0433212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B8DE851-3485-B1BF-C5AE-AF96DEE192DD}"/>
              </a:ext>
            </a:extLst>
          </p:cNvPr>
          <p:cNvSpPr/>
          <p:nvPr/>
        </p:nvSpPr>
        <p:spPr>
          <a:xfrm>
            <a:off x="6647089" y="5543161"/>
            <a:ext cx="1219200" cy="96203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D0510-F5F4-38B2-2560-FA4E238EBB01}"/>
              </a:ext>
            </a:extLst>
          </p:cNvPr>
          <p:cNvSpPr/>
          <p:nvPr/>
        </p:nvSpPr>
        <p:spPr>
          <a:xfrm>
            <a:off x="4555273" y="5543161"/>
            <a:ext cx="981756" cy="381000"/>
          </a:xfrm>
          <a:custGeom>
            <a:avLst/>
            <a:gdLst>
              <a:gd name="connsiteX0" fmla="*/ 0 w 1049112"/>
              <a:gd name="connsiteY0" fmla="*/ 0 h 400439"/>
              <a:gd name="connsiteX1" fmla="*/ 1049112 w 1049112"/>
              <a:gd name="connsiteY1" fmla="*/ 0 h 400439"/>
              <a:gd name="connsiteX2" fmla="*/ 1049112 w 1049112"/>
              <a:gd name="connsiteY2" fmla="*/ 400439 h 400439"/>
              <a:gd name="connsiteX3" fmla="*/ 0 w 1049112"/>
              <a:gd name="connsiteY3" fmla="*/ 400439 h 400439"/>
              <a:gd name="connsiteX4" fmla="*/ 0 w 1049112"/>
              <a:gd name="connsiteY4" fmla="*/ 0 h 400439"/>
              <a:gd name="connsiteX0" fmla="*/ 0 w 1049112"/>
              <a:gd name="connsiteY0" fmla="*/ 0 h 491879"/>
              <a:gd name="connsiteX1" fmla="*/ 1049112 w 1049112"/>
              <a:gd name="connsiteY1" fmla="*/ 0 h 491879"/>
              <a:gd name="connsiteX2" fmla="*/ 1049112 w 1049112"/>
              <a:gd name="connsiteY2" fmla="*/ 400439 h 491879"/>
              <a:gd name="connsiteX3" fmla="*/ 91440 w 1049112"/>
              <a:gd name="connsiteY3" fmla="*/ 491879 h 491879"/>
              <a:gd name="connsiteX0" fmla="*/ 0 w 1049112"/>
              <a:gd name="connsiteY0" fmla="*/ 0 h 400439"/>
              <a:gd name="connsiteX1" fmla="*/ 1049112 w 1049112"/>
              <a:gd name="connsiteY1" fmla="*/ 0 h 400439"/>
              <a:gd name="connsiteX2" fmla="*/ 1049112 w 1049112"/>
              <a:gd name="connsiteY2" fmla="*/ 400439 h 400439"/>
              <a:gd name="connsiteX3" fmla="*/ 75675 w 1049112"/>
              <a:gd name="connsiteY3" fmla="*/ 397286 h 400439"/>
              <a:gd name="connsiteX0" fmla="*/ 0 w 1049112"/>
              <a:gd name="connsiteY0" fmla="*/ 0 h 400439"/>
              <a:gd name="connsiteX1" fmla="*/ 1049112 w 1049112"/>
              <a:gd name="connsiteY1" fmla="*/ 0 h 400439"/>
              <a:gd name="connsiteX2" fmla="*/ 1049112 w 1049112"/>
              <a:gd name="connsiteY2" fmla="*/ 400439 h 400439"/>
              <a:gd name="connsiteX3" fmla="*/ 44144 w 1049112"/>
              <a:gd name="connsiteY3" fmla="*/ 397286 h 400439"/>
              <a:gd name="connsiteX0" fmla="*/ 40091 w 1089203"/>
              <a:gd name="connsiteY0" fmla="*/ 0 h 400439"/>
              <a:gd name="connsiteX1" fmla="*/ 1089203 w 1089203"/>
              <a:gd name="connsiteY1" fmla="*/ 0 h 400439"/>
              <a:gd name="connsiteX2" fmla="*/ 1089203 w 1089203"/>
              <a:gd name="connsiteY2" fmla="*/ 400439 h 400439"/>
              <a:gd name="connsiteX3" fmla="*/ 0 w 1089203"/>
              <a:gd name="connsiteY3" fmla="*/ 397286 h 400439"/>
              <a:gd name="connsiteX0" fmla="*/ 0 w 1049112"/>
              <a:gd name="connsiteY0" fmla="*/ 0 h 400439"/>
              <a:gd name="connsiteX1" fmla="*/ 1049112 w 1049112"/>
              <a:gd name="connsiteY1" fmla="*/ 0 h 400439"/>
              <a:gd name="connsiteX2" fmla="*/ 1049112 w 1049112"/>
              <a:gd name="connsiteY2" fmla="*/ 400439 h 400439"/>
              <a:gd name="connsiteX3" fmla="*/ 10450 w 1049112"/>
              <a:gd name="connsiteY3" fmla="*/ 397286 h 400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9112" h="400439">
                <a:moveTo>
                  <a:pt x="0" y="0"/>
                </a:moveTo>
                <a:lnTo>
                  <a:pt x="1049112" y="0"/>
                </a:lnTo>
                <a:lnTo>
                  <a:pt x="1049112" y="400439"/>
                </a:lnTo>
                <a:lnTo>
                  <a:pt x="10450" y="397286"/>
                </a:ln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72224DD6-6A35-AC96-5F76-BEBA6E3AE503}"/>
              </a:ext>
            </a:extLst>
          </p:cNvPr>
          <p:cNvSpPr/>
          <p:nvPr/>
        </p:nvSpPr>
        <p:spPr>
          <a:xfrm rot="10800000">
            <a:off x="7480867" y="5548109"/>
            <a:ext cx="981756" cy="381000"/>
          </a:xfrm>
          <a:custGeom>
            <a:avLst/>
            <a:gdLst>
              <a:gd name="connsiteX0" fmla="*/ 0 w 1049112"/>
              <a:gd name="connsiteY0" fmla="*/ 0 h 400439"/>
              <a:gd name="connsiteX1" fmla="*/ 1049112 w 1049112"/>
              <a:gd name="connsiteY1" fmla="*/ 0 h 400439"/>
              <a:gd name="connsiteX2" fmla="*/ 1049112 w 1049112"/>
              <a:gd name="connsiteY2" fmla="*/ 400439 h 400439"/>
              <a:gd name="connsiteX3" fmla="*/ 0 w 1049112"/>
              <a:gd name="connsiteY3" fmla="*/ 400439 h 400439"/>
              <a:gd name="connsiteX4" fmla="*/ 0 w 1049112"/>
              <a:gd name="connsiteY4" fmla="*/ 0 h 400439"/>
              <a:gd name="connsiteX0" fmla="*/ 0 w 1049112"/>
              <a:gd name="connsiteY0" fmla="*/ 0 h 491879"/>
              <a:gd name="connsiteX1" fmla="*/ 1049112 w 1049112"/>
              <a:gd name="connsiteY1" fmla="*/ 0 h 491879"/>
              <a:gd name="connsiteX2" fmla="*/ 1049112 w 1049112"/>
              <a:gd name="connsiteY2" fmla="*/ 400439 h 491879"/>
              <a:gd name="connsiteX3" fmla="*/ 91440 w 1049112"/>
              <a:gd name="connsiteY3" fmla="*/ 491879 h 491879"/>
              <a:gd name="connsiteX0" fmla="*/ 0 w 1049112"/>
              <a:gd name="connsiteY0" fmla="*/ 0 h 400439"/>
              <a:gd name="connsiteX1" fmla="*/ 1049112 w 1049112"/>
              <a:gd name="connsiteY1" fmla="*/ 0 h 400439"/>
              <a:gd name="connsiteX2" fmla="*/ 1049112 w 1049112"/>
              <a:gd name="connsiteY2" fmla="*/ 400439 h 400439"/>
              <a:gd name="connsiteX3" fmla="*/ 75675 w 1049112"/>
              <a:gd name="connsiteY3" fmla="*/ 397286 h 400439"/>
              <a:gd name="connsiteX0" fmla="*/ 0 w 1049112"/>
              <a:gd name="connsiteY0" fmla="*/ 0 h 400439"/>
              <a:gd name="connsiteX1" fmla="*/ 1049112 w 1049112"/>
              <a:gd name="connsiteY1" fmla="*/ 0 h 400439"/>
              <a:gd name="connsiteX2" fmla="*/ 1049112 w 1049112"/>
              <a:gd name="connsiteY2" fmla="*/ 400439 h 400439"/>
              <a:gd name="connsiteX3" fmla="*/ 44144 w 1049112"/>
              <a:gd name="connsiteY3" fmla="*/ 397286 h 400439"/>
              <a:gd name="connsiteX0" fmla="*/ 40091 w 1089203"/>
              <a:gd name="connsiteY0" fmla="*/ 0 h 400439"/>
              <a:gd name="connsiteX1" fmla="*/ 1089203 w 1089203"/>
              <a:gd name="connsiteY1" fmla="*/ 0 h 400439"/>
              <a:gd name="connsiteX2" fmla="*/ 1089203 w 1089203"/>
              <a:gd name="connsiteY2" fmla="*/ 400439 h 400439"/>
              <a:gd name="connsiteX3" fmla="*/ 0 w 1089203"/>
              <a:gd name="connsiteY3" fmla="*/ 397286 h 400439"/>
              <a:gd name="connsiteX0" fmla="*/ 0 w 1049112"/>
              <a:gd name="connsiteY0" fmla="*/ 0 h 400439"/>
              <a:gd name="connsiteX1" fmla="*/ 1049112 w 1049112"/>
              <a:gd name="connsiteY1" fmla="*/ 0 h 400439"/>
              <a:gd name="connsiteX2" fmla="*/ 1049112 w 1049112"/>
              <a:gd name="connsiteY2" fmla="*/ 400439 h 400439"/>
              <a:gd name="connsiteX3" fmla="*/ 10450 w 1049112"/>
              <a:gd name="connsiteY3" fmla="*/ 397286 h 400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9112" h="400439">
                <a:moveTo>
                  <a:pt x="0" y="0"/>
                </a:moveTo>
                <a:lnTo>
                  <a:pt x="1049112" y="0"/>
                </a:lnTo>
                <a:lnTo>
                  <a:pt x="1049112" y="400439"/>
                </a:lnTo>
                <a:lnTo>
                  <a:pt x="10450" y="397286"/>
                </a:ln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1B185-F721-378F-EF4D-83AA808CF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457200"/>
            <a:ext cx="8229600" cy="960438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THREE VARIABLE KARNAUGH MAP</a:t>
            </a:r>
            <a:endParaRPr lang="en-US" sz="36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46AB1-988E-B958-9C83-A0AE1C1B0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166019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Step 3: </a:t>
            </a:r>
          </a:p>
          <a:p>
            <a:pPr marL="0" indent="0">
              <a:buNone/>
            </a:pPr>
            <a:r>
              <a:rPr lang="en-US" sz="2400" dirty="0"/>
              <a:t>Check for those 1’s which are adjacent to only one other 1 and encircle such pairs.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BA57AD-DD65-3775-8FBF-459D202FB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90AAA-EAD4-4F62-BBFF-43AADC903C79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5914620-F90B-8E1F-BBA6-0C4EA3E68E99}"/>
              </a:ext>
            </a:extLst>
          </p:cNvPr>
          <p:cNvGraphicFramePr>
            <a:graphicFrameLocks noGrp="1"/>
          </p:cNvGraphicFramePr>
          <p:nvPr/>
        </p:nvGraphicFramePr>
        <p:xfrm>
          <a:off x="3276600" y="2697535"/>
          <a:ext cx="5638801" cy="284562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07756">
                  <a:extLst>
                    <a:ext uri="{9D8B030D-6E8A-4147-A177-3AD203B41FA5}">
                      <a16:colId xmlns:a16="http://schemas.microsoft.com/office/drawing/2014/main" val="2880724745"/>
                    </a:ext>
                  </a:extLst>
                </a:gridCol>
                <a:gridCol w="1069126">
                  <a:extLst>
                    <a:ext uri="{9D8B030D-6E8A-4147-A177-3AD203B41FA5}">
                      <a16:colId xmlns:a16="http://schemas.microsoft.com/office/drawing/2014/main" val="2849201115"/>
                    </a:ext>
                  </a:extLst>
                </a:gridCol>
                <a:gridCol w="1147369">
                  <a:extLst>
                    <a:ext uri="{9D8B030D-6E8A-4147-A177-3AD203B41FA5}">
                      <a16:colId xmlns:a16="http://schemas.microsoft.com/office/drawing/2014/main" val="4057233511"/>
                    </a:ext>
                  </a:extLst>
                </a:gridCol>
                <a:gridCol w="1107621">
                  <a:extLst>
                    <a:ext uri="{9D8B030D-6E8A-4147-A177-3AD203B41FA5}">
                      <a16:colId xmlns:a16="http://schemas.microsoft.com/office/drawing/2014/main" val="1664448429"/>
                    </a:ext>
                  </a:extLst>
                </a:gridCol>
                <a:gridCol w="1006929">
                  <a:extLst>
                    <a:ext uri="{9D8B030D-6E8A-4147-A177-3AD203B41FA5}">
                      <a16:colId xmlns:a16="http://schemas.microsoft.com/office/drawing/2014/main" val="3805123607"/>
                    </a:ext>
                  </a:extLst>
                </a:gridCol>
              </a:tblGrid>
              <a:tr h="1158854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/>
                        <a:t>           AB</a:t>
                      </a:r>
                    </a:p>
                    <a:p>
                      <a:pPr algn="l"/>
                      <a:r>
                        <a:rPr lang="en-US" sz="2400" b="1" dirty="0"/>
                        <a:t>   C 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254366"/>
                  </a:ext>
                </a:extLst>
              </a:tr>
              <a:tr h="89416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0831733"/>
                  </a:ext>
                </a:extLst>
              </a:tr>
              <a:tr h="79260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0433212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B8DE851-3485-B1BF-C5AE-AF96DEE192DD}"/>
              </a:ext>
            </a:extLst>
          </p:cNvPr>
          <p:cNvSpPr/>
          <p:nvPr/>
        </p:nvSpPr>
        <p:spPr>
          <a:xfrm>
            <a:off x="7162801" y="4094073"/>
            <a:ext cx="1459847" cy="1290649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D0510-F5F4-38B2-2560-FA4E238EBB01}"/>
              </a:ext>
            </a:extLst>
          </p:cNvPr>
          <p:cNvSpPr/>
          <p:nvPr/>
        </p:nvSpPr>
        <p:spPr>
          <a:xfrm>
            <a:off x="4419600" y="4040634"/>
            <a:ext cx="981756" cy="516775"/>
          </a:xfrm>
          <a:custGeom>
            <a:avLst/>
            <a:gdLst>
              <a:gd name="connsiteX0" fmla="*/ 0 w 1049112"/>
              <a:gd name="connsiteY0" fmla="*/ 0 h 400439"/>
              <a:gd name="connsiteX1" fmla="*/ 1049112 w 1049112"/>
              <a:gd name="connsiteY1" fmla="*/ 0 h 400439"/>
              <a:gd name="connsiteX2" fmla="*/ 1049112 w 1049112"/>
              <a:gd name="connsiteY2" fmla="*/ 400439 h 400439"/>
              <a:gd name="connsiteX3" fmla="*/ 0 w 1049112"/>
              <a:gd name="connsiteY3" fmla="*/ 400439 h 400439"/>
              <a:gd name="connsiteX4" fmla="*/ 0 w 1049112"/>
              <a:gd name="connsiteY4" fmla="*/ 0 h 400439"/>
              <a:gd name="connsiteX0" fmla="*/ 0 w 1049112"/>
              <a:gd name="connsiteY0" fmla="*/ 0 h 491879"/>
              <a:gd name="connsiteX1" fmla="*/ 1049112 w 1049112"/>
              <a:gd name="connsiteY1" fmla="*/ 0 h 491879"/>
              <a:gd name="connsiteX2" fmla="*/ 1049112 w 1049112"/>
              <a:gd name="connsiteY2" fmla="*/ 400439 h 491879"/>
              <a:gd name="connsiteX3" fmla="*/ 91440 w 1049112"/>
              <a:gd name="connsiteY3" fmla="*/ 491879 h 491879"/>
              <a:gd name="connsiteX0" fmla="*/ 0 w 1049112"/>
              <a:gd name="connsiteY0" fmla="*/ 0 h 400439"/>
              <a:gd name="connsiteX1" fmla="*/ 1049112 w 1049112"/>
              <a:gd name="connsiteY1" fmla="*/ 0 h 400439"/>
              <a:gd name="connsiteX2" fmla="*/ 1049112 w 1049112"/>
              <a:gd name="connsiteY2" fmla="*/ 400439 h 400439"/>
              <a:gd name="connsiteX3" fmla="*/ 75675 w 1049112"/>
              <a:gd name="connsiteY3" fmla="*/ 397286 h 400439"/>
              <a:gd name="connsiteX0" fmla="*/ 0 w 1049112"/>
              <a:gd name="connsiteY0" fmla="*/ 0 h 400439"/>
              <a:gd name="connsiteX1" fmla="*/ 1049112 w 1049112"/>
              <a:gd name="connsiteY1" fmla="*/ 0 h 400439"/>
              <a:gd name="connsiteX2" fmla="*/ 1049112 w 1049112"/>
              <a:gd name="connsiteY2" fmla="*/ 400439 h 400439"/>
              <a:gd name="connsiteX3" fmla="*/ 44144 w 1049112"/>
              <a:gd name="connsiteY3" fmla="*/ 397286 h 400439"/>
              <a:gd name="connsiteX0" fmla="*/ 40091 w 1089203"/>
              <a:gd name="connsiteY0" fmla="*/ 0 h 400439"/>
              <a:gd name="connsiteX1" fmla="*/ 1089203 w 1089203"/>
              <a:gd name="connsiteY1" fmla="*/ 0 h 400439"/>
              <a:gd name="connsiteX2" fmla="*/ 1089203 w 1089203"/>
              <a:gd name="connsiteY2" fmla="*/ 400439 h 400439"/>
              <a:gd name="connsiteX3" fmla="*/ 0 w 1089203"/>
              <a:gd name="connsiteY3" fmla="*/ 397286 h 400439"/>
              <a:gd name="connsiteX0" fmla="*/ 0 w 1049112"/>
              <a:gd name="connsiteY0" fmla="*/ 0 h 400439"/>
              <a:gd name="connsiteX1" fmla="*/ 1049112 w 1049112"/>
              <a:gd name="connsiteY1" fmla="*/ 0 h 400439"/>
              <a:gd name="connsiteX2" fmla="*/ 1049112 w 1049112"/>
              <a:gd name="connsiteY2" fmla="*/ 400439 h 400439"/>
              <a:gd name="connsiteX3" fmla="*/ 10450 w 1049112"/>
              <a:gd name="connsiteY3" fmla="*/ 397286 h 400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9112" h="400439">
                <a:moveTo>
                  <a:pt x="0" y="0"/>
                </a:moveTo>
                <a:lnTo>
                  <a:pt x="1049112" y="0"/>
                </a:lnTo>
                <a:lnTo>
                  <a:pt x="1049112" y="400439"/>
                </a:lnTo>
                <a:lnTo>
                  <a:pt x="10450" y="397286"/>
                </a:ln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72224DD6-6A35-AC96-5F76-BEBA6E3AE503}"/>
              </a:ext>
            </a:extLst>
          </p:cNvPr>
          <p:cNvSpPr/>
          <p:nvPr/>
        </p:nvSpPr>
        <p:spPr>
          <a:xfrm rot="10800000">
            <a:off x="8131769" y="3984573"/>
            <a:ext cx="981756" cy="540716"/>
          </a:xfrm>
          <a:custGeom>
            <a:avLst/>
            <a:gdLst>
              <a:gd name="connsiteX0" fmla="*/ 0 w 1049112"/>
              <a:gd name="connsiteY0" fmla="*/ 0 h 400439"/>
              <a:gd name="connsiteX1" fmla="*/ 1049112 w 1049112"/>
              <a:gd name="connsiteY1" fmla="*/ 0 h 400439"/>
              <a:gd name="connsiteX2" fmla="*/ 1049112 w 1049112"/>
              <a:gd name="connsiteY2" fmla="*/ 400439 h 400439"/>
              <a:gd name="connsiteX3" fmla="*/ 0 w 1049112"/>
              <a:gd name="connsiteY3" fmla="*/ 400439 h 400439"/>
              <a:gd name="connsiteX4" fmla="*/ 0 w 1049112"/>
              <a:gd name="connsiteY4" fmla="*/ 0 h 400439"/>
              <a:gd name="connsiteX0" fmla="*/ 0 w 1049112"/>
              <a:gd name="connsiteY0" fmla="*/ 0 h 491879"/>
              <a:gd name="connsiteX1" fmla="*/ 1049112 w 1049112"/>
              <a:gd name="connsiteY1" fmla="*/ 0 h 491879"/>
              <a:gd name="connsiteX2" fmla="*/ 1049112 w 1049112"/>
              <a:gd name="connsiteY2" fmla="*/ 400439 h 491879"/>
              <a:gd name="connsiteX3" fmla="*/ 91440 w 1049112"/>
              <a:gd name="connsiteY3" fmla="*/ 491879 h 491879"/>
              <a:gd name="connsiteX0" fmla="*/ 0 w 1049112"/>
              <a:gd name="connsiteY0" fmla="*/ 0 h 400439"/>
              <a:gd name="connsiteX1" fmla="*/ 1049112 w 1049112"/>
              <a:gd name="connsiteY1" fmla="*/ 0 h 400439"/>
              <a:gd name="connsiteX2" fmla="*/ 1049112 w 1049112"/>
              <a:gd name="connsiteY2" fmla="*/ 400439 h 400439"/>
              <a:gd name="connsiteX3" fmla="*/ 75675 w 1049112"/>
              <a:gd name="connsiteY3" fmla="*/ 397286 h 400439"/>
              <a:gd name="connsiteX0" fmla="*/ 0 w 1049112"/>
              <a:gd name="connsiteY0" fmla="*/ 0 h 400439"/>
              <a:gd name="connsiteX1" fmla="*/ 1049112 w 1049112"/>
              <a:gd name="connsiteY1" fmla="*/ 0 h 400439"/>
              <a:gd name="connsiteX2" fmla="*/ 1049112 w 1049112"/>
              <a:gd name="connsiteY2" fmla="*/ 400439 h 400439"/>
              <a:gd name="connsiteX3" fmla="*/ 44144 w 1049112"/>
              <a:gd name="connsiteY3" fmla="*/ 397286 h 400439"/>
              <a:gd name="connsiteX0" fmla="*/ 40091 w 1089203"/>
              <a:gd name="connsiteY0" fmla="*/ 0 h 400439"/>
              <a:gd name="connsiteX1" fmla="*/ 1089203 w 1089203"/>
              <a:gd name="connsiteY1" fmla="*/ 0 h 400439"/>
              <a:gd name="connsiteX2" fmla="*/ 1089203 w 1089203"/>
              <a:gd name="connsiteY2" fmla="*/ 400439 h 400439"/>
              <a:gd name="connsiteX3" fmla="*/ 0 w 1089203"/>
              <a:gd name="connsiteY3" fmla="*/ 397286 h 400439"/>
              <a:gd name="connsiteX0" fmla="*/ 0 w 1049112"/>
              <a:gd name="connsiteY0" fmla="*/ 0 h 400439"/>
              <a:gd name="connsiteX1" fmla="*/ 1049112 w 1049112"/>
              <a:gd name="connsiteY1" fmla="*/ 0 h 400439"/>
              <a:gd name="connsiteX2" fmla="*/ 1049112 w 1049112"/>
              <a:gd name="connsiteY2" fmla="*/ 400439 h 400439"/>
              <a:gd name="connsiteX3" fmla="*/ 10450 w 1049112"/>
              <a:gd name="connsiteY3" fmla="*/ 397286 h 400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9112" h="400439">
                <a:moveTo>
                  <a:pt x="0" y="0"/>
                </a:moveTo>
                <a:lnTo>
                  <a:pt x="1049112" y="0"/>
                </a:lnTo>
                <a:lnTo>
                  <a:pt x="1049112" y="400439"/>
                </a:lnTo>
                <a:lnTo>
                  <a:pt x="10450" y="397286"/>
                </a:ln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296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1B185-F721-378F-EF4D-83AA808CF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457200"/>
            <a:ext cx="8229600" cy="960438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THREE VARIABLE KARNAUGH MAP</a:t>
            </a:r>
            <a:endParaRPr lang="en-US" sz="36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46AB1-988E-B958-9C83-A0AE1C1B0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166019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Step 4:</a:t>
            </a:r>
          </a:p>
          <a:p>
            <a:r>
              <a:rPr lang="en-US" sz="2400" dirty="0"/>
              <a:t>Simplify the </a:t>
            </a:r>
            <a:r>
              <a:rPr lang="en-US" sz="2400" dirty="0" err="1"/>
              <a:t>boolean</a:t>
            </a:r>
            <a:r>
              <a:rPr lang="en-US" sz="2400" dirty="0"/>
              <a:t> expression from step 3.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BA57AD-DD65-3775-8FBF-459D202FB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90AAA-EAD4-4F62-BBFF-43AADC903C79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EF2AF97-CC77-A0EA-2F31-0CD9F0C3AF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73" r="12825"/>
          <a:stretch/>
        </p:blipFill>
        <p:spPr bwMode="auto">
          <a:xfrm>
            <a:off x="2209800" y="2286001"/>
            <a:ext cx="3886201" cy="180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424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he+package+Truth+Tables+and+Boolean+Algebra+set+out+the+basic+principles+of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5085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8989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6F6BE54C-C2F6-2907-7F9E-E43B205558DE}"/>
              </a:ext>
            </a:extLst>
          </p:cNvPr>
          <p:cNvSpPr txBox="1">
            <a:spLocks/>
          </p:cNvSpPr>
          <p:nvPr/>
        </p:nvSpPr>
        <p:spPr>
          <a:xfrm>
            <a:off x="2237509" y="762000"/>
            <a:ext cx="7716983" cy="441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31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63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17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dirty="0">
              <a:solidFill>
                <a:schemeClr val="tx1"/>
              </a:solidFill>
            </a:endParaRPr>
          </a:p>
          <a:p>
            <a:pPr algn="l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E46707E-3FF7-AA5C-3F7B-A3F7B9241C77}"/>
              </a:ext>
            </a:extLst>
          </p:cNvPr>
          <p:cNvSpPr txBox="1">
            <a:spLocks/>
          </p:cNvSpPr>
          <p:nvPr/>
        </p:nvSpPr>
        <p:spPr>
          <a:xfrm>
            <a:off x="2237509" y="762000"/>
            <a:ext cx="7716983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31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63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17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dirty="0">
                <a:solidFill>
                  <a:schemeClr val="tx1"/>
                </a:solidFill>
              </a:rPr>
              <a:t>Example 2:Sketch the K-Map and find the functions of the K-Map.  </a:t>
            </a:r>
          </a:p>
          <a:p>
            <a:pPr algn="l"/>
            <a:endParaRPr lang="en-US" sz="2400" dirty="0">
              <a:solidFill>
                <a:schemeClr val="tx1"/>
              </a:solidFill>
            </a:endParaRPr>
          </a:p>
          <a:p>
            <a:pPr algn="l"/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76F969E-7599-E2FE-392D-B3B0AA608CB4}"/>
              </a:ext>
            </a:extLst>
          </p:cNvPr>
          <p:cNvGraphicFramePr>
            <a:graphicFrameLocks noGrp="1"/>
          </p:cNvGraphicFramePr>
          <p:nvPr/>
        </p:nvGraphicFramePr>
        <p:xfrm>
          <a:off x="3047999" y="1644869"/>
          <a:ext cx="6096000" cy="46634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28332506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3576349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27416427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237878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91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809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540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801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905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56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295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01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88153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6F6BE54C-C2F6-2907-7F9E-E43B205558DE}"/>
              </a:ext>
            </a:extLst>
          </p:cNvPr>
          <p:cNvSpPr txBox="1">
            <a:spLocks/>
          </p:cNvSpPr>
          <p:nvPr/>
        </p:nvSpPr>
        <p:spPr>
          <a:xfrm>
            <a:off x="2237509" y="762000"/>
            <a:ext cx="7716983" cy="441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31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63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17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dirty="0">
              <a:solidFill>
                <a:schemeClr val="tx1"/>
              </a:solidFill>
            </a:endParaRPr>
          </a:p>
          <a:p>
            <a:pPr algn="l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E46707E-3FF7-AA5C-3F7B-A3F7B9241C77}"/>
              </a:ext>
            </a:extLst>
          </p:cNvPr>
          <p:cNvSpPr txBox="1">
            <a:spLocks/>
          </p:cNvSpPr>
          <p:nvPr/>
        </p:nvSpPr>
        <p:spPr>
          <a:xfrm>
            <a:off x="2085110" y="762000"/>
            <a:ext cx="8021782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31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63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17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dirty="0">
                <a:solidFill>
                  <a:schemeClr val="tx1"/>
                </a:solidFill>
              </a:rPr>
              <a:t>Example 2: Sketch the K-Map and find the functions of the K-Map. </a:t>
            </a:r>
          </a:p>
          <a:p>
            <a:pPr algn="l"/>
            <a:endParaRPr lang="en-US" sz="2400" dirty="0">
              <a:solidFill>
                <a:schemeClr val="tx1"/>
              </a:solidFill>
            </a:endParaRPr>
          </a:p>
          <a:p>
            <a:pPr algn="l"/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76F969E-7599-E2FE-392D-B3B0AA608CB4}"/>
              </a:ext>
            </a:extLst>
          </p:cNvPr>
          <p:cNvGraphicFramePr>
            <a:graphicFrameLocks noGrp="1"/>
          </p:cNvGraphicFramePr>
          <p:nvPr/>
        </p:nvGraphicFramePr>
        <p:xfrm>
          <a:off x="2237508" y="1524000"/>
          <a:ext cx="2743200" cy="30175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28332506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03576349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7416427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3787822"/>
                    </a:ext>
                  </a:extLst>
                </a:gridCol>
              </a:tblGrid>
              <a:tr h="2236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912161"/>
                  </a:ext>
                </a:extLst>
              </a:tr>
              <a:tr h="2236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809463"/>
                  </a:ext>
                </a:extLst>
              </a:tr>
              <a:tr h="2236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540731"/>
                  </a:ext>
                </a:extLst>
              </a:tr>
              <a:tr h="2236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801166"/>
                  </a:ext>
                </a:extLst>
              </a:tr>
              <a:tr h="2236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905614"/>
                  </a:ext>
                </a:extLst>
              </a:tr>
              <a:tr h="2236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56247"/>
                  </a:ext>
                </a:extLst>
              </a:tr>
              <a:tr h="2236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295372"/>
                  </a:ext>
                </a:extLst>
              </a:tr>
              <a:tr h="2236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01598"/>
                  </a:ext>
                </a:extLst>
              </a:tr>
              <a:tr h="2236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881532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029E9B0-B16D-8B44-2AF5-C6136085B940}"/>
              </a:ext>
            </a:extLst>
          </p:cNvPr>
          <p:cNvGraphicFramePr>
            <a:graphicFrameLocks noGrp="1"/>
          </p:cNvGraphicFramePr>
          <p:nvPr/>
        </p:nvGraphicFramePr>
        <p:xfrm>
          <a:off x="5285507" y="1954530"/>
          <a:ext cx="4821385" cy="20345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64277">
                  <a:extLst>
                    <a:ext uri="{9D8B030D-6E8A-4147-A177-3AD203B41FA5}">
                      <a16:colId xmlns:a16="http://schemas.microsoft.com/office/drawing/2014/main" val="2880724745"/>
                    </a:ext>
                  </a:extLst>
                </a:gridCol>
                <a:gridCol w="964277">
                  <a:extLst>
                    <a:ext uri="{9D8B030D-6E8A-4147-A177-3AD203B41FA5}">
                      <a16:colId xmlns:a16="http://schemas.microsoft.com/office/drawing/2014/main" val="2849201115"/>
                    </a:ext>
                  </a:extLst>
                </a:gridCol>
                <a:gridCol w="964277">
                  <a:extLst>
                    <a:ext uri="{9D8B030D-6E8A-4147-A177-3AD203B41FA5}">
                      <a16:colId xmlns:a16="http://schemas.microsoft.com/office/drawing/2014/main" val="4057233511"/>
                    </a:ext>
                  </a:extLst>
                </a:gridCol>
                <a:gridCol w="964277">
                  <a:extLst>
                    <a:ext uri="{9D8B030D-6E8A-4147-A177-3AD203B41FA5}">
                      <a16:colId xmlns:a16="http://schemas.microsoft.com/office/drawing/2014/main" val="1664448429"/>
                    </a:ext>
                  </a:extLst>
                </a:gridCol>
                <a:gridCol w="964277">
                  <a:extLst>
                    <a:ext uri="{9D8B030D-6E8A-4147-A177-3AD203B41FA5}">
                      <a16:colId xmlns:a16="http://schemas.microsoft.com/office/drawing/2014/main" val="3805123607"/>
                    </a:ext>
                  </a:extLst>
                </a:gridCol>
              </a:tblGrid>
              <a:tr h="67818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        AB</a:t>
                      </a:r>
                    </a:p>
                    <a:p>
                      <a:pPr algn="l"/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254366"/>
                  </a:ext>
                </a:extLst>
              </a:tr>
              <a:tr h="6781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0831733"/>
                  </a:ext>
                </a:extLst>
              </a:tr>
              <a:tr h="6781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0433212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C8F63ED9-FABD-490D-1443-02281E272A5F}"/>
              </a:ext>
            </a:extLst>
          </p:cNvPr>
          <p:cNvSpPr/>
          <p:nvPr/>
        </p:nvSpPr>
        <p:spPr>
          <a:xfrm>
            <a:off x="7315200" y="2743200"/>
            <a:ext cx="1752600" cy="457200"/>
          </a:xfrm>
          <a:prstGeom prst="ellipse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6798EA6-538C-C6A2-C955-C59F810DB4A6}"/>
              </a:ext>
            </a:extLst>
          </p:cNvPr>
          <p:cNvSpPr/>
          <p:nvPr/>
        </p:nvSpPr>
        <p:spPr>
          <a:xfrm rot="5400000">
            <a:off x="8891233" y="3124200"/>
            <a:ext cx="1524000" cy="457200"/>
          </a:xfrm>
          <a:prstGeom prst="ellipse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1BB2B3-6670-0705-FE0C-B505E39EF8AB}"/>
              </a:ext>
            </a:extLst>
          </p:cNvPr>
          <p:cNvSpPr txBox="1"/>
          <p:nvPr/>
        </p:nvSpPr>
        <p:spPr>
          <a:xfrm>
            <a:off x="5285506" y="4259937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 = BC’ + AB’ + A’BC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4B4531-96EF-2F6C-EFFE-72F9F32BFAAB}"/>
              </a:ext>
            </a:extLst>
          </p:cNvPr>
          <p:cNvSpPr/>
          <p:nvPr/>
        </p:nvSpPr>
        <p:spPr>
          <a:xfrm>
            <a:off x="7315199" y="3303270"/>
            <a:ext cx="838200" cy="685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207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649D13B3-D691-D7C7-EC16-78FA68B21339}"/>
              </a:ext>
            </a:extLst>
          </p:cNvPr>
          <p:cNvSpPr txBox="1">
            <a:spLocks/>
          </p:cNvSpPr>
          <p:nvPr/>
        </p:nvSpPr>
        <p:spPr>
          <a:xfrm>
            <a:off x="533400" y="914400"/>
            <a:ext cx="8049491" cy="541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31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63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17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dirty="0">
                <a:solidFill>
                  <a:schemeClr val="tx1"/>
                </a:solidFill>
              </a:rPr>
              <a:t>Exercise: Sketch the K-Map for the given function</a:t>
            </a:r>
          </a:p>
          <a:p>
            <a:pPr algn="l"/>
            <a:endParaRPr lang="en-US" sz="2400" b="1" dirty="0">
              <a:solidFill>
                <a:schemeClr val="tx1"/>
              </a:solidFill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</a:rPr>
              <a:t>1) F = AC + AB’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</a:rPr>
              <a:t>2) F = AB’ +AC + A’BC’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</a:rPr>
              <a:t>3) F = AB’ + A’CD + ABC’</a:t>
            </a:r>
            <a:endParaRPr lang="en-US" sz="2400" dirty="0">
              <a:solidFill>
                <a:schemeClr val="tx1"/>
              </a:solidFill>
            </a:endParaRPr>
          </a:p>
          <a:p>
            <a:pPr algn="l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4946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2F781-74D1-B55A-02E8-53C428BAE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906" y="2583615"/>
            <a:ext cx="4215063" cy="9536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MY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09639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52600" y="228600"/>
            <a:ext cx="8610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Literals:</a:t>
            </a:r>
          </a:p>
          <a:p>
            <a:r>
              <a:rPr lang="en-US" sz="2000" dirty="0"/>
              <a:t>Literal is a variable or its complement.</a:t>
            </a:r>
          </a:p>
          <a:p>
            <a:r>
              <a:rPr lang="en-US" sz="2000" dirty="0"/>
              <a:t>For Example:</a:t>
            </a:r>
          </a:p>
          <a:p>
            <a:r>
              <a:rPr lang="en-US" sz="2000" dirty="0"/>
              <a:t>    +B+C</a:t>
            </a:r>
          </a:p>
          <a:p>
            <a:r>
              <a:rPr lang="en-US" sz="1400" dirty="0"/>
              <a:t>It has three literals…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28799" y="1828801"/>
            <a:ext cx="988497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Addition:</a:t>
            </a:r>
          </a:p>
          <a:p>
            <a:r>
              <a:rPr lang="en-US" sz="2000" dirty="0"/>
              <a:t>Addition is equivalent to the OR operation </a:t>
            </a:r>
          </a:p>
          <a:p>
            <a:r>
              <a:rPr lang="en-US" sz="2000" dirty="0"/>
              <a:t>Each literal must be equal to zero</a:t>
            </a:r>
          </a:p>
          <a:p>
            <a:r>
              <a:rPr lang="en-US" sz="2000" dirty="0"/>
              <a:t>Example: </a:t>
            </a:r>
          </a:p>
          <a:p>
            <a:r>
              <a:rPr lang="en-US" sz="2000" dirty="0"/>
              <a:t>Determine the values that make the sum term of expressions    +B +</a:t>
            </a:r>
          </a:p>
          <a:p>
            <a:r>
              <a:rPr lang="en-US" sz="2000" dirty="0"/>
              <a:t>Each literal must be equal to 0; therefore </a:t>
            </a:r>
          </a:p>
          <a:p>
            <a:r>
              <a:rPr lang="en-US" sz="2000" dirty="0"/>
              <a:t>A=1, B=0, C=1</a:t>
            </a:r>
          </a:p>
          <a:p>
            <a:endParaRPr lang="en-US" sz="2000" dirty="0"/>
          </a:p>
          <a:p>
            <a:r>
              <a:rPr lang="en-US" sz="2000" b="1" u="sng" dirty="0"/>
              <a:t>Multiplication:</a:t>
            </a:r>
          </a:p>
          <a:p>
            <a:r>
              <a:rPr lang="en-US" sz="2000" dirty="0"/>
              <a:t>Multiplication is equivalent to AND operation</a:t>
            </a:r>
          </a:p>
          <a:p>
            <a:r>
              <a:rPr lang="en-US" sz="2000" dirty="0"/>
              <a:t>Each literal must be equal to 1</a:t>
            </a:r>
          </a:p>
          <a:p>
            <a:r>
              <a:rPr lang="en-US" sz="2000" dirty="0"/>
              <a:t>Example</a:t>
            </a:r>
          </a:p>
          <a:p>
            <a:r>
              <a:rPr lang="en-US" sz="2000" dirty="0"/>
              <a:t>Value of AB&amp;C if the product term is  A+   +C</a:t>
            </a:r>
          </a:p>
          <a:p>
            <a:r>
              <a:rPr lang="en-US" sz="2000" dirty="0"/>
              <a:t>A=1, B=0, C=1   </a:t>
            </a:r>
          </a:p>
          <a:p>
            <a:endParaRPr lang="en-US" sz="20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8278444"/>
              </p:ext>
            </p:extLst>
          </p:nvPr>
        </p:nvGraphicFramePr>
        <p:xfrm>
          <a:off x="8558048" y="3165231"/>
          <a:ext cx="228600" cy="263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4880" imgH="190440" progId="Equation.3">
                  <p:embed/>
                </p:oleObj>
              </mc:Choice>
              <mc:Fallback>
                <p:oleObj name="Equation" r:id="rId2" imgW="164880" imgH="190440" progId="Equation.3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8048" y="3165231"/>
                        <a:ext cx="228600" cy="2637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1828800" y="1158876"/>
          <a:ext cx="4572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0" imgH="190440" progId="Equation.3">
                  <p:embed/>
                </p:oleObj>
              </mc:Choice>
              <mc:Fallback>
                <p:oleObj name="Equation" r:id="rId4" imgW="164880" imgH="190440" progId="Equation.3">
                  <p:embed/>
                  <p:pic>
                    <p:nvPicPr>
                      <p:cNvPr id="10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158876"/>
                        <a:ext cx="45720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4094223"/>
              </p:ext>
            </p:extLst>
          </p:nvPr>
        </p:nvGraphicFramePr>
        <p:xfrm>
          <a:off x="9284369" y="3165231"/>
          <a:ext cx="228600" cy="281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4880" imgH="203040" progId="Equation.3">
                  <p:embed/>
                </p:oleObj>
              </mc:Choice>
              <mc:Fallback>
                <p:oleObj name="Equation" r:id="rId6" imgW="164880" imgH="203040" progId="Equation.3">
                  <p:embed/>
                  <p:pic>
                    <p:nvPicPr>
                      <p:cNvPr id="10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4369" y="3165231"/>
                        <a:ext cx="228600" cy="2813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703020"/>
              </p:ext>
            </p:extLst>
          </p:nvPr>
        </p:nvGraphicFramePr>
        <p:xfrm>
          <a:off x="6180221" y="5619674"/>
          <a:ext cx="228600" cy="263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4880" imgH="190440" progId="Equation.3">
                  <p:embed/>
                </p:oleObj>
              </mc:Choice>
              <mc:Fallback>
                <p:oleObj name="Equation" r:id="rId8" imgW="164880" imgH="190440" progId="Equation.3">
                  <p:embed/>
                  <p:pic>
                    <p:nvPicPr>
                      <p:cNvPr id="10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0221" y="5619674"/>
                        <a:ext cx="228600" cy="2637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ndicam 2018-01-18 21-07-38-728.jpg"/>
          <p:cNvPicPr>
            <a:picLocks noChangeAspect="1"/>
          </p:cNvPicPr>
          <p:nvPr/>
        </p:nvPicPr>
        <p:blipFill>
          <a:blip r:embed="rId2"/>
          <a:srcRect l="10000" t="1518" r="10833"/>
          <a:stretch>
            <a:fillRect/>
          </a:stretch>
        </p:blipFill>
        <p:spPr>
          <a:xfrm>
            <a:off x="1752600" y="685800"/>
            <a:ext cx="8356602" cy="51054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52600" y="201940"/>
            <a:ext cx="7920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65000"/>
                  </a:schemeClr>
                </a:solidFill>
              </a:rPr>
              <a:t>Boolean Algebra Rules &amp; Laws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ndicam 2018-01-18 21-07-42-240.jpg"/>
          <p:cNvPicPr>
            <a:picLocks noChangeAspect="1"/>
          </p:cNvPicPr>
          <p:nvPr/>
        </p:nvPicPr>
        <p:blipFill rotWithShape="1">
          <a:blip r:embed="rId2"/>
          <a:srcRect l="10000" t="8735" r="10833"/>
          <a:stretch/>
        </p:blipFill>
        <p:spPr>
          <a:xfrm>
            <a:off x="2175201" y="561067"/>
            <a:ext cx="8270479" cy="57358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ndicam 2018-01-18 21-07-44-822.jpg"/>
          <p:cNvPicPr>
            <a:picLocks noChangeAspect="1"/>
          </p:cNvPicPr>
          <p:nvPr/>
        </p:nvPicPr>
        <p:blipFill rotWithShape="1">
          <a:blip r:embed="rId2"/>
          <a:srcRect l="10000" t="7925" r="10833"/>
          <a:stretch/>
        </p:blipFill>
        <p:spPr>
          <a:xfrm>
            <a:off x="2476499" y="681317"/>
            <a:ext cx="8187163" cy="572844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ndicam 2018-01-18 21-07-47-648.jpg"/>
          <p:cNvPicPr>
            <a:picLocks noChangeAspect="1"/>
          </p:cNvPicPr>
          <p:nvPr/>
        </p:nvPicPr>
        <p:blipFill rotWithShape="1">
          <a:blip r:embed="rId2"/>
          <a:srcRect l="10000" t="7659" r="11667" b="5806"/>
          <a:stretch/>
        </p:blipFill>
        <p:spPr>
          <a:xfrm>
            <a:off x="2438400" y="726141"/>
            <a:ext cx="8295896" cy="551329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6BDDAA-D527-3830-DA84-39A3B00533D1}"/>
              </a:ext>
            </a:extLst>
          </p:cNvPr>
          <p:cNvSpPr txBox="1"/>
          <p:nvPr/>
        </p:nvSpPr>
        <p:spPr>
          <a:xfrm>
            <a:off x="2889270" y="431119"/>
            <a:ext cx="7050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3200" dirty="0"/>
              <a:t>Rules of Boolean Algebra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D7B7D2-1A65-3FFB-2420-1344A5D35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396" y="1345702"/>
            <a:ext cx="7480255" cy="44964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684</Words>
  <Application>Microsoft Office PowerPoint</Application>
  <PresentationFormat>Widescreen</PresentationFormat>
  <Paragraphs>209</Paragraphs>
  <Slides>35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Abadi</vt:lpstr>
      <vt:lpstr>Algerian</vt:lpstr>
      <vt:lpstr>Aptos</vt:lpstr>
      <vt:lpstr>Aptos Display</vt:lpstr>
      <vt:lpstr>Arial</vt:lpstr>
      <vt:lpstr>Calibri</vt:lpstr>
      <vt:lpstr>Cambria Math</vt:lpstr>
      <vt:lpstr>Office Theme</vt:lpstr>
      <vt:lpstr>Equation</vt:lpstr>
      <vt:lpstr>DEE 4544 DIGITAL ELECTRONICS Chapter 2: Boolean algebra and Mapping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K-MAP – RULES OF SIMPLIFICATION</vt:lpstr>
      <vt:lpstr>K-MAP – RULES OF SIMPLIFICATION</vt:lpstr>
      <vt:lpstr>K-MAP – RULES OF SIMPLIFICATION</vt:lpstr>
      <vt:lpstr>PowerPoint Presentation</vt:lpstr>
      <vt:lpstr>PowerPoint Presentation</vt:lpstr>
      <vt:lpstr>PowerPoint Presentation</vt:lpstr>
      <vt:lpstr>PowerPoint Presentation</vt:lpstr>
      <vt:lpstr>THREE VARIABLE KARNAUGH MAP</vt:lpstr>
      <vt:lpstr>THREE VARIABLE KARNAUGH MAP</vt:lpstr>
      <vt:lpstr>THREE VARIABLE KARNAUGH MAP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 4544 DIGITAL ELECTRONICS Chapter 2: Boolean algebra and Mapping Methods</dc:title>
  <dc:creator>Raflis Awang</dc:creator>
  <cp:lastModifiedBy>Raflis Awang</cp:lastModifiedBy>
  <cp:revision>4</cp:revision>
  <dcterms:created xsi:type="dcterms:W3CDTF">2024-03-13T07:54:49Z</dcterms:created>
  <dcterms:modified xsi:type="dcterms:W3CDTF">2024-03-18T03:29:40Z</dcterms:modified>
</cp:coreProperties>
</file>