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0" r:id="rId4"/>
    <p:sldId id="290" r:id="rId5"/>
    <p:sldId id="289" r:id="rId6"/>
    <p:sldId id="259" r:id="rId7"/>
    <p:sldId id="318" r:id="rId8"/>
    <p:sldId id="262" r:id="rId9"/>
    <p:sldId id="263" r:id="rId10"/>
    <p:sldId id="264" r:id="rId11"/>
    <p:sldId id="265" r:id="rId12"/>
    <p:sldId id="267" r:id="rId13"/>
    <p:sldId id="266" r:id="rId14"/>
    <p:sldId id="287" r:id="rId15"/>
    <p:sldId id="319" r:id="rId16"/>
    <p:sldId id="320" r:id="rId17"/>
    <p:sldId id="321" r:id="rId18"/>
    <p:sldId id="281" r:id="rId19"/>
    <p:sldId id="282" r:id="rId20"/>
    <p:sldId id="283" r:id="rId21"/>
    <p:sldId id="284" r:id="rId22"/>
    <p:sldId id="285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C696C-2E22-445F-BCCF-14B3CFDAE9DE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753E8-4F98-47F7-91EA-3AE398BBAAB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74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E0D962A8-1F71-4215-BCC7-D1AE4E6E00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25EE12A5-2B3E-0A94-4336-9C102B9151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3C3D-2506-7236-7305-31E5FA2BC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5AB706-86CD-4CDC-9ECA-E156B980A0D4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C1F0-BC49-E820-084A-1B429CC0F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332B-98A2-5806-E43E-F64218B0E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D526-68C5-C497-63E9-E8FE7F6B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4E90-16C4-0F3B-4629-C0AC12F3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86A7-30B7-43A5-E31E-4E72960A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118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34CE-BFED-5063-821F-B496736F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3E0EF-4029-969E-9570-AF4702D56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E1D3-6EE4-6960-0353-64B7D169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E9F4-2768-9522-A16A-26963501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2318-1DE0-12E7-4814-8DFD55A8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2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DCB3E-0CD4-582E-C130-496C7FD8A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397EB-1BF0-D8AA-0F2D-C1A5C55FB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948A-B26D-A1D0-C69B-C70640BC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540D-B347-2C61-928A-8BDBE748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C78E-2664-BBED-4D56-027E7AF8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111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cxnSp>
        <p:nvCxnSpPr>
          <p:cNvPr id="40" name="Shape 40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54000" y="1442233"/>
            <a:ext cx="5393600" cy="2381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354000" y="3895200"/>
            <a:ext cx="53936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30665" y="625167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71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F49A-BE5A-B560-AFB6-61817938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17DB-AFCD-D045-9DDE-8426F4DA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D250-B1E6-423B-1148-B6DC8459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7393-DBCE-04B9-6810-2825F490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4294-788D-0714-1FB5-837C8232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088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DF51-1471-2DA7-9624-494EEA63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B1F18-3171-A1E2-7B75-DF760003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7CD6-3F1E-FD44-177B-E20E0DC4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5609-8A63-D649-2DFB-10EEE34C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D325-FD53-4BF1-CCBA-EEBAE1DD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314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9BC2-F4D4-32BD-1093-4E3CA54C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3EB9-8DFA-2F56-5B29-81ACF11B0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030DE-B5F1-8D94-2039-A1B93010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4831F-F4DA-A850-86B9-3817C583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8B5E-4EF1-1C2D-7FEE-4455EF60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539D8-24C0-D7A9-B6A3-A3E9B37A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98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EEB1-0958-3987-0B14-C49C27FE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A0320-ED36-4CF8-190F-326B795A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5BFB0-A2E1-2522-7582-CAEDAE392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3C917-A374-0B7B-9229-07DCDB6BE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5793B-44C3-9311-BB05-C09491E46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A7DA9-55A9-E02B-BC9A-F2A1A930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C0F05-3999-DB48-10A9-8444C6C8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F940B-9B85-A1E7-76BB-4B17FA9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20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8340-3A4D-0F1B-D9B8-D1D92571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A54C1-5DD2-AD2E-48C0-0B958439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E4A3-53AA-E21B-FB56-61B3CA35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99E3-1056-59A9-F706-AA83655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625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FDCA2-2FCC-A860-833E-F5B78B53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A8E42-7C54-1947-DE19-BCD083AE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99553-9A73-1D34-0E6F-20714B30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8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D452-AA5C-8ADC-3885-52F43E3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26AE-C36D-AF49-BCBB-C6B5D1A5C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6B59D-9F4E-648D-48FB-BFBDEAC75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5954B-E9C8-08B3-2C8D-2E38CEA9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EC3A6-1929-8634-D11B-E6ABB637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A991-E4F9-BED2-F09C-DEC2A1E0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622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F581-1745-6314-2CE0-FF34A4F1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9BB3E-3637-0623-785A-BA82628BE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81F23-2875-DFC5-3291-573381936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55753-361A-58A3-88C2-3EA86C8D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D078B-7625-ADBC-08E0-5392DBA1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F6D8-5B05-C747-FDD0-42976BFF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63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5EB26-0D8B-C029-FA9E-DADC1C2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E104-7410-6AC9-8469-FF8D3B00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E7C1-9E5C-3B50-0914-E1D226781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257C3-3177-4A65-8808-7B34BC5D4986}" type="datetimeFigureOut">
              <a:rPr lang="en-MY" smtClean="0"/>
              <a:t>14/3/2024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8B0B-06B1-FB6F-197E-8B117B20B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09D8-BB60-FE3B-9160-9FE05E61E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5412B-7C3B-4D1B-94FA-3178787E37E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288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651-864C-8E1A-71E8-B0D08660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328550"/>
            <a:ext cx="9448800" cy="2387600"/>
          </a:xfrm>
        </p:spPr>
        <p:txBody>
          <a:bodyPr>
            <a:normAutofit/>
          </a:bodyPr>
          <a:lstStyle/>
          <a:p>
            <a:r>
              <a:rPr lang="en-MY" sz="4900" b="1" dirty="0"/>
              <a:t>DEE 4544</a:t>
            </a:r>
            <a:br>
              <a:rPr lang="en-MY" sz="4900" b="1" dirty="0"/>
            </a:br>
            <a:r>
              <a:rPr lang="en-MY" sz="4900" b="1" dirty="0"/>
              <a:t>DIGITAL ELECTRONICS</a:t>
            </a:r>
            <a:br>
              <a:rPr lang="en-MY" dirty="0"/>
            </a:br>
            <a:r>
              <a:rPr lang="en-MY" sz="4000" dirty="0"/>
              <a:t>Chapter 1: Binary System and Logic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CA1F-63DA-5E05-9D7F-95870429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412198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MY" sz="2400" dirty="0">
                <a:latin typeface="Abadi" panose="020B0604020104020204" pitchFamily="34" charset="0"/>
              </a:rPr>
              <a:t>By : </a:t>
            </a:r>
            <a:r>
              <a:rPr lang="en-MY" sz="2400" dirty="0" err="1">
                <a:latin typeface="Abadi" panose="020B0604020104020204" pitchFamily="34" charset="0"/>
              </a:rPr>
              <a:t>Dr.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Noraisyah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Tajudin</a:t>
            </a:r>
            <a:endParaRPr lang="en-MY" sz="2400" dirty="0">
              <a:latin typeface="Abadi" panose="020B0604020104020204" pitchFamily="34" charset="0"/>
            </a:endParaRPr>
          </a:p>
          <a:p>
            <a:pPr algn="ctr"/>
            <a:r>
              <a:rPr lang="en-MY" sz="2400" dirty="0">
                <a:latin typeface="Abadi" panose="020B0604020104020204" pitchFamily="34" charset="0"/>
              </a:rPr>
              <a:t>Email: noraisyahtajudin@lincoln.edu.my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Faculty of Engineering 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Lincoln University College (LUC)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59C8-2126-7BBB-1EE2-F723ECB4FE3F}"/>
              </a:ext>
            </a:extLst>
          </p:cNvPr>
          <p:cNvSpPr txBox="1"/>
          <p:nvPr/>
        </p:nvSpPr>
        <p:spPr>
          <a:xfrm>
            <a:off x="4007223" y="5959757"/>
            <a:ext cx="419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LECTURE 1</a:t>
            </a:r>
          </a:p>
          <a:p>
            <a:pPr algn="ctr"/>
            <a:r>
              <a:rPr lang="en-MY" dirty="0"/>
              <a:t>DATE : MARCH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01A84-23A6-E7FF-0277-3FA010E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60" y="429244"/>
            <a:ext cx="3190183" cy="13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282A3818-F8CC-D1B3-82CC-378A7D745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Gate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A07739D7-3D56-3FDD-05A6-6689C6B4C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2133600"/>
          </a:xfrm>
        </p:spPr>
        <p:txBody>
          <a:bodyPr/>
          <a:lstStyle/>
          <a:p>
            <a:pPr eaLnBrk="1" hangingPunct="1"/>
            <a:r>
              <a:rPr lang="en-US" altLang="en-US"/>
              <a:t>An AND gate accepts two input signals</a:t>
            </a:r>
          </a:p>
          <a:p>
            <a:pPr eaLnBrk="1" hangingPunct="1"/>
            <a:r>
              <a:rPr lang="en-US" altLang="en-US"/>
              <a:t>If the two input values for an AND gate are both 1, the output is 1; otherwise, the output is 0</a:t>
            </a:r>
          </a:p>
        </p:txBody>
      </p:sp>
      <p:pic>
        <p:nvPicPr>
          <p:cNvPr id="141320" name="Picture 8" descr="c04f02">
            <a:extLst>
              <a:ext uri="{FF2B5EF4-FFF2-40B4-BE49-F238E27FC236}">
                <a16:creationId xmlns:a16="http://schemas.microsoft.com/office/drawing/2014/main" id="{2F4A6145-BF7E-4A04-9F71-601A7CAC260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886200"/>
            <a:ext cx="7848600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86C7E1D-28DA-7623-698C-FEFE2D014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Gate</a:t>
            </a: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175D3C20-7D87-1025-DD2B-09189037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0"/>
            <a:ext cx="8382000" cy="1219200"/>
          </a:xfrm>
        </p:spPr>
        <p:txBody>
          <a:bodyPr/>
          <a:lstStyle/>
          <a:p>
            <a:pPr eaLnBrk="1" hangingPunct="1"/>
            <a:r>
              <a:rPr lang="en-US" altLang="en-US"/>
              <a:t>If the two input values are both 0, the output value is 0; otherwise, the output is 1</a:t>
            </a:r>
          </a:p>
        </p:txBody>
      </p:sp>
      <p:pic>
        <p:nvPicPr>
          <p:cNvPr id="142344" name="Picture 8" descr="c04f03">
            <a:extLst>
              <a:ext uri="{FF2B5EF4-FFF2-40B4-BE49-F238E27FC236}">
                <a16:creationId xmlns:a16="http://schemas.microsoft.com/office/drawing/2014/main" id="{89854CB9-FD8A-0A2E-93E4-8CB9A04E746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581401"/>
            <a:ext cx="84582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3D4F152B-E952-620E-C17F-9B79E5539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NAND and NOR Gates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9C09847B-6366-3D9D-4C0E-5FF5E84CC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229600" cy="1066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The NAND and NOR gates are essentially the opposite of the AND and OR gates, respectively.</a:t>
            </a:r>
          </a:p>
          <a:p>
            <a:pPr eaLnBrk="1" hangingPunct="1"/>
            <a:r>
              <a:rPr lang="en-US" altLang="en-US"/>
              <a:t>They are also called universal gates.</a:t>
            </a:r>
          </a:p>
        </p:txBody>
      </p:sp>
      <p:pic>
        <p:nvPicPr>
          <p:cNvPr id="144392" name="Picture 8" descr="c04f05">
            <a:extLst>
              <a:ext uri="{FF2B5EF4-FFF2-40B4-BE49-F238E27FC236}">
                <a16:creationId xmlns:a16="http://schemas.microsoft.com/office/drawing/2014/main" id="{877FC367-1F59-BA02-B78F-DBB26F3A919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73414"/>
            <a:ext cx="8001000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393" name="Picture 9" descr="c04f06">
            <a:extLst>
              <a:ext uri="{FF2B5EF4-FFF2-40B4-BE49-F238E27FC236}">
                <a16:creationId xmlns:a16="http://schemas.microsoft.com/office/drawing/2014/main" id="{4C05CBCD-9D71-ACC1-BB87-02A75881074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76801"/>
            <a:ext cx="8077200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5CBD303F-6E23-E03C-9E79-7321CD2E8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XOR Gate</a:t>
            </a: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6980EAB3-FAA1-1BA7-D033-85C428296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/>
              <a:t>XOR, or </a:t>
            </a:r>
            <a:r>
              <a:rPr lang="en-US" altLang="en-US" i="1"/>
              <a:t>exclusive</a:t>
            </a:r>
            <a:r>
              <a:rPr lang="en-US" altLang="en-US"/>
              <a:t> OR, gate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/>
              <a:t>An XOR gate produces 0 if its two inputs are the same, and a 1 otherwise</a:t>
            </a:r>
          </a:p>
        </p:txBody>
      </p:sp>
      <p:pic>
        <p:nvPicPr>
          <p:cNvPr id="11268" name="Picture 4" descr="c04f04">
            <a:extLst>
              <a:ext uri="{FF2B5EF4-FFF2-40B4-BE49-F238E27FC236}">
                <a16:creationId xmlns:a16="http://schemas.microsoft.com/office/drawing/2014/main" id="{36ABDDD8-06CF-147D-A8C4-3494EF267A3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525838"/>
            <a:ext cx="8458200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34C38A-ED48-9536-456E-522DE578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XNOR Gate</a:t>
            </a:r>
          </a:p>
        </p:txBody>
      </p:sp>
      <p:pic>
        <p:nvPicPr>
          <p:cNvPr id="12291" name="Picture 6">
            <a:extLst>
              <a:ext uri="{FF2B5EF4-FFF2-40B4-BE49-F238E27FC236}">
                <a16:creationId xmlns:a16="http://schemas.microsoft.com/office/drawing/2014/main" id="{2C1E9A08-C126-BCC2-686B-C5F0627CA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67026"/>
            <a:ext cx="44958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Rectangle 1">
            <a:extLst>
              <a:ext uri="{FF2B5EF4-FFF2-40B4-BE49-F238E27FC236}">
                <a16:creationId xmlns:a16="http://schemas.microsoft.com/office/drawing/2014/main" id="{E967073F-5FA5-5BC1-3B7C-7AA64B23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671639"/>
            <a:ext cx="86185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The exclusive-nor gate or xnor is logically equivalent to</a:t>
            </a:r>
          </a:p>
          <a:p>
            <a:pPr eaLnBrk="1" hangingPunct="1"/>
            <a:r>
              <a:rPr lang="en-US" altLang="en-US" sz="2800"/>
              <a:t> an xor gate followed by an inverter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6AA-6B37-0DEB-05DE-86DE97CF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514811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Logic Family Terminology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A digital logic family is a group of compatible devices with the same logic levels and supply voltages. </a:t>
            </a:r>
          </a:p>
          <a:p>
            <a:r>
              <a:rPr lang="en-MY" dirty="0"/>
              <a:t>According to components used in the same logic family, digital logic families are classified as: </a:t>
            </a:r>
          </a:p>
          <a:p>
            <a:pPr lvl="1"/>
            <a:r>
              <a:rPr lang="en-MY" dirty="0"/>
              <a:t>Resistor-Transistor logic </a:t>
            </a:r>
          </a:p>
          <a:p>
            <a:pPr lvl="1"/>
            <a:r>
              <a:rPr lang="en-MY" dirty="0"/>
              <a:t>Diode- transistor logic </a:t>
            </a:r>
          </a:p>
          <a:p>
            <a:pPr lvl="1"/>
            <a:r>
              <a:rPr lang="en-MY" dirty="0"/>
              <a:t>Transistor-transistor logic </a:t>
            </a:r>
          </a:p>
          <a:p>
            <a:pPr lvl="1"/>
            <a:r>
              <a:rPr lang="en-MY" dirty="0"/>
              <a:t>MOS families----NMOS logic, PMOS logic, CMOS logic </a:t>
            </a:r>
          </a:p>
          <a:p>
            <a:pPr lvl="1"/>
            <a:r>
              <a:rPr lang="en-MY" dirty="0"/>
              <a:t>Emitter-Coupled Logic </a:t>
            </a:r>
          </a:p>
        </p:txBody>
      </p:sp>
    </p:spTree>
    <p:extLst>
      <p:ext uri="{BB962C8B-B14F-4D97-AF65-F5344CB8AC3E}">
        <p14:creationId xmlns:p14="http://schemas.microsoft.com/office/powerpoint/2010/main" val="13757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6AA-6B37-0DEB-05DE-86DE97CF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514811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Characteristics of Digital Logic Families </a:t>
            </a:r>
          </a:p>
          <a:p>
            <a:r>
              <a:rPr lang="en-MY" dirty="0"/>
              <a:t>Propagation delay </a:t>
            </a:r>
          </a:p>
          <a:p>
            <a:r>
              <a:rPr lang="en-MY" dirty="0"/>
              <a:t>Power dissipation </a:t>
            </a:r>
          </a:p>
          <a:p>
            <a:r>
              <a:rPr lang="en-MY" dirty="0"/>
              <a:t>Current and voltage parameter </a:t>
            </a:r>
          </a:p>
          <a:p>
            <a:r>
              <a:rPr lang="en-MY" dirty="0"/>
              <a:t>Noise margin and logic voltages levels</a:t>
            </a:r>
          </a:p>
          <a:p>
            <a:r>
              <a:rPr lang="en-MY" dirty="0"/>
              <a:t>Fan-in and Fan-out </a:t>
            </a:r>
          </a:p>
          <a:p>
            <a:r>
              <a:rPr lang="en-MY" dirty="0"/>
              <a:t>Current Sinking </a:t>
            </a:r>
          </a:p>
          <a:p>
            <a:r>
              <a:rPr lang="en-MY" dirty="0"/>
              <a:t>Current Sourcing </a:t>
            </a:r>
          </a:p>
          <a:p>
            <a:r>
              <a:rPr lang="en-MY" dirty="0"/>
              <a:t>Speed Power Product</a:t>
            </a:r>
          </a:p>
        </p:txBody>
      </p:sp>
    </p:spTree>
    <p:extLst>
      <p:ext uri="{BB962C8B-B14F-4D97-AF65-F5344CB8AC3E}">
        <p14:creationId xmlns:p14="http://schemas.microsoft.com/office/powerpoint/2010/main" val="286561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6AA-6B37-0DEB-05DE-86DE97CF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514811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Resistor – Transistor Logic (RTL)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B0299-DF67-6BB3-50D4-A1149968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5380"/>
            <a:ext cx="7952528" cy="53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3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54000" y="0"/>
            <a:ext cx="5393600" cy="10720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4000" i="1" dirty="0">
                <a:solidFill>
                  <a:srgbClr val="FF0000"/>
                </a:solidFill>
              </a:rPr>
              <a:t>Resistor Transistor logic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None/>
            </a:pPr>
            <a:endParaRPr dirty="0"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750" y="1194117"/>
            <a:ext cx="4776500" cy="446976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219100" y="1305867"/>
            <a:ext cx="5393600" cy="532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507987">
              <a:buSzPct val="100000"/>
              <a:buChar char="★"/>
            </a:pPr>
            <a:r>
              <a:rPr lang="en" sz="3200"/>
              <a:t>It has a fan-out of 5.</a:t>
            </a:r>
          </a:p>
          <a:p>
            <a:pPr marL="609585" indent="-507987">
              <a:buSzPct val="100000"/>
              <a:buChar char="★"/>
            </a:pPr>
            <a:r>
              <a:rPr lang="en" sz="3200"/>
              <a:t>Propagation delay is 25ns.</a:t>
            </a:r>
          </a:p>
          <a:p>
            <a:pPr marL="609585" indent="-507987">
              <a:buSzPct val="100000"/>
              <a:buChar char="★"/>
            </a:pPr>
            <a:r>
              <a:rPr lang="en" sz="3200"/>
              <a:t>Power dissipation is 12mw.</a:t>
            </a:r>
          </a:p>
          <a:p>
            <a:pPr marL="609585" indent="-507987">
              <a:buSzPct val="100000"/>
              <a:buChar char="★"/>
            </a:pPr>
            <a:r>
              <a:rPr lang="en" sz="3200"/>
              <a:t>Noise margin for low signal input is 0.4v.</a:t>
            </a:r>
          </a:p>
          <a:p>
            <a:pPr marL="609585" indent="-507987">
              <a:buSzPct val="100000"/>
              <a:buChar char="★"/>
            </a:pPr>
            <a:r>
              <a:rPr lang="en" sz="3200"/>
              <a:t>Poor noise immunity.</a:t>
            </a:r>
          </a:p>
          <a:p>
            <a:pPr marL="609585" indent="-507987">
              <a:buSzPct val="100000"/>
              <a:buChar char="★"/>
            </a:pPr>
            <a:r>
              <a:rPr lang="en" sz="3200"/>
              <a:t>lLow speed.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54000" y="232267"/>
            <a:ext cx="5393600" cy="10060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4000" i="1" dirty="0">
                <a:solidFill>
                  <a:srgbClr val="FF0000"/>
                </a:solidFill>
              </a:rPr>
              <a:t>Diode Transistor Logic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ubTitle" idx="1"/>
          </p:nvPr>
        </p:nvSpPr>
        <p:spPr>
          <a:xfrm>
            <a:off x="354000" y="1349700"/>
            <a:ext cx="5393600" cy="523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 algn="l">
              <a:buChar char="★"/>
            </a:pPr>
            <a:r>
              <a:rPr lang="en" sz="3200"/>
              <a:t>It has fan-out of 8.</a:t>
            </a:r>
          </a:p>
          <a:p>
            <a:pPr marL="609585" indent="-507987" algn="l">
              <a:buChar char="★"/>
            </a:pPr>
            <a:r>
              <a:rPr lang="en" sz="3200"/>
              <a:t>It has high noise immunity.</a:t>
            </a:r>
          </a:p>
          <a:p>
            <a:pPr marL="609585" indent="-507987" algn="l">
              <a:buChar char="★"/>
            </a:pPr>
            <a:r>
              <a:rPr lang="en" sz="3200"/>
              <a:t>Power dissipation is 12mw.</a:t>
            </a:r>
          </a:p>
          <a:p>
            <a:pPr marL="609585" indent="-507987" algn="l">
              <a:buChar char="★"/>
            </a:pPr>
            <a:r>
              <a:rPr lang="en" sz="3200"/>
              <a:t>Propagation constant is average 30ns.</a:t>
            </a:r>
          </a:p>
          <a:p>
            <a:pPr marL="609585" indent="-507987" algn="l">
              <a:buChar char="★"/>
            </a:pPr>
            <a:r>
              <a:rPr lang="en" sz="3200"/>
              <a:t>Noise margin is about 0.7v.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None/>
            </a:pPr>
            <a:endParaRPr dirty="0"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67" y="1098167"/>
            <a:ext cx="4813367" cy="461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CB00-09F3-F975-AA50-CD428A1D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Why binary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1171-054B-0051-77FB-4138B20C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is a language written with a combination of ones (1) and zeros (0) that computers use to carry out commands, inputs, or functions. Whatever you write onto a computer, a machine inside processes the input and converts it into binary. 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unit of memory media (hard disk, tape, CD …) has two states to represent 0 and 1</a:t>
            </a:r>
          </a:p>
          <a:p>
            <a:pPr lvl="1"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physical (electronic) device is easier to make, less prone to error</a:t>
            </a:r>
          </a:p>
          <a:p>
            <a:pPr lvl="2" eaLnBrk="1" hangingPunct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E.g., a voltage value between 0-3mv is 0, a value between 3-6 is 1 …</a:t>
            </a:r>
          </a:p>
          <a:p>
            <a:pPr marL="0" indent="0">
              <a:buNone/>
            </a:pP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475072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54000" y="254167"/>
            <a:ext cx="5393600" cy="10280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4000" i="1" dirty="0">
                <a:solidFill>
                  <a:srgbClr val="FF0000"/>
                </a:solidFill>
              </a:rPr>
              <a:t>Emitter Coupled Logic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1"/>
          </p:nvPr>
        </p:nvSpPr>
        <p:spPr>
          <a:xfrm>
            <a:off x="354000" y="1371600"/>
            <a:ext cx="5393600" cy="5302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 algn="l">
              <a:buChar char="★"/>
            </a:pPr>
            <a:r>
              <a:rPr lang="en" sz="3200"/>
              <a:t>Propagation delay is very low (&lt;1ns).</a:t>
            </a:r>
          </a:p>
          <a:p>
            <a:pPr marL="609585" indent="-507987" algn="l">
              <a:buChar char="★"/>
            </a:pPr>
            <a:r>
              <a:rPr lang="en" sz="3200"/>
              <a:t>ECL is fastest logic family.</a:t>
            </a:r>
          </a:p>
          <a:p>
            <a:pPr marL="609585" indent="-507987" algn="l">
              <a:buChar char="★"/>
            </a:pPr>
            <a:r>
              <a:rPr lang="en" sz="3200"/>
              <a:t>ECL circuit usually operate with -ive supplies (+ive terminal is connected to ground).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None/>
            </a:pPr>
            <a:endParaRPr dirty="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266" y="1152500"/>
            <a:ext cx="4700999" cy="45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41667" y="210333"/>
            <a:ext cx="5393600" cy="15320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4000" i="1" dirty="0">
                <a:solidFill>
                  <a:srgbClr val="FF0000"/>
                </a:solidFill>
              </a:rPr>
              <a:t>Transistor Transistor Logic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ubTitle" idx="1"/>
          </p:nvPr>
        </p:nvSpPr>
        <p:spPr>
          <a:xfrm>
            <a:off x="354000" y="1897467"/>
            <a:ext cx="5393600" cy="4601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 algn="l">
              <a:buChar char="★"/>
            </a:pPr>
            <a:r>
              <a:rPr lang="en" sz="3200"/>
              <a:t>TTl has greater speed than DTL.</a:t>
            </a:r>
          </a:p>
          <a:p>
            <a:pPr marL="609585" indent="-507987" algn="l">
              <a:buChar char="★"/>
            </a:pPr>
            <a:r>
              <a:rPr lang="en" sz="3200"/>
              <a:t>Less noise immunity.</a:t>
            </a:r>
          </a:p>
          <a:p>
            <a:pPr marL="609585" indent="-507987" algn="l">
              <a:buChar char="★"/>
            </a:pPr>
            <a:r>
              <a:rPr lang="en" sz="3200"/>
              <a:t>Power dissipation is 10nw.</a:t>
            </a:r>
          </a:p>
          <a:p>
            <a:pPr marL="609585" indent="-507987" algn="l">
              <a:buChar char="★"/>
            </a:pPr>
            <a:r>
              <a:rPr lang="en" sz="3200"/>
              <a:t>It has fan-in of 6 and fan-out of 10.</a:t>
            </a:r>
          </a:p>
          <a:p>
            <a:pPr marL="609585" indent="-507987" algn="l">
              <a:buChar char="★"/>
            </a:pPr>
            <a:r>
              <a:rPr lang="en" sz="3200"/>
              <a:t>Propagation time delay is 5-15nsec.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buNone/>
            </a:pPr>
            <a:endParaRPr dirty="0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67" y="1196301"/>
            <a:ext cx="4737667" cy="449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54000" y="188433"/>
            <a:ext cx="5393600" cy="940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4000" dirty="0">
                <a:solidFill>
                  <a:srgbClr val="FF0000"/>
                </a:solidFill>
              </a:rPr>
              <a:t>CMOS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1"/>
          </p:nvPr>
        </p:nvSpPr>
        <p:spPr>
          <a:xfrm>
            <a:off x="354000" y="1240132"/>
            <a:ext cx="5393600" cy="53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 algn="l">
              <a:buChar char="★"/>
            </a:pPr>
            <a:r>
              <a:rPr lang="en" sz="3200"/>
              <a:t>Dissipates low power, power dissipation is typically 10 nW per gate.</a:t>
            </a:r>
          </a:p>
          <a:p>
            <a:pPr marL="609585" indent="-507987" algn="l">
              <a:lnSpc>
                <a:spcPct val="115000"/>
              </a:lnSpc>
              <a:spcAft>
                <a:spcPts val="800"/>
              </a:spcAft>
              <a:buChar char="★"/>
            </a:pPr>
            <a:r>
              <a:rPr lang="en" sz="3200">
                <a:highlight>
                  <a:srgbClr val="FFFFFF"/>
                </a:highlight>
              </a:rPr>
              <a:t>The propagation delays are usually around 25 nS to 50 nS.</a:t>
            </a:r>
          </a:p>
          <a:p>
            <a:pPr marL="609585" indent="-507987" algn="l">
              <a:lnSpc>
                <a:spcPct val="115000"/>
              </a:lnSpc>
              <a:spcAft>
                <a:spcPts val="800"/>
              </a:spcAft>
              <a:buFont typeface="Arial"/>
              <a:buChar char="★"/>
            </a:pPr>
            <a:r>
              <a:rPr lang="en" sz="3200">
                <a:highlight>
                  <a:srgbClr val="FFFFFF"/>
                </a:highlight>
              </a:rPr>
              <a:t> Noise immunity approaches 50% or 45% of the full logic swing.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indent="-304792"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367" y="1459234"/>
            <a:ext cx="4250667" cy="398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A72F7C-1EF3-79D8-5E54-4C0CF5C59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96" y="1628228"/>
            <a:ext cx="5655807" cy="377053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6AA-6B37-0DEB-05DE-86DE97CF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427" y="3011214"/>
            <a:ext cx="4191000" cy="11351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1633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E618-70C8-AAA6-FE76-5B9585A4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 of Binary Number Systems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C31E-C06D-39B5-8286-B690B100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Binary devices are Simple and easy to build</a:t>
            </a:r>
          </a:p>
          <a:p>
            <a:pPr marL="0" indent="0">
              <a:buNone/>
            </a:pPr>
            <a:r>
              <a:rPr lang="en-US" dirty="0"/>
              <a:t>An on/off switch is simple and easy to build. An on/off switch moves two pieces of metal together or moves them apart.</a:t>
            </a:r>
          </a:p>
          <a:p>
            <a:pPr marL="0" indent="0">
              <a:buNone/>
            </a:pPr>
            <a:r>
              <a:rPr lang="en-US" dirty="0"/>
              <a:t>The same is true for the tiny devices inside of a silicon chip. On/off switches are relatively easy to fabricate.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Binary signals are Unambiguous (which gives them noise immunity)</a:t>
            </a:r>
          </a:p>
          <a:p>
            <a:pPr marL="0" indent="0">
              <a:buNone/>
            </a:pPr>
            <a:r>
              <a:rPr lang="en-US" dirty="0"/>
              <a:t>It is easy to look at a digital signal that is only supposed to be on or off and decide which it is supposed to be.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050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835B-89F7-3003-3701-AA1112FC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745"/>
            <a:ext cx="10515600" cy="54202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Flawless copies can be made of binary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Anything that can be represented with some sort of pattern can be represented with a binary pattern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64834-76AB-1EBE-4127-DD38596E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80" y="1436385"/>
            <a:ext cx="595395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5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EC1F0EA-A462-B0B2-D3C1-0712CCEB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Representation in Computer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439E798E-6FC3-7858-D704-C3BE4C86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0CDC1A-166B-4926-9EFE-38B13B2CC8AC}" type="slidenum">
              <a:rPr lang="en-US" altLang="en-US">
                <a:solidFill>
                  <a:schemeClr val="tx2"/>
                </a:solidFill>
              </a:rPr>
              <a:pPr eaLnBrk="1" hangingPunct="1"/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82C44E30-E145-BB29-6462-22ACE491C2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74825" y="1341438"/>
            <a:ext cx="8713788" cy="5516562"/>
          </a:xfrm>
        </p:spPr>
        <p:txBody>
          <a:bodyPr/>
          <a:lstStyle/>
          <a:p>
            <a:pPr eaLnBrk="1" hangingPunct="1"/>
            <a:r>
              <a:rPr lang="en-US" altLang="en-US"/>
              <a:t>In modern computers, all information is represented using binary values.</a:t>
            </a:r>
          </a:p>
          <a:p>
            <a:pPr eaLnBrk="1" hangingPunct="1"/>
            <a:r>
              <a:rPr lang="en-US" altLang="en-US"/>
              <a:t>Each storage location (cell): has two states</a:t>
            </a:r>
          </a:p>
          <a:p>
            <a:pPr lvl="1" eaLnBrk="1" hangingPunct="1"/>
            <a:r>
              <a:rPr lang="en-US" altLang="en-US"/>
              <a:t>low-voltage signal  =&gt; 0</a:t>
            </a:r>
          </a:p>
          <a:p>
            <a:pPr lvl="1" eaLnBrk="1" hangingPunct="1"/>
            <a:r>
              <a:rPr lang="en-US" altLang="en-US"/>
              <a:t>High-voltage signal =&gt; 1</a:t>
            </a:r>
          </a:p>
          <a:p>
            <a:pPr lvl="1" eaLnBrk="1" hangingPunct="1"/>
            <a:r>
              <a:rPr lang="en-US" altLang="en-US"/>
              <a:t>i.e., it can store a binary digit, i.e., </a:t>
            </a:r>
            <a:r>
              <a:rPr lang="en-US" altLang="en-US">
                <a:solidFill>
                  <a:srgbClr val="FF0000"/>
                </a:solidFill>
              </a:rPr>
              <a:t>bit</a:t>
            </a:r>
          </a:p>
          <a:p>
            <a:pPr eaLnBrk="1" hangingPunct="1"/>
            <a:r>
              <a:rPr lang="en-US" altLang="en-US"/>
              <a:t>Eight bits grouped together to form a </a:t>
            </a:r>
            <a:r>
              <a:rPr lang="en-US" altLang="en-US">
                <a:solidFill>
                  <a:srgbClr val="FF0000"/>
                </a:solidFill>
              </a:rPr>
              <a:t>byte</a:t>
            </a:r>
          </a:p>
          <a:p>
            <a:pPr eaLnBrk="1" hangingPunct="1"/>
            <a:r>
              <a:rPr lang="en-US" altLang="en-US"/>
              <a:t>Several bytes grouped together to form a </a:t>
            </a:r>
            <a:r>
              <a:rPr lang="en-US" altLang="en-US">
                <a:solidFill>
                  <a:srgbClr val="FF0000"/>
                </a:solidFill>
              </a:rPr>
              <a:t>word</a:t>
            </a:r>
          </a:p>
          <a:p>
            <a:pPr lvl="1" eaLnBrk="1" hangingPunct="1"/>
            <a:r>
              <a:rPr lang="en-US" altLang="en-US"/>
              <a:t>Word length of a computer, e.g., 32 bits computer, 64 bits computer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5B57-5447-EF76-18B3-661BA2D1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Bytes and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AD25-68E9-9030-610A-C5F98603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binary, we have bytes and bits which are major components in writing binary.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Bit: a single 0 or 1 in a binary number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Byte: eight bits put together</a:t>
            </a:r>
            <a:endParaRPr lang="en-MY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D608C-43B9-1B64-A07B-4FC8EF6AE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" t="4062" b="4203"/>
          <a:stretch/>
        </p:blipFill>
        <p:spPr>
          <a:xfrm>
            <a:off x="7930054" y="3231932"/>
            <a:ext cx="3029607" cy="29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1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051857-C6C4-7892-0DCE-EE987F367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gate?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075F8AE-C037-BF2A-FFDA-BF37E6FC6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The building blocks used to create digital circuits are logic gates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Combination of transistors that performs binary logic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There are three elementary logic gates and a range of other simple gates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Each gate has its own logic symbol which allows complex functions to be represented by a logic diagram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The function of each gate can be represented by a truth table or using Boolean notation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289C8C9B-BB05-F522-19BB-39BC5ABAB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GATES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835E1439-E88A-60C2-1458-5356F5D44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Types of gates</a:t>
            </a:r>
            <a:endParaRPr lang="en-US" altLang="en-US" sz="3600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EX-OR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EX-NOR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BUFFER GATE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95C559FE-A398-54E5-AE9E-28DA9346C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Gate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7F084FE6-E8E3-ACAB-A290-7E3525CE3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1800" y="14478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400"/>
              <a:t>A NOT gate accepts one input value </a:t>
            </a:r>
            <a:br>
              <a:rPr lang="en-US" altLang="en-US" sz="2400"/>
            </a:br>
            <a:r>
              <a:rPr lang="en-US" altLang="en-US" sz="2400"/>
              <a:t>and produces one output value</a:t>
            </a:r>
          </a:p>
          <a:p>
            <a:pPr eaLnBrk="1" hangingPunct="1"/>
            <a:r>
              <a:rPr lang="en-US" altLang="en-US" sz="2400"/>
              <a:t>By definition, if the input value for a NOT gate is 0, the output value is 1, and if the input value is 1, the output is 0 </a:t>
            </a:r>
          </a:p>
          <a:p>
            <a:pPr eaLnBrk="1" hangingPunct="1"/>
            <a:r>
              <a:rPr lang="en-US" altLang="en-US" sz="2400"/>
              <a:t>A NOT gate is sometimes referred to as an </a:t>
            </a:r>
            <a:r>
              <a:rPr lang="en-US" altLang="en-US" sz="2400" i="1"/>
              <a:t>inverter</a:t>
            </a:r>
            <a:r>
              <a:rPr lang="en-US" altLang="en-US" sz="2400"/>
              <a:t> because it inverts the input value</a:t>
            </a:r>
          </a:p>
          <a:p>
            <a:pPr eaLnBrk="1" hangingPunct="1"/>
            <a:endParaRPr lang="en-US" altLang="en-US"/>
          </a:p>
        </p:txBody>
      </p:sp>
      <p:pic>
        <p:nvPicPr>
          <p:cNvPr id="140296" name="Picture 8" descr="c04f01">
            <a:extLst>
              <a:ext uri="{FF2B5EF4-FFF2-40B4-BE49-F238E27FC236}">
                <a16:creationId xmlns:a16="http://schemas.microsoft.com/office/drawing/2014/main" id="{04BB6E18-F9AD-56F9-7A72-DF0BD7F1414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572000"/>
            <a:ext cx="85344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962</Words>
  <Application>Microsoft Office PowerPoint</Application>
  <PresentationFormat>Widescreen</PresentationFormat>
  <Paragraphs>128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Aptos</vt:lpstr>
      <vt:lpstr>Aptos Display</vt:lpstr>
      <vt:lpstr>Arial</vt:lpstr>
      <vt:lpstr>Calibri</vt:lpstr>
      <vt:lpstr>Office Theme</vt:lpstr>
      <vt:lpstr>DEE 4544 DIGITAL ELECTRONICS Chapter 1: Binary System and Logic Circuits</vt:lpstr>
      <vt:lpstr>Why binary number?</vt:lpstr>
      <vt:lpstr>The Advantage of Binary Number Systems</vt:lpstr>
      <vt:lpstr>PowerPoint Presentation</vt:lpstr>
      <vt:lpstr>Data Representation in Computer</vt:lpstr>
      <vt:lpstr>Bytes and Bits</vt:lpstr>
      <vt:lpstr>What is a gate?</vt:lpstr>
      <vt:lpstr>LOGIC GATES</vt:lpstr>
      <vt:lpstr>NOT Gate</vt:lpstr>
      <vt:lpstr>AND Gate</vt:lpstr>
      <vt:lpstr>OR Gate</vt:lpstr>
      <vt:lpstr>NAND and NOR Gates</vt:lpstr>
      <vt:lpstr>XOR Gate</vt:lpstr>
      <vt:lpstr>XNOR Gate</vt:lpstr>
      <vt:lpstr>PowerPoint Presentation</vt:lpstr>
      <vt:lpstr>PowerPoint Presentation</vt:lpstr>
      <vt:lpstr>PowerPoint Presentation</vt:lpstr>
      <vt:lpstr>Resistor Transistor logic</vt:lpstr>
      <vt:lpstr>Diode Transistor Logic</vt:lpstr>
      <vt:lpstr>Emitter Coupled Logic</vt:lpstr>
      <vt:lpstr>Transistor Transistor Logic</vt:lpstr>
      <vt:lpstr>CMOS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 4544 DIGITAL ELECTRONICS Chapter 1: Binary System and Logic Circuits</dc:title>
  <dc:creator>Raflis Awang</dc:creator>
  <cp:lastModifiedBy>Raflis Awang</cp:lastModifiedBy>
  <cp:revision>4</cp:revision>
  <dcterms:created xsi:type="dcterms:W3CDTF">2024-03-13T02:01:07Z</dcterms:created>
  <dcterms:modified xsi:type="dcterms:W3CDTF">2024-03-14T06:30:42Z</dcterms:modified>
</cp:coreProperties>
</file>