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1" r:id="rId4"/>
    <p:sldId id="273" r:id="rId5"/>
    <p:sldId id="274" r:id="rId6"/>
    <p:sldId id="275" r:id="rId7"/>
    <p:sldId id="259" r:id="rId8"/>
    <p:sldId id="276" r:id="rId9"/>
    <p:sldId id="277" r:id="rId10"/>
    <p:sldId id="262" r:id="rId11"/>
    <p:sldId id="263" r:id="rId12"/>
    <p:sldId id="264" r:id="rId13"/>
    <p:sldId id="265" r:id="rId14"/>
    <p:sldId id="266" r:id="rId15"/>
    <p:sldId id="267" r:id="rId16"/>
    <p:sldId id="268" r:id="rId17"/>
    <p:sldId id="269" r:id="rId18"/>
    <p:sldId id="270" r:id="rId19"/>
    <p:sldId id="271" r:id="rId20"/>
    <p:sldId id="272" r:id="rId21"/>
    <p:sldId id="284" r:id="rId22"/>
    <p:sldId id="281" r:id="rId23"/>
    <p:sldId id="287"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101" d="100"/>
          <a:sy n="101" d="100"/>
        </p:scale>
        <p:origin x="6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F0BC-BCAD-E284-FC1D-DED33A38A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3D91D26B-65BD-F6A7-29CE-2F7821D43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5340C30C-17B7-28B2-5AEF-16FC25116E86}"/>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5" name="Footer Placeholder 4">
            <a:extLst>
              <a:ext uri="{FF2B5EF4-FFF2-40B4-BE49-F238E27FC236}">
                <a16:creationId xmlns:a16="http://schemas.microsoft.com/office/drawing/2014/main" id="{D2C39271-8672-53D0-951D-ED277F7BAF6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5DAF5DA-6C2F-6E2B-466C-2EB3244CAD40}"/>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206905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A6DC-983F-E4DA-98EC-62D85280ED5B}"/>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3F20651-6B24-2BDC-0B70-1288F4BEC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8F69DB6-860E-793E-3828-EAE585F294CC}"/>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5" name="Footer Placeholder 4">
            <a:extLst>
              <a:ext uri="{FF2B5EF4-FFF2-40B4-BE49-F238E27FC236}">
                <a16:creationId xmlns:a16="http://schemas.microsoft.com/office/drawing/2014/main" id="{DA3330F3-8122-7479-C856-A370CE0694F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56D2500-AC9D-896B-6F7A-C51F1F210627}"/>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199332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50BE5-F5A4-3AA5-FF0F-7C65E9019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5ED4531-F245-CCDE-4EED-9153D629F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6A20AF7-5E85-79AE-3042-E0F839B3A8A2}"/>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5" name="Footer Placeholder 4">
            <a:extLst>
              <a:ext uri="{FF2B5EF4-FFF2-40B4-BE49-F238E27FC236}">
                <a16:creationId xmlns:a16="http://schemas.microsoft.com/office/drawing/2014/main" id="{002D251C-CAF1-587B-5F8E-0307FE28BD4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25CCF79-57AC-090A-B834-E7F645712855}"/>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424622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5C40-BACE-A3EA-FD25-66A7C4138C5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E7B2EF6-C959-1101-0624-5E61F5476D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A37D988-28DE-3B3F-28D0-315D08A73A97}"/>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5" name="Footer Placeholder 4">
            <a:extLst>
              <a:ext uri="{FF2B5EF4-FFF2-40B4-BE49-F238E27FC236}">
                <a16:creationId xmlns:a16="http://schemas.microsoft.com/office/drawing/2014/main" id="{CD40D073-03B6-09BD-7CA5-C3F5F5C5B51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329BB48-66C3-B7DF-72FE-9F0D31EC4CAD}"/>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374246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8473-3303-49B4-8537-9F01EA6DA2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86F5F2D3-2BCE-C2B2-F161-5A5066B8F0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053CD1-8D1B-4CD7-D0A3-E92B0E2687B1}"/>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5" name="Footer Placeholder 4">
            <a:extLst>
              <a:ext uri="{FF2B5EF4-FFF2-40B4-BE49-F238E27FC236}">
                <a16:creationId xmlns:a16="http://schemas.microsoft.com/office/drawing/2014/main" id="{1DB7D6F8-6EE5-1C4B-4F02-57E0D0FAD69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3D3AA00-5FD8-AE60-93CC-936C706F61FB}"/>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426963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58EA-8300-8555-715B-4CB1416A6BE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3364B4A-F3D5-6B1A-424D-DFE163F86E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FC6441D-CC82-C220-18A2-4E4386C157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D840DD7-AF76-33E9-24F1-CAF67524188B}"/>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6" name="Footer Placeholder 5">
            <a:extLst>
              <a:ext uri="{FF2B5EF4-FFF2-40B4-BE49-F238E27FC236}">
                <a16:creationId xmlns:a16="http://schemas.microsoft.com/office/drawing/2014/main" id="{911D882B-DDB3-072E-1CA7-0B258B84759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AC677C1-0DCB-9A59-2AFD-5D37A2FD9B05}"/>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154700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7C00-29CC-A4C8-CE29-FF9963EFF294}"/>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6F1A906-B76C-A4B2-C9AF-2D934B9562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D9125-A53C-FF55-9F25-D8D0A9F8C6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31D15559-5953-85E4-D460-C12C8D23CF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7C4CE-2AB5-1FFF-238B-88871E222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BFC07CA8-8664-6466-4816-80A5D918BCAC}"/>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8" name="Footer Placeholder 7">
            <a:extLst>
              <a:ext uri="{FF2B5EF4-FFF2-40B4-BE49-F238E27FC236}">
                <a16:creationId xmlns:a16="http://schemas.microsoft.com/office/drawing/2014/main" id="{AF8600D4-2E01-DCC7-4444-A555734F50D2}"/>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9575C8F8-5C05-7112-CAE6-D18BC3746FFF}"/>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319011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B94C-FF35-D486-6943-1D92581DFEC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8F52EF2B-03CD-0638-0A7A-DC85320AB4E4}"/>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4" name="Footer Placeholder 3">
            <a:extLst>
              <a:ext uri="{FF2B5EF4-FFF2-40B4-BE49-F238E27FC236}">
                <a16:creationId xmlns:a16="http://schemas.microsoft.com/office/drawing/2014/main" id="{C6DF3E36-6777-3F0C-5F76-78741CC469D9}"/>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E9460E93-6C9D-9B6D-75B0-FCE165CB527D}"/>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173736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F7736-64A8-BDC4-439D-19B5EF16599E}"/>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3" name="Footer Placeholder 2">
            <a:extLst>
              <a:ext uri="{FF2B5EF4-FFF2-40B4-BE49-F238E27FC236}">
                <a16:creationId xmlns:a16="http://schemas.microsoft.com/office/drawing/2014/main" id="{5B07EFE6-4B03-DCB9-A73F-B6CBEA57F136}"/>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690449F-CF0E-F7BF-EB65-6752A051F1E6}"/>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387768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E096-F18B-4CF2-874F-E98E92FAE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3CB64E3-4B39-A64F-94FD-9C025EEBC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F5B73D75-97EE-33C1-BC0F-A2E612B8D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62AA1-642E-779A-2DE4-EC08975B8030}"/>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6" name="Footer Placeholder 5">
            <a:extLst>
              <a:ext uri="{FF2B5EF4-FFF2-40B4-BE49-F238E27FC236}">
                <a16:creationId xmlns:a16="http://schemas.microsoft.com/office/drawing/2014/main" id="{93A1AD48-0344-973D-C698-D967575D2BC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BCE32A2-3BAB-B9A4-0664-542112CA3845}"/>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78902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93D2-AD85-2FEE-1645-5FA8D0C45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77734A65-CA58-23D9-8EAD-BE7611263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A5E82EED-2206-8847-2A2C-F60846DE8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5B00F-28BD-485C-C706-CFDCB19659CE}"/>
              </a:ext>
            </a:extLst>
          </p:cNvPr>
          <p:cNvSpPr>
            <a:spLocks noGrp="1"/>
          </p:cNvSpPr>
          <p:nvPr>
            <p:ph type="dt" sz="half" idx="10"/>
          </p:nvPr>
        </p:nvSpPr>
        <p:spPr/>
        <p:txBody>
          <a:bodyPr/>
          <a:lstStyle/>
          <a:p>
            <a:fld id="{CD1B197C-866B-46BD-A6AF-96DB42A8F451}" type="datetimeFigureOut">
              <a:rPr lang="en-MY" smtClean="0"/>
              <a:t>21/5/2024</a:t>
            </a:fld>
            <a:endParaRPr lang="en-MY"/>
          </a:p>
        </p:txBody>
      </p:sp>
      <p:sp>
        <p:nvSpPr>
          <p:cNvPr id="6" name="Footer Placeholder 5">
            <a:extLst>
              <a:ext uri="{FF2B5EF4-FFF2-40B4-BE49-F238E27FC236}">
                <a16:creationId xmlns:a16="http://schemas.microsoft.com/office/drawing/2014/main" id="{A484ECE0-D526-F040-1FA3-D46E8ECADAE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E3BC294-3223-42AB-BF78-27AC9FD877CD}"/>
              </a:ext>
            </a:extLst>
          </p:cNvPr>
          <p:cNvSpPr>
            <a:spLocks noGrp="1"/>
          </p:cNvSpPr>
          <p:nvPr>
            <p:ph type="sldNum" sz="quarter" idx="12"/>
          </p:nvPr>
        </p:nvSpPr>
        <p:spPr/>
        <p:txBody>
          <a:bodyPr/>
          <a:lstStyle/>
          <a:p>
            <a:fld id="{D54FC49B-0C5F-48F7-8F75-CE6FED5D9B20}" type="slidenum">
              <a:rPr lang="en-MY" smtClean="0"/>
              <a:t>‹#›</a:t>
            </a:fld>
            <a:endParaRPr lang="en-MY"/>
          </a:p>
        </p:txBody>
      </p:sp>
    </p:spTree>
    <p:extLst>
      <p:ext uri="{BB962C8B-B14F-4D97-AF65-F5344CB8AC3E}">
        <p14:creationId xmlns:p14="http://schemas.microsoft.com/office/powerpoint/2010/main" val="44636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818C5-C2C0-1ACA-7056-644253C6B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58AC405-94D3-8CB5-0099-B8B4862DF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E401A5A-1C24-3E6D-D8CE-14B9BE538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1B197C-866B-46BD-A6AF-96DB42A8F451}" type="datetimeFigureOut">
              <a:rPr lang="en-MY" smtClean="0"/>
              <a:t>21/5/2024</a:t>
            </a:fld>
            <a:endParaRPr lang="en-MY"/>
          </a:p>
        </p:txBody>
      </p:sp>
      <p:sp>
        <p:nvSpPr>
          <p:cNvPr id="5" name="Footer Placeholder 4">
            <a:extLst>
              <a:ext uri="{FF2B5EF4-FFF2-40B4-BE49-F238E27FC236}">
                <a16:creationId xmlns:a16="http://schemas.microsoft.com/office/drawing/2014/main" id="{665E019E-8FF8-9480-A106-311BB2FF1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F2FA05F8-83E3-DAA0-D190-5D76A625B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4FC49B-0C5F-48F7-8F75-CE6FED5D9B20}" type="slidenum">
              <a:rPr lang="en-MY" smtClean="0"/>
              <a:t>‹#›</a:t>
            </a:fld>
            <a:endParaRPr lang="en-MY"/>
          </a:p>
        </p:txBody>
      </p:sp>
    </p:spTree>
    <p:extLst>
      <p:ext uri="{BB962C8B-B14F-4D97-AF65-F5344CB8AC3E}">
        <p14:creationId xmlns:p14="http://schemas.microsoft.com/office/powerpoint/2010/main" val="28685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F651-864C-8E1A-71E8-B0D086605059}"/>
              </a:ext>
            </a:extLst>
          </p:cNvPr>
          <p:cNvSpPr>
            <a:spLocks noGrp="1"/>
          </p:cNvSpPr>
          <p:nvPr>
            <p:ph type="ctrTitle"/>
          </p:nvPr>
        </p:nvSpPr>
        <p:spPr>
          <a:xfrm>
            <a:off x="1246094" y="1643386"/>
            <a:ext cx="9448800" cy="2387600"/>
          </a:xfrm>
        </p:spPr>
        <p:txBody>
          <a:bodyPr>
            <a:normAutofit/>
          </a:bodyPr>
          <a:lstStyle/>
          <a:p>
            <a:r>
              <a:rPr lang="en-MY" sz="4900" b="1" dirty="0"/>
              <a:t>DEE 4544</a:t>
            </a:r>
            <a:br>
              <a:rPr lang="en-MY" sz="4900" b="1" dirty="0"/>
            </a:br>
            <a:r>
              <a:rPr lang="en-MY" sz="4900" b="1" dirty="0"/>
              <a:t>DIGITAL ELECTRONICS</a:t>
            </a:r>
            <a:br>
              <a:rPr lang="en-MY" dirty="0"/>
            </a:br>
            <a:r>
              <a:rPr lang="en-MY" sz="4000" dirty="0"/>
              <a:t>Chapter 9: Logic Families</a:t>
            </a:r>
          </a:p>
        </p:txBody>
      </p:sp>
      <p:sp>
        <p:nvSpPr>
          <p:cNvPr id="3" name="Subtitle 2">
            <a:extLst>
              <a:ext uri="{FF2B5EF4-FFF2-40B4-BE49-F238E27FC236}">
                <a16:creationId xmlns:a16="http://schemas.microsoft.com/office/drawing/2014/main" id="{CB49CA1F-63DA-5E05-9D7F-95870429DBA8}"/>
              </a:ext>
            </a:extLst>
          </p:cNvPr>
          <p:cNvSpPr>
            <a:spLocks noGrp="1"/>
          </p:cNvSpPr>
          <p:nvPr>
            <p:ph type="subTitle" idx="1"/>
          </p:nvPr>
        </p:nvSpPr>
        <p:spPr>
          <a:xfrm>
            <a:off x="1398494" y="4121989"/>
            <a:ext cx="9144000" cy="1655762"/>
          </a:xfrm>
        </p:spPr>
        <p:txBody>
          <a:bodyPr>
            <a:normAutofit fontScale="92500" lnSpcReduction="10000"/>
          </a:bodyPr>
          <a:lstStyle/>
          <a:p>
            <a:pPr algn="ctr"/>
            <a:r>
              <a:rPr lang="en-MY" sz="2400" dirty="0">
                <a:latin typeface="Abadi" panose="020B0604020104020204" pitchFamily="34" charset="0"/>
              </a:rPr>
              <a:t>By : </a:t>
            </a:r>
            <a:r>
              <a:rPr lang="en-MY" sz="2400" dirty="0" err="1">
                <a:latin typeface="Abadi" panose="020B0604020104020204" pitchFamily="34" charset="0"/>
              </a:rPr>
              <a:t>Dr.</a:t>
            </a:r>
            <a:r>
              <a:rPr lang="en-MY" sz="2400" dirty="0">
                <a:latin typeface="Abadi" panose="020B0604020104020204" pitchFamily="34" charset="0"/>
              </a:rPr>
              <a:t> </a:t>
            </a:r>
            <a:r>
              <a:rPr lang="en-MY" sz="2400" dirty="0" err="1">
                <a:latin typeface="Abadi" panose="020B0604020104020204" pitchFamily="34" charset="0"/>
              </a:rPr>
              <a:t>Noraisyah</a:t>
            </a:r>
            <a:r>
              <a:rPr lang="en-MY" sz="2400" dirty="0">
                <a:latin typeface="Abadi" panose="020B0604020104020204" pitchFamily="34" charset="0"/>
              </a:rPr>
              <a:t> </a:t>
            </a:r>
            <a:r>
              <a:rPr lang="en-MY" sz="2400" dirty="0" err="1">
                <a:latin typeface="Abadi" panose="020B0604020104020204" pitchFamily="34" charset="0"/>
              </a:rPr>
              <a:t>Tajudin</a:t>
            </a:r>
            <a:endParaRPr lang="en-MY" sz="2400" dirty="0">
              <a:latin typeface="Abadi" panose="020B0604020104020204" pitchFamily="34" charset="0"/>
            </a:endParaRPr>
          </a:p>
          <a:p>
            <a:pPr algn="ctr"/>
            <a:r>
              <a:rPr lang="en-MY" sz="2400" dirty="0">
                <a:latin typeface="Abadi" panose="020B0604020104020204" pitchFamily="34" charset="0"/>
              </a:rPr>
              <a:t>Email: noraisyahtajudin@lincoln.edu.my</a:t>
            </a:r>
          </a:p>
          <a:p>
            <a:pPr algn="ctr"/>
            <a:r>
              <a:rPr lang="en-US" sz="2400" dirty="0">
                <a:latin typeface="Abadi" panose="020B0604020104020204" pitchFamily="34" charset="0"/>
              </a:rPr>
              <a:t>Faculty of Engineering </a:t>
            </a:r>
          </a:p>
          <a:p>
            <a:pPr algn="ctr"/>
            <a:r>
              <a:rPr lang="en-US" sz="2400" dirty="0">
                <a:latin typeface="Abadi" panose="020B0604020104020204" pitchFamily="34" charset="0"/>
              </a:rPr>
              <a:t>Lincoln University College (LUC)</a:t>
            </a:r>
          </a:p>
          <a:p>
            <a:endParaRPr lang="en-MY" dirty="0"/>
          </a:p>
        </p:txBody>
      </p:sp>
      <p:sp>
        <p:nvSpPr>
          <p:cNvPr id="4" name="TextBox 3">
            <a:extLst>
              <a:ext uri="{FF2B5EF4-FFF2-40B4-BE49-F238E27FC236}">
                <a16:creationId xmlns:a16="http://schemas.microsoft.com/office/drawing/2014/main" id="{D84159C8-2126-7BBB-1EE2-F723ECB4FE3F}"/>
              </a:ext>
            </a:extLst>
          </p:cNvPr>
          <p:cNvSpPr txBox="1"/>
          <p:nvPr/>
        </p:nvSpPr>
        <p:spPr>
          <a:xfrm>
            <a:off x="4007223" y="5959757"/>
            <a:ext cx="4195483" cy="646331"/>
          </a:xfrm>
          <a:prstGeom prst="rect">
            <a:avLst/>
          </a:prstGeom>
          <a:noFill/>
        </p:spPr>
        <p:txBody>
          <a:bodyPr wrap="square" rtlCol="0">
            <a:spAutoFit/>
          </a:bodyPr>
          <a:lstStyle/>
          <a:p>
            <a:pPr algn="ctr"/>
            <a:r>
              <a:rPr lang="en-MY" dirty="0"/>
              <a:t>LECTURE 9</a:t>
            </a:r>
          </a:p>
          <a:p>
            <a:pPr algn="ctr"/>
            <a:r>
              <a:rPr lang="en-MY" dirty="0"/>
              <a:t>DATE : MAY 2024</a:t>
            </a:r>
          </a:p>
        </p:txBody>
      </p:sp>
      <p:pic>
        <p:nvPicPr>
          <p:cNvPr id="5" name="Picture 4">
            <a:extLst>
              <a:ext uri="{FF2B5EF4-FFF2-40B4-BE49-F238E27FC236}">
                <a16:creationId xmlns:a16="http://schemas.microsoft.com/office/drawing/2014/main" id="{59F01A84-23A6-E7FF-0277-3FA010E6C976}"/>
              </a:ext>
            </a:extLst>
          </p:cNvPr>
          <p:cNvPicPr>
            <a:picLocks noChangeAspect="1"/>
          </p:cNvPicPr>
          <p:nvPr/>
        </p:nvPicPr>
        <p:blipFill>
          <a:blip r:embed="rId2"/>
          <a:stretch>
            <a:fillRect/>
          </a:stretch>
        </p:blipFill>
        <p:spPr>
          <a:xfrm>
            <a:off x="4290560" y="429244"/>
            <a:ext cx="3190183" cy="1302010"/>
          </a:xfrm>
          <a:prstGeom prst="rect">
            <a:avLst/>
          </a:prstGeom>
        </p:spPr>
      </p:pic>
    </p:spTree>
    <p:extLst>
      <p:ext uri="{BB962C8B-B14F-4D97-AF65-F5344CB8AC3E}">
        <p14:creationId xmlns:p14="http://schemas.microsoft.com/office/powerpoint/2010/main" val="3658946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16737" cy="1122481"/>
          </a:xfrm>
        </p:spPr>
        <p:txBody>
          <a:bodyPr/>
          <a:lstStyle/>
          <a:p>
            <a:r>
              <a:rPr lang="en-US" dirty="0">
                <a:latin typeface="Times New Roman" panose="02020603050405020304" pitchFamily="18" charset="0"/>
                <a:cs typeface="Times New Roman" panose="02020603050405020304" pitchFamily="18" charset="0"/>
              </a:rPr>
              <a:t>MOS PROM array with fusible links.</a:t>
            </a:r>
          </a:p>
        </p:txBody>
      </p:sp>
      <p:pic>
        <p:nvPicPr>
          <p:cNvPr id="4" name="Content Placeholder 3"/>
          <p:cNvPicPr>
            <a:picLocks noGrp="1" noChangeAspect="1"/>
          </p:cNvPicPr>
          <p:nvPr>
            <p:ph idx="1"/>
          </p:nvPr>
        </p:nvPicPr>
        <p:blipFill>
          <a:blip r:embed="rId2"/>
          <a:stretch>
            <a:fillRect/>
          </a:stretch>
        </p:blipFill>
        <p:spPr>
          <a:xfrm>
            <a:off x="1733266" y="1825625"/>
            <a:ext cx="8270543" cy="4732968"/>
          </a:xfrm>
          <a:prstGeom prst="rect">
            <a:avLst/>
          </a:prstGeom>
        </p:spPr>
      </p:pic>
    </p:spTree>
    <p:extLst>
      <p:ext uri="{BB962C8B-B14F-4D97-AF65-F5344CB8AC3E}">
        <p14:creationId xmlns:p14="http://schemas.microsoft.com/office/powerpoint/2010/main" val="67190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PROM is a programmable logic device that has fixed AND array &amp; Programmable OR array. </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block diagram</a:t>
            </a:r>
            <a:r>
              <a:rPr lang="en-US" dirty="0">
                <a:latin typeface="Times New Roman" panose="02020603050405020304" pitchFamily="18" charset="0"/>
                <a:cs typeface="Times New Roman" panose="02020603050405020304" pitchFamily="18" charset="0"/>
              </a:rPr>
              <a:t> of PROM is shown in the following figure.</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79427" y="3919407"/>
            <a:ext cx="7164364" cy="1905673"/>
          </a:xfrm>
          <a:prstGeom prst="rect">
            <a:avLst/>
          </a:prstGeom>
        </p:spPr>
      </p:pic>
    </p:spTree>
    <p:extLst>
      <p:ext uri="{BB962C8B-B14F-4D97-AF65-F5344CB8AC3E}">
        <p14:creationId xmlns:p14="http://schemas.microsoft.com/office/powerpoint/2010/main" val="144755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Here, the inputs of AND gates are not of programmable type. So, we have to generate 2</a:t>
            </a:r>
            <a:r>
              <a:rPr lang="en-US" baseline="30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product terms by using 2</a:t>
            </a:r>
            <a:r>
              <a:rPr lang="en-US" baseline="30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AND gates having n inputs each. We can implement these product terms by using nx2</a:t>
            </a:r>
            <a:r>
              <a:rPr lang="en-US" baseline="30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decoder. So, this decoder generates ‘n’ </a:t>
            </a:r>
            <a:r>
              <a:rPr lang="en-US" b="1" dirty="0">
                <a:latin typeface="Times New Roman" panose="02020603050405020304" pitchFamily="18" charset="0"/>
                <a:cs typeface="Times New Roman" panose="02020603050405020304" pitchFamily="18" charset="0"/>
              </a:rPr>
              <a:t>min terms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Here, the inputs of OR gates are programmable. That means, we can program any number of required product terms, since all the outputs of AND gates are applied as inputs to each OR gate. Therefore, the outputs of PROM will be in the form of </a:t>
            </a:r>
            <a:r>
              <a:rPr lang="en-US" b="1" dirty="0">
                <a:latin typeface="Times New Roman" panose="02020603050405020304" pitchFamily="18" charset="0"/>
                <a:cs typeface="Times New Roman" panose="02020603050405020304" pitchFamily="18" charset="0"/>
              </a:rPr>
              <a:t>sum of min terms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6985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Let us implement the following </a:t>
            </a:r>
            <a:r>
              <a:rPr lang="en-US" b="1" dirty="0">
                <a:latin typeface="Times New Roman" panose="02020603050405020304" pitchFamily="18" charset="0"/>
                <a:cs typeface="Times New Roman" panose="02020603050405020304" pitchFamily="18" charset="0"/>
              </a:rPr>
              <a:t>Boolean functions</a:t>
            </a:r>
            <a:r>
              <a:rPr lang="en-US" dirty="0">
                <a:latin typeface="Times New Roman" panose="02020603050405020304" pitchFamily="18" charset="0"/>
                <a:cs typeface="Times New Roman" panose="02020603050405020304" pitchFamily="18" charset="0"/>
              </a:rPr>
              <a:t> using PROM</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given two functions are in sum of min terms form and each function is having three variables X, Y &amp; Z. So, we require a 3 to 8 decoder and two programmable OR gates for producing these two functions.</a:t>
            </a:r>
          </a:p>
        </p:txBody>
      </p:sp>
      <p:pic>
        <p:nvPicPr>
          <p:cNvPr id="5" name="Picture 4"/>
          <p:cNvPicPr>
            <a:picLocks noChangeAspect="1"/>
          </p:cNvPicPr>
          <p:nvPr/>
        </p:nvPicPr>
        <p:blipFill>
          <a:blip r:embed="rId2"/>
          <a:stretch>
            <a:fillRect/>
          </a:stretch>
        </p:blipFill>
        <p:spPr>
          <a:xfrm>
            <a:off x="4537134" y="2787413"/>
            <a:ext cx="3117731" cy="1019486"/>
          </a:xfrm>
          <a:prstGeom prst="rect">
            <a:avLst/>
          </a:prstGeom>
        </p:spPr>
      </p:pic>
    </p:spTree>
    <p:extLst>
      <p:ext uri="{BB962C8B-B14F-4D97-AF65-F5344CB8AC3E}">
        <p14:creationId xmlns:p14="http://schemas.microsoft.com/office/powerpoint/2010/main" val="2793274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964029" y="1771175"/>
            <a:ext cx="6263941" cy="5086825"/>
          </a:xfrm>
          <a:prstGeom prst="rect">
            <a:avLst/>
          </a:prstGeom>
        </p:spPr>
      </p:pic>
    </p:spTree>
    <p:extLst>
      <p:ext uri="{BB962C8B-B14F-4D97-AF65-F5344CB8AC3E}">
        <p14:creationId xmlns:p14="http://schemas.microsoft.com/office/powerpoint/2010/main" val="174648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Here, 3 to 8 decoder generates eight min terms. The two programmable OR gates have the access of all these min terms. </a:t>
            </a:r>
          </a:p>
          <a:p>
            <a:pPr algn="just"/>
            <a:r>
              <a:rPr lang="en-US" dirty="0">
                <a:latin typeface="Times New Roman" panose="02020603050405020304" pitchFamily="18" charset="0"/>
                <a:cs typeface="Times New Roman" panose="02020603050405020304" pitchFamily="18" charset="0"/>
              </a:rPr>
              <a:t>But, only the required min terms are programmed in order to produce the respective Boolean functions by each OR gate. </a:t>
            </a:r>
          </a:p>
          <a:p>
            <a:pPr algn="just"/>
            <a:r>
              <a:rPr lang="en-US" dirty="0">
                <a:latin typeface="Times New Roman" panose="02020603050405020304" pitchFamily="18" charset="0"/>
                <a:cs typeface="Times New Roman" panose="02020603050405020304" pitchFamily="18" charset="0"/>
              </a:rPr>
              <a:t>The symbol ‘X’ is used for programmable connections.</a:t>
            </a:r>
          </a:p>
        </p:txBody>
      </p:sp>
    </p:spTree>
    <p:extLst>
      <p:ext uri="{BB962C8B-B14F-4D97-AF65-F5344CB8AC3E}">
        <p14:creationId xmlns:p14="http://schemas.microsoft.com/office/powerpoint/2010/main" val="244908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EPROM</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EPROM is an erasable PROM. </a:t>
            </a:r>
          </a:p>
          <a:p>
            <a:pPr algn="just"/>
            <a:r>
              <a:rPr lang="en-US" dirty="0">
                <a:latin typeface="Times New Roman" panose="02020603050405020304" pitchFamily="18" charset="0"/>
                <a:cs typeface="Times New Roman" panose="02020603050405020304" pitchFamily="18" charset="0"/>
              </a:rPr>
              <a:t>Unlike an ordinary PROM, an EPROM can be reprogrammed if an existing program in the memory array is erased first.</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4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Programmable Array Logic (PAL)</a:t>
            </a:r>
          </a:p>
        </p:txBody>
      </p:sp>
      <p:sp>
        <p:nvSpPr>
          <p:cNvPr id="3" name="Content Placeholder 2"/>
          <p:cNvSpPr>
            <a:spLocks noGrp="1"/>
          </p:cNvSpPr>
          <p:nvPr>
            <p:ph idx="1"/>
          </p:nvPr>
        </p:nvSpPr>
        <p:spPr>
          <a:xfrm>
            <a:off x="838200" y="1825624"/>
            <a:ext cx="10515600" cy="4670710"/>
          </a:xfrm>
        </p:spPr>
        <p:txBody>
          <a:bodyPr/>
          <a:lstStyle/>
          <a:p>
            <a:pPr algn="just"/>
            <a:r>
              <a:rPr lang="en-US" dirty="0">
                <a:latin typeface="Times New Roman" panose="02020603050405020304" pitchFamily="18" charset="0"/>
                <a:cs typeface="Times New Roman" panose="02020603050405020304" pitchFamily="18" charset="0"/>
              </a:rPr>
              <a:t>PAL is a programmable logic device that has Programmable AND array &amp; fixed OR array. </a:t>
            </a:r>
          </a:p>
          <a:p>
            <a:pPr algn="just"/>
            <a:r>
              <a:rPr lang="en-US" dirty="0">
                <a:latin typeface="Times New Roman" panose="02020603050405020304" pitchFamily="18" charset="0"/>
                <a:cs typeface="Times New Roman" panose="02020603050405020304" pitchFamily="18" charset="0"/>
              </a:rPr>
              <a:t>The advantage of PAL is that we can generate only the required product terms of Boolean function instead of generating all the min terms by using programmable AND gates. </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block diagram</a:t>
            </a:r>
            <a:r>
              <a:rPr lang="en-US" dirty="0">
                <a:latin typeface="Times New Roman" panose="02020603050405020304" pitchFamily="18" charset="0"/>
                <a:cs typeface="Times New Roman" panose="02020603050405020304" pitchFamily="18" charset="0"/>
              </a:rPr>
              <a:t> of PAL is shown in the following figure.</a:t>
            </a:r>
          </a:p>
        </p:txBody>
      </p:sp>
      <p:pic>
        <p:nvPicPr>
          <p:cNvPr id="4" name="Picture 3"/>
          <p:cNvPicPr>
            <a:picLocks noChangeAspect="1"/>
          </p:cNvPicPr>
          <p:nvPr/>
        </p:nvPicPr>
        <p:blipFill>
          <a:blip r:embed="rId2"/>
          <a:stretch>
            <a:fillRect/>
          </a:stretch>
        </p:blipFill>
        <p:spPr>
          <a:xfrm>
            <a:off x="3243262" y="4845050"/>
            <a:ext cx="5705475" cy="1466850"/>
          </a:xfrm>
          <a:prstGeom prst="rect">
            <a:avLst/>
          </a:prstGeom>
        </p:spPr>
      </p:pic>
    </p:spTree>
    <p:extLst>
      <p:ext uri="{BB962C8B-B14F-4D97-AF65-F5344CB8AC3E}">
        <p14:creationId xmlns:p14="http://schemas.microsoft.com/office/powerpoint/2010/main" val="254276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Here, the inputs of AND gates are programmable. That means each AND gate has both normal and complemented inputs of variables. So, based on the requirement, we can program any of those inputs. So, we can generate only the required </a:t>
            </a:r>
            <a:r>
              <a:rPr lang="en-US" b="1" dirty="0">
                <a:latin typeface="Times New Roman" panose="02020603050405020304" pitchFamily="18" charset="0"/>
                <a:cs typeface="Times New Roman" panose="02020603050405020304" pitchFamily="18" charset="0"/>
              </a:rPr>
              <a:t>product terms</a:t>
            </a:r>
            <a:r>
              <a:rPr lang="en-US" dirty="0">
                <a:latin typeface="Times New Roman" panose="02020603050405020304" pitchFamily="18" charset="0"/>
                <a:cs typeface="Times New Roman" panose="02020603050405020304" pitchFamily="18" charset="0"/>
              </a:rPr>
              <a:t> by using these AND gates.</a:t>
            </a:r>
          </a:p>
          <a:p>
            <a:pPr algn="just"/>
            <a:r>
              <a:rPr lang="en-US" dirty="0">
                <a:latin typeface="Times New Roman" panose="02020603050405020304" pitchFamily="18" charset="0"/>
                <a:cs typeface="Times New Roman" panose="02020603050405020304" pitchFamily="18" charset="0"/>
              </a:rPr>
              <a:t>Here, the inputs of OR gates are not of programmable type. So, the number of inputs to each OR gate will be of fixed type. Hence, apply those required product terms to each OR gate as inputs. Therefore, the outputs of PAL will be in the form of </a:t>
            </a:r>
            <a:r>
              <a:rPr lang="en-US" b="1" dirty="0">
                <a:latin typeface="Times New Roman" panose="02020603050405020304" pitchFamily="18" charset="0"/>
                <a:cs typeface="Times New Roman" panose="02020603050405020304" pitchFamily="18" charset="0"/>
              </a:rPr>
              <a:t>sum of products form</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54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Let us implement the following </a:t>
            </a:r>
            <a:r>
              <a:rPr lang="en-US" b="1" dirty="0">
                <a:latin typeface="Times New Roman" panose="02020603050405020304" pitchFamily="18" charset="0"/>
                <a:cs typeface="Times New Roman" panose="02020603050405020304" pitchFamily="18" charset="0"/>
              </a:rPr>
              <a:t>Boolean functions</a:t>
            </a:r>
            <a:r>
              <a:rPr lang="en-US" dirty="0">
                <a:latin typeface="Times New Roman" panose="02020603050405020304" pitchFamily="18" charset="0"/>
                <a:cs typeface="Times New Roman" panose="02020603050405020304" pitchFamily="18" charset="0"/>
              </a:rPr>
              <a:t> using PAL</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given two functions are in sum of products form. There are two product terms present in each Boolean function. So, we require four programmable AND gates &amp; two fixed OR gates for producing those two functions.</a:t>
            </a:r>
          </a:p>
        </p:txBody>
      </p:sp>
      <p:pic>
        <p:nvPicPr>
          <p:cNvPr id="5" name="Picture 4"/>
          <p:cNvPicPr>
            <a:picLocks noChangeAspect="1"/>
          </p:cNvPicPr>
          <p:nvPr/>
        </p:nvPicPr>
        <p:blipFill>
          <a:blip r:embed="rId2"/>
          <a:stretch>
            <a:fillRect/>
          </a:stretch>
        </p:blipFill>
        <p:spPr>
          <a:xfrm>
            <a:off x="4909036" y="2724575"/>
            <a:ext cx="2373928" cy="1165641"/>
          </a:xfrm>
          <a:prstGeom prst="rect">
            <a:avLst/>
          </a:prstGeom>
        </p:spPr>
      </p:pic>
      <p:pic>
        <p:nvPicPr>
          <p:cNvPr id="4" name="Picture 3"/>
          <p:cNvPicPr>
            <a:picLocks noChangeAspect="1"/>
          </p:cNvPicPr>
          <p:nvPr/>
        </p:nvPicPr>
        <p:blipFill>
          <a:blip r:embed="rId3"/>
          <a:stretch>
            <a:fillRect/>
          </a:stretch>
        </p:blipFill>
        <p:spPr>
          <a:xfrm>
            <a:off x="4650955" y="3372931"/>
            <a:ext cx="387918" cy="440816"/>
          </a:xfrm>
          <a:prstGeom prst="rect">
            <a:avLst/>
          </a:prstGeom>
        </p:spPr>
      </p:pic>
      <p:pic>
        <p:nvPicPr>
          <p:cNvPr id="6" name="Picture 5"/>
          <p:cNvPicPr>
            <a:picLocks noChangeAspect="1"/>
          </p:cNvPicPr>
          <p:nvPr/>
        </p:nvPicPr>
        <p:blipFill>
          <a:blip r:embed="rId4"/>
          <a:stretch>
            <a:fillRect/>
          </a:stretch>
        </p:blipFill>
        <p:spPr>
          <a:xfrm>
            <a:off x="5038873" y="3356277"/>
            <a:ext cx="352425" cy="381000"/>
          </a:xfrm>
          <a:prstGeom prst="rect">
            <a:avLst/>
          </a:prstGeom>
        </p:spPr>
      </p:pic>
    </p:spTree>
    <p:extLst>
      <p:ext uri="{BB962C8B-B14F-4D97-AF65-F5344CB8AC3E}">
        <p14:creationId xmlns:p14="http://schemas.microsoft.com/office/powerpoint/2010/main" val="231675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txBody>
          <a:bodyPr/>
          <a:lstStyle/>
          <a:p>
            <a:r>
              <a:rPr lang="en-US" dirty="0">
                <a:latin typeface="Times New Roman" panose="02020603050405020304" pitchFamily="18" charset="0"/>
                <a:cs typeface="Times New Roman" panose="02020603050405020304" pitchFamily="18" charset="0"/>
              </a:rPr>
              <a:t>Programmable Logic Device (PLD)</a:t>
            </a:r>
          </a:p>
        </p:txBody>
      </p:sp>
      <p:sp>
        <p:nvSpPr>
          <p:cNvPr id="3" name="Content Placeholder 2"/>
          <p:cNvSpPr>
            <a:spLocks noGrp="1"/>
          </p:cNvSpPr>
          <p:nvPr>
            <p:ph idx="1"/>
          </p:nvPr>
        </p:nvSpPr>
        <p:spPr>
          <a:xfrm>
            <a:off x="838200" y="1337482"/>
            <a:ext cx="10515600" cy="5322625"/>
          </a:xfrm>
        </p:spPr>
        <p:txBody>
          <a:bodyPr>
            <a:normAutofit/>
          </a:bodyPr>
          <a:lstStyle/>
          <a:p>
            <a:pPr algn="just"/>
            <a:r>
              <a:rPr lang="en-US" dirty="0">
                <a:latin typeface="Times New Roman" panose="02020603050405020304" pitchFamily="18" charset="0"/>
                <a:cs typeface="Times New Roman" panose="02020603050405020304" pitchFamily="18" charset="0"/>
              </a:rPr>
              <a:t>A Programmable Logic Device (PLD) is an integrated circuit that contains an array of AND gates and another array of OR gates, allowing users to program these devices electrically to implement Boolean functions based on specific requirements. </a:t>
            </a:r>
          </a:p>
          <a:p>
            <a:pPr algn="just"/>
            <a:r>
              <a:rPr lang="en-US" dirty="0">
                <a:latin typeface="Times New Roman" panose="02020603050405020304" pitchFamily="18" charset="0"/>
                <a:cs typeface="Times New Roman" panose="02020603050405020304" pitchFamily="18" charset="0"/>
              </a:rPr>
              <a:t>These devices are programmed to perform custom functions using logic gates and programming, making them versatile and adaptable to various applications. </a:t>
            </a:r>
          </a:p>
          <a:p>
            <a:pPr algn="just"/>
            <a:r>
              <a:rPr lang="en-US" dirty="0">
                <a:latin typeface="Times New Roman" panose="02020603050405020304" pitchFamily="18" charset="0"/>
                <a:cs typeface="Times New Roman" panose="02020603050405020304" pitchFamily="18" charset="0"/>
              </a:rPr>
              <a:t>PLDs are distinct from fixed logic devices as they can be re-programmed using software to modify their functionality, unlike fixed logic devices that are permanently set up for a specific task</a:t>
            </a:r>
          </a:p>
        </p:txBody>
      </p:sp>
      <p:pic>
        <p:nvPicPr>
          <p:cNvPr id="5" name="Picture 4">
            <a:extLst>
              <a:ext uri="{FF2B5EF4-FFF2-40B4-BE49-F238E27FC236}">
                <a16:creationId xmlns:a16="http://schemas.microsoft.com/office/drawing/2014/main" id="{AE0E0D55-72DA-DA13-C404-AD594D373F1D}"/>
              </a:ext>
            </a:extLst>
          </p:cNvPr>
          <p:cNvPicPr>
            <a:picLocks noChangeAspect="1"/>
          </p:cNvPicPr>
          <p:nvPr/>
        </p:nvPicPr>
        <p:blipFill>
          <a:blip r:embed="rId2">
            <a:alphaModFix amt="35000"/>
          </a:blip>
          <a:stretch>
            <a:fillRect/>
          </a:stretch>
        </p:blipFill>
        <p:spPr>
          <a:xfrm>
            <a:off x="4481002" y="2992470"/>
            <a:ext cx="7306695" cy="3667637"/>
          </a:xfrm>
          <a:prstGeom prst="rect">
            <a:avLst/>
          </a:prstGeom>
        </p:spPr>
      </p:pic>
    </p:spTree>
    <p:extLst>
      <p:ext uri="{BB962C8B-B14F-4D97-AF65-F5344CB8AC3E}">
        <p14:creationId xmlns:p14="http://schemas.microsoft.com/office/powerpoint/2010/main" val="1318004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49620" y="1162172"/>
            <a:ext cx="6683209" cy="4686056"/>
          </a:xfrm>
          <a:prstGeom prst="rect">
            <a:avLst/>
          </a:prstGeom>
        </p:spPr>
      </p:pic>
    </p:spTree>
    <p:extLst>
      <p:ext uri="{BB962C8B-B14F-4D97-AF65-F5344CB8AC3E}">
        <p14:creationId xmlns:p14="http://schemas.microsoft.com/office/powerpoint/2010/main" val="757413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58875"/>
            <a:ext cx="10515600" cy="4351338"/>
          </a:xfrm>
        </p:spPr>
        <p:txBody>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programmable AND gates</a:t>
            </a:r>
            <a:r>
              <a:rPr lang="en-US" dirty="0">
                <a:latin typeface="Times New Roman" panose="02020603050405020304" pitchFamily="18" charset="0"/>
                <a:cs typeface="Times New Roman" panose="02020603050405020304" pitchFamily="18" charset="0"/>
              </a:rPr>
              <a:t> have the access of both normal and complemented inputs of variables. </a:t>
            </a:r>
          </a:p>
          <a:p>
            <a:pPr algn="just"/>
            <a:r>
              <a:rPr lang="en-US" dirty="0">
                <a:latin typeface="Times New Roman" panose="02020603050405020304" pitchFamily="18" charset="0"/>
                <a:cs typeface="Times New Roman" panose="02020603050405020304" pitchFamily="18" charset="0"/>
              </a:rPr>
              <a:t>So, program only the required literals in order to generate one product term by each AND gate. The symbol ‘X’ is used for programmable connections.</a:t>
            </a:r>
          </a:p>
          <a:p>
            <a:pPr algn="just"/>
            <a:r>
              <a:rPr lang="en-US" dirty="0">
                <a:latin typeface="Times New Roman" panose="02020603050405020304" pitchFamily="18" charset="0"/>
                <a:cs typeface="Times New Roman" panose="02020603050405020304" pitchFamily="18" charset="0"/>
              </a:rPr>
              <a:t>Here, the inputs of OR gates are of fixed type. So, the necessary product terms are connected to inputs of each </a:t>
            </a:r>
            <a:r>
              <a:rPr lang="en-US" b="1" dirty="0">
                <a:latin typeface="Times New Roman" panose="02020603050405020304" pitchFamily="18" charset="0"/>
                <a:cs typeface="Times New Roman" panose="02020603050405020304" pitchFamily="18" charset="0"/>
              </a:rPr>
              <a:t>OR gate</a:t>
            </a:r>
            <a:r>
              <a:rPr lang="en-US" dirty="0">
                <a:latin typeface="Times New Roman" panose="02020603050405020304" pitchFamily="18" charset="0"/>
                <a:cs typeface="Times New Roman" panose="02020603050405020304" pitchFamily="18" charset="0"/>
              </a:rPr>
              <a:t>. So that the OR gates produce the respective Boolean functions. The symbol ‘.’ is used for fixed connections.</a:t>
            </a:r>
          </a:p>
        </p:txBody>
      </p:sp>
    </p:spTree>
    <p:extLst>
      <p:ext uri="{BB962C8B-B14F-4D97-AF65-F5344CB8AC3E}">
        <p14:creationId xmlns:p14="http://schemas.microsoft.com/office/powerpoint/2010/main" val="2460030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programmable AND gates</a:t>
            </a:r>
            <a:r>
              <a:rPr lang="en-US" dirty="0">
                <a:latin typeface="Times New Roman" panose="02020603050405020304" pitchFamily="18" charset="0"/>
                <a:cs typeface="Times New Roman" panose="02020603050405020304" pitchFamily="18" charset="0"/>
              </a:rPr>
              <a:t> have the access of both normal and complemented inputs of variables. So, program only the required literals in order to generate one product term by each AND gate.</a:t>
            </a:r>
          </a:p>
          <a:p>
            <a:pPr algn="just"/>
            <a:r>
              <a:rPr lang="en-US" dirty="0">
                <a:latin typeface="Times New Roman" panose="02020603050405020304" pitchFamily="18" charset="0"/>
                <a:cs typeface="Times New Roman" panose="02020603050405020304" pitchFamily="18" charset="0"/>
              </a:rPr>
              <a:t>All these product terms are available at the inputs of each </a:t>
            </a:r>
            <a:r>
              <a:rPr lang="en-US" b="1" dirty="0">
                <a:latin typeface="Times New Roman" panose="02020603050405020304" pitchFamily="18" charset="0"/>
                <a:cs typeface="Times New Roman" panose="02020603050405020304" pitchFamily="18" charset="0"/>
              </a:rPr>
              <a:t>programmable OR gate</a:t>
            </a:r>
            <a:r>
              <a:rPr lang="en-US" dirty="0">
                <a:latin typeface="Times New Roman" panose="02020603050405020304" pitchFamily="18" charset="0"/>
                <a:cs typeface="Times New Roman" panose="02020603050405020304" pitchFamily="18" charset="0"/>
              </a:rPr>
              <a:t>. But, only program the required product terms in order to produce the respective Boolean functions by each OR gate. The symbol ‘X’ is used for programmable connections.</a:t>
            </a:r>
          </a:p>
        </p:txBody>
      </p:sp>
    </p:spTree>
    <p:extLst>
      <p:ext uri="{BB962C8B-B14F-4D97-AF65-F5344CB8AC3E}">
        <p14:creationId xmlns:p14="http://schemas.microsoft.com/office/powerpoint/2010/main" val="2668271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 using PAL &amp; PLA</a:t>
            </a:r>
          </a:p>
        </p:txBody>
      </p:sp>
      <p:pic>
        <p:nvPicPr>
          <p:cNvPr id="4" name="Content Placeholder 3"/>
          <p:cNvPicPr>
            <a:picLocks noGrp="1" noChangeAspect="1"/>
          </p:cNvPicPr>
          <p:nvPr>
            <p:ph idx="1"/>
          </p:nvPr>
        </p:nvPicPr>
        <p:blipFill>
          <a:blip r:embed="rId2"/>
          <a:stretch>
            <a:fillRect/>
          </a:stretch>
        </p:blipFill>
        <p:spPr>
          <a:xfrm>
            <a:off x="2961564" y="2627702"/>
            <a:ext cx="5187499" cy="2517213"/>
          </a:xfrm>
          <a:prstGeom prst="rect">
            <a:avLst/>
          </a:prstGeom>
        </p:spPr>
      </p:pic>
    </p:spTree>
    <p:extLst>
      <p:ext uri="{BB962C8B-B14F-4D97-AF65-F5344CB8AC3E}">
        <p14:creationId xmlns:p14="http://schemas.microsoft.com/office/powerpoint/2010/main" val="351181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596C5-1999-5029-8BAE-648D597CE928}"/>
              </a:ext>
            </a:extLst>
          </p:cNvPr>
          <p:cNvSpPr>
            <a:spLocks noGrp="1"/>
          </p:cNvSpPr>
          <p:nvPr>
            <p:ph idx="1"/>
          </p:nvPr>
        </p:nvSpPr>
        <p:spPr>
          <a:xfrm>
            <a:off x="3552825" y="2727325"/>
            <a:ext cx="4762500" cy="1403350"/>
          </a:xfrm>
        </p:spPr>
        <p:txBody>
          <a:bodyPr>
            <a:normAutofit/>
          </a:bodyPr>
          <a:lstStyle/>
          <a:p>
            <a:pPr marL="0" indent="0" algn="ctr">
              <a:buNone/>
            </a:pPr>
            <a:r>
              <a:rPr lang="en-MY" sz="54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86600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6450"/>
            <a:ext cx="10515600" cy="4351338"/>
          </a:xfrm>
        </p:spPr>
        <p:txBody>
          <a:bodyPr/>
          <a:lstStyle/>
          <a:p>
            <a:pPr algn="just"/>
            <a:r>
              <a:rPr lang="en-US" dirty="0">
                <a:latin typeface="Times New Roman" panose="02020603050405020304" pitchFamily="18" charset="0"/>
                <a:cs typeface="Times New Roman" panose="02020603050405020304" pitchFamily="18" charset="0"/>
              </a:rPr>
              <a:t>PLDs consist of essential components like logic cells or </a:t>
            </a:r>
            <a:r>
              <a:rPr lang="en-US" dirty="0" err="1">
                <a:latin typeface="Times New Roman" panose="02020603050405020304" pitchFamily="18" charset="0"/>
                <a:cs typeface="Times New Roman" panose="02020603050405020304" pitchFamily="18" charset="0"/>
              </a:rPr>
              <a:t>macrocells</a:t>
            </a:r>
            <a:r>
              <a:rPr lang="en-US" dirty="0">
                <a:latin typeface="Times New Roman" panose="02020603050405020304" pitchFamily="18" charset="0"/>
                <a:cs typeface="Times New Roman" panose="02020603050405020304" pitchFamily="18" charset="0"/>
              </a:rPr>
              <a:t>, programmable interconnects, input/output blocks (IOBs), fixed function blocks (optional), configuration memory, clock distribution network, and a JTAG interface for programming and testing. </a:t>
            </a:r>
          </a:p>
          <a:p>
            <a:pPr algn="just"/>
            <a:r>
              <a:rPr lang="en-US" dirty="0">
                <a:latin typeface="Times New Roman" panose="02020603050405020304" pitchFamily="18" charset="0"/>
                <a:cs typeface="Times New Roman" panose="02020603050405020304" pitchFamily="18" charset="0"/>
              </a:rPr>
              <a:t>The configuration of a CPLD, a type of PLD, is typically generated using high-level hardware description language (HDL) code or graphical design tools and then loaded into the device to enable it to perform specific logic functions.</a:t>
            </a:r>
          </a:p>
        </p:txBody>
      </p:sp>
      <p:pic>
        <p:nvPicPr>
          <p:cNvPr id="5" name="Picture 4">
            <a:extLst>
              <a:ext uri="{FF2B5EF4-FFF2-40B4-BE49-F238E27FC236}">
                <a16:creationId xmlns:a16="http://schemas.microsoft.com/office/drawing/2014/main" id="{DE638285-A3AA-A5A0-80FC-E5BD986C69EA}"/>
              </a:ext>
            </a:extLst>
          </p:cNvPr>
          <p:cNvPicPr>
            <a:picLocks noChangeAspect="1"/>
          </p:cNvPicPr>
          <p:nvPr/>
        </p:nvPicPr>
        <p:blipFill>
          <a:blip r:embed="rId2"/>
          <a:stretch>
            <a:fillRect/>
          </a:stretch>
        </p:blipFill>
        <p:spPr>
          <a:xfrm>
            <a:off x="6343650" y="3638043"/>
            <a:ext cx="4882211" cy="3039489"/>
          </a:xfrm>
          <a:prstGeom prst="rect">
            <a:avLst/>
          </a:prstGeom>
        </p:spPr>
      </p:pic>
    </p:spTree>
    <p:extLst>
      <p:ext uri="{BB962C8B-B14F-4D97-AF65-F5344CB8AC3E}">
        <p14:creationId xmlns:p14="http://schemas.microsoft.com/office/powerpoint/2010/main" val="163599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2101849"/>
            <a:ext cx="10515600" cy="2459459"/>
          </a:xfrm>
          <a:prstGeom prst="rect">
            <a:avLst/>
          </a:prstGeom>
        </p:spPr>
      </p:pic>
    </p:spTree>
    <p:extLst>
      <p:ext uri="{BB962C8B-B14F-4D97-AF65-F5344CB8AC3E}">
        <p14:creationId xmlns:p14="http://schemas.microsoft.com/office/powerpoint/2010/main" val="7672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Array logic </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 typical programmable logic device may have hundreds to millions of gates interconnected through hundreds to thousands of internal paths. </a:t>
            </a:r>
          </a:p>
          <a:p>
            <a:pPr algn="just"/>
            <a:r>
              <a:rPr lang="en-US" dirty="0">
                <a:latin typeface="Times New Roman" panose="02020603050405020304" pitchFamily="18" charset="0"/>
                <a:cs typeface="Times New Roman" panose="02020603050405020304" pitchFamily="18" charset="0"/>
              </a:rPr>
              <a:t>In order to show the internal logic diagram in a concise form, it is necessary to employ a special gate </a:t>
            </a:r>
            <a:r>
              <a:rPr lang="en-US" dirty="0" err="1">
                <a:latin typeface="Times New Roman" panose="02020603050405020304" pitchFamily="18" charset="0"/>
                <a:cs typeface="Times New Roman" panose="02020603050405020304" pitchFamily="18" charset="0"/>
              </a:rPr>
              <a:t>symbology</a:t>
            </a:r>
            <a:r>
              <a:rPr lang="en-US" dirty="0">
                <a:latin typeface="Times New Roman" panose="02020603050405020304" pitchFamily="18" charset="0"/>
                <a:cs typeface="Times New Roman" panose="02020603050405020304" pitchFamily="18" charset="0"/>
              </a:rPr>
              <a:t> applicable to array logic.</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25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2975" y="1296701"/>
            <a:ext cx="10515599" cy="4264598"/>
          </a:xfrm>
          <a:prstGeom prst="rect">
            <a:avLst/>
          </a:prstGeom>
        </p:spPr>
      </p:pic>
    </p:spTree>
    <p:extLst>
      <p:ext uri="{BB962C8B-B14F-4D97-AF65-F5344CB8AC3E}">
        <p14:creationId xmlns:p14="http://schemas.microsoft.com/office/powerpoint/2010/main" val="310794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Programmable Read Only Memory (PROM)</a:t>
            </a:r>
          </a:p>
          <a:p>
            <a:r>
              <a:rPr lang="en-US" dirty="0">
                <a:latin typeface="Times New Roman" panose="02020603050405020304" pitchFamily="18" charset="0"/>
                <a:cs typeface="Times New Roman" panose="02020603050405020304" pitchFamily="18" charset="0"/>
              </a:rPr>
              <a:t>Programmable Array Logic (PAL)</a:t>
            </a:r>
          </a:p>
          <a:p>
            <a:r>
              <a:rPr lang="en-US" dirty="0">
                <a:latin typeface="Times New Roman" panose="02020603050405020304" pitchFamily="18" charset="0"/>
                <a:cs typeface="Times New Roman" panose="02020603050405020304" pitchFamily="18" charset="0"/>
              </a:rPr>
              <a:t>Programmable Logic Array (PLA)</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16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Programmable Read Only Memory (PROM)</a:t>
            </a:r>
          </a:p>
        </p:txBody>
      </p:sp>
      <p:sp>
        <p:nvSpPr>
          <p:cNvPr id="3" name="Content Placeholder 2"/>
          <p:cNvSpPr>
            <a:spLocks noGrp="1"/>
          </p:cNvSpPr>
          <p:nvPr>
            <p:ph idx="1"/>
          </p:nvPr>
        </p:nvSpPr>
        <p:spPr>
          <a:xfrm>
            <a:off x="838200" y="1690688"/>
            <a:ext cx="10515600" cy="4914827"/>
          </a:xfrm>
        </p:spPr>
        <p:txBody>
          <a:bodyPr>
            <a:normAutofit/>
          </a:bodyPr>
          <a:lstStyle/>
          <a:p>
            <a:pPr algn="just"/>
            <a:r>
              <a:rPr lang="en-US" dirty="0">
                <a:latin typeface="Times New Roman" panose="02020603050405020304" pitchFamily="18" charset="0"/>
                <a:cs typeface="Times New Roman" panose="02020603050405020304" pitchFamily="18" charset="0"/>
              </a:rPr>
              <a:t>Programmable Read Only Memory (PROM) is a type of read-only memory that allows data to be written to it once, making it a non-volatile memory that retains its data even when the power is turned off.</a:t>
            </a:r>
          </a:p>
          <a:p>
            <a:pPr algn="just"/>
            <a:r>
              <a:rPr lang="en-US" dirty="0">
                <a:latin typeface="Times New Roman" panose="02020603050405020304" pitchFamily="18" charset="0"/>
                <a:cs typeface="Times New Roman" panose="02020603050405020304" pitchFamily="18" charset="0"/>
              </a:rPr>
              <a:t>PROM technology has been somewhat replaced by newer technologies like Electrically Erasable Programmable ROM (EEPROM) and flash memory, which offer more flexibility in terms of erasing and reprogramming data.</a:t>
            </a:r>
          </a:p>
        </p:txBody>
      </p:sp>
      <p:pic>
        <p:nvPicPr>
          <p:cNvPr id="5" name="Picture 4">
            <a:extLst>
              <a:ext uri="{FF2B5EF4-FFF2-40B4-BE49-F238E27FC236}">
                <a16:creationId xmlns:a16="http://schemas.microsoft.com/office/drawing/2014/main" id="{06D35CC7-6EAE-1248-BACE-A50DEFD56A92}"/>
              </a:ext>
            </a:extLst>
          </p:cNvPr>
          <p:cNvPicPr>
            <a:picLocks noChangeAspect="1"/>
          </p:cNvPicPr>
          <p:nvPr/>
        </p:nvPicPr>
        <p:blipFill>
          <a:blip r:embed="rId2">
            <a:alphaModFix amt="50000"/>
          </a:blip>
          <a:stretch>
            <a:fillRect/>
          </a:stretch>
        </p:blipFill>
        <p:spPr>
          <a:xfrm>
            <a:off x="7852809" y="3816049"/>
            <a:ext cx="3843891" cy="2893301"/>
          </a:xfrm>
          <a:prstGeom prst="rect">
            <a:avLst/>
          </a:prstGeom>
        </p:spPr>
      </p:pic>
    </p:spTree>
    <p:extLst>
      <p:ext uri="{BB962C8B-B14F-4D97-AF65-F5344CB8AC3E}">
        <p14:creationId xmlns:p14="http://schemas.microsoft.com/office/powerpoint/2010/main" val="223911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While PROM can be more cost-effective for certain applications due to its one-time programming feature, it is considered somewhat outdated compared to more modern memory technologies. </a:t>
            </a:r>
          </a:p>
          <a:p>
            <a:pPr algn="just"/>
            <a:r>
              <a:rPr lang="en-US" dirty="0">
                <a:latin typeface="Times New Roman" panose="02020603050405020304" pitchFamily="18" charset="0"/>
                <a:cs typeface="Times New Roman" panose="02020603050405020304" pitchFamily="18" charset="0"/>
              </a:rPr>
              <a:t>Despite its decreasing prevalence in contemporary devices, PROM is still used in specific applications where one-time programming suffices, such as storing firmware or boot programs in electronic devices.</a:t>
            </a:r>
          </a:p>
        </p:txBody>
      </p:sp>
    </p:spTree>
    <p:extLst>
      <p:ext uri="{BB962C8B-B14F-4D97-AF65-F5344CB8AC3E}">
        <p14:creationId xmlns:p14="http://schemas.microsoft.com/office/powerpoint/2010/main" val="628491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1136</Words>
  <Application>Microsoft Office PowerPoint</Application>
  <PresentationFormat>Widescreen</PresentationFormat>
  <Paragraphs>63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Abadi</vt:lpstr>
      <vt:lpstr>Aptos</vt:lpstr>
      <vt:lpstr>Aptos Display</vt:lpstr>
      <vt:lpstr>Arial</vt:lpstr>
      <vt:lpstr>Times New Roman</vt:lpstr>
      <vt:lpstr>Office Theme</vt:lpstr>
      <vt:lpstr>DEE 4544 DIGITAL ELECTRONICS Chapter 9: Logic Families</vt:lpstr>
      <vt:lpstr>Programmable Logic Device (PLD)</vt:lpstr>
      <vt:lpstr>PowerPoint Presentation</vt:lpstr>
      <vt:lpstr>PowerPoint Presentation</vt:lpstr>
      <vt:lpstr>Array logic </vt:lpstr>
      <vt:lpstr>PowerPoint Presentation</vt:lpstr>
      <vt:lpstr>Types</vt:lpstr>
      <vt:lpstr>Programmable Read Only Memory (PROM)</vt:lpstr>
      <vt:lpstr>PowerPoint Presentation</vt:lpstr>
      <vt:lpstr>MOS PROM array with fusible links.</vt:lpstr>
      <vt:lpstr>PowerPoint Presentation</vt:lpstr>
      <vt:lpstr>PowerPoint Presentation</vt:lpstr>
      <vt:lpstr>Example</vt:lpstr>
      <vt:lpstr>PowerPoint Presentation</vt:lpstr>
      <vt:lpstr>PowerPoint Presentation</vt:lpstr>
      <vt:lpstr>EPROM</vt:lpstr>
      <vt:lpstr>Programmable Array Logic (PAL)</vt:lpstr>
      <vt:lpstr>PowerPoint Presentation</vt:lpstr>
      <vt:lpstr>Example</vt:lpstr>
      <vt:lpstr>PowerPoint Presentation</vt:lpstr>
      <vt:lpstr>PowerPoint Presentation</vt:lpstr>
      <vt:lpstr>PowerPoint Presentation</vt:lpstr>
      <vt:lpstr>Implement using PAL &amp; PLA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 4544 DIGITAL ELECTRONICS Chapter 7: Asynchronous State Machine</dc:title>
  <dc:creator>Raflis Awang</dc:creator>
  <cp:lastModifiedBy>Raflis Awang</cp:lastModifiedBy>
  <cp:revision>5</cp:revision>
  <dcterms:created xsi:type="dcterms:W3CDTF">2024-05-09T01:51:35Z</dcterms:created>
  <dcterms:modified xsi:type="dcterms:W3CDTF">2024-05-21T02:04:59Z</dcterms:modified>
</cp:coreProperties>
</file>