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4" r:id="rId3"/>
    <p:sldId id="286" r:id="rId4"/>
    <p:sldId id="285" r:id="rId5"/>
    <p:sldId id="287" r:id="rId6"/>
    <p:sldId id="289" r:id="rId7"/>
    <p:sldId id="281" r:id="rId8"/>
    <p:sldId id="257" r:id="rId9"/>
    <p:sldId id="282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88" r:id="rId22"/>
    <p:sldId id="293" r:id="rId23"/>
    <p:sldId id="294" r:id="rId24"/>
    <p:sldId id="295" r:id="rId25"/>
    <p:sldId id="290" r:id="rId26"/>
    <p:sldId id="291" r:id="rId27"/>
    <p:sldId id="29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8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D243-4D03-F1B4-C221-6F5514532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B4521-1663-8718-F632-72E3BC3CB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81410-D641-F4A2-2D6D-6EED532B8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D3AF-BA7F-46C0-A138-937F2457AF89}" type="datetimeFigureOut">
              <a:rPr lang="en-MY" smtClean="0"/>
              <a:t>9/5/2024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340AA-D7FF-31B0-E939-78D612E40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F73BD-49AB-28B9-AF23-C22B494FF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1AC0-388B-479F-AD2D-3D0609C2993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24105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8784E-D0C5-DBA3-2DA4-E25585038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AB386-4164-66BF-4D3A-BEB854F8B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578CA-81C2-0BFD-3E5F-AEC2E1D73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D3AF-BA7F-46C0-A138-937F2457AF89}" type="datetimeFigureOut">
              <a:rPr lang="en-MY" smtClean="0"/>
              <a:t>9/5/2024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88427-1A80-82CC-218C-8A5B9BC0A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73F6C-0773-72D3-283D-998DF4CD2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1AC0-388B-479F-AD2D-3D0609C2993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22746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664997-2D41-4613-85FF-0F7EBC8D0F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C143B3-FB80-C235-1986-69F7B01C6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59BEC-D942-215E-4435-C15BDB5BD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D3AF-BA7F-46C0-A138-937F2457AF89}" type="datetimeFigureOut">
              <a:rPr lang="en-MY" smtClean="0"/>
              <a:t>9/5/2024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186CA-FC1D-422D-B424-4F50ECED6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24877-1891-A433-4B85-96EF9D762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1AC0-388B-479F-AD2D-3D0609C2993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2222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8694C-B559-E2BE-D2A8-26DFCB881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C1C78-B91E-35FA-ED4A-7A4920B56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FD571-682E-D731-6671-7990813B2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D3AF-BA7F-46C0-A138-937F2457AF89}" type="datetimeFigureOut">
              <a:rPr lang="en-MY" smtClean="0"/>
              <a:t>9/5/2024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8298B-2455-7E49-B9F3-DDD103585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E2A3F-30F0-1031-291E-C0B9ACEFF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1AC0-388B-479F-AD2D-3D0609C2993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9378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2D92-041A-13C2-976B-4AE8048CE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CB2F5-A3AE-A384-0001-C46BC8B9D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B1081-BD4F-0D35-4CEE-3F3B2187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D3AF-BA7F-46C0-A138-937F2457AF89}" type="datetimeFigureOut">
              <a:rPr lang="en-MY" smtClean="0"/>
              <a:t>9/5/2024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9B7E9-7F32-C6D0-FCEB-5B5DF16EF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D96FD-077C-5FBE-756C-B48DAEA44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1AC0-388B-479F-AD2D-3D0609C2993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76950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483FF-142F-7727-73C6-47609E484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AAD8A-9356-86D8-E831-7F5C9BBF6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0A647-D7EA-F710-4F99-820780814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91D11-FC73-5229-6252-8579DF215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D3AF-BA7F-46C0-A138-937F2457AF89}" type="datetimeFigureOut">
              <a:rPr lang="en-MY" smtClean="0"/>
              <a:t>9/5/2024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49799-D6FF-EF66-98F4-BDD81A94B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C0220-6964-9F3F-5482-CF2E2482F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1AC0-388B-479F-AD2D-3D0609C2993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61218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FA57-BB6F-DF1A-D459-26D2A68C5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D929A-610D-4077-E518-034999D19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DEB6F-0671-F144-FA35-B17B374F8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21CB06-C55C-D76B-B6A9-7032CDC615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31B5AB-198F-AACD-C7D4-BA36F236F9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396B91-6185-977C-49CE-6434691B2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D3AF-BA7F-46C0-A138-937F2457AF89}" type="datetimeFigureOut">
              <a:rPr lang="en-MY" smtClean="0"/>
              <a:t>9/5/2024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7288F9-F12F-C2F0-A588-46E071E35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C9B846-0C01-F5EE-2B06-156DB2B0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1AC0-388B-479F-AD2D-3D0609C2993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83929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48C1-8628-ADCC-3C46-9AE9B9CC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719386-14C5-A251-7F08-438E57779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D3AF-BA7F-46C0-A138-937F2457AF89}" type="datetimeFigureOut">
              <a:rPr lang="en-MY" smtClean="0"/>
              <a:t>9/5/2024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F01B64-FD02-4D6D-03DE-D492DD83D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9BA702-DCC5-E38E-FF38-B674F4828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1AC0-388B-479F-AD2D-3D0609C2993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09514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626C39-BB21-DA1A-56FA-15D86ADC6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D3AF-BA7F-46C0-A138-937F2457AF89}" type="datetimeFigureOut">
              <a:rPr lang="en-MY" smtClean="0"/>
              <a:t>9/5/2024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D1CBCF-3FD3-2A7D-8CA8-530987CAB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3D59A-419E-6FE7-E390-FB8EDB06A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1AC0-388B-479F-AD2D-3D0609C2993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34623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98795-FFEB-4A9E-5641-988B1041E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96801-351D-1E53-E948-D96A9A770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576E96-DB1F-035B-B32B-A528136DC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1F000-0B3E-3972-6A95-27FA6C7BD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D3AF-BA7F-46C0-A138-937F2457AF89}" type="datetimeFigureOut">
              <a:rPr lang="en-MY" smtClean="0"/>
              <a:t>9/5/2024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C9835-2F10-1DC5-9855-84215D69F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8A1C8-B947-EADA-A489-BC6E3E0FC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1AC0-388B-479F-AD2D-3D0609C2993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0432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FF494-6F2E-47E5-CC70-C89BE38E3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70E48B-7E9E-1484-43D8-3DF432806B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35E95-FD5A-EC09-79ED-4BD7C3F1F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39715-F3E9-8F0C-D314-A33DD9044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D3AF-BA7F-46C0-A138-937F2457AF89}" type="datetimeFigureOut">
              <a:rPr lang="en-MY" smtClean="0"/>
              <a:t>9/5/2024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CF853-0985-C1FC-E3D7-B787469D9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C7261-2179-6055-78F6-93F6CF236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1AC0-388B-479F-AD2D-3D0609C2993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5533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F5A75A-18DB-871D-8A6C-50CF13393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0F73D-15A9-B25A-51BF-CE6345083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6F32C-5CF8-2624-3772-3759E32850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30D3AF-BA7F-46C0-A138-937F2457AF89}" type="datetimeFigureOut">
              <a:rPr lang="en-MY" smtClean="0"/>
              <a:t>9/5/2024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8AAFA-7126-A66A-4635-52221F1F30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F2EE7-623C-83A1-A691-FC1A7A487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541AC0-388B-479F-AD2D-3D0609C2993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2960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FF651-864C-8E1A-71E8-B0D086605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094" y="1643386"/>
            <a:ext cx="9448800" cy="2387600"/>
          </a:xfrm>
        </p:spPr>
        <p:txBody>
          <a:bodyPr>
            <a:normAutofit fontScale="90000"/>
          </a:bodyPr>
          <a:lstStyle/>
          <a:p>
            <a:r>
              <a:rPr lang="en-MY" sz="4900" b="1" dirty="0"/>
              <a:t>DEE 4544</a:t>
            </a:r>
            <a:br>
              <a:rPr lang="en-MY" sz="4900" b="1" dirty="0"/>
            </a:br>
            <a:r>
              <a:rPr lang="en-MY" sz="4900" b="1" dirty="0"/>
              <a:t>DIGITAL ELECTRONICS</a:t>
            </a:r>
            <a:br>
              <a:rPr lang="en-MY" dirty="0"/>
            </a:br>
            <a:r>
              <a:rPr lang="en-MY" sz="4000" dirty="0"/>
              <a:t>Chapter 6 &amp; 7: Synchronous and asynchronous State Machine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9CA1F-63DA-5E05-9D7F-95870429DB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8494" y="4121989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MY" sz="2400" dirty="0">
                <a:latin typeface="Abadi" panose="020B0604020104020204" pitchFamily="34" charset="0"/>
              </a:rPr>
              <a:t>By : </a:t>
            </a:r>
            <a:r>
              <a:rPr lang="en-MY" sz="2400" dirty="0" err="1">
                <a:latin typeface="Abadi" panose="020B0604020104020204" pitchFamily="34" charset="0"/>
              </a:rPr>
              <a:t>Dr.</a:t>
            </a:r>
            <a:r>
              <a:rPr lang="en-MY" sz="2400" dirty="0">
                <a:latin typeface="Abadi" panose="020B0604020104020204" pitchFamily="34" charset="0"/>
              </a:rPr>
              <a:t> </a:t>
            </a:r>
            <a:r>
              <a:rPr lang="en-MY" sz="2400" dirty="0" err="1">
                <a:latin typeface="Abadi" panose="020B0604020104020204" pitchFamily="34" charset="0"/>
              </a:rPr>
              <a:t>Noraisyah</a:t>
            </a:r>
            <a:r>
              <a:rPr lang="en-MY" sz="2400" dirty="0">
                <a:latin typeface="Abadi" panose="020B0604020104020204" pitchFamily="34" charset="0"/>
              </a:rPr>
              <a:t> </a:t>
            </a:r>
            <a:r>
              <a:rPr lang="en-MY" sz="2400" dirty="0" err="1">
                <a:latin typeface="Abadi" panose="020B0604020104020204" pitchFamily="34" charset="0"/>
              </a:rPr>
              <a:t>Tajudin</a:t>
            </a:r>
            <a:endParaRPr lang="en-MY" sz="2400" dirty="0">
              <a:latin typeface="Abadi" panose="020B0604020104020204" pitchFamily="34" charset="0"/>
            </a:endParaRPr>
          </a:p>
          <a:p>
            <a:pPr algn="ctr"/>
            <a:r>
              <a:rPr lang="en-MY" sz="2400" dirty="0">
                <a:latin typeface="Abadi" panose="020B0604020104020204" pitchFamily="34" charset="0"/>
              </a:rPr>
              <a:t>Email: noraisyahtajudin@lincoln.edu.my</a:t>
            </a:r>
          </a:p>
          <a:p>
            <a:pPr algn="ctr"/>
            <a:r>
              <a:rPr lang="en-US" sz="2400" dirty="0">
                <a:latin typeface="Abadi" panose="020B0604020104020204" pitchFamily="34" charset="0"/>
              </a:rPr>
              <a:t>Faculty of Engineering </a:t>
            </a:r>
          </a:p>
          <a:p>
            <a:pPr algn="ctr"/>
            <a:r>
              <a:rPr lang="en-US" sz="2400" dirty="0">
                <a:latin typeface="Abadi" panose="020B0604020104020204" pitchFamily="34" charset="0"/>
              </a:rPr>
              <a:t>Lincoln University College (LUC)</a:t>
            </a:r>
          </a:p>
          <a:p>
            <a:endParaRPr lang="en-MY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4159C8-2126-7BBB-1EE2-F723ECB4FE3F}"/>
              </a:ext>
            </a:extLst>
          </p:cNvPr>
          <p:cNvSpPr txBox="1"/>
          <p:nvPr/>
        </p:nvSpPr>
        <p:spPr>
          <a:xfrm>
            <a:off x="4007223" y="5959757"/>
            <a:ext cx="4195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LECTURE 6</a:t>
            </a:r>
          </a:p>
          <a:p>
            <a:pPr algn="ctr"/>
            <a:r>
              <a:rPr lang="en-MY" dirty="0"/>
              <a:t>DATE : MAY 2024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F01A84-23A6-E7FF-0277-3FA010E6C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560" y="429244"/>
            <a:ext cx="3190183" cy="130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946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85736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 Table</a:t>
            </a:r>
            <a:endParaRPr lang="en-IN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28736"/>
            <a:ext cx="8229600" cy="1928826"/>
          </a:xfrm>
        </p:spPr>
        <p:txBody>
          <a:bodyPr>
            <a:noAutofit/>
          </a:bodyPr>
          <a:lstStyle/>
          <a:p>
            <a:r>
              <a:rPr lang="en-US" sz="2200" dirty="0"/>
              <a:t>Even though the behaviour of a sequential circuit can be conveniently described using a state diagram, for its implementation the information contained in the state diagram is to be translated into a state table. The state table is a tabular representation of the state diagram.</a:t>
            </a:r>
            <a:endParaRPr lang="en-IN" sz="2200" dirty="0"/>
          </a:p>
        </p:txBody>
      </p:sp>
      <p:pic>
        <p:nvPicPr>
          <p:cNvPr id="6" name="Picture 5" descr="IMG-20141008-WA00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623974" y="1614879"/>
            <a:ext cx="2928959" cy="670007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28612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 Reduction</a:t>
            </a:r>
            <a:endParaRPr lang="en-IN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885954"/>
            <a:ext cx="8229600" cy="1400171"/>
          </a:xfrm>
        </p:spPr>
        <p:txBody>
          <a:bodyPr>
            <a:noAutofit/>
          </a:bodyPr>
          <a:lstStyle/>
          <a:p>
            <a:r>
              <a:rPr lang="en-US" sz="2200" dirty="0"/>
              <a:t>The state reduction technique basically avoids the introduction of redundant states.</a:t>
            </a:r>
          </a:p>
          <a:p>
            <a:r>
              <a:rPr lang="en-US" sz="2200" dirty="0"/>
              <a:t>It reduces no. of FFs and logic gates.</a:t>
            </a:r>
            <a:endParaRPr lang="en-IN" sz="2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-20141008-WA002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881273" y="-1071575"/>
            <a:ext cx="6429396" cy="900112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42852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Memory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Elements</a:t>
            </a:r>
            <a:endParaRPr lang="en-IN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57299"/>
            <a:ext cx="3900486" cy="54291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  flip flop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 descr="D:\Picture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6889" y="2016146"/>
            <a:ext cx="8656637" cy="4413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-20141008-WA001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907654"/>
            <a:ext cx="9144000" cy="2664619"/>
          </a:xfrm>
          <a:prstGeom prst="rect">
            <a:avLst/>
          </a:prstGeom>
        </p:spPr>
      </p:pic>
      <p:pic>
        <p:nvPicPr>
          <p:cNvPr id="3074" name="Picture 2" descr="D:\Picture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27201" y="1557340"/>
            <a:ext cx="8736013" cy="2228850"/>
          </a:xfrm>
          <a:prstGeom prst="rect">
            <a:avLst/>
          </a:prstGeom>
          <a:noFill/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81200" y="714357"/>
            <a:ext cx="3900486" cy="54291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  flip flop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Picture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5501" y="1250974"/>
            <a:ext cx="7999413" cy="5392737"/>
          </a:xfrm>
          <a:prstGeom prst="rect">
            <a:avLst/>
          </a:prstGeom>
          <a:noFill/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81200" y="714357"/>
            <a:ext cx="3900486" cy="54291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 R   flip flop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81200" y="714357"/>
            <a:ext cx="3900486" cy="54291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J K   flip flop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218" name="Picture 2" descr="D:\Picture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9720" y="1655786"/>
            <a:ext cx="8643998" cy="4987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Serial binary adder</a:t>
            </a:r>
            <a:endParaRPr lang="en-IN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71640"/>
            <a:ext cx="8229600" cy="147160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Step 1. Word statement of the problem</a:t>
            </a:r>
          </a:p>
          <a:p>
            <a:r>
              <a:rPr lang="en-US" sz="2400" dirty="0">
                <a:solidFill>
                  <a:srgbClr val="7030A0"/>
                </a:solidFill>
              </a:rPr>
              <a:t>Step 2. State diagram </a:t>
            </a:r>
          </a:p>
          <a:p>
            <a:r>
              <a:rPr lang="en-US" sz="2400" dirty="0">
                <a:solidFill>
                  <a:srgbClr val="7030A0"/>
                </a:solidFill>
              </a:rPr>
              <a:t>Step 3. State table. </a:t>
            </a:r>
          </a:p>
        </p:txBody>
      </p:sp>
      <p:pic>
        <p:nvPicPr>
          <p:cNvPr id="5122" name="Picture 2" descr="D:\Picture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43284" y="3500438"/>
            <a:ext cx="8467559" cy="23574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Bz\Desktop\De ala\IMG-20141008-WA001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1158" y="2214570"/>
            <a:ext cx="8585200" cy="1928810"/>
          </a:xfrm>
          <a:prstGeom prst="rect">
            <a:avLst/>
          </a:prstGeom>
          <a:noFill/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52596" y="4500570"/>
            <a:ext cx="8501122" cy="1571636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Step  6. &amp; 7.  Choose type of flip-flops and form the excitation 		table and solve the K-maps and minimal expressions 2</a:t>
            </a:r>
            <a:endParaRPr lang="en-IN" sz="2400" dirty="0">
              <a:solidFill>
                <a:srgbClr val="7030A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81200" y="714356"/>
            <a:ext cx="8229600" cy="1214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rgbClr val="7030A0"/>
                </a:solidFill>
              </a:rPr>
              <a:t>Step 4. Reduced standard form state table.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Step 5. State assignment and transition and output table:</a:t>
            </a:r>
            <a:endParaRPr lang="en-IN" sz="24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Bz\Desktop\De ala\IMG-20141008-WA001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95438" y="500042"/>
            <a:ext cx="9001156" cy="55721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7F925-1642-323C-F51B-72792EA2E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3232"/>
            <a:ext cx="10515600" cy="5463731"/>
          </a:xfrm>
        </p:spPr>
        <p:txBody>
          <a:bodyPr/>
          <a:lstStyle/>
          <a:p>
            <a:endParaRPr lang="en-MY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CB51D5-9BFA-352F-7516-3B5F4E8A0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296" y="237745"/>
            <a:ext cx="8166120" cy="639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437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5472" y="714356"/>
            <a:ext cx="7972452" cy="47147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Step 8. Implementation</a:t>
            </a:r>
            <a:endParaRPr lang="en-IN" sz="2400" dirty="0">
              <a:solidFill>
                <a:srgbClr val="7030A0"/>
              </a:solidFill>
            </a:endParaRPr>
          </a:p>
        </p:txBody>
      </p:sp>
      <p:pic>
        <p:nvPicPr>
          <p:cNvPr id="3074" name="Picture 2" descr="C:\Users\MBz\Desktop\De ala\IMG-20141008-WA001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6200000">
            <a:off x="3988607" y="-464344"/>
            <a:ext cx="4214817" cy="88582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A4E6F-8C52-0E65-780A-94AAFE225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5445443"/>
          </a:xfrm>
        </p:spPr>
        <p:txBody>
          <a:bodyPr/>
          <a:lstStyle/>
          <a:p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56964E-FCA6-17E5-CD4A-BDC104AC6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481" y="399100"/>
            <a:ext cx="8517037" cy="605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553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A4E6F-8C52-0E65-780A-94AAFE225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5445443"/>
          </a:xfrm>
        </p:spPr>
        <p:txBody>
          <a:bodyPr/>
          <a:lstStyle/>
          <a:p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BCA5AC-532B-48FE-6761-BDB836134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60" y="348421"/>
            <a:ext cx="8899747" cy="629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905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A4E6F-8C52-0E65-780A-94AAFE225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5445443"/>
          </a:xfrm>
        </p:spPr>
        <p:txBody>
          <a:bodyPr/>
          <a:lstStyle/>
          <a:p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FB302D-045E-6F85-B953-BDDBEADE9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283" y="402336"/>
            <a:ext cx="8828984" cy="61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9380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A4E6F-8C52-0E65-780A-94AAFE225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5445443"/>
          </a:xfrm>
        </p:spPr>
        <p:txBody>
          <a:bodyPr/>
          <a:lstStyle/>
          <a:p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79D019-61E3-D4CD-698B-382274545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982" y="377312"/>
            <a:ext cx="7563234" cy="635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694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A4E6F-8C52-0E65-780A-94AAFE225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5445443"/>
          </a:xfrm>
        </p:spPr>
        <p:txBody>
          <a:bodyPr/>
          <a:lstStyle/>
          <a:p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D62F59-8F10-2BDD-71E0-9BFDB1474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904" y="275692"/>
            <a:ext cx="9326880" cy="642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7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A4E6F-8C52-0E65-780A-94AAFE225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5445443"/>
          </a:xfrm>
        </p:spPr>
        <p:txBody>
          <a:bodyPr/>
          <a:lstStyle/>
          <a:p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A20297-2E9B-7EF9-CDF3-09DCDDEFB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626" y="411412"/>
            <a:ext cx="8280822" cy="603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2681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A4E6F-8C52-0E65-780A-94AAFE225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5445443"/>
          </a:xfrm>
        </p:spPr>
        <p:txBody>
          <a:bodyPr/>
          <a:lstStyle/>
          <a:p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329492-57E7-1051-7822-00DAA4D3F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227" y="457200"/>
            <a:ext cx="9345039" cy="608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0201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933D6-C4B9-2AF3-5511-6F07DCAC2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5560" y="2999232"/>
            <a:ext cx="6678168" cy="11887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MY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47894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7F925-1642-323C-F51B-72792EA2E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3232"/>
            <a:ext cx="10515600" cy="5463731"/>
          </a:xfrm>
        </p:spPr>
        <p:txBody>
          <a:bodyPr/>
          <a:lstStyle/>
          <a:p>
            <a:endParaRPr lang="en-MY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2BD8C0-0F4C-2586-47E7-30D67CFA1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888" y="742574"/>
            <a:ext cx="8576741" cy="573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30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7F925-1642-323C-F51B-72792EA2E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3232"/>
            <a:ext cx="10515600" cy="5463731"/>
          </a:xfrm>
        </p:spPr>
        <p:txBody>
          <a:bodyPr/>
          <a:lstStyle/>
          <a:p>
            <a:endParaRPr lang="en-MY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1C7684-0190-047B-CC27-E7B34511F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099" y="718759"/>
            <a:ext cx="8675721" cy="57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397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A4E6F-8C52-0E65-780A-94AAFE225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5445443"/>
          </a:xfrm>
        </p:spPr>
        <p:txBody>
          <a:bodyPr/>
          <a:lstStyle/>
          <a:p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668181-9FF4-431B-5575-D88C6B966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42" y="256032"/>
            <a:ext cx="8818430" cy="632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31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A4E6F-8C52-0E65-780A-94AAFE225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5445443"/>
          </a:xfrm>
        </p:spPr>
        <p:txBody>
          <a:bodyPr/>
          <a:lstStyle/>
          <a:p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409809-1CD4-7B14-1150-4F3CB0C73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433" y="519590"/>
            <a:ext cx="8959134" cy="581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58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8348" y="285730"/>
            <a:ext cx="7286676" cy="114300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The State Machine:</a:t>
            </a:r>
            <a:endParaRPr lang="en-IN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0800000" flipV="1">
            <a:off x="2095472" y="1643050"/>
            <a:ext cx="8001056" cy="928694"/>
          </a:xfrm>
        </p:spPr>
        <p:txBody>
          <a:bodyPr>
            <a:normAutofit/>
          </a:bodyPr>
          <a:lstStyle/>
          <a:p>
            <a:r>
              <a:rPr lang="en-US" sz="2800" dirty="0"/>
              <a:t>A</a:t>
            </a:r>
            <a:r>
              <a:rPr lang="en-US" dirty="0"/>
              <a:t> state machine or finite state machine (FSM) is an abstract model describing the synchronous  sequential machine.</a:t>
            </a:r>
            <a:endParaRPr lang="en-IN" dirty="0"/>
          </a:p>
        </p:txBody>
      </p:sp>
      <p:pic>
        <p:nvPicPr>
          <p:cNvPr id="4" name="Picture 3" descr="New Doc 22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670" y="2786059"/>
            <a:ext cx="4786314" cy="335221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Models of representing sequential circuits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FF0000"/>
                </a:solidFill>
              </a:rPr>
              <a:t>T</a:t>
            </a:r>
            <a:r>
              <a:rPr lang="en-US" dirty="0"/>
              <a:t>he synchronous or clocked sequential circuits are represented by two models.</a:t>
            </a:r>
          </a:p>
          <a:p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/>
              <a:t> Moore circuit: In this model, the output depends only on the present state of the flip-flops.</a:t>
            </a:r>
          </a:p>
          <a:p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/>
              <a:t> Mealy circuit : In this model, the output depends on both the present state of the flip-flop(s)  and the input(s).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 Diagram</a:t>
            </a:r>
            <a:endParaRPr lang="en-IN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28736"/>
            <a:ext cx="8229600" cy="1543048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The state diagram or state graph is a pictorial representation of the relationships between the present state, the input, the next state, and the output of a sequential circuit, i.e. the state diagram is a pictorial representation of the behaviour of a sequential circuit.</a:t>
            </a:r>
            <a:endParaRPr lang="en-IN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3595670" y="6286521"/>
            <a:ext cx="5072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 diagram and state table using mealy machine</a:t>
            </a:r>
            <a:endParaRPr lang="en-IN" dirty="0"/>
          </a:p>
        </p:txBody>
      </p:sp>
      <p:pic>
        <p:nvPicPr>
          <p:cNvPr id="1026" name="Picture 2" descr="D:\Picture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9239" y="3143249"/>
            <a:ext cx="6613525" cy="2955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363</Words>
  <Application>Microsoft Office PowerPoint</Application>
  <PresentationFormat>Widescreen</PresentationFormat>
  <Paragraphs>36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Abadi</vt:lpstr>
      <vt:lpstr>Aptos</vt:lpstr>
      <vt:lpstr>Aptos Display</vt:lpstr>
      <vt:lpstr>Arial</vt:lpstr>
      <vt:lpstr>Office Theme</vt:lpstr>
      <vt:lpstr>DEE 4544 DIGITAL ELECTRONICS Chapter 6 &amp; 7: Synchronous and asynchronous State Machine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State Machine:</vt:lpstr>
      <vt:lpstr>Models of representing sequential circuits</vt:lpstr>
      <vt:lpstr>State Diagram</vt:lpstr>
      <vt:lpstr>State Table</vt:lpstr>
      <vt:lpstr>State Reduction</vt:lpstr>
      <vt:lpstr>PowerPoint Presentation</vt:lpstr>
      <vt:lpstr>Memory Elements</vt:lpstr>
      <vt:lpstr>PowerPoint Presentation</vt:lpstr>
      <vt:lpstr>PowerPoint Presentation</vt:lpstr>
      <vt:lpstr>PowerPoint Presentation</vt:lpstr>
      <vt:lpstr>Serial binary adder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 4544 DIGITAL ELECTRONICS Chapter 6: Synchronous State Machine Design</dc:title>
  <dc:creator>Raflis Awang</dc:creator>
  <cp:lastModifiedBy>Raflis Awang</cp:lastModifiedBy>
  <cp:revision>5</cp:revision>
  <dcterms:created xsi:type="dcterms:W3CDTF">2024-05-09T01:20:50Z</dcterms:created>
  <dcterms:modified xsi:type="dcterms:W3CDTF">2024-05-09T05:48:52Z</dcterms:modified>
</cp:coreProperties>
</file>