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441" r:id="rId3"/>
    <p:sldId id="453" r:id="rId4"/>
    <p:sldId id="416" r:id="rId5"/>
    <p:sldId id="442" r:id="rId6"/>
    <p:sldId id="447" r:id="rId7"/>
    <p:sldId id="448" r:id="rId8"/>
    <p:sldId id="449" r:id="rId9"/>
    <p:sldId id="450" r:id="rId10"/>
    <p:sldId id="452" r:id="rId11"/>
    <p:sldId id="456" r:id="rId12"/>
    <p:sldId id="458" r:id="rId13"/>
    <p:sldId id="459" r:id="rId14"/>
    <p:sldId id="460" r:id="rId15"/>
    <p:sldId id="419" r:id="rId16"/>
    <p:sldId id="470" r:id="rId17"/>
    <p:sldId id="420" r:id="rId18"/>
    <p:sldId id="471" r:id="rId19"/>
    <p:sldId id="472" r:id="rId20"/>
    <p:sldId id="475" r:id="rId21"/>
    <p:sldId id="421" r:id="rId22"/>
    <p:sldId id="422" r:id="rId23"/>
    <p:sldId id="476" r:id="rId24"/>
    <p:sldId id="479" r:id="rId25"/>
    <p:sldId id="477" r:id="rId26"/>
    <p:sldId id="423" r:id="rId27"/>
    <p:sldId id="480" r:id="rId28"/>
    <p:sldId id="482" r:id="rId29"/>
    <p:sldId id="481" r:id="rId30"/>
    <p:sldId id="424" r:id="rId31"/>
    <p:sldId id="483" r:id="rId32"/>
    <p:sldId id="484" r:id="rId33"/>
    <p:sldId id="425" r:id="rId34"/>
    <p:sldId id="487" r:id="rId35"/>
    <p:sldId id="486" r:id="rId36"/>
    <p:sldId id="488" r:id="rId37"/>
    <p:sldId id="489" r:id="rId38"/>
    <p:sldId id="4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A5805-EB95-4E7B-ACC0-FD3191424D10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E7FF-5D34-4271-BBFA-BFF56EC0A9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591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218167F-3D37-D983-5CBC-EB2051889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2DF8F57-6230-417A-9304-738926C2635E}" type="slidenum">
              <a:rPr lang="en-US" altLang="en-US" baseline="0"/>
              <a:pPr/>
              <a:t>30</a:t>
            </a:fld>
            <a:endParaRPr lang="en-US" altLang="en-US" baseline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9CAAA10-D254-9774-7AC1-270AA51184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C36ABEB-92E5-4DD9-5CFC-F33D77BCF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D5B3D45-C4A3-BCF7-BC76-96778DF55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659077-8BF4-491B-9632-9210E69F1681}" type="slidenum">
              <a:rPr lang="en-US" altLang="en-US" baseline="0"/>
              <a:pPr/>
              <a:t>31</a:t>
            </a:fld>
            <a:endParaRPr lang="en-US" altLang="en-US" baseline="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0DE2ABA-F2D0-AD9C-D9CF-0412E85D9E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125791-CA59-85AB-8E93-C2F995E2E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5971EE6-043D-1F25-6BA0-112B16C0A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62E837-BC60-413A-9502-4E07BB3554F7}" type="slidenum">
              <a:rPr lang="en-US" altLang="en-US" baseline="0"/>
              <a:pPr/>
              <a:t>32</a:t>
            </a:fld>
            <a:endParaRPr lang="en-US" altLang="en-US" baseline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03D54E9-A415-701B-9DAC-828F7D38C7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457A42B-6F8C-B59D-0BCC-F77A51136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87A8-C2A7-C417-F2D3-513BC4807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2812C-34E3-9C66-C3AD-1C12D578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9401-9C11-1764-0C3F-0DCC6CD4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4849-EE6A-D5FC-0B0F-0EA8B9E8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B7E8-73E8-3052-DC78-CA390A0F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5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458D-2CAD-57FF-51C8-ECD73E10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6E69C-13E8-1C94-139C-A474D99D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E4D3-4193-74A6-E4B6-1E482854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D5D2-33DD-1FF8-FD34-22A9CF1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94EB-34BE-D9E9-511F-04555E21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117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0D01-B0E1-D166-32D2-19E8D366F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9EF83-92AC-66E7-DB82-53A495C32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0841-E56C-3886-5EF1-3A30DC71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F657-8C7F-82A8-3C69-DCC27A63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C541-8570-23CB-55A3-09ED1AA6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40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EE03-EB8C-7D2A-92A6-B80F03C0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49BC-B45D-07C6-16BB-530426DB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D173-2537-08DA-0A03-7AF61526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55F3-6256-B688-B4B2-C5890767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3444E-B0EF-A340-00AE-C3473D0B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9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44C3-5389-49ED-C439-68F6B388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11AA-ACEE-199A-E588-4622222F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6E4E-802D-A826-75A4-D9BF13C2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AD29-15B4-D2CB-1ECD-A188815E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9969-1AC8-2474-F83B-101543C7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43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7FFF-916D-BAC3-34F7-3E2EA780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E20D-BBA5-7F34-D183-433D54E0B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4062C-5E6B-C21C-8259-2D10FF6A5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4C2CF-C8B4-4E38-ACAE-2FB3DC0A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787CD-AE58-2B17-C472-E929837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2CB2E-2DFB-B3EA-1B94-DA545833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701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05D-D847-D958-38EA-BE674A58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250F-1094-0CBD-F1F7-2B82F5833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6D75B-FDD2-0A78-8B8D-2972E7DA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FC88-90E8-402C-2C7A-F260A14DF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1E966-23F0-2545-3E04-9AC74F829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65C66-1218-D477-B1AD-B864A4E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6F78-3ECB-5ECE-3464-EDA240F4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A346-E43B-E5F8-E20B-2C10B24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51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3767-34D2-EAF8-91C6-CA66D1AC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5D73D-74F2-CAE5-8787-AC1486B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7E7E4-5252-6FDE-0F4F-9C82EE20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1EED-C1E4-0637-546D-A0FE9CC3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121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99DFE-9AB7-ED95-00D9-A1052654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52A3B-4D5C-195E-7E97-1F4890AF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0076-4CC2-B357-C09B-D38AC0CE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07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702D-EED6-3B62-E21D-9984C481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FF6F-BEB2-B57D-CE34-36232A9C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1089-17AD-68C1-6D7C-F5A71642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6387E-6F1E-BC16-09C5-864036C1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D875B-DFE1-CC48-23CD-FA02DD9E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25986-1FF5-F6F6-1E1C-8DA3D175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9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324C-EF73-1242-F54E-649DACE2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F5BFB-99F3-F9B4-17C6-C22F526BA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D3A7-E512-1321-4753-E95A2E8B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0FA5-74D5-A436-6309-4433BEA1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8063E-3577-533A-9734-40EFF6CE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6BE2-3974-958A-4781-754F4151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9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788-40DC-1394-D4D1-A79CFDF2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2FD8-362F-C9F9-FFDC-C8B799EF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85268-7045-B2D5-2F2A-A177A03B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1CE7-3EBB-4D67-AD4D-B557694ED1BA}" type="datetimeFigureOut">
              <a:rPr lang="en-MY" smtClean="0"/>
              <a:t>18/4/2024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7959-B25D-2A47-62E5-3348C609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ABF5-2B90-81CC-ADAF-BBC5F1E02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9611B-28A1-47D2-9FC7-3E4E5A585A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112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51-864C-8E1A-71E8-B0D08660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643386"/>
            <a:ext cx="9448800" cy="2387600"/>
          </a:xfrm>
        </p:spPr>
        <p:txBody>
          <a:bodyPr>
            <a:normAutofit fontScale="90000"/>
          </a:bodyPr>
          <a:lstStyle/>
          <a:p>
            <a:r>
              <a:rPr lang="en-MY" sz="4900" b="1" dirty="0"/>
              <a:t>DEE 4544</a:t>
            </a:r>
            <a:br>
              <a:rPr lang="en-MY" sz="4900" b="1" dirty="0"/>
            </a:br>
            <a:r>
              <a:rPr lang="en-MY" sz="4900" b="1" dirty="0"/>
              <a:t>DIGITAL ELECTRONICS</a:t>
            </a:r>
            <a:br>
              <a:rPr lang="en-MY" dirty="0"/>
            </a:br>
            <a:r>
              <a:rPr lang="en-MY" sz="4000" dirty="0"/>
              <a:t>Chapter 3: </a:t>
            </a:r>
            <a:r>
              <a:rPr lang="en-US" sz="4000" dirty="0"/>
              <a:t>Logic Function Realization with MSI Circuits</a:t>
            </a:r>
            <a:endParaRPr lang="en-MY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CA1F-63DA-5E05-9D7F-95870429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412198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MY" sz="2400" dirty="0">
                <a:latin typeface="Abadi" panose="020B0604020104020204" pitchFamily="34" charset="0"/>
              </a:rPr>
              <a:t>By : </a:t>
            </a:r>
            <a:r>
              <a:rPr lang="en-MY" sz="2400" dirty="0" err="1">
                <a:latin typeface="Abadi" panose="020B0604020104020204" pitchFamily="34" charset="0"/>
              </a:rPr>
              <a:t>Dr.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Noraisyah</a:t>
            </a:r>
            <a:r>
              <a:rPr lang="en-MY" sz="2400" dirty="0">
                <a:latin typeface="Abadi" panose="020B0604020104020204" pitchFamily="34" charset="0"/>
              </a:rPr>
              <a:t> </a:t>
            </a:r>
            <a:r>
              <a:rPr lang="en-MY" sz="2400" dirty="0" err="1">
                <a:latin typeface="Abadi" panose="020B0604020104020204" pitchFamily="34" charset="0"/>
              </a:rPr>
              <a:t>Tajudin</a:t>
            </a:r>
            <a:endParaRPr lang="en-MY" sz="2400" dirty="0">
              <a:latin typeface="Abadi" panose="020B0604020104020204" pitchFamily="34" charset="0"/>
            </a:endParaRPr>
          </a:p>
          <a:p>
            <a:pPr algn="ctr"/>
            <a:r>
              <a:rPr lang="en-MY" sz="2400" dirty="0">
                <a:latin typeface="Abadi" panose="020B0604020104020204" pitchFamily="34" charset="0"/>
              </a:rPr>
              <a:t>Email: noraisyahtajudin@lincoln.edu.my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Faculty of Engineering </a:t>
            </a:r>
          </a:p>
          <a:p>
            <a:pPr algn="ctr"/>
            <a:r>
              <a:rPr lang="en-US" sz="2400" dirty="0">
                <a:latin typeface="Abadi" panose="020B0604020104020204" pitchFamily="34" charset="0"/>
              </a:rPr>
              <a:t>Lincoln University College (LUC)</a:t>
            </a: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59C8-2126-7BBB-1EE2-F723ECB4FE3F}"/>
              </a:ext>
            </a:extLst>
          </p:cNvPr>
          <p:cNvSpPr txBox="1"/>
          <p:nvPr/>
        </p:nvSpPr>
        <p:spPr>
          <a:xfrm>
            <a:off x="4007223" y="5959757"/>
            <a:ext cx="419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LECTURE 3</a:t>
            </a:r>
          </a:p>
          <a:p>
            <a:pPr algn="ctr"/>
            <a:r>
              <a:rPr lang="en-MY" dirty="0"/>
              <a:t>DATE : APRIL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1A84-23A6-E7FF-0277-3FA010E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60" y="429244"/>
            <a:ext cx="3190183" cy="130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E7B3A00E-B70A-DE67-2462-31092B4E6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2" y="67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183371F1-5DC9-FCA6-8D45-90859B4E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065213"/>
            <a:ext cx="7937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500" b="1" dirty="0">
                <a:cs typeface="Arial" panose="020B0604020202020204" pitchFamily="34" charset="0"/>
              </a:rPr>
              <a:t>7445 BCD-to-decimal decoder/driver.</a:t>
            </a:r>
          </a:p>
        </p:txBody>
      </p:sp>
      <p:grpSp>
        <p:nvGrpSpPr>
          <p:cNvPr id="393232" name="Group 16">
            <a:extLst>
              <a:ext uri="{FF2B5EF4-FFF2-40B4-BE49-F238E27FC236}">
                <a16:creationId xmlns:a16="http://schemas.microsoft.com/office/drawing/2014/main" id="{ADA21642-EE4A-36AD-13DC-63793E02C6AD}"/>
              </a:ext>
            </a:extLst>
          </p:cNvPr>
          <p:cNvGrpSpPr>
            <a:grpSpLocks/>
          </p:cNvGrpSpPr>
          <p:nvPr/>
        </p:nvGrpSpPr>
        <p:grpSpPr bwMode="auto">
          <a:xfrm>
            <a:off x="2117726" y="1743075"/>
            <a:ext cx="8404225" cy="4895850"/>
            <a:chOff x="417" y="900"/>
            <a:chExt cx="5294" cy="3084"/>
          </a:xfrm>
        </p:grpSpPr>
        <p:grpSp>
          <p:nvGrpSpPr>
            <p:cNvPr id="17414" name="Group 15">
              <a:extLst>
                <a:ext uri="{FF2B5EF4-FFF2-40B4-BE49-F238E27FC236}">
                  <a16:creationId xmlns:a16="http://schemas.microsoft.com/office/drawing/2014/main" id="{040AAE2E-A11B-039D-D510-5CFA8952F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" y="2544"/>
              <a:ext cx="5145" cy="1440"/>
              <a:chOff x="417" y="2544"/>
              <a:chExt cx="5145" cy="1440"/>
            </a:xfrm>
          </p:grpSpPr>
          <p:pic>
            <p:nvPicPr>
              <p:cNvPr id="17418" name="Picture 13" descr="fg09_0060b_AAGTOBE0">
                <a:extLst>
                  <a:ext uri="{FF2B5EF4-FFF2-40B4-BE49-F238E27FC236}">
                    <a16:creationId xmlns:a16="http://schemas.microsoft.com/office/drawing/2014/main" id="{31F690E3-6B3F-A194-72E0-ABC7473297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" y="2583"/>
                <a:ext cx="4514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19" name="Rectangle 14">
                <a:extLst>
                  <a:ext uri="{FF2B5EF4-FFF2-40B4-BE49-F238E27FC236}">
                    <a16:creationId xmlns:a16="http://schemas.microsoft.com/office/drawing/2014/main" id="{0B23E3E6-4C65-B23E-1DD5-82644305C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544"/>
                <a:ext cx="2292" cy="1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36C481D7-DA08-6E9B-5DDD-AE8538E9B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8" y="1188"/>
              <a:ext cx="151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aseline="0">
                  <a:latin typeface="Arial" panose="020B0604020202020204" pitchFamily="34" charset="0"/>
                </a:rPr>
                <a:t>Suitable for directly driving loads such as indicator LEDs or lamps, relays,</a:t>
              </a:r>
              <a:br>
                <a:rPr lang="en-US" altLang="en-US" sz="2000" baseline="0">
                  <a:latin typeface="Arial" panose="020B0604020202020204" pitchFamily="34" charset="0"/>
                </a:rPr>
              </a:br>
              <a:r>
                <a:rPr lang="en-US" altLang="en-US" sz="2000" baseline="0">
                  <a:latin typeface="Arial" panose="020B0604020202020204" pitchFamily="34" charset="0"/>
                </a:rPr>
                <a:t>or dc motors.</a:t>
              </a:r>
            </a:p>
          </p:txBody>
        </p:sp>
        <p:pic>
          <p:nvPicPr>
            <p:cNvPr id="17416" name="Picture 11" descr="fg09_0060a_AAGTOBE0">
              <a:extLst>
                <a:ext uri="{FF2B5EF4-FFF2-40B4-BE49-F238E27FC236}">
                  <a16:creationId xmlns:a16="http://schemas.microsoft.com/office/drawing/2014/main" id="{10F29C09-9955-2640-43F0-89D0623FB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900"/>
              <a:ext cx="3813" cy="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Rectangle 12">
              <a:extLst>
                <a:ext uri="{FF2B5EF4-FFF2-40B4-BE49-F238E27FC236}">
                  <a16:creationId xmlns:a16="http://schemas.microsoft.com/office/drawing/2014/main" id="{0F301D0E-4EA3-3286-7C1D-EEBD51EF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761"/>
              <a:ext cx="236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Termed a </a:t>
              </a:r>
              <a:r>
                <a:rPr lang="en-US" altLang="en-US" i="1" baseline="0">
                  <a:latin typeface="Arial" panose="020B0604020202020204" pitchFamily="34" charset="0"/>
                </a:rPr>
                <a:t>driver </a:t>
              </a:r>
              <a:r>
                <a:rPr lang="en-US" altLang="en-US" baseline="0">
                  <a:latin typeface="Arial" panose="020B0604020202020204" pitchFamily="34" charset="0"/>
                </a:rPr>
                <a:t>because this IC has open-collector outputs that operate at higher current/voltage limits than a normal TTL output.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73" name="Group 61">
            <a:extLst>
              <a:ext uri="{FF2B5EF4-FFF2-40B4-BE49-F238E27FC236}">
                <a16:creationId xmlns:a16="http://schemas.microsoft.com/office/drawing/2014/main" id="{5FC2B2E8-9E44-F855-4D21-3A5F21065A2A}"/>
              </a:ext>
            </a:extLst>
          </p:cNvPr>
          <p:cNvGrpSpPr>
            <a:grpSpLocks/>
          </p:cNvGrpSpPr>
          <p:nvPr/>
        </p:nvGrpSpPr>
        <p:grpSpPr bwMode="auto">
          <a:xfrm>
            <a:off x="2071689" y="3540125"/>
            <a:ext cx="8328025" cy="2946400"/>
            <a:chOff x="423" y="1606"/>
            <a:chExt cx="5246" cy="1856"/>
          </a:xfrm>
        </p:grpSpPr>
        <p:grpSp>
          <p:nvGrpSpPr>
            <p:cNvPr id="18442" name="Group 32">
              <a:extLst>
                <a:ext uri="{FF2B5EF4-FFF2-40B4-BE49-F238E27FC236}">
                  <a16:creationId xmlns:a16="http://schemas.microsoft.com/office/drawing/2014/main" id="{F83AD5E4-EA0E-90AD-DF25-8957F4685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1606"/>
              <a:ext cx="5246" cy="1856"/>
              <a:chOff x="423" y="1606"/>
              <a:chExt cx="5246" cy="1856"/>
            </a:xfrm>
          </p:grpSpPr>
          <p:pic>
            <p:nvPicPr>
              <p:cNvPr id="18444" name="Picture 29" descr="fg09_00000_AAGTOBG0">
                <a:extLst>
                  <a:ext uri="{FF2B5EF4-FFF2-40B4-BE49-F238E27FC236}">
                    <a16:creationId xmlns:a16="http://schemas.microsoft.com/office/drawing/2014/main" id="{2F6CE7EE-A652-263C-C559-6EEFBF9C2698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" y="1606"/>
                <a:ext cx="5246" cy="1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445" name="Rectangle 31">
                <a:extLst>
                  <a:ext uri="{FF2B5EF4-FFF2-40B4-BE49-F238E27FC236}">
                    <a16:creationId xmlns:a16="http://schemas.microsoft.com/office/drawing/2014/main" id="{A4222C0D-C581-32AE-1A9F-39CFDD749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3270"/>
                <a:ext cx="21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8443" name="Rectangle 60">
              <a:extLst>
                <a:ext uri="{FF2B5EF4-FFF2-40B4-BE49-F238E27FC236}">
                  <a16:creationId xmlns:a16="http://schemas.microsoft.com/office/drawing/2014/main" id="{3DA8428C-14C7-E629-40F4-20521F1EC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792"/>
              <a:ext cx="530" cy="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7316" name="Rectangle 4">
            <a:extLst>
              <a:ext uri="{FF2B5EF4-FFF2-40B4-BE49-F238E27FC236}">
                <a16:creationId xmlns:a16="http://schemas.microsoft.com/office/drawing/2014/main" id="{D64ECD52-3F3E-BCDF-EBAC-F0DEC2B0B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876" y="1720851"/>
            <a:ext cx="8518525" cy="177641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The 7-segment display is a common way to display decimal or hexadecimal characters.</a:t>
            </a:r>
          </a:p>
          <a:p>
            <a:pPr lvl="1" eaLnBrk="1" hangingPunct="1"/>
            <a:r>
              <a:rPr lang="en-US" altLang="en-US" dirty="0"/>
              <a:t>One common arrangement uses light emitting diodes (LEDs) for each segment.</a:t>
            </a:r>
          </a:p>
        </p:txBody>
      </p:sp>
      <p:sp>
        <p:nvSpPr>
          <p:cNvPr id="18437" name="Rectangle 40">
            <a:extLst>
              <a:ext uri="{FF2B5EF4-FFF2-40B4-BE49-F238E27FC236}">
                <a16:creationId xmlns:a16="http://schemas.microsoft.com/office/drawing/2014/main" id="{FB658CA6-78CE-9AD8-21FF-1138EFC8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6194426"/>
            <a:ext cx="298450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A180A300-56C9-726B-9A61-DC53860DF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9" y="23336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9-2 BCD-to-7 Segment Decoder/Drivers</a:t>
            </a:r>
          </a:p>
        </p:txBody>
      </p:sp>
      <p:grpSp>
        <p:nvGrpSpPr>
          <p:cNvPr id="397374" name="Group 62">
            <a:extLst>
              <a:ext uri="{FF2B5EF4-FFF2-40B4-BE49-F238E27FC236}">
                <a16:creationId xmlns:a16="http://schemas.microsoft.com/office/drawing/2014/main" id="{80F0D3BB-46DE-B005-F887-CB3150EB6CAE}"/>
              </a:ext>
            </a:extLst>
          </p:cNvPr>
          <p:cNvGrpSpPr>
            <a:grpSpLocks/>
          </p:cNvGrpSpPr>
          <p:nvPr/>
        </p:nvGrpSpPr>
        <p:grpSpPr bwMode="auto">
          <a:xfrm>
            <a:off x="4183064" y="3600450"/>
            <a:ext cx="5392737" cy="2770188"/>
            <a:chOff x="1753" y="1644"/>
            <a:chExt cx="3397" cy="1745"/>
          </a:xfrm>
        </p:grpSpPr>
        <p:sp>
          <p:nvSpPr>
            <p:cNvPr id="18440" name="Rectangle 58">
              <a:extLst>
                <a:ext uri="{FF2B5EF4-FFF2-40B4-BE49-F238E27FC236}">
                  <a16:creationId xmlns:a16="http://schemas.microsoft.com/office/drawing/2014/main" id="{F15FD042-C179-3CF1-8837-E3024F4E4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644"/>
              <a:ext cx="30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 dirty="0">
                  <a:latin typeface="Arial" panose="020B0604020202020204" pitchFamily="34" charset="0"/>
                </a:rPr>
                <a:t>Diodes allow current to flow in one direction,</a:t>
              </a:r>
              <a:br>
                <a:rPr lang="en-US" altLang="en-US" baseline="0" dirty="0">
                  <a:latin typeface="Arial" panose="020B0604020202020204" pitchFamily="34" charset="0"/>
                </a:rPr>
              </a:br>
              <a:r>
                <a:rPr lang="en-US" altLang="en-US" baseline="0" dirty="0">
                  <a:latin typeface="Arial" panose="020B0604020202020204" pitchFamily="34" charset="0"/>
                </a:rPr>
                <a:t>but block flow in the other direction. </a:t>
              </a:r>
            </a:p>
          </p:txBody>
        </p:sp>
        <p:sp>
          <p:nvSpPr>
            <p:cNvPr id="18441" name="Rectangle 59">
              <a:extLst>
                <a:ext uri="{FF2B5EF4-FFF2-40B4-BE49-F238E27FC236}">
                  <a16:creationId xmlns:a16="http://schemas.microsoft.com/office/drawing/2014/main" id="{71D00699-5E74-1A66-29C1-323B7141D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2985"/>
              <a:ext cx="339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When the LED anode is more positive than the cathode by approximately 2 V, the LED will light up.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oup 2">
            <a:extLst>
              <a:ext uri="{FF2B5EF4-FFF2-40B4-BE49-F238E27FC236}">
                <a16:creationId xmlns:a16="http://schemas.microsoft.com/office/drawing/2014/main" id="{C955B190-2125-887D-E008-AF9C2379F999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3044825"/>
            <a:ext cx="8328025" cy="2946400"/>
            <a:chOff x="423" y="1606"/>
            <a:chExt cx="5246" cy="1856"/>
          </a:xfrm>
        </p:grpSpPr>
        <p:pic>
          <p:nvPicPr>
            <p:cNvPr id="19476" name="Picture 3" descr="fg09_00000_AAGTOBG0">
              <a:extLst>
                <a:ext uri="{FF2B5EF4-FFF2-40B4-BE49-F238E27FC236}">
                  <a16:creationId xmlns:a16="http://schemas.microsoft.com/office/drawing/2014/main" id="{F6F6653D-4FE6-85D6-DADC-23B8959251D8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606"/>
              <a:ext cx="5246" cy="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77" name="Rectangle 4">
              <a:extLst>
                <a:ext uri="{FF2B5EF4-FFF2-40B4-BE49-F238E27FC236}">
                  <a16:creationId xmlns:a16="http://schemas.microsoft.com/office/drawing/2014/main" id="{DDE24799-CBB8-E565-5B83-63035A64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3270"/>
              <a:ext cx="2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460" name="Rectangle 5">
            <a:extLst>
              <a:ext uri="{FF2B5EF4-FFF2-40B4-BE49-F238E27FC236}">
                <a16:creationId xmlns:a16="http://schemas.microsoft.com/office/drawing/2014/main" id="{E8C14800-F186-1264-1694-C84AB99D5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8789" y="1415257"/>
            <a:ext cx="8518525" cy="177641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The 7-segment display is a common way to display decimal or hexadecimal characters.</a:t>
            </a:r>
          </a:p>
          <a:p>
            <a:pPr lvl="1" eaLnBrk="1" hangingPunct="1"/>
            <a:r>
              <a:rPr lang="en-US" altLang="en-US" dirty="0"/>
              <a:t>One common arrangement uses light emitting diodes (LEDs) for each segment.</a:t>
            </a:r>
          </a:p>
        </p:txBody>
      </p:sp>
      <p:grpSp>
        <p:nvGrpSpPr>
          <p:cNvPr id="400390" name="Group 6">
            <a:extLst>
              <a:ext uri="{FF2B5EF4-FFF2-40B4-BE49-F238E27FC236}">
                <a16:creationId xmlns:a16="http://schemas.microsoft.com/office/drawing/2014/main" id="{57360D17-ABF0-31A6-A3FF-779178B1D031}"/>
              </a:ext>
            </a:extLst>
          </p:cNvPr>
          <p:cNvGrpSpPr>
            <a:grpSpLocks/>
          </p:cNvGrpSpPr>
          <p:nvPr/>
        </p:nvGrpSpPr>
        <p:grpSpPr bwMode="auto">
          <a:xfrm>
            <a:off x="4518025" y="3746501"/>
            <a:ext cx="889000" cy="2111375"/>
            <a:chOff x="2060" y="2048"/>
            <a:chExt cx="560" cy="1330"/>
          </a:xfrm>
        </p:grpSpPr>
        <p:sp>
          <p:nvSpPr>
            <p:cNvPr id="19471" name="Line 7">
              <a:extLst>
                <a:ext uri="{FF2B5EF4-FFF2-40B4-BE49-F238E27FC236}">
                  <a16:creationId xmlns:a16="http://schemas.microsoft.com/office/drawing/2014/main" id="{0DF03A1D-AA10-C8CB-0A00-F2BAF64D8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0" y="2048"/>
              <a:ext cx="0" cy="11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9472" name="Group 8">
              <a:extLst>
                <a:ext uri="{FF2B5EF4-FFF2-40B4-BE49-F238E27FC236}">
                  <a16:creationId xmlns:a16="http://schemas.microsoft.com/office/drawing/2014/main" id="{223DE72F-4A2E-51E2-2E45-5315C8A58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160"/>
              <a:ext cx="560" cy="1218"/>
              <a:chOff x="2060" y="2160"/>
              <a:chExt cx="560" cy="1218"/>
            </a:xfrm>
          </p:grpSpPr>
          <p:sp>
            <p:nvSpPr>
              <p:cNvPr id="19473" name="Rectangle 9">
                <a:extLst>
                  <a:ext uri="{FF2B5EF4-FFF2-40B4-BE49-F238E27FC236}">
                    <a16:creationId xmlns:a16="http://schemas.microsoft.com/office/drawing/2014/main" id="{32933D0B-A17F-D3B4-58E4-DF3C8174D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" y="2160"/>
                <a:ext cx="158" cy="912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74" name="Rectangle 10">
                <a:extLst>
                  <a:ext uri="{FF2B5EF4-FFF2-40B4-BE49-F238E27FC236}">
                    <a16:creationId xmlns:a16="http://schemas.microsoft.com/office/drawing/2014/main" id="{9E674B6D-2901-748C-25E5-C66D3754E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3076"/>
                <a:ext cx="560" cy="302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75" name="Rectangle 11">
                <a:extLst>
                  <a:ext uri="{FF2B5EF4-FFF2-40B4-BE49-F238E27FC236}">
                    <a16:creationId xmlns:a16="http://schemas.microsoft.com/office/drawing/2014/main" id="{9EB06F54-288B-FCBB-2FE7-B20341890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3056"/>
                <a:ext cx="144" cy="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pic>
        <p:nvPicPr>
          <p:cNvPr id="400396" name="Picture 12" descr="fg09_0070-1a_AAGTOBG0">
            <a:extLst>
              <a:ext uri="{FF2B5EF4-FFF2-40B4-BE49-F238E27FC236}">
                <a16:creationId xmlns:a16="http://schemas.microsoft.com/office/drawing/2014/main" id="{8BF38E0F-E404-BF30-7468-D7601B39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9" y="3054350"/>
            <a:ext cx="162718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0397" name="Group 13">
            <a:extLst>
              <a:ext uri="{FF2B5EF4-FFF2-40B4-BE49-F238E27FC236}">
                <a16:creationId xmlns:a16="http://schemas.microsoft.com/office/drawing/2014/main" id="{D76CF0B9-4722-DEC4-0008-F0EFD2C25408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3419475"/>
            <a:ext cx="1892300" cy="1943100"/>
            <a:chOff x="1150" y="1842"/>
            <a:chExt cx="1192" cy="1224"/>
          </a:xfrm>
        </p:grpSpPr>
        <p:sp>
          <p:nvSpPr>
            <p:cNvPr id="19469" name="Rectangle 14">
              <a:extLst>
                <a:ext uri="{FF2B5EF4-FFF2-40B4-BE49-F238E27FC236}">
                  <a16:creationId xmlns:a16="http://schemas.microsoft.com/office/drawing/2014/main" id="{E5448937-4116-16EA-FD8E-3A52D6E9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1842"/>
              <a:ext cx="242" cy="122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Line 15">
              <a:extLst>
                <a:ext uri="{FF2B5EF4-FFF2-40B4-BE49-F238E27FC236}">
                  <a16:creationId xmlns:a16="http://schemas.microsoft.com/office/drawing/2014/main" id="{C93DD7B9-4059-9506-4301-C38DE8293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4" y="2054"/>
              <a:ext cx="94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9464" name="Rectangle 16">
            <a:extLst>
              <a:ext uri="{FF2B5EF4-FFF2-40B4-BE49-F238E27FC236}">
                <a16:creationId xmlns:a16="http://schemas.microsoft.com/office/drawing/2014/main" id="{4321CEC0-AAE7-C6D9-BBD9-D58D1ACAE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3" y="5699126"/>
            <a:ext cx="298450" cy="30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Rectangle 17">
            <a:extLst>
              <a:ext uri="{FF2B5EF4-FFF2-40B4-BE49-F238E27FC236}">
                <a16:creationId xmlns:a16="http://schemas.microsoft.com/office/drawing/2014/main" id="{61B0161C-FE14-C2A5-98B8-234D5C895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76201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9-2 BCD-to-7 Segment Decoder/Drivers</a:t>
            </a:r>
          </a:p>
        </p:txBody>
      </p:sp>
      <p:grpSp>
        <p:nvGrpSpPr>
          <p:cNvPr id="400402" name="Group 18">
            <a:extLst>
              <a:ext uri="{FF2B5EF4-FFF2-40B4-BE49-F238E27FC236}">
                <a16:creationId xmlns:a16="http://schemas.microsoft.com/office/drawing/2014/main" id="{2D3FBC42-2DE3-5884-3E14-A58358065982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5445126"/>
            <a:ext cx="4324350" cy="1222375"/>
            <a:chOff x="2886" y="3118"/>
            <a:chExt cx="2724" cy="770"/>
          </a:xfrm>
        </p:grpSpPr>
        <p:sp>
          <p:nvSpPr>
            <p:cNvPr id="19467" name="Rectangle 19">
              <a:extLst>
                <a:ext uri="{FF2B5EF4-FFF2-40B4-BE49-F238E27FC236}">
                  <a16:creationId xmlns:a16="http://schemas.microsoft.com/office/drawing/2014/main" id="{19B4AEE0-B978-7B46-AE66-694D7C98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3118"/>
              <a:ext cx="2724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By controlling current through each LED, some segments are turned on &amp; emit light, while others are turned off, which 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generates the desired character pattern.</a:t>
              </a:r>
            </a:p>
          </p:txBody>
        </p:sp>
        <p:sp>
          <p:nvSpPr>
            <p:cNvPr id="19468" name="Rectangle 20">
              <a:extLst>
                <a:ext uri="{FF2B5EF4-FFF2-40B4-BE49-F238E27FC236}">
                  <a16:creationId xmlns:a16="http://schemas.microsoft.com/office/drawing/2014/main" id="{E0CC2D41-C7D5-4537-5425-2111B7337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3120"/>
              <a:ext cx="2707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418" name="Picture 10" descr="fg09_0080a_AAGTOBI0">
            <a:extLst>
              <a:ext uri="{FF2B5EF4-FFF2-40B4-BE49-F238E27FC236}">
                <a16:creationId xmlns:a16="http://schemas.microsoft.com/office/drawing/2014/main" id="{21DB150D-D6D8-64ED-44A9-4964ACB8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9" y="1709737"/>
            <a:ext cx="6416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">
            <a:extLst>
              <a:ext uri="{FF2B5EF4-FFF2-40B4-BE49-F238E27FC236}">
                <a16:creationId xmlns:a16="http://schemas.microsoft.com/office/drawing/2014/main" id="{040EEE3C-1E1E-05E5-0543-32A89E2E1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0" y="4127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9-2 BCD-to-7 Segment Decoder/Drivers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7A6D790F-D1B6-0419-16CB-3FC28DAE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1" y="1077911"/>
            <a:ext cx="546576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300" b="1" dirty="0">
                <a:cs typeface="Arial" panose="020B0604020202020204" pitchFamily="34" charset="0"/>
              </a:rPr>
              <a:t>BCD-to-7-segment decoder/driver.</a:t>
            </a:r>
          </a:p>
        </p:txBody>
      </p:sp>
      <p:pic>
        <p:nvPicPr>
          <p:cNvPr id="401419" name="Picture 11" descr="fg09_0080b_AAGTOBI0">
            <a:extLst>
              <a:ext uri="{FF2B5EF4-FFF2-40B4-BE49-F238E27FC236}">
                <a16:creationId xmlns:a16="http://schemas.microsoft.com/office/drawing/2014/main" id="{2FB71502-D51C-79E2-FE92-AFB22B12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4" y="5499099"/>
            <a:ext cx="77565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1420" name="Picture 12" descr="digt">
            <a:extLst>
              <a:ext uri="{FF2B5EF4-FFF2-40B4-BE49-F238E27FC236}">
                <a16:creationId xmlns:a16="http://schemas.microsoft.com/office/drawing/2014/main" id="{82508522-35B3-C358-8F2C-03E7A309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9" y="2262186"/>
            <a:ext cx="27511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1421" name="Picture 13" descr="three">
            <a:extLst>
              <a:ext uri="{FF2B5EF4-FFF2-40B4-BE49-F238E27FC236}">
                <a16:creationId xmlns:a16="http://schemas.microsoft.com/office/drawing/2014/main" id="{E9232914-0D28-3438-DD42-B1CD6A7A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629274"/>
            <a:ext cx="3048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22" name="Rectangle 14">
            <a:extLst>
              <a:ext uri="{FF2B5EF4-FFF2-40B4-BE49-F238E27FC236}">
                <a16:creationId xmlns:a16="http://schemas.microsoft.com/office/drawing/2014/main" id="{2CD88179-D823-AB95-9CF5-9476492D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1" y="5572124"/>
            <a:ext cx="492125" cy="7207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01425" name="Group 17">
            <a:extLst>
              <a:ext uri="{FF2B5EF4-FFF2-40B4-BE49-F238E27FC236}">
                <a16:creationId xmlns:a16="http://schemas.microsoft.com/office/drawing/2014/main" id="{DB5903E4-6AF8-81DB-72B0-E18A52D30B5E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2563811"/>
            <a:ext cx="2209800" cy="1535112"/>
            <a:chOff x="221" y="1321"/>
            <a:chExt cx="1392" cy="967"/>
          </a:xfrm>
        </p:grpSpPr>
        <p:sp>
          <p:nvSpPr>
            <p:cNvPr id="20491" name="Rectangle 7">
              <a:extLst>
                <a:ext uri="{FF2B5EF4-FFF2-40B4-BE49-F238E27FC236}">
                  <a16:creationId xmlns:a16="http://schemas.microsoft.com/office/drawing/2014/main" id="{C929E1BF-4499-F743-B748-C6671AC03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331"/>
              <a:ext cx="1392" cy="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The 7446/47 activates specific segment patterns</a:t>
              </a:r>
              <a:br>
                <a:rPr lang="en-US" altLang="en-US" sz="1800">
                  <a:cs typeface="Arial" panose="020B0604020202020204" pitchFamily="34" charset="0"/>
                </a:rPr>
              </a:br>
              <a:r>
                <a:rPr lang="en-US" altLang="en-US" sz="1800">
                  <a:cs typeface="Arial" panose="020B0604020202020204" pitchFamily="34" charset="0"/>
                </a:rPr>
                <a:t>in response to</a:t>
              </a:r>
              <a:br>
                <a:rPr lang="en-US" altLang="en-US" sz="1800">
                  <a:cs typeface="Arial" panose="020B0604020202020204" pitchFamily="34" charset="0"/>
                </a:rPr>
              </a:br>
              <a:r>
                <a:rPr lang="en-US" altLang="en-US" sz="1800">
                  <a:cs typeface="Arial" panose="020B0604020202020204" pitchFamily="34" charset="0"/>
                </a:rPr>
                <a:t>input codes</a:t>
              </a:r>
            </a:p>
          </p:txBody>
        </p:sp>
        <p:sp>
          <p:nvSpPr>
            <p:cNvPr id="20492" name="Rectangle 16">
              <a:extLst>
                <a:ext uri="{FF2B5EF4-FFF2-40B4-BE49-F238E27FC236}">
                  <a16:creationId xmlns:a16="http://schemas.microsoft.com/office/drawing/2014/main" id="{8DF9394D-773C-13AF-C9FB-CED96B707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" y="1321"/>
              <a:ext cx="1196" cy="9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  <p:bldP spid="401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9">
            <a:extLst>
              <a:ext uri="{FF2B5EF4-FFF2-40B4-BE49-F238E27FC236}">
                <a16:creationId xmlns:a16="http://schemas.microsoft.com/office/drawing/2014/main" id="{FDFE37EB-F4A1-9B14-D23E-A322BD472CCE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1604964"/>
            <a:ext cx="6503988" cy="3438525"/>
            <a:chOff x="1572" y="783"/>
            <a:chExt cx="4097" cy="2166"/>
          </a:xfrm>
        </p:grpSpPr>
        <p:pic>
          <p:nvPicPr>
            <p:cNvPr id="21535" name="Picture 2" descr="fg09_0080a_AAGTOBI0">
              <a:extLst>
                <a:ext uri="{FF2B5EF4-FFF2-40B4-BE49-F238E27FC236}">
                  <a16:creationId xmlns:a16="http://schemas.microsoft.com/office/drawing/2014/main" id="{1513F8E7-4437-F4BF-4C1B-BD4BBF5AB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" y="783"/>
              <a:ext cx="4042" cy="2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Rectangle 38">
              <a:extLst>
                <a:ext uri="{FF2B5EF4-FFF2-40B4-BE49-F238E27FC236}">
                  <a16:creationId xmlns:a16="http://schemas.microsoft.com/office/drawing/2014/main" id="{34130ED4-419E-A797-3EB3-9567893C4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260"/>
              <a:ext cx="762" cy="16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9A21935-AE37-5F07-F94E-C00DB49DD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7" y="180977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9-2 BCD-to-7 Segment Decoder/Drivers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5437D036-DE32-D223-3C2B-3913E30C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594" y="1446215"/>
            <a:ext cx="546576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300" b="1" dirty="0">
                <a:cs typeface="Arial" panose="020B0604020202020204" pitchFamily="34" charset="0"/>
              </a:rPr>
              <a:t>BCD-to-7-segment decoder/driver.</a:t>
            </a:r>
          </a:p>
        </p:txBody>
      </p:sp>
      <p:grpSp>
        <p:nvGrpSpPr>
          <p:cNvPr id="402464" name="Group 32">
            <a:extLst>
              <a:ext uri="{FF2B5EF4-FFF2-40B4-BE49-F238E27FC236}">
                <a16:creationId xmlns:a16="http://schemas.microsoft.com/office/drawing/2014/main" id="{E7297271-BDA2-4C36-C6EC-97BD226006A5}"/>
              </a:ext>
            </a:extLst>
          </p:cNvPr>
          <p:cNvGrpSpPr>
            <a:grpSpLocks/>
          </p:cNvGrpSpPr>
          <p:nvPr/>
        </p:nvGrpSpPr>
        <p:grpSpPr bwMode="auto">
          <a:xfrm>
            <a:off x="7539039" y="1868488"/>
            <a:ext cx="1773237" cy="95250"/>
            <a:chOff x="3789" y="949"/>
            <a:chExt cx="1117" cy="60"/>
          </a:xfrm>
        </p:grpSpPr>
        <p:sp>
          <p:nvSpPr>
            <p:cNvPr id="21533" name="Oval 12">
              <a:extLst>
                <a:ext uri="{FF2B5EF4-FFF2-40B4-BE49-F238E27FC236}">
                  <a16:creationId xmlns:a16="http://schemas.microsoft.com/office/drawing/2014/main" id="{2715195F-B961-5AB1-4DD2-D4FF5CCF3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9" y="949"/>
              <a:ext cx="60" cy="6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34" name="Line 17">
              <a:extLst>
                <a:ext uri="{FF2B5EF4-FFF2-40B4-BE49-F238E27FC236}">
                  <a16:creationId xmlns:a16="http://schemas.microsoft.com/office/drawing/2014/main" id="{F1C4AE1A-C002-0930-F9A8-6B63DF9B2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984"/>
              <a:ext cx="106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402466" name="Group 34">
            <a:extLst>
              <a:ext uri="{FF2B5EF4-FFF2-40B4-BE49-F238E27FC236}">
                <a16:creationId xmlns:a16="http://schemas.microsoft.com/office/drawing/2014/main" id="{9EA2682D-1BC9-DA32-3505-F8EF429B1E66}"/>
              </a:ext>
            </a:extLst>
          </p:cNvPr>
          <p:cNvGrpSpPr>
            <a:grpSpLocks/>
          </p:cNvGrpSpPr>
          <p:nvPr/>
        </p:nvGrpSpPr>
        <p:grpSpPr bwMode="auto">
          <a:xfrm>
            <a:off x="8107363" y="1905001"/>
            <a:ext cx="1243012" cy="2695575"/>
            <a:chOff x="4147" y="972"/>
            <a:chExt cx="783" cy="1698"/>
          </a:xfrm>
        </p:grpSpPr>
        <p:sp>
          <p:nvSpPr>
            <p:cNvPr id="21516" name="Oval 14">
              <a:extLst>
                <a:ext uri="{FF2B5EF4-FFF2-40B4-BE49-F238E27FC236}">
                  <a16:creationId xmlns:a16="http://schemas.microsoft.com/office/drawing/2014/main" id="{56E95EE6-AC14-83B6-FD9C-7657CE0D0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1941"/>
              <a:ext cx="60" cy="6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7" name="Line 19">
              <a:extLst>
                <a:ext uri="{FF2B5EF4-FFF2-40B4-BE49-F238E27FC236}">
                  <a16:creationId xmlns:a16="http://schemas.microsoft.com/office/drawing/2014/main" id="{B287DDAB-F4FB-6FD5-74F7-021F8A1E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2667"/>
              <a:ext cx="4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518" name="Line 20">
              <a:extLst>
                <a:ext uri="{FF2B5EF4-FFF2-40B4-BE49-F238E27FC236}">
                  <a16:creationId xmlns:a16="http://schemas.microsoft.com/office/drawing/2014/main" id="{E04155CC-362C-D3DC-A9A0-3613D0C8C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971"/>
              <a:ext cx="42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519" name="Oval 26">
              <a:extLst>
                <a:ext uri="{FF2B5EF4-FFF2-40B4-BE49-F238E27FC236}">
                  <a16:creationId xmlns:a16="http://schemas.microsoft.com/office/drawing/2014/main" id="{C1F1800B-9767-D458-5DBB-88AD1588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1942"/>
              <a:ext cx="60" cy="6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Line 27">
              <a:extLst>
                <a:ext uri="{FF2B5EF4-FFF2-40B4-BE49-F238E27FC236}">
                  <a16:creationId xmlns:a16="http://schemas.microsoft.com/office/drawing/2014/main" id="{B1CB57B2-074C-8983-56CB-6B9366EB1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8" y="2084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521" name="Line 28">
              <a:extLst>
                <a:ext uri="{FF2B5EF4-FFF2-40B4-BE49-F238E27FC236}">
                  <a16:creationId xmlns:a16="http://schemas.microsoft.com/office/drawing/2014/main" id="{F2D7BEBB-C7C0-EDAC-6B99-ED3A7040D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1" y="2074"/>
              <a:ext cx="0" cy="20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522" name="Line 29">
              <a:extLst>
                <a:ext uri="{FF2B5EF4-FFF2-40B4-BE49-F238E27FC236}">
                  <a16:creationId xmlns:a16="http://schemas.microsoft.com/office/drawing/2014/main" id="{859F7EFB-7FCC-7568-B127-AF65B2B94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7" y="1947"/>
              <a:ext cx="0" cy="3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21523" name="Oval 30">
              <a:extLst>
                <a:ext uri="{FF2B5EF4-FFF2-40B4-BE49-F238E27FC236}">
                  <a16:creationId xmlns:a16="http://schemas.microsoft.com/office/drawing/2014/main" id="{150E8033-B58E-FE2F-960D-C2473130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2058"/>
              <a:ext cx="60" cy="6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1524" name="Group 33">
              <a:extLst>
                <a:ext uri="{FF2B5EF4-FFF2-40B4-BE49-F238E27FC236}">
                  <a16:creationId xmlns:a16="http://schemas.microsoft.com/office/drawing/2014/main" id="{CF3DD8AD-CFDC-CC55-16ED-B8D6C2713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972"/>
              <a:ext cx="782" cy="1698"/>
              <a:chOff x="4147" y="972"/>
              <a:chExt cx="782" cy="1698"/>
            </a:xfrm>
          </p:grpSpPr>
          <p:sp>
            <p:nvSpPr>
              <p:cNvPr id="21525" name="Oval 13">
                <a:extLst>
                  <a:ext uri="{FF2B5EF4-FFF2-40B4-BE49-F238E27FC236}">
                    <a16:creationId xmlns:a16="http://schemas.microsoft.com/office/drawing/2014/main" id="{B8D35F67-C881-89B0-CA47-DC7E66BF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9" y="1191"/>
                <a:ext cx="60" cy="6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26" name="Line 18">
                <a:extLst>
                  <a:ext uri="{FF2B5EF4-FFF2-40B4-BE49-F238E27FC236}">
                    <a16:creationId xmlns:a16="http://schemas.microsoft.com/office/drawing/2014/main" id="{B99B5189-3DD4-21D1-FF57-E442B5C2C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1" y="972"/>
                <a:ext cx="0" cy="169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527" name="Line 21">
                <a:extLst>
                  <a:ext uri="{FF2B5EF4-FFF2-40B4-BE49-F238E27FC236}">
                    <a16:creationId xmlns:a16="http://schemas.microsoft.com/office/drawing/2014/main" id="{7A2D2FB1-D2AA-5A3F-1F75-0ABAAC995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7" y="1341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528" name="Line 22">
                <a:extLst>
                  <a:ext uri="{FF2B5EF4-FFF2-40B4-BE49-F238E27FC236}">
                    <a16:creationId xmlns:a16="http://schemas.microsoft.com/office/drawing/2014/main" id="{5350DD5D-A7B8-6178-82C7-D2704143A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0" y="1331"/>
                <a:ext cx="0" cy="20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529" name="Line 23">
                <a:extLst>
                  <a:ext uri="{FF2B5EF4-FFF2-40B4-BE49-F238E27FC236}">
                    <a16:creationId xmlns:a16="http://schemas.microsoft.com/office/drawing/2014/main" id="{67ADD692-CC20-975E-D6E0-A07D6F5C0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6" y="1204"/>
                <a:ext cx="0" cy="33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21530" name="Oval 24">
                <a:extLst>
                  <a:ext uri="{FF2B5EF4-FFF2-40B4-BE49-F238E27FC236}">
                    <a16:creationId xmlns:a16="http://schemas.microsoft.com/office/drawing/2014/main" id="{590AA60B-8287-857C-8663-CBCD4D27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1192"/>
                <a:ext cx="60" cy="6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1" name="Oval 25">
                <a:extLst>
                  <a:ext uri="{FF2B5EF4-FFF2-40B4-BE49-F238E27FC236}">
                    <a16:creationId xmlns:a16="http://schemas.microsoft.com/office/drawing/2014/main" id="{20417FF1-6A86-3B57-86E2-CD8EC2062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1315"/>
                <a:ext cx="60" cy="6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2" name="Line 31">
                <a:extLst>
                  <a:ext uri="{FF2B5EF4-FFF2-40B4-BE49-F238E27FC236}">
                    <a16:creationId xmlns:a16="http://schemas.microsoft.com/office/drawing/2014/main" id="{3A51E125-C4A6-F1D1-C62D-296A68670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7" y="1219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</p:grpSp>
      <p:sp>
        <p:nvSpPr>
          <p:cNvPr id="402442" name="Rectangle 10">
            <a:extLst>
              <a:ext uri="{FF2B5EF4-FFF2-40B4-BE49-F238E27FC236}">
                <a16:creationId xmlns:a16="http://schemas.microsoft.com/office/drawing/2014/main" id="{0C482548-EF9F-696F-BDA5-1532C78C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576514"/>
            <a:ext cx="262255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This is a </a:t>
            </a:r>
            <a:r>
              <a:rPr lang="en-US" altLang="en-US" sz="2000" b="1">
                <a:cs typeface="Arial" panose="020B0604020202020204" pitchFamily="34" charset="0"/>
              </a:rPr>
              <a:t>common-anode </a:t>
            </a:r>
            <a:r>
              <a:rPr lang="en-US" altLang="en-US" sz="2000">
                <a:cs typeface="Arial" panose="020B0604020202020204" pitchFamily="34" charset="0"/>
              </a:rPr>
              <a:t>LED display. </a:t>
            </a:r>
          </a:p>
          <a:p>
            <a:pPr algn="ctr" eaLnBrk="1" hangingPunct="1"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anodes all of segments are tied together to </a:t>
            </a:r>
            <a:r>
              <a:rPr lang="en-US" altLang="en-US" sz="2000" i="1">
                <a:cs typeface="Arial" panose="020B0604020202020204" pitchFamily="34" charset="0"/>
              </a:rPr>
              <a:t>V</a:t>
            </a:r>
            <a:r>
              <a:rPr lang="en-US" altLang="en-US" sz="2000">
                <a:cs typeface="Arial" panose="020B0604020202020204" pitchFamily="34" charset="0"/>
              </a:rPr>
              <a:t>CC</a:t>
            </a:r>
            <a:r>
              <a:rPr lang="en-US" altLang="en-US" sz="2000" i="1">
                <a:cs typeface="Arial" panose="020B0604020202020204" pitchFamily="34" charset="0"/>
              </a:rPr>
              <a:t> </a:t>
            </a:r>
            <a:r>
              <a:rPr lang="en-US" altLang="en-US" sz="2000"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02475" name="Group 43">
            <a:extLst>
              <a:ext uri="{FF2B5EF4-FFF2-40B4-BE49-F238E27FC236}">
                <a16:creationId xmlns:a16="http://schemas.microsoft.com/office/drawing/2014/main" id="{208877C8-EC6E-3071-0F74-5D52994E6EA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286375"/>
            <a:ext cx="6934200" cy="1257300"/>
            <a:chOff x="864" y="3024"/>
            <a:chExt cx="4368" cy="960"/>
          </a:xfrm>
        </p:grpSpPr>
        <p:sp>
          <p:nvSpPr>
            <p:cNvPr id="21514" name="Rectangle 37">
              <a:extLst>
                <a:ext uri="{FF2B5EF4-FFF2-40B4-BE49-F238E27FC236}">
                  <a16:creationId xmlns:a16="http://schemas.microsoft.com/office/drawing/2014/main" id="{E5D834BE-40A3-9D50-2137-E5104431D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3029"/>
              <a:ext cx="4346" cy="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Another type uses a </a:t>
              </a:r>
              <a:r>
                <a:rPr lang="en-US" altLang="en-US" b="1" baseline="0">
                  <a:latin typeface="Arial" panose="020B0604020202020204" pitchFamily="34" charset="0"/>
                </a:rPr>
                <a:t>common-cathode </a:t>
              </a:r>
              <a:r>
                <a:rPr lang="en-US" altLang="en-US" baseline="0">
                  <a:latin typeface="Arial" panose="020B0604020202020204" pitchFamily="34" charset="0"/>
                </a:rPr>
                <a:t>method, with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each segment requiring 10 to 20 mA of current. </a:t>
              </a:r>
            </a:p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TTL/CMOS devices are normally not used to drive a common-cathode display directly—a transistor interface circuit is often used </a:t>
              </a:r>
            </a:p>
          </p:txBody>
        </p:sp>
        <p:sp>
          <p:nvSpPr>
            <p:cNvPr id="21515" name="Rectangle 40">
              <a:extLst>
                <a:ext uri="{FF2B5EF4-FFF2-40B4-BE49-F238E27FC236}">
                  <a16:creationId xmlns:a16="http://schemas.microsoft.com/office/drawing/2014/main" id="{915564D9-E44D-FE32-EBD5-3A35D40CA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024"/>
              <a:ext cx="436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C04966E-D3E2-A505-8EA8-FC9E69AFF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2762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Encoders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9B5061C5-E951-0005-1FE8-85F3CA251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7474" y="1882775"/>
            <a:ext cx="9147175" cy="17653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Most decoders accept an input code &amp; produce a HIGH (or LOW) at </a:t>
            </a:r>
            <a:r>
              <a:rPr lang="en-US" altLang="en-US" i="1" dirty="0"/>
              <a:t>one </a:t>
            </a:r>
            <a:r>
              <a:rPr lang="en-US" altLang="en-US" dirty="0"/>
              <a:t>and</a:t>
            </a:r>
            <a:r>
              <a:rPr lang="en-US" altLang="en-US" i="1" dirty="0"/>
              <a:t> only one </a:t>
            </a:r>
            <a:r>
              <a:rPr lang="en-US" altLang="en-US" dirty="0"/>
              <a:t>output line. </a:t>
            </a:r>
          </a:p>
          <a:p>
            <a:pPr lvl="1" eaLnBrk="1" hangingPunct="1"/>
            <a:r>
              <a:rPr lang="en-US" altLang="en-US" dirty="0"/>
              <a:t>A decoder identifies, recognizes, or detects a particular code.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6EB0E5AB-52A3-0102-2847-D87AFE24A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730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b="1" baseline="0">
                <a:solidFill>
                  <a:schemeClr val="bg1"/>
                </a:solidFill>
                <a:latin typeface="Arial" panose="020B0604020202020204" pitchFamily="34" charset="0"/>
              </a:rPr>
              <a:t>9-4 Encoders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C9B6F73D-EF98-32EA-F386-F0B2DFDF2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Encoders</a:t>
            </a:r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200CF893-6633-7098-BBA1-B87E4C5BA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6600" y="1022349"/>
            <a:ext cx="8351838" cy="120015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The opposite of decoding process is </a:t>
            </a:r>
            <a:r>
              <a:rPr lang="en-US" altLang="en-US" b="1" dirty="0"/>
              <a:t>encoding</a:t>
            </a:r>
            <a:r>
              <a:rPr lang="en-US" altLang="en-US" dirty="0"/>
              <a:t>.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Performed by a logic circuit called an </a:t>
            </a:r>
            <a:r>
              <a:rPr lang="en-US" altLang="en-US" b="1" dirty="0"/>
              <a:t>encode</a:t>
            </a:r>
            <a:r>
              <a:rPr lang="en-US" altLang="en-US" dirty="0"/>
              <a:t>r. </a:t>
            </a:r>
          </a:p>
        </p:txBody>
      </p:sp>
      <p:pic>
        <p:nvPicPr>
          <p:cNvPr id="412677" name="Picture 5" descr="fg09_00000_AAGTOBK0">
            <a:extLst>
              <a:ext uri="{FF2B5EF4-FFF2-40B4-BE49-F238E27FC236}">
                <a16:creationId xmlns:a16="http://schemas.microsoft.com/office/drawing/2014/main" id="{C4EB4456-E13F-7139-3590-E19102709E7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6" y="2501900"/>
            <a:ext cx="4589463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2678" name="Rectangle 6">
            <a:extLst>
              <a:ext uri="{FF2B5EF4-FFF2-40B4-BE49-F238E27FC236}">
                <a16:creationId xmlns:a16="http://schemas.microsoft.com/office/drawing/2014/main" id="{27BD649F-2475-FE41-3D4D-05F8F012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4" y="2070099"/>
            <a:ext cx="3533775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An encoder has a number of input lines, only </a:t>
            </a:r>
            <a:r>
              <a:rPr lang="en-US" altLang="en-US" sz="2000" b="1">
                <a:cs typeface="Arial" panose="020B0604020202020204" pitchFamily="34" charset="0"/>
              </a:rPr>
              <a:t>one</a:t>
            </a:r>
            <a:r>
              <a:rPr lang="en-US" altLang="en-US" sz="2000">
                <a:cs typeface="Arial" panose="020B0604020202020204" pitchFamily="34" charset="0"/>
              </a:rPr>
              <a:t> of which is activated at a given time.</a:t>
            </a:r>
            <a:br>
              <a:rPr lang="en-US" altLang="en-US" sz="2000">
                <a:cs typeface="Arial" panose="020B0604020202020204" pitchFamily="34" charset="0"/>
              </a:rPr>
            </a:br>
            <a:endParaRPr lang="en-US" altLang="en-US" sz="2000"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Shown is an encoder with </a:t>
            </a:r>
            <a:r>
              <a:rPr lang="en-US" altLang="en-US" sz="2000" i="1">
                <a:cs typeface="Arial" panose="020B0604020202020204" pitchFamily="34" charset="0"/>
              </a:rPr>
              <a:t>M </a:t>
            </a:r>
            <a:r>
              <a:rPr lang="en-US" altLang="en-US" sz="2000">
                <a:cs typeface="Arial" panose="020B0604020202020204" pitchFamily="34" charset="0"/>
              </a:rPr>
              <a:t>inputs and </a:t>
            </a:r>
            <a:r>
              <a:rPr lang="en-US" altLang="en-US" sz="2000" i="1">
                <a:cs typeface="Arial" panose="020B0604020202020204" pitchFamily="34" charset="0"/>
              </a:rPr>
              <a:t>N </a:t>
            </a:r>
            <a:r>
              <a:rPr lang="en-US" altLang="en-US" sz="2000">
                <a:cs typeface="Arial" panose="020B0604020202020204" pitchFamily="34" charset="0"/>
              </a:rPr>
              <a:t>outputs.</a:t>
            </a:r>
            <a:br>
              <a:rPr lang="en-US" altLang="en-US" sz="2000">
                <a:cs typeface="Arial" panose="020B0604020202020204" pitchFamily="34" charset="0"/>
              </a:rPr>
            </a:b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Inputs are active-HIGH, which means that they</a:t>
            </a:r>
            <a:br>
              <a:rPr lang="en-US" altLang="en-US" sz="2000">
                <a:cs typeface="Arial" panose="020B0604020202020204" pitchFamily="34" charset="0"/>
              </a:rPr>
            </a:br>
            <a:r>
              <a:rPr lang="en-US" altLang="en-US" sz="2000">
                <a:cs typeface="Arial" panose="020B0604020202020204" pitchFamily="34" charset="0"/>
              </a:rPr>
              <a:t>are normally LOW.</a:t>
            </a:r>
            <a:br>
              <a:rPr lang="en-US" altLang="en-US" sz="2000">
                <a:cs typeface="Arial" panose="020B0604020202020204" pitchFamily="34" charset="0"/>
              </a:rPr>
            </a:br>
            <a:endParaRPr lang="en-US" altLang="en-US" sz="2000"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It produces an </a:t>
            </a:r>
            <a:r>
              <a:rPr lang="en-US" altLang="en-US" sz="2000" i="1">
                <a:cs typeface="Arial" panose="020B0604020202020204" pitchFamily="34" charset="0"/>
              </a:rPr>
              <a:t>N</a:t>
            </a:r>
            <a:r>
              <a:rPr lang="en-US" altLang="en-US" sz="2000">
                <a:cs typeface="Arial" panose="020B0604020202020204" pitchFamily="34" charset="0"/>
              </a:rPr>
              <a:t>-bit output code, depending on which input is activated.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build="p"/>
      <p:bldP spid="4126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D106F2B8-87BE-9C59-530D-0F0FD7277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253999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Encoders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3E700289-7471-12FC-80D0-F51FE4443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1" y="1196976"/>
            <a:ext cx="8518525" cy="13763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i="1" dirty="0"/>
              <a:t>octal-to-binary encoder (8-line-to-3-line encoder) </a:t>
            </a:r>
            <a:r>
              <a:rPr lang="en-US" altLang="en-US" dirty="0"/>
              <a:t>accepts eight input lines, producing a three-bit output code corresponding to the input.</a:t>
            </a:r>
          </a:p>
        </p:txBody>
      </p:sp>
      <p:grpSp>
        <p:nvGrpSpPr>
          <p:cNvPr id="358404" name="Group 4">
            <a:extLst>
              <a:ext uri="{FF2B5EF4-FFF2-40B4-BE49-F238E27FC236}">
                <a16:creationId xmlns:a16="http://schemas.microsoft.com/office/drawing/2014/main" id="{775ED2EA-6398-57D3-CB7B-AD6CBC4C934E}"/>
              </a:ext>
            </a:extLst>
          </p:cNvPr>
          <p:cNvGrpSpPr>
            <a:grpSpLocks/>
          </p:cNvGrpSpPr>
          <p:nvPr/>
        </p:nvGrpSpPr>
        <p:grpSpPr bwMode="auto">
          <a:xfrm>
            <a:off x="1833564" y="2695576"/>
            <a:ext cx="8328025" cy="3908425"/>
            <a:chOff x="423" y="1512"/>
            <a:chExt cx="5246" cy="2462"/>
          </a:xfrm>
        </p:grpSpPr>
        <p:pic>
          <p:nvPicPr>
            <p:cNvPr id="30726" name="Picture 5" descr="fg09_00000_AAGTOBN0">
              <a:extLst>
                <a:ext uri="{FF2B5EF4-FFF2-40B4-BE49-F238E27FC236}">
                  <a16:creationId xmlns:a16="http://schemas.microsoft.com/office/drawing/2014/main" id="{17F03E6E-FF7B-9F34-EE3E-76137310BB2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512"/>
              <a:ext cx="5246" cy="2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27" name="Rectangle 6">
              <a:extLst>
                <a:ext uri="{FF2B5EF4-FFF2-40B4-BE49-F238E27FC236}">
                  <a16:creationId xmlns:a16="http://schemas.microsoft.com/office/drawing/2014/main" id="{340C09A0-25EE-618B-6E8E-F7B517F2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70"/>
              <a:ext cx="422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Logic circuit for an octal-to-binary (8-line-to-3-line) encoder.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Only one input should be active at one time.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DFE199DA-7E59-2B2F-CD2A-7136A725D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155577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Encoders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E461BE65-C645-DF6A-E896-38BF546ED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4701" y="730251"/>
            <a:ext cx="8518525" cy="1338263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/>
              <a:t>priority encode</a:t>
            </a:r>
            <a:r>
              <a:rPr lang="en-US" altLang="en-US"/>
              <a:t>r ensures that when two or more inputs are activated, the output code will correspond to the highest-numbered input.</a:t>
            </a:r>
          </a:p>
        </p:txBody>
      </p:sp>
      <p:grpSp>
        <p:nvGrpSpPr>
          <p:cNvPr id="414727" name="Group 7">
            <a:extLst>
              <a:ext uri="{FF2B5EF4-FFF2-40B4-BE49-F238E27FC236}">
                <a16:creationId xmlns:a16="http://schemas.microsoft.com/office/drawing/2014/main" id="{0B4E2DAF-E423-920A-6A74-C16D59382B69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2503489"/>
            <a:ext cx="8151812" cy="3506787"/>
            <a:chOff x="417" y="1619"/>
            <a:chExt cx="5135" cy="2209"/>
          </a:xfrm>
        </p:grpSpPr>
        <p:pic>
          <p:nvPicPr>
            <p:cNvPr id="31750" name="Picture 4" descr="fg09_00000_AAGTOBM0">
              <a:extLst>
                <a:ext uri="{FF2B5EF4-FFF2-40B4-BE49-F238E27FC236}">
                  <a16:creationId xmlns:a16="http://schemas.microsoft.com/office/drawing/2014/main" id="{3F746B38-819A-3F5D-4630-CBE99A2552C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" y="1619"/>
              <a:ext cx="5135" cy="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751" name="Rectangle 6">
              <a:extLst>
                <a:ext uri="{FF2B5EF4-FFF2-40B4-BE49-F238E27FC236}">
                  <a16:creationId xmlns:a16="http://schemas.microsoft.com/office/drawing/2014/main" id="{41C9516C-091C-86AB-9D11-22505739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3194"/>
              <a:ext cx="486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aseline="0">
                  <a:latin typeface="Arial" panose="020B0604020202020204" pitchFamily="34" charset="0"/>
                </a:rPr>
                <a:t>It has nine active-LOW inputs represent decimal digits</a:t>
              </a:r>
              <a:br>
                <a:rPr lang="en-US" altLang="en-US" sz="2000" baseline="0">
                  <a:latin typeface="Arial" panose="020B0604020202020204" pitchFamily="34" charset="0"/>
                </a:rPr>
              </a:br>
              <a:r>
                <a:rPr lang="en-US" altLang="en-US" sz="2000" baseline="0">
                  <a:latin typeface="Arial" panose="020B0604020202020204" pitchFamily="34" charset="0"/>
                </a:rPr>
                <a:t>1 through 9, producing </a:t>
              </a:r>
              <a:r>
                <a:rPr lang="en-US" altLang="en-US" sz="2000" i="1" baseline="0">
                  <a:latin typeface="Arial" panose="020B0604020202020204" pitchFamily="34" charset="0"/>
                </a:rPr>
                <a:t>inverted </a:t>
              </a:r>
              <a:r>
                <a:rPr lang="en-US" altLang="en-US" sz="2000" baseline="0">
                  <a:latin typeface="Arial" panose="020B0604020202020204" pitchFamily="34" charset="0"/>
                </a:rPr>
                <a:t>BCD code corresponding</a:t>
              </a:r>
              <a:br>
                <a:rPr lang="en-US" altLang="en-US" sz="2000" baseline="0">
                  <a:latin typeface="Arial" panose="020B0604020202020204" pitchFamily="34" charset="0"/>
                </a:rPr>
              </a:br>
              <a:r>
                <a:rPr lang="en-US" altLang="en-US" sz="2000" baseline="0">
                  <a:latin typeface="Arial" panose="020B0604020202020204" pitchFamily="34" charset="0"/>
                </a:rPr>
                <a:t>to the highest-numbered activated input.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166B81F4-349C-1D3B-1B01-4DEE89ABA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Encoders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59BE7E53-7D32-40DE-56D7-17DA83FD4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/>
              <a:t>switch encoder</a:t>
            </a:r>
            <a:r>
              <a:rPr lang="en-US" altLang="en-US"/>
              <a:t> can be used when BCD data must be entered manually into a digital system.</a:t>
            </a:r>
            <a:r>
              <a:rPr lang="en-US" altLang="en-US" i="1">
                <a:latin typeface="TimesEuropa-Italic" charset="0"/>
              </a:rPr>
              <a:t> </a:t>
            </a:r>
          </a:p>
          <a:p>
            <a:pPr lvl="1" eaLnBrk="1" hangingPunct="1"/>
            <a:r>
              <a:rPr lang="en-US" altLang="en-US"/>
              <a:t>The 10 switches might be the keyboard switches</a:t>
            </a:r>
            <a:br>
              <a:rPr lang="en-US" altLang="en-US"/>
            </a:br>
            <a:r>
              <a:rPr lang="en-US" altLang="en-US"/>
              <a:t>on a calculator—representing digits 0 through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AA6DF4B2-C5F5-FB91-E5CD-0EC75FAE9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49" y="1462087"/>
            <a:ext cx="10334625" cy="3395663"/>
          </a:xfrm>
        </p:spPr>
        <p:txBody>
          <a:bodyPr/>
          <a:lstStyle/>
          <a:p>
            <a:pPr eaLnBrk="1" hangingPunct="1"/>
            <a:r>
              <a:rPr lang="en-US" altLang="en-US" dirty="0"/>
              <a:t>Digital systems obtain data and information continuously operated on in some manner: </a:t>
            </a:r>
          </a:p>
          <a:p>
            <a:pPr lvl="1" eaLnBrk="1" hangingPunct="1"/>
            <a:r>
              <a:rPr lang="en-US" altLang="en-US" i="1" dirty="0"/>
              <a:t>Decoding/encoding.</a:t>
            </a:r>
          </a:p>
          <a:p>
            <a:pPr lvl="1" eaLnBrk="1" hangingPunct="1"/>
            <a:r>
              <a:rPr lang="en-US" altLang="en-US" i="1" dirty="0"/>
              <a:t>Multiplexing/demultiplexing,.</a:t>
            </a:r>
          </a:p>
          <a:p>
            <a:pPr lvl="1" eaLnBrk="1" hangingPunct="1"/>
            <a:r>
              <a:rPr lang="en-US" altLang="en-US" i="1" dirty="0"/>
              <a:t>Comparison; Code conversion;</a:t>
            </a:r>
            <a:r>
              <a:rPr lang="en-US" altLang="en-US" dirty="0"/>
              <a:t> </a:t>
            </a:r>
            <a:r>
              <a:rPr lang="en-US" altLang="en-US" i="1" dirty="0"/>
              <a:t>Data busing. </a:t>
            </a:r>
          </a:p>
          <a:p>
            <a:pPr eaLnBrk="1" hangingPunct="1"/>
            <a:r>
              <a:rPr lang="en-US" altLang="en-US" dirty="0"/>
              <a:t>These and other operations have been facilitated by the availability of numerous ICs in the MSI (medium-scale-integration) category.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BFA00E03-98E1-6729-8992-027C3F60E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17859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Encoders</a:t>
            </a:r>
          </a:p>
        </p:txBody>
      </p:sp>
      <p:pic>
        <p:nvPicPr>
          <p:cNvPr id="419844" name="Picture 4" descr="fg09_00000_AAGTOBP0">
            <a:extLst>
              <a:ext uri="{FF2B5EF4-FFF2-40B4-BE49-F238E27FC236}">
                <a16:creationId xmlns:a16="http://schemas.microsoft.com/office/drawing/2014/main" id="{323CB30D-9E0C-DF03-27E6-6C42F1AAD8C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971550"/>
            <a:ext cx="4999038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46" name="Rectangle 6">
            <a:extLst>
              <a:ext uri="{FF2B5EF4-FFF2-40B4-BE49-F238E27FC236}">
                <a16:creationId xmlns:a16="http://schemas.microsoft.com/office/drawing/2014/main" id="{C4C3420C-9F7D-B552-8020-E7684ED6C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9451" y="1254125"/>
            <a:ext cx="3376613" cy="530860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altLang="en-US" sz="2000" dirty="0"/>
              <a:t>The switches are of the normally open type, so</a:t>
            </a:r>
            <a:br>
              <a:rPr lang="en-US" altLang="en-US" sz="2000" dirty="0"/>
            </a:br>
            <a:r>
              <a:rPr lang="en-US" altLang="en-US" sz="2000" dirty="0"/>
              <a:t>the encoder inputs are</a:t>
            </a:r>
            <a:br>
              <a:rPr lang="en-US" altLang="en-US" sz="2000" dirty="0"/>
            </a:br>
            <a:r>
              <a:rPr lang="en-US" altLang="en-US" sz="2000" dirty="0"/>
              <a:t>all normally HIGH.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algn="ctr">
              <a:buNone/>
            </a:pPr>
            <a:r>
              <a:rPr lang="en-US" altLang="en-US" sz="2000" dirty="0"/>
              <a:t>BCD output is 0000. 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algn="ctr">
              <a:buNone/>
            </a:pPr>
            <a:r>
              <a:rPr lang="en-US" altLang="en-US" sz="2000" dirty="0"/>
              <a:t>When a key is depressed, the circuit will produce the BCD code for that digit.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 algn="ctr">
              <a:buNone/>
            </a:pPr>
            <a:r>
              <a:rPr lang="en-US" altLang="en-US" sz="2000" dirty="0"/>
              <a:t>The 74LS147 is a </a:t>
            </a:r>
            <a:r>
              <a:rPr lang="en-US" altLang="en-US" sz="2000" i="1" dirty="0"/>
              <a:t>priority</a:t>
            </a:r>
            <a:r>
              <a:rPr lang="en-US" altLang="en-US" sz="2000" dirty="0"/>
              <a:t> encoder, so simultaneous</a:t>
            </a:r>
            <a:br>
              <a:rPr lang="en-US" altLang="en-US" sz="2000" dirty="0"/>
            </a:br>
            <a:r>
              <a:rPr lang="en-US" altLang="en-US" sz="2000" dirty="0"/>
              <a:t>key depressions produce the BCD code for the </a:t>
            </a:r>
            <a:r>
              <a:rPr lang="en-US" altLang="en-US" sz="2000" i="1" dirty="0"/>
              <a:t>higher-numbered</a:t>
            </a:r>
            <a:r>
              <a:rPr lang="en-US" altLang="en-US" sz="2000" dirty="0"/>
              <a:t>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9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9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9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CFD62768-F8CC-D991-65AD-BBF098E44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73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Troubleshooting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627B8B4-CAEB-E94E-818B-CC7E475E5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6737" y="1358901"/>
            <a:ext cx="8518525" cy="524351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More complex circuitry increases possible reasons for failure</a:t>
            </a:r>
          </a:p>
          <a:p>
            <a:pPr lvl="1" eaLnBrk="1" hangingPunct="1"/>
            <a:r>
              <a:rPr lang="en-US" altLang="en-US" dirty="0"/>
              <a:t>Applying observation and analysis will narrow the focus and simplify testing</a:t>
            </a:r>
          </a:p>
          <a:p>
            <a:pPr eaLnBrk="1" hangingPunct="1"/>
            <a:r>
              <a:rPr lang="en-US" altLang="en-US" dirty="0"/>
              <a:t>After using observation and analysis to determine the possible faults, repeatedly use the divide and conquer technique to reduce possible causes by half.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0E0C9378-6142-F642-2686-201AE4ACE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125" y="-571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Multiplexers (Data Selectors)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A6FBD292-DE7F-8953-BC1B-A49FEC085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1" y="1168401"/>
            <a:ext cx="8518525" cy="175736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multiplexer (MUX)</a:t>
            </a:r>
            <a:r>
              <a:rPr lang="en-US" altLang="en-US" dirty="0"/>
              <a:t> selects 1 of </a:t>
            </a:r>
            <a:r>
              <a:rPr lang="en-US" altLang="en-US" i="1" dirty="0"/>
              <a:t>N </a:t>
            </a:r>
            <a:r>
              <a:rPr lang="en-US" altLang="en-US" dirty="0"/>
              <a:t>input data sources and transmits the selected data to a single output—called </a:t>
            </a:r>
            <a:r>
              <a:rPr lang="en-US" altLang="en-US" b="1" dirty="0"/>
              <a:t>multiplexing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i="1" dirty="0"/>
              <a:t>digital multiplexer </a:t>
            </a:r>
            <a:r>
              <a:rPr lang="en-US" altLang="en-US" dirty="0"/>
              <a:t>or </a:t>
            </a:r>
            <a:r>
              <a:rPr lang="en-US" altLang="en-US" i="1" dirty="0"/>
              <a:t>data selector </a:t>
            </a:r>
            <a:r>
              <a:rPr lang="en-US" altLang="en-US" dirty="0"/>
              <a:t>is a logic circuit that performs the same task.</a:t>
            </a:r>
          </a:p>
        </p:txBody>
      </p:sp>
      <p:grpSp>
        <p:nvGrpSpPr>
          <p:cNvPr id="360455" name="Group 7">
            <a:extLst>
              <a:ext uri="{FF2B5EF4-FFF2-40B4-BE49-F238E27FC236}">
                <a16:creationId xmlns:a16="http://schemas.microsoft.com/office/drawing/2014/main" id="{397B44C3-23F7-8CDB-EB3A-F1273CB6C444}"/>
              </a:ext>
            </a:extLst>
          </p:cNvPr>
          <p:cNvGrpSpPr>
            <a:grpSpLocks/>
          </p:cNvGrpSpPr>
          <p:nvPr/>
        </p:nvGrpSpPr>
        <p:grpSpPr bwMode="auto">
          <a:xfrm>
            <a:off x="2343151" y="3490913"/>
            <a:ext cx="7751763" cy="3175000"/>
            <a:chOff x="786" y="1971"/>
            <a:chExt cx="4883" cy="2000"/>
          </a:xfrm>
        </p:grpSpPr>
        <p:pic>
          <p:nvPicPr>
            <p:cNvPr id="35846" name="Picture 4" descr="fg09_00000_AAGTOBU0">
              <a:extLst>
                <a:ext uri="{FF2B5EF4-FFF2-40B4-BE49-F238E27FC236}">
                  <a16:creationId xmlns:a16="http://schemas.microsoft.com/office/drawing/2014/main" id="{B76522FD-FC58-64A0-4B91-EB6FE3CB3FA8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971"/>
              <a:ext cx="3024" cy="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847" name="Rectangle 5">
              <a:extLst>
                <a:ext uri="{FF2B5EF4-FFF2-40B4-BE49-F238E27FC236}">
                  <a16:creationId xmlns:a16="http://schemas.microsoft.com/office/drawing/2014/main" id="{58CE0EDC-CCDA-CB9F-6E1C-6FFFE814A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134"/>
              <a:ext cx="2690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Routing control of desired data</a:t>
              </a:r>
              <a:br>
                <a:rPr lang="en-US" altLang="en-US" sz="1800">
                  <a:cs typeface="Arial" panose="020B0604020202020204" pitchFamily="34" charset="0"/>
                </a:rPr>
              </a:br>
              <a:r>
                <a:rPr lang="en-US" altLang="en-US" sz="1800">
                  <a:cs typeface="Arial" panose="020B0604020202020204" pitchFamily="34" charset="0"/>
                </a:rPr>
                <a:t>input to output by SELECT</a:t>
              </a:r>
              <a:br>
                <a:rPr lang="en-US" altLang="en-US" sz="1800">
                  <a:cs typeface="Arial" panose="020B0604020202020204" pitchFamily="34" charset="0"/>
                </a:rPr>
              </a:br>
              <a:r>
                <a:rPr lang="en-US" altLang="en-US" sz="1800">
                  <a:cs typeface="Arial" panose="020B0604020202020204" pitchFamily="34" charset="0"/>
                </a:rPr>
                <a:t>inputs—referred to as</a:t>
              </a:r>
              <a:br>
                <a:rPr lang="en-US" altLang="en-US" sz="1800">
                  <a:cs typeface="Arial" panose="020B0604020202020204" pitchFamily="34" charset="0"/>
                </a:rPr>
              </a:br>
              <a:r>
                <a:rPr lang="en-US" altLang="en-US" sz="1800">
                  <a:cs typeface="Arial" panose="020B0604020202020204" pitchFamily="34" charset="0"/>
                </a:rPr>
                <a:t>ADDRESS inputs.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1EAC5AAB-5E30-5EE6-04BD-CA8495EC2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1682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Multiplexers (Data Selectors)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A9301A32-9B00-F049-425E-979C8EA2E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4701" y="1504950"/>
            <a:ext cx="8518525" cy="18716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 two-input MUX could be used in a digital system that uses two different MASTER CLOCK signals.</a:t>
            </a:r>
          </a:p>
          <a:p>
            <a:pPr lvl="1" eaLnBrk="1" hangingPunct="1"/>
            <a:r>
              <a:rPr lang="en-US" altLang="en-US" dirty="0"/>
              <a:t>A high-speed clock in one mode and a slow-speed clock for the other. </a:t>
            </a:r>
          </a:p>
        </p:txBody>
      </p:sp>
      <p:pic>
        <p:nvPicPr>
          <p:cNvPr id="421892" name="Picture 4" descr="fg09_00000_AAGTOBT0">
            <a:extLst>
              <a:ext uri="{FF2B5EF4-FFF2-40B4-BE49-F238E27FC236}">
                <a16:creationId xmlns:a16="http://schemas.microsoft.com/office/drawing/2014/main" id="{93FC41DC-81D8-018A-C8EE-EC503C38F63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3429000"/>
            <a:ext cx="6630988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9829F185-8F11-4171-7AC7-0D46AF173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1127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Multiplexers (Data Selectors)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DFDAA3AC-24E8-5A6B-A336-66A0F8084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4701" y="1282701"/>
            <a:ext cx="8518525" cy="18716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Two-, four-, eight-, and 16-input multiplexers are available in the TTL and CMOS logic families.</a:t>
            </a:r>
          </a:p>
          <a:p>
            <a:pPr lvl="1" eaLnBrk="1" hangingPunct="1"/>
            <a:r>
              <a:rPr lang="en-US" altLang="en-US" dirty="0"/>
              <a:t>These basic ICs can be combined for multiplexing</a:t>
            </a:r>
            <a:br>
              <a:rPr lang="en-US" altLang="en-US" dirty="0"/>
            </a:br>
            <a:r>
              <a:rPr lang="en-US" altLang="en-US" dirty="0"/>
              <a:t>a larger number of inputs.</a:t>
            </a:r>
          </a:p>
        </p:txBody>
      </p:sp>
      <p:grpSp>
        <p:nvGrpSpPr>
          <p:cNvPr id="425992" name="Group 8">
            <a:extLst>
              <a:ext uri="{FF2B5EF4-FFF2-40B4-BE49-F238E27FC236}">
                <a16:creationId xmlns:a16="http://schemas.microsoft.com/office/drawing/2014/main" id="{DC837D5C-0F76-54B0-8F8F-43532F116216}"/>
              </a:ext>
            </a:extLst>
          </p:cNvPr>
          <p:cNvGrpSpPr>
            <a:grpSpLocks/>
          </p:cNvGrpSpPr>
          <p:nvPr/>
        </p:nvGrpSpPr>
        <p:grpSpPr bwMode="auto">
          <a:xfrm>
            <a:off x="2671763" y="2962276"/>
            <a:ext cx="7250112" cy="3800475"/>
            <a:chOff x="867" y="1560"/>
            <a:chExt cx="4567" cy="2394"/>
          </a:xfrm>
        </p:grpSpPr>
        <p:pic>
          <p:nvPicPr>
            <p:cNvPr id="37894" name="Picture 5" descr="fg09_00000_AAGTOBS0">
              <a:extLst>
                <a:ext uri="{FF2B5EF4-FFF2-40B4-BE49-F238E27FC236}">
                  <a16:creationId xmlns:a16="http://schemas.microsoft.com/office/drawing/2014/main" id="{B0322C0B-94F2-C82C-CDFB-8E3315E759D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" y="1560"/>
              <a:ext cx="4567" cy="2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5" name="Rectangle 6">
              <a:extLst>
                <a:ext uri="{FF2B5EF4-FFF2-40B4-BE49-F238E27FC236}">
                  <a16:creationId xmlns:a16="http://schemas.microsoft.com/office/drawing/2014/main" id="{0915B850-6C5D-8D8A-81A8-3E219FFA5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3786"/>
              <a:ext cx="156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6" name="Rectangle 7">
              <a:extLst>
                <a:ext uri="{FF2B5EF4-FFF2-40B4-BE49-F238E27FC236}">
                  <a16:creationId xmlns:a16="http://schemas.microsoft.com/office/drawing/2014/main" id="{93F86903-D3A9-7A8A-966E-D1B70940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3750"/>
              <a:ext cx="1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83771026-6B62-2019-E3B5-E1A1C32A0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" y="174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Multiplexers (Data Selectors)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D23377D-3E2C-F4CF-59D1-FAA83A849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9451" y="1225550"/>
            <a:ext cx="8518525" cy="382588"/>
          </a:xfrm>
          <a:noFill/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en-US" sz="2500" b="1" dirty="0"/>
              <a:t>The 74ALS157 contains four two-input multiplexers</a:t>
            </a:r>
          </a:p>
        </p:txBody>
      </p:sp>
      <p:grpSp>
        <p:nvGrpSpPr>
          <p:cNvPr id="423944" name="Group 8">
            <a:extLst>
              <a:ext uri="{FF2B5EF4-FFF2-40B4-BE49-F238E27FC236}">
                <a16:creationId xmlns:a16="http://schemas.microsoft.com/office/drawing/2014/main" id="{5BE5C86F-86E2-10B9-7B57-0FE16BEFC23D}"/>
              </a:ext>
            </a:extLst>
          </p:cNvPr>
          <p:cNvGrpSpPr>
            <a:grpSpLocks/>
          </p:cNvGrpSpPr>
          <p:nvPr/>
        </p:nvGrpSpPr>
        <p:grpSpPr bwMode="auto">
          <a:xfrm>
            <a:off x="1976439" y="1895475"/>
            <a:ext cx="8231187" cy="4770438"/>
            <a:chOff x="345" y="894"/>
            <a:chExt cx="5185" cy="3005"/>
          </a:xfrm>
        </p:grpSpPr>
        <p:pic>
          <p:nvPicPr>
            <p:cNvPr id="38918" name="Picture 4" descr="fg09_0230a_AAGTOBY0">
              <a:extLst>
                <a:ext uri="{FF2B5EF4-FFF2-40B4-BE49-F238E27FC236}">
                  <a16:creationId xmlns:a16="http://schemas.microsoft.com/office/drawing/2014/main" id="{8509A84D-C683-925C-EBE6-C2799827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1458"/>
              <a:ext cx="3364" cy="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9" name="Picture 5" descr="fg09_0230b_AAGTOBY0">
              <a:extLst>
                <a:ext uri="{FF2B5EF4-FFF2-40B4-BE49-F238E27FC236}">
                  <a16:creationId xmlns:a16="http://schemas.microsoft.com/office/drawing/2014/main" id="{0D49EF90-0C71-E69C-BE74-82D285CC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" y="2993"/>
              <a:ext cx="1448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0" name="Picture 6" descr="fg09_0230c_AAGTOBY0">
              <a:extLst>
                <a:ext uri="{FF2B5EF4-FFF2-40B4-BE49-F238E27FC236}">
                  <a16:creationId xmlns:a16="http://schemas.microsoft.com/office/drawing/2014/main" id="{C9142DEF-6A20-77F1-7932-1D1B4241D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894"/>
              <a:ext cx="1449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7" descr="fg09_0230d_AAGTOBY0">
              <a:extLst>
                <a:ext uri="{FF2B5EF4-FFF2-40B4-BE49-F238E27FC236}">
                  <a16:creationId xmlns:a16="http://schemas.microsoft.com/office/drawing/2014/main" id="{04451451-1EB5-41D6-705E-68C658939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" y="1751"/>
              <a:ext cx="1540" cy="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AA794D0B-6DD7-D74F-4837-945AE79B2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9825" y="1365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 Applications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076E90E1-EFB2-F7B6-F67C-0D2B4C8E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6737" y="1400174"/>
            <a:ext cx="8518525" cy="238601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Multiplexer circuits find numerous and varied applications in digital systems of all types. </a:t>
            </a:r>
          </a:p>
          <a:p>
            <a:pPr lvl="1" eaLnBrk="1" hangingPunct="1"/>
            <a:r>
              <a:rPr lang="en-US" altLang="en-US" dirty="0"/>
              <a:t>Data selection/routing, parallel-to-serial conversion.</a:t>
            </a:r>
          </a:p>
          <a:p>
            <a:pPr lvl="1" eaLnBrk="1" hangingPunct="1"/>
            <a:r>
              <a:rPr lang="en-US" altLang="en-US" dirty="0"/>
              <a:t>Operation sequencing.</a:t>
            </a:r>
          </a:p>
          <a:p>
            <a:pPr lvl="1" eaLnBrk="1" hangingPunct="1"/>
            <a:r>
              <a:rPr lang="en-US" altLang="en-US" dirty="0"/>
              <a:t>Waveform/logic-function generation.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8E9BC576-6A49-2CD0-6D72-0AF2978ED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025" y="2825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 Applications</a:t>
            </a:r>
          </a:p>
        </p:txBody>
      </p:sp>
      <p:grpSp>
        <p:nvGrpSpPr>
          <p:cNvPr id="428037" name="Group 5">
            <a:extLst>
              <a:ext uri="{FF2B5EF4-FFF2-40B4-BE49-F238E27FC236}">
                <a16:creationId xmlns:a16="http://schemas.microsoft.com/office/drawing/2014/main" id="{A6A5473B-EA90-62A1-CFE3-2A168DE69F17}"/>
              </a:ext>
            </a:extLst>
          </p:cNvPr>
          <p:cNvGrpSpPr>
            <a:grpSpLocks/>
          </p:cNvGrpSpPr>
          <p:nvPr/>
        </p:nvGrpSpPr>
        <p:grpSpPr bwMode="auto">
          <a:xfrm>
            <a:off x="3440112" y="1216025"/>
            <a:ext cx="6834188" cy="5489575"/>
            <a:chOff x="1010" y="444"/>
            <a:chExt cx="4305" cy="3458"/>
          </a:xfrm>
        </p:grpSpPr>
        <p:pic>
          <p:nvPicPr>
            <p:cNvPr id="40965" name="Picture 6" descr="fg09_00000_AAGTOBX0">
              <a:extLst>
                <a:ext uri="{FF2B5EF4-FFF2-40B4-BE49-F238E27FC236}">
                  <a16:creationId xmlns:a16="http://schemas.microsoft.com/office/drawing/2014/main" id="{90BDEC13-35BD-BE60-2909-354C5D94B51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" y="444"/>
              <a:ext cx="4059" cy="3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6" name="Rectangle 7">
              <a:extLst>
                <a:ext uri="{FF2B5EF4-FFF2-40B4-BE49-F238E27FC236}">
                  <a16:creationId xmlns:a16="http://schemas.microsoft.com/office/drawing/2014/main" id="{C9F54C09-FA3E-B670-C027-A0CAF735A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2550"/>
              <a:ext cx="1218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baseline="0">
                  <a:latin typeface="Arial" panose="020B0604020202020204" pitchFamily="34" charset="0"/>
                </a:rPr>
                <a:t>System for displaying two multidigit BCD counters one at a time.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D5093F0E-BFD8-9846-DBB7-CFBE681B2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-1317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 Applications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976815CE-E82B-71D9-5D12-81EB513CE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485901"/>
            <a:ext cx="457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500" b="1" baseline="0">
                <a:latin typeface="Arial" panose="020B0604020202020204" pitchFamily="34" charset="0"/>
              </a:rPr>
              <a:t>Parallel-to-serial converter.</a:t>
            </a:r>
          </a:p>
        </p:txBody>
      </p:sp>
      <p:pic>
        <p:nvPicPr>
          <p:cNvPr id="430084" name="Picture 4" descr="fg09_0250a_AAGTOBZ0">
            <a:extLst>
              <a:ext uri="{FF2B5EF4-FFF2-40B4-BE49-F238E27FC236}">
                <a16:creationId xmlns:a16="http://schemas.microsoft.com/office/drawing/2014/main" id="{0D97A026-EEC9-F3AE-AE18-3F6A2053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85976"/>
            <a:ext cx="4649788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085" name="Group 5">
            <a:extLst>
              <a:ext uri="{FF2B5EF4-FFF2-40B4-BE49-F238E27FC236}">
                <a16:creationId xmlns:a16="http://schemas.microsoft.com/office/drawing/2014/main" id="{1FCF5A16-F261-3BC2-2FE5-5E1D6CBE9672}"/>
              </a:ext>
            </a:extLst>
          </p:cNvPr>
          <p:cNvGrpSpPr>
            <a:grpSpLocks/>
          </p:cNvGrpSpPr>
          <p:nvPr/>
        </p:nvGrpSpPr>
        <p:grpSpPr bwMode="auto">
          <a:xfrm>
            <a:off x="6467476" y="3273425"/>
            <a:ext cx="3852863" cy="2490788"/>
            <a:chOff x="3126" y="1528"/>
            <a:chExt cx="2427" cy="1569"/>
          </a:xfrm>
        </p:grpSpPr>
        <p:sp>
          <p:nvSpPr>
            <p:cNvPr id="41991" name="Rectangle 6">
              <a:extLst>
                <a:ext uri="{FF2B5EF4-FFF2-40B4-BE49-F238E27FC236}">
                  <a16:creationId xmlns:a16="http://schemas.microsoft.com/office/drawing/2014/main" id="{32E6052E-1FC8-B14E-8219-773BE38A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405"/>
              <a:ext cx="1464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="1" baseline="0">
                  <a:latin typeface="Arial" panose="020B0604020202020204" pitchFamily="34" charset="0"/>
                </a:rPr>
                <a:t>Waveforms for</a:t>
              </a:r>
              <a:br>
                <a:rPr lang="en-US" altLang="en-US" b="1" baseline="0">
                  <a:latin typeface="Arial" panose="020B0604020202020204" pitchFamily="34" charset="0"/>
                </a:rPr>
              </a:b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7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6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5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4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3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2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1</a:t>
              </a:r>
              <a:r>
                <a:rPr lang="en-US" altLang="en-US" b="1" baseline="0">
                  <a:latin typeface="Arial" panose="020B0604020202020204" pitchFamily="34" charset="0"/>
                </a:rPr>
                <a:t>X</a:t>
              </a:r>
              <a:r>
                <a:rPr lang="en-US" altLang="en-US" b="1">
                  <a:latin typeface="Arial" panose="020B0604020202020204" pitchFamily="34" charset="0"/>
                </a:rPr>
                <a:t>0 </a:t>
              </a:r>
              <a:br>
                <a:rPr lang="en-US" altLang="en-US" b="1">
                  <a:latin typeface="Arial" panose="020B0604020202020204" pitchFamily="34" charset="0"/>
                </a:rPr>
              </a:br>
              <a:br>
                <a:rPr lang="en-US" altLang="en-US" b="1">
                  <a:latin typeface="Arial" panose="020B0604020202020204" pitchFamily="34" charset="0"/>
                </a:rPr>
              </a:br>
              <a:r>
                <a:rPr lang="en-US" altLang="en-US" b="1" baseline="0">
                  <a:latin typeface="Arial" panose="020B0604020202020204" pitchFamily="34" charset="0"/>
                </a:rPr>
                <a:t>10110101</a:t>
              </a:r>
            </a:p>
          </p:txBody>
        </p:sp>
        <p:pic>
          <p:nvPicPr>
            <p:cNvPr id="41992" name="Picture 7" descr="fg09_0250b_AAGTOBZ0">
              <a:extLst>
                <a:ext uri="{FF2B5EF4-FFF2-40B4-BE49-F238E27FC236}">
                  <a16:creationId xmlns:a16="http://schemas.microsoft.com/office/drawing/2014/main" id="{03EE271A-A765-60D2-F690-E86476846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" y="1528"/>
              <a:ext cx="2427" cy="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E5960D74-DFFA-E00A-5FFC-C09423F9E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Multiplexer Applications</a:t>
            </a:r>
          </a:p>
        </p:txBody>
      </p:sp>
      <p:sp>
        <p:nvSpPr>
          <p:cNvPr id="429064" name="Rectangle 8">
            <a:extLst>
              <a:ext uri="{FF2B5EF4-FFF2-40B4-BE49-F238E27FC236}">
                <a16:creationId xmlns:a16="http://schemas.microsoft.com/office/drawing/2014/main" id="{A704CF85-E635-DFA9-F779-F064148C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89" y="1524001"/>
            <a:ext cx="85121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500" b="1" baseline="0">
                <a:latin typeface="Arial" panose="020B0604020202020204" pitchFamily="34" charset="0"/>
              </a:rPr>
              <a:t>Multiplexer used to implement a logic</a:t>
            </a:r>
            <a:br>
              <a:rPr lang="en-US" altLang="en-US" sz="2500" b="1" baseline="0">
                <a:latin typeface="Arial" panose="020B0604020202020204" pitchFamily="34" charset="0"/>
              </a:rPr>
            </a:br>
            <a:r>
              <a:rPr lang="en-US" altLang="en-US" sz="2500" b="1" baseline="0">
                <a:latin typeface="Arial" panose="020B0604020202020204" pitchFamily="34" charset="0"/>
              </a:rPr>
              <a:t> function described by the truth table. </a:t>
            </a:r>
          </a:p>
        </p:txBody>
      </p:sp>
      <p:grpSp>
        <p:nvGrpSpPr>
          <p:cNvPr id="429071" name="Group 15">
            <a:extLst>
              <a:ext uri="{FF2B5EF4-FFF2-40B4-BE49-F238E27FC236}">
                <a16:creationId xmlns:a16="http://schemas.microsoft.com/office/drawing/2014/main" id="{FB8074A7-E5A4-1B3B-FC87-E36E2CBC3E37}"/>
              </a:ext>
            </a:extLst>
          </p:cNvPr>
          <p:cNvGrpSpPr>
            <a:grpSpLocks/>
          </p:cNvGrpSpPr>
          <p:nvPr/>
        </p:nvGrpSpPr>
        <p:grpSpPr bwMode="auto">
          <a:xfrm>
            <a:off x="2617789" y="2519363"/>
            <a:ext cx="7488237" cy="4157662"/>
            <a:chOff x="683" y="1101"/>
            <a:chExt cx="4717" cy="2619"/>
          </a:xfrm>
        </p:grpSpPr>
        <p:pic>
          <p:nvPicPr>
            <p:cNvPr id="43014" name="Picture 13" descr="fg09_00000_AAGTOCB0">
              <a:extLst>
                <a:ext uri="{FF2B5EF4-FFF2-40B4-BE49-F238E27FC236}">
                  <a16:creationId xmlns:a16="http://schemas.microsoft.com/office/drawing/2014/main" id="{025A33AA-1E65-0D5E-4699-11369E77F47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" y="1101"/>
              <a:ext cx="4717" cy="2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015" name="Rectangle 14">
              <a:extLst>
                <a:ext uri="{FF2B5EF4-FFF2-40B4-BE49-F238E27FC236}">
                  <a16:creationId xmlns:a16="http://schemas.microsoft.com/office/drawing/2014/main" id="{7FDCBA85-5C72-7969-578F-DC609347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528"/>
              <a:ext cx="272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26800617-E7DD-E723-657B-3C7D74F8F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1275" y="1690688"/>
            <a:ext cx="8394700" cy="1895475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 are used when an output or a group of outputs is to be activated only on the occurrence of a specific combination of input levels. </a:t>
            </a:r>
          </a:p>
          <a:p>
            <a:pPr lvl="1" eaLnBrk="1" hangingPunct="1"/>
            <a:r>
              <a:rPr lang="en-US" altLang="en-US" dirty="0"/>
              <a:t>Often provided by outputs of a counter or a register.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53AB823-EEC2-1784-05BE-86A5643DC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1" name="Picture 5" descr="fg09_00000_AAGTOCC0">
            <a:extLst>
              <a:ext uri="{FF2B5EF4-FFF2-40B4-BE49-F238E27FC236}">
                <a16:creationId xmlns:a16="http://schemas.microsoft.com/office/drawing/2014/main" id="{6A398275-EA34-03FD-A6EF-AEF8C294BF3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124201"/>
            <a:ext cx="638175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6" name="Rectangle 2">
            <a:extLst>
              <a:ext uri="{FF2B5EF4-FFF2-40B4-BE49-F238E27FC236}">
                <a16:creationId xmlns:a16="http://schemas.microsoft.com/office/drawing/2014/main" id="{7A63593F-8BC1-0BE5-F7F6-4BCDC7FD3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14922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Demultiplexers (Data Distributors)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43C55874-0A0C-1CC0-A840-E09450224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4701" y="1292226"/>
            <a:ext cx="8518525" cy="17573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demultiplexer (DEMUX) </a:t>
            </a:r>
            <a:r>
              <a:rPr lang="en-US" altLang="en-US" dirty="0"/>
              <a:t>takes a single input and distributes it over several outputs. </a:t>
            </a:r>
          </a:p>
          <a:p>
            <a:pPr lvl="1" eaLnBrk="1" hangingPunct="1"/>
            <a:r>
              <a:rPr lang="en-US" altLang="en-US" dirty="0"/>
              <a:t>The select input code determines to which output</a:t>
            </a:r>
            <a:br>
              <a:rPr lang="en-US" altLang="en-US" dirty="0"/>
            </a:br>
            <a:r>
              <a:rPr lang="en-US" altLang="en-US" dirty="0"/>
              <a:t>the DATA input will be transmitted.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EEC3C7E5-7FE9-38F0-A737-CF6F9B0D6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539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Demultiplexers (Data Distributors)</a:t>
            </a:r>
          </a:p>
        </p:txBody>
      </p:sp>
      <p:grpSp>
        <p:nvGrpSpPr>
          <p:cNvPr id="431112" name="Group 8">
            <a:extLst>
              <a:ext uri="{FF2B5EF4-FFF2-40B4-BE49-F238E27FC236}">
                <a16:creationId xmlns:a16="http://schemas.microsoft.com/office/drawing/2014/main" id="{B3EC8E1B-0E28-E098-92E7-E15EC4353875}"/>
              </a:ext>
            </a:extLst>
          </p:cNvPr>
          <p:cNvGrpSpPr>
            <a:grpSpLocks/>
          </p:cNvGrpSpPr>
          <p:nvPr/>
        </p:nvGrpSpPr>
        <p:grpSpPr bwMode="auto">
          <a:xfrm>
            <a:off x="1856581" y="1089025"/>
            <a:ext cx="8478838" cy="5568950"/>
            <a:chOff x="328" y="432"/>
            <a:chExt cx="5341" cy="3508"/>
          </a:xfrm>
        </p:grpSpPr>
        <p:pic>
          <p:nvPicPr>
            <p:cNvPr id="46085" name="Picture 9" descr="fg09_0290a_AAGTOCE0">
              <a:extLst>
                <a:ext uri="{FF2B5EF4-FFF2-40B4-BE49-F238E27FC236}">
                  <a16:creationId xmlns:a16="http://schemas.microsoft.com/office/drawing/2014/main" id="{12BB6FB2-CDC4-2190-325E-3E974A785B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6" y="432"/>
              <a:ext cx="3153" cy="3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6" name="Rectangle 10">
              <a:extLst>
                <a:ext uri="{FF2B5EF4-FFF2-40B4-BE49-F238E27FC236}">
                  <a16:creationId xmlns:a16="http://schemas.microsoft.com/office/drawing/2014/main" id="{EAE25DED-726C-C2E9-D525-4368D3FF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" y="996"/>
              <a:ext cx="2216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500" b="1">
                  <a:cs typeface="Arial" panose="020B0604020202020204" pitchFamily="34" charset="0"/>
                </a:rPr>
                <a:t>A 1 line to 8 line demultiplexer.</a:t>
              </a:r>
            </a:p>
          </p:txBody>
        </p:sp>
        <p:pic>
          <p:nvPicPr>
            <p:cNvPr id="46087" name="Picture 11" descr="fg09_0290b_AAGTOCE0">
              <a:extLst>
                <a:ext uri="{FF2B5EF4-FFF2-40B4-BE49-F238E27FC236}">
                  <a16:creationId xmlns:a16="http://schemas.microsoft.com/office/drawing/2014/main" id="{5DF1F6BB-A33E-67F7-A82C-620B67995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2048"/>
              <a:ext cx="2321" cy="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12" descr="fg09_0290c_AAGTOCE0">
              <a:extLst>
                <a:ext uri="{FF2B5EF4-FFF2-40B4-BE49-F238E27FC236}">
                  <a16:creationId xmlns:a16="http://schemas.microsoft.com/office/drawing/2014/main" id="{CB157B39-E721-A2BF-9C50-AF63552A8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" y="3444"/>
              <a:ext cx="65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161" name="Group 9">
            <a:extLst>
              <a:ext uri="{FF2B5EF4-FFF2-40B4-BE49-F238E27FC236}">
                <a16:creationId xmlns:a16="http://schemas.microsoft.com/office/drawing/2014/main" id="{B091DB87-F4F0-157A-4B93-B5D876E79AC6}"/>
              </a:ext>
            </a:extLst>
          </p:cNvPr>
          <p:cNvGrpSpPr>
            <a:grpSpLocks/>
          </p:cNvGrpSpPr>
          <p:nvPr/>
        </p:nvGrpSpPr>
        <p:grpSpPr bwMode="auto">
          <a:xfrm>
            <a:off x="1958182" y="1800225"/>
            <a:ext cx="8386762" cy="4959350"/>
            <a:chOff x="423" y="812"/>
            <a:chExt cx="5283" cy="3124"/>
          </a:xfrm>
        </p:grpSpPr>
        <p:pic>
          <p:nvPicPr>
            <p:cNvPr id="48134" name="Picture 4" descr="fg09_00000_AAGTOCF0">
              <a:extLst>
                <a:ext uri="{FF2B5EF4-FFF2-40B4-BE49-F238E27FC236}">
                  <a16:creationId xmlns:a16="http://schemas.microsoft.com/office/drawing/2014/main" id="{FE274A19-95E2-5F7C-359E-685AF204A76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812"/>
              <a:ext cx="3741" cy="3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35" name="Rectangle 5">
              <a:extLst>
                <a:ext uri="{FF2B5EF4-FFF2-40B4-BE49-F238E27FC236}">
                  <a16:creationId xmlns:a16="http://schemas.microsoft.com/office/drawing/2014/main" id="{5782D29C-8AE9-DBE5-5335-81FF9D05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058"/>
              <a:ext cx="1452" cy="2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The system shown can handle eight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doors, but can be expanded to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any number.</a:t>
              </a:r>
            </a:p>
            <a:p>
              <a:pPr algn="ctr" eaLnBrk="1" hangingPunct="1"/>
              <a:endParaRPr lang="en-US" altLang="en-US" baseline="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The door switches are data inputs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to the MUX.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They produce a HIGH when a door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is open and a LOW when it is closed.</a:t>
              </a:r>
            </a:p>
          </p:txBody>
        </p:sp>
      </p:grpSp>
      <p:sp>
        <p:nvSpPr>
          <p:cNvPr id="48132" name="Rectangle 2">
            <a:extLst>
              <a:ext uri="{FF2B5EF4-FFF2-40B4-BE49-F238E27FC236}">
                <a16:creationId xmlns:a16="http://schemas.microsoft.com/office/drawing/2014/main" id="{25E97035-8DDF-38EE-80F6-1EE5AFB1A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Demultiplexers (Data Distributors)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83D962ED-CD28-9CB8-4F2B-EB37BFB51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7476" y="1063625"/>
            <a:ext cx="8175625" cy="60325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US" altLang="en-US" sz="2500" b="1" dirty="0"/>
              <a:t>Security monitoring system using the 74ALS138.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7C61206A-96E1-FBEE-A11C-BB39E1471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7302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Demultiplexers (Data Distributors)</a:t>
            </a:r>
          </a:p>
        </p:txBody>
      </p:sp>
      <p:grpSp>
        <p:nvGrpSpPr>
          <p:cNvPr id="364551" name="Group 7">
            <a:extLst>
              <a:ext uri="{FF2B5EF4-FFF2-40B4-BE49-F238E27FC236}">
                <a16:creationId xmlns:a16="http://schemas.microsoft.com/office/drawing/2014/main" id="{12FC783A-47C4-1658-AB0D-D1D5A2FACA14}"/>
              </a:ext>
            </a:extLst>
          </p:cNvPr>
          <p:cNvGrpSpPr>
            <a:grpSpLocks/>
          </p:cNvGrpSpPr>
          <p:nvPr/>
        </p:nvGrpSpPr>
        <p:grpSpPr bwMode="auto">
          <a:xfrm>
            <a:off x="2190750" y="1082675"/>
            <a:ext cx="8332788" cy="5245100"/>
            <a:chOff x="420" y="664"/>
            <a:chExt cx="5249" cy="3304"/>
          </a:xfrm>
        </p:grpSpPr>
        <p:pic>
          <p:nvPicPr>
            <p:cNvPr id="50181" name="Picture 5" descr="fg09_03200_AAGTOCG0">
              <a:extLst>
                <a:ext uri="{FF2B5EF4-FFF2-40B4-BE49-F238E27FC236}">
                  <a16:creationId xmlns:a16="http://schemas.microsoft.com/office/drawing/2014/main" id="{F9BF6A71-1B70-B50E-2DB3-989E20D0A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" y="664"/>
              <a:ext cx="4398" cy="3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2" name="Rectangle 6">
              <a:extLst>
                <a:ext uri="{FF2B5EF4-FFF2-40B4-BE49-F238E27FC236}">
                  <a16:creationId xmlns:a16="http://schemas.microsoft.com/office/drawing/2014/main" id="{9F78C462-1BDC-23BA-BF3A-40A4B0136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783"/>
              <a:ext cx="2107" cy="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 b="1">
                  <a:cs typeface="Arial" panose="020B0604020202020204" pitchFamily="34" charset="0"/>
                </a:rPr>
                <a:t>A synchronous data transmission system that is used to transmit four, four-bit words serially from a transmitter to a remote receiver.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E5171DCE-86A2-A298-0057-86239AFC4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30175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Demultiplexers (Data Distributors)</a:t>
            </a:r>
          </a:p>
        </p:txBody>
      </p:sp>
      <p:grpSp>
        <p:nvGrpSpPr>
          <p:cNvPr id="437255" name="Group 7">
            <a:extLst>
              <a:ext uri="{FF2B5EF4-FFF2-40B4-BE49-F238E27FC236}">
                <a16:creationId xmlns:a16="http://schemas.microsoft.com/office/drawing/2014/main" id="{715509FF-CA1A-3C03-315C-EFB1CA2625C1}"/>
              </a:ext>
            </a:extLst>
          </p:cNvPr>
          <p:cNvGrpSpPr>
            <a:grpSpLocks/>
          </p:cNvGrpSpPr>
          <p:nvPr/>
        </p:nvGrpSpPr>
        <p:grpSpPr bwMode="auto">
          <a:xfrm>
            <a:off x="1700214" y="1087438"/>
            <a:ext cx="8328025" cy="5640387"/>
            <a:chOff x="423" y="431"/>
            <a:chExt cx="5246" cy="3553"/>
          </a:xfrm>
        </p:grpSpPr>
        <p:pic>
          <p:nvPicPr>
            <p:cNvPr id="51205" name="Picture 6" descr="fg09_03300_AAGTOCH0">
              <a:extLst>
                <a:ext uri="{FF2B5EF4-FFF2-40B4-BE49-F238E27FC236}">
                  <a16:creationId xmlns:a16="http://schemas.microsoft.com/office/drawing/2014/main" id="{E4366DDF-6ECD-2266-BD57-1B8119924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" y="431"/>
              <a:ext cx="4193" cy="3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6" name="Rectangle 5">
              <a:extLst>
                <a:ext uri="{FF2B5EF4-FFF2-40B4-BE49-F238E27FC236}">
                  <a16:creationId xmlns:a16="http://schemas.microsoft.com/office/drawing/2014/main" id="{81148964-4077-1245-D9E0-31EE3AB9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386"/>
              <a:ext cx="1760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urier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 sz="2000" b="1">
                  <a:cs typeface="Arial" panose="020B0604020202020204" pitchFamily="34" charset="0"/>
                </a:rPr>
                <a:t>Synchronous data transmission system</a:t>
              </a:r>
              <a:br>
                <a:rPr lang="en-US" altLang="en-US" sz="2000" b="1">
                  <a:cs typeface="Arial" panose="020B0604020202020204" pitchFamily="34" charset="0"/>
                </a:rPr>
              </a:br>
              <a:r>
                <a:rPr lang="en-US" altLang="en-US" sz="2000" b="1">
                  <a:cs typeface="Arial" panose="020B0604020202020204" pitchFamily="34" charset="0"/>
                </a:rPr>
                <a:t>receiver block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762D1ECE-50D5-5ACC-D85D-FC5E0D95F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Demultiplexers (Data Distributors)</a:t>
            </a:r>
          </a:p>
        </p:txBody>
      </p:sp>
      <p:grpSp>
        <p:nvGrpSpPr>
          <p:cNvPr id="436231" name="Group 7">
            <a:extLst>
              <a:ext uri="{FF2B5EF4-FFF2-40B4-BE49-F238E27FC236}">
                <a16:creationId xmlns:a16="http://schemas.microsoft.com/office/drawing/2014/main" id="{F495A9AA-F74E-BEEF-24A2-45F5C0B25291}"/>
              </a:ext>
            </a:extLst>
          </p:cNvPr>
          <p:cNvGrpSpPr>
            <a:grpSpLocks/>
          </p:cNvGrpSpPr>
          <p:nvPr/>
        </p:nvGrpSpPr>
        <p:grpSpPr bwMode="auto">
          <a:xfrm>
            <a:off x="2176464" y="1035051"/>
            <a:ext cx="8328025" cy="5675313"/>
            <a:chOff x="411" y="412"/>
            <a:chExt cx="5246" cy="3575"/>
          </a:xfrm>
        </p:grpSpPr>
        <p:pic>
          <p:nvPicPr>
            <p:cNvPr id="52229" name="Picture 5" descr="fg09_03400_AAGTOCI0">
              <a:extLst>
                <a:ext uri="{FF2B5EF4-FFF2-40B4-BE49-F238E27FC236}">
                  <a16:creationId xmlns:a16="http://schemas.microsoft.com/office/drawing/2014/main" id="{77DD047F-A59A-5FF5-F6BF-D1D6FDC93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" y="1049"/>
              <a:ext cx="5246" cy="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0" name="Rectangle 6">
              <a:extLst>
                <a:ext uri="{FF2B5EF4-FFF2-40B4-BE49-F238E27FC236}">
                  <a16:creationId xmlns:a16="http://schemas.microsoft.com/office/drawing/2014/main" id="{317848CF-706C-85A5-D0F6-7582F822C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412"/>
              <a:ext cx="486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1" baseline="0" dirty="0">
                  <a:latin typeface="Arial" panose="020B0604020202020204" pitchFamily="34" charset="0"/>
                </a:rPr>
                <a:t>This timing diagram shows the parallel data loaded into the transmitter, the serial data stream, and distribution/storage</a:t>
              </a:r>
              <a:br>
                <a:rPr lang="en-US" altLang="en-US" sz="2000" b="1" baseline="0" dirty="0">
                  <a:latin typeface="Arial" panose="020B0604020202020204" pitchFamily="34" charset="0"/>
                </a:rPr>
              </a:br>
              <a:r>
                <a:rPr lang="en-US" altLang="en-US" sz="2000" b="1" baseline="0" dirty="0">
                  <a:latin typeface="Arial" panose="020B0604020202020204" pitchFamily="34" charset="0"/>
                </a:rPr>
                <a:t>of the four data values in the receiver registers.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D44F-B4AE-5D5B-E1F5-03F7DDC2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750"/>
            <a:ext cx="10515600" cy="5510213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Digital integrated circuit design can present a variety of challenges and issues. Some common issues include: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Timing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Ensuring that signals propagate through the circuit at the correct times can be challenging, especially in complex designs.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Power consumption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Managing power consumption is crucial, especially in portable devices. Designers must balance performance with energy efficiency.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Signal integrity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Maintaining the integrity of signals as they travel through the circuit is essential to prevent errors and data corruption.</a:t>
            </a:r>
          </a:p>
          <a:p>
            <a:pPr algn="l" rtl="0">
              <a:buFont typeface="+mj-lt"/>
              <a:buAutoNum type="arabicPeriod"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Layout and routing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Efficiently laying out and routing the components of the circuit to minimize space and optimize performance can be a complex task.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423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39B-2A41-85E7-E972-91204C90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2244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5. Manufacturability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Designing a circuit that is manufacturable within the constraints of the chosen fabrication process is a critical consideration.</a:t>
            </a:r>
          </a:p>
          <a:p>
            <a:pPr marL="0" indent="0"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6. Testing and verification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Ensuring the functionality and reliability of the design through testing and verification processes is essential.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282829"/>
                </a:solidFill>
                <a:highlight>
                  <a:srgbClr val="FFFFFF"/>
                </a:highlight>
                <a:latin typeface="-apple-system"/>
              </a:rPr>
              <a:t>7. </a:t>
            </a:r>
            <a:r>
              <a:rPr lang="en-US" b="1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Compatibility and standards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: Ensuring that the design adheres to industry standards and is compatible with other system components is important for interoperability.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Addressing these issues requires careful planning, simulation, and validation throughout the design process.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897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CD7B-285E-3D49-EAF9-851953B2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387" y="3159125"/>
            <a:ext cx="3705225" cy="7651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MY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369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689F8F5E-4FF3-C6BB-213F-02B6732A7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4700" y="730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D2556C61-5F14-6101-A1A0-7A9C35CFD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5763" y="1169987"/>
            <a:ext cx="8518525" cy="14525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decoder </a:t>
            </a:r>
            <a:r>
              <a:rPr lang="en-US" altLang="en-US" dirty="0"/>
              <a:t>accepts a set of inputs that represents a binary number—activating only the output that corresponds to the input number. </a:t>
            </a:r>
          </a:p>
        </p:txBody>
      </p:sp>
      <p:grpSp>
        <p:nvGrpSpPr>
          <p:cNvPr id="354312" name="Group 8">
            <a:extLst>
              <a:ext uri="{FF2B5EF4-FFF2-40B4-BE49-F238E27FC236}">
                <a16:creationId xmlns:a16="http://schemas.microsoft.com/office/drawing/2014/main" id="{5EBB58C2-24F7-B049-E708-B01BDB23772A}"/>
              </a:ext>
            </a:extLst>
          </p:cNvPr>
          <p:cNvGrpSpPr>
            <a:grpSpLocks/>
          </p:cNvGrpSpPr>
          <p:nvPr/>
        </p:nvGrpSpPr>
        <p:grpSpPr bwMode="auto">
          <a:xfrm>
            <a:off x="1738314" y="2994025"/>
            <a:ext cx="8328025" cy="2630488"/>
            <a:chOff x="423" y="1394"/>
            <a:chExt cx="5246" cy="1657"/>
          </a:xfrm>
        </p:grpSpPr>
        <p:pic>
          <p:nvPicPr>
            <p:cNvPr id="11273" name="Picture 4" descr="fg09_00000_AAGTOBB0">
              <a:extLst>
                <a:ext uri="{FF2B5EF4-FFF2-40B4-BE49-F238E27FC236}">
                  <a16:creationId xmlns:a16="http://schemas.microsoft.com/office/drawing/2014/main" id="{95FF2C6F-A6DF-6074-59B1-0C8B2399C6CA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" y="1394"/>
              <a:ext cx="3553" cy="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4" name="Rectangle 5">
              <a:extLst>
                <a:ext uri="{FF2B5EF4-FFF2-40B4-BE49-F238E27FC236}">
                  <a16:creationId xmlns:a16="http://schemas.microsoft.com/office/drawing/2014/main" id="{5D5802D5-A002-EDAF-C356-782EB23F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43"/>
              <a:ext cx="147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For each of these input combinations, only one of the </a:t>
              </a:r>
              <a:r>
                <a:rPr lang="en-US" altLang="en-US" i="1" baseline="0">
                  <a:latin typeface="Arial" panose="020B0604020202020204" pitchFamily="34" charset="0"/>
                </a:rPr>
                <a:t>M </a:t>
              </a:r>
              <a:r>
                <a:rPr lang="en-US" altLang="en-US" baseline="0">
                  <a:latin typeface="Arial" panose="020B0604020202020204" pitchFamily="34" charset="0"/>
                </a:rPr>
                <a:t>outputs will be active (HIGH); all the other outputs are LOW. </a:t>
              </a:r>
            </a:p>
          </p:txBody>
        </p:sp>
      </p:grpSp>
      <p:grpSp>
        <p:nvGrpSpPr>
          <p:cNvPr id="354314" name="Group 10">
            <a:extLst>
              <a:ext uri="{FF2B5EF4-FFF2-40B4-BE49-F238E27FC236}">
                <a16:creationId xmlns:a16="http://schemas.microsoft.com/office/drawing/2014/main" id="{4E471EC6-9C0A-F870-EDBA-2C7D8297F550}"/>
              </a:ext>
            </a:extLst>
          </p:cNvPr>
          <p:cNvGrpSpPr>
            <a:grpSpLocks/>
          </p:cNvGrpSpPr>
          <p:nvPr/>
        </p:nvGrpSpPr>
        <p:grpSpPr bwMode="auto">
          <a:xfrm>
            <a:off x="2414588" y="5867400"/>
            <a:ext cx="7010400" cy="762000"/>
            <a:chOff x="867" y="3324"/>
            <a:chExt cx="4416" cy="480"/>
          </a:xfrm>
        </p:grpSpPr>
        <p:sp>
          <p:nvSpPr>
            <p:cNvPr id="11271" name="Rectangle 7">
              <a:extLst>
                <a:ext uri="{FF2B5EF4-FFF2-40B4-BE49-F238E27FC236}">
                  <a16:creationId xmlns:a16="http://schemas.microsoft.com/office/drawing/2014/main" id="{4B7D260F-1A05-BCD8-3424-6CB32C362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3350"/>
              <a:ext cx="44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baseline="0">
                  <a:latin typeface="Arial" panose="020B0604020202020204" pitchFamily="34" charset="0"/>
                </a:rPr>
                <a:t>Many decoders are designed to produce active-LOW outputs,</a:t>
              </a:r>
              <a:br>
                <a:rPr lang="en-US" altLang="en-US" baseline="0">
                  <a:latin typeface="Arial" panose="020B0604020202020204" pitchFamily="34" charset="0"/>
                </a:rPr>
              </a:br>
              <a:r>
                <a:rPr lang="en-US" altLang="en-US" baseline="0">
                  <a:latin typeface="Arial" panose="020B0604020202020204" pitchFamily="34" charset="0"/>
                </a:rPr>
                <a:t>where only the selected output is LOW while all others are HIGH.</a:t>
              </a:r>
            </a:p>
          </p:txBody>
        </p:sp>
        <p:sp>
          <p:nvSpPr>
            <p:cNvPr id="11272" name="Rectangle 9">
              <a:extLst>
                <a:ext uri="{FF2B5EF4-FFF2-40B4-BE49-F238E27FC236}">
                  <a16:creationId xmlns:a16="http://schemas.microsoft.com/office/drawing/2014/main" id="{A50531EA-702C-41B0-F3EB-37F8A9693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24"/>
              <a:ext cx="432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974" name="Group 22">
            <a:extLst>
              <a:ext uri="{FF2B5EF4-FFF2-40B4-BE49-F238E27FC236}">
                <a16:creationId xmlns:a16="http://schemas.microsoft.com/office/drawing/2014/main" id="{78B3C880-8026-761C-52B6-2563A863F624}"/>
              </a:ext>
            </a:extLst>
          </p:cNvPr>
          <p:cNvGrpSpPr>
            <a:grpSpLocks/>
          </p:cNvGrpSpPr>
          <p:nvPr/>
        </p:nvGrpSpPr>
        <p:grpSpPr bwMode="auto">
          <a:xfrm>
            <a:off x="2062163" y="2235201"/>
            <a:ext cx="8394700" cy="4168775"/>
            <a:chOff x="381" y="1168"/>
            <a:chExt cx="5288" cy="2626"/>
          </a:xfrm>
        </p:grpSpPr>
        <p:grpSp>
          <p:nvGrpSpPr>
            <p:cNvPr id="12314" name="Group 20">
              <a:extLst>
                <a:ext uri="{FF2B5EF4-FFF2-40B4-BE49-F238E27FC236}">
                  <a16:creationId xmlns:a16="http://schemas.microsoft.com/office/drawing/2014/main" id="{F8BA5A80-2123-53DC-4C09-6059038AF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" y="1168"/>
              <a:ext cx="5288" cy="2626"/>
              <a:chOff x="381" y="1168"/>
              <a:chExt cx="5288" cy="2626"/>
            </a:xfrm>
          </p:grpSpPr>
          <p:pic>
            <p:nvPicPr>
              <p:cNvPr id="12316" name="Picture 4" descr="fg09_00000_AAGTOBA0">
                <a:extLst>
                  <a:ext uri="{FF2B5EF4-FFF2-40B4-BE49-F238E27FC236}">
                    <a16:creationId xmlns:a16="http://schemas.microsoft.com/office/drawing/2014/main" id="{0277032E-DDA3-0343-6878-044DF2296234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" y="1168"/>
                <a:ext cx="5246" cy="2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317" name="Rectangle 19">
                <a:extLst>
                  <a:ext uri="{FF2B5EF4-FFF2-40B4-BE49-F238E27FC236}">
                    <a16:creationId xmlns:a16="http://schemas.microsoft.com/office/drawing/2014/main" id="{42288FAF-9512-A0D3-BD39-4A9FDEBAE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4" y="1848"/>
                <a:ext cx="2375" cy="12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pic>
          <p:nvPicPr>
            <p:cNvPr id="12315" name="Picture 21" descr="fg09_0020b_AAGTOBA0">
              <a:extLst>
                <a:ext uri="{FF2B5EF4-FFF2-40B4-BE49-F238E27FC236}">
                  <a16:creationId xmlns:a16="http://schemas.microsoft.com/office/drawing/2014/main" id="{25A84C9A-4F2C-44D4-8A24-9A28C2275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" y="1763"/>
              <a:ext cx="2395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2" name="Rectangle 2">
            <a:extLst>
              <a:ext uri="{FF2B5EF4-FFF2-40B4-BE49-F238E27FC236}">
                <a16:creationId xmlns:a16="http://schemas.microsoft.com/office/drawing/2014/main" id="{E9BB7E22-4588-9118-2129-590520675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537" y="1071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E73FE827-9D30-17B2-B5B8-A845FA4E4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8026" y="1158875"/>
            <a:ext cx="8518525" cy="382588"/>
          </a:xfrm>
          <a:noFill/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500" b="1"/>
              <a:t>Circuitry for a decoder with three inputs and 8 outputs.</a:t>
            </a:r>
          </a:p>
        </p:txBody>
      </p:sp>
      <p:sp>
        <p:nvSpPr>
          <p:cNvPr id="381957" name="Rectangle 5">
            <a:extLst>
              <a:ext uri="{FF2B5EF4-FFF2-40B4-BE49-F238E27FC236}">
                <a16:creationId xmlns:a16="http://schemas.microsoft.com/office/drawing/2014/main" id="{4C706CC4-6A9C-AD32-7DC2-B1A0E2C36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228851"/>
            <a:ext cx="3398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It uses all 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gates, so outputs are active-HIGH</a:t>
            </a:r>
          </a:p>
        </p:txBody>
      </p:sp>
      <p:sp>
        <p:nvSpPr>
          <p:cNvPr id="381959" name="Rectangle 7">
            <a:extLst>
              <a:ext uri="{FF2B5EF4-FFF2-40B4-BE49-F238E27FC236}">
                <a16:creationId xmlns:a16="http://schemas.microsoft.com/office/drawing/2014/main" id="{AA5FC512-F0F8-DE5A-05C7-A91253C0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1963738"/>
            <a:ext cx="857250" cy="46021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81964" name="Group 12">
            <a:extLst>
              <a:ext uri="{FF2B5EF4-FFF2-40B4-BE49-F238E27FC236}">
                <a16:creationId xmlns:a16="http://schemas.microsoft.com/office/drawing/2014/main" id="{7C6D599A-BB1C-A715-ADA5-C4ED78CB5F8B}"/>
              </a:ext>
            </a:extLst>
          </p:cNvPr>
          <p:cNvGrpSpPr>
            <a:grpSpLocks/>
          </p:cNvGrpSpPr>
          <p:nvPr/>
        </p:nvGrpSpPr>
        <p:grpSpPr bwMode="auto">
          <a:xfrm>
            <a:off x="4762501" y="1708150"/>
            <a:ext cx="5427663" cy="1290638"/>
            <a:chOff x="2082" y="816"/>
            <a:chExt cx="3419" cy="813"/>
          </a:xfrm>
        </p:grpSpPr>
        <p:sp>
          <p:nvSpPr>
            <p:cNvPr id="12309" name="Line 8">
              <a:extLst>
                <a:ext uri="{FF2B5EF4-FFF2-40B4-BE49-F238E27FC236}">
                  <a16:creationId xmlns:a16="http://schemas.microsoft.com/office/drawing/2014/main" id="{BE2D1A35-8DA0-AC58-C5AD-EE6938FED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2" y="816"/>
              <a:ext cx="0" cy="1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10" name="Line 9">
              <a:extLst>
                <a:ext uri="{FF2B5EF4-FFF2-40B4-BE49-F238E27FC236}">
                  <a16:creationId xmlns:a16="http://schemas.microsoft.com/office/drawing/2014/main" id="{2A557AB9-33C4-B255-A34A-1A04A04C9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2" y="825"/>
              <a:ext cx="244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grpSp>
          <p:nvGrpSpPr>
            <p:cNvPr id="12311" name="Group 11">
              <a:extLst>
                <a:ext uri="{FF2B5EF4-FFF2-40B4-BE49-F238E27FC236}">
                  <a16:creationId xmlns:a16="http://schemas.microsoft.com/office/drawing/2014/main" id="{56E380CD-4604-3A33-2B56-E911CEA5B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822"/>
              <a:ext cx="1952" cy="807"/>
              <a:chOff x="3552" y="822"/>
              <a:chExt cx="1952" cy="807"/>
            </a:xfrm>
          </p:grpSpPr>
          <p:sp>
            <p:nvSpPr>
              <p:cNvPr id="12312" name="Rectangle 6">
                <a:extLst>
                  <a:ext uri="{FF2B5EF4-FFF2-40B4-BE49-F238E27FC236}">
                    <a16:creationId xmlns:a16="http://schemas.microsoft.com/office/drawing/2014/main" id="{92BD722B-C960-1C09-186F-6527B38EC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111"/>
                <a:ext cx="1952" cy="51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13" name="Line 10">
                <a:extLst>
                  <a:ext uri="{FF2B5EF4-FFF2-40B4-BE49-F238E27FC236}">
                    <a16:creationId xmlns:a16="http://schemas.microsoft.com/office/drawing/2014/main" id="{49346CEF-93EC-4A24-D727-B1B4D8E4A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82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</p:grpSp>
      <p:sp>
        <p:nvSpPr>
          <p:cNvPr id="381965" name="Rectangle 13">
            <a:extLst>
              <a:ext uri="{FF2B5EF4-FFF2-40B4-BE49-F238E27FC236}">
                <a16:creationId xmlns:a16="http://schemas.microsoft.com/office/drawing/2014/main" id="{464A87C3-996E-0D3A-0B9F-8A1A23DE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9" y="5378451"/>
            <a:ext cx="29940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Output O6 goes HIGH only</a:t>
            </a:r>
            <a:br>
              <a:rPr lang="en-US" altLang="en-US" sz="1800">
                <a:cs typeface="Arial" panose="020B0604020202020204" pitchFamily="34" charset="0"/>
              </a:rPr>
            </a:br>
            <a:r>
              <a:rPr lang="en-US" altLang="en-US" sz="1800">
                <a:cs typeface="Arial" panose="020B0604020202020204" pitchFamily="34" charset="0"/>
              </a:rPr>
              <a:t>when </a:t>
            </a:r>
            <a:r>
              <a:rPr lang="en-US" altLang="en-US" sz="1800" i="1">
                <a:cs typeface="Arial" panose="020B0604020202020204" pitchFamily="34" charset="0"/>
              </a:rPr>
              <a:t>CBA </a:t>
            </a:r>
            <a:r>
              <a:rPr lang="en-US" altLang="en-US" sz="1800">
                <a:cs typeface="Arial" panose="020B0604020202020204" pitchFamily="34" charset="0"/>
              </a:rPr>
              <a:t>1102 = 610.</a:t>
            </a:r>
          </a:p>
        </p:txBody>
      </p:sp>
      <p:grpSp>
        <p:nvGrpSpPr>
          <p:cNvPr id="381982" name="Group 30">
            <a:extLst>
              <a:ext uri="{FF2B5EF4-FFF2-40B4-BE49-F238E27FC236}">
                <a16:creationId xmlns:a16="http://schemas.microsoft.com/office/drawing/2014/main" id="{4362C370-D04D-5899-E196-1F2B42D43C1A}"/>
              </a:ext>
            </a:extLst>
          </p:cNvPr>
          <p:cNvGrpSpPr>
            <a:grpSpLocks/>
          </p:cNvGrpSpPr>
          <p:nvPr/>
        </p:nvGrpSpPr>
        <p:grpSpPr bwMode="auto">
          <a:xfrm>
            <a:off x="5314950" y="5324475"/>
            <a:ext cx="4895850" cy="742950"/>
            <a:chOff x="2430" y="3114"/>
            <a:chExt cx="3084" cy="468"/>
          </a:xfrm>
        </p:grpSpPr>
        <p:sp>
          <p:nvSpPr>
            <p:cNvPr id="12306" name="Rectangle 17">
              <a:extLst>
                <a:ext uri="{FF2B5EF4-FFF2-40B4-BE49-F238E27FC236}">
                  <a16:creationId xmlns:a16="http://schemas.microsoft.com/office/drawing/2014/main" id="{A52F353E-E010-608E-4CF0-68635269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216"/>
              <a:ext cx="588" cy="26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7" name="Rectangle 18">
              <a:extLst>
                <a:ext uri="{FF2B5EF4-FFF2-40B4-BE49-F238E27FC236}">
                  <a16:creationId xmlns:a16="http://schemas.microsoft.com/office/drawing/2014/main" id="{4524C316-E769-85EE-99C3-152E347AF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3114"/>
              <a:ext cx="1878" cy="46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8" name="Line 23">
              <a:extLst>
                <a:ext uri="{FF2B5EF4-FFF2-40B4-BE49-F238E27FC236}">
                  <a16:creationId xmlns:a16="http://schemas.microsoft.com/office/drawing/2014/main" id="{10A33DBA-00E6-C459-614D-F001541DD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3348"/>
              <a:ext cx="61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381983" name="Group 31">
            <a:extLst>
              <a:ext uri="{FF2B5EF4-FFF2-40B4-BE49-F238E27FC236}">
                <a16:creationId xmlns:a16="http://schemas.microsoft.com/office/drawing/2014/main" id="{F059C15E-4A20-4F9A-6015-E72E2E47790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645026"/>
            <a:ext cx="1962150" cy="949325"/>
            <a:chOff x="3018" y="2686"/>
            <a:chExt cx="1236" cy="598"/>
          </a:xfrm>
        </p:grpSpPr>
        <p:sp>
          <p:nvSpPr>
            <p:cNvPr id="12300" name="Oval 16">
              <a:extLst>
                <a:ext uri="{FF2B5EF4-FFF2-40B4-BE49-F238E27FC236}">
                  <a16:creationId xmlns:a16="http://schemas.microsoft.com/office/drawing/2014/main" id="{1708622D-7B3E-7EF5-A835-74A0E8386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686"/>
              <a:ext cx="132" cy="13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1" name="Rectangle 14">
              <a:extLst>
                <a:ext uri="{FF2B5EF4-FFF2-40B4-BE49-F238E27FC236}">
                  <a16:creationId xmlns:a16="http://schemas.microsoft.com/office/drawing/2014/main" id="{006F5EA1-16CA-FB62-9158-8249DBA80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701"/>
              <a:ext cx="540" cy="10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02" name="Line 24">
              <a:extLst>
                <a:ext uri="{FF2B5EF4-FFF2-40B4-BE49-F238E27FC236}">
                  <a16:creationId xmlns:a16="http://schemas.microsoft.com/office/drawing/2014/main" id="{650E6048-F0AD-086F-7557-04D19D119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3282"/>
              <a:ext cx="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03" name="Line 25">
              <a:extLst>
                <a:ext uri="{FF2B5EF4-FFF2-40B4-BE49-F238E27FC236}">
                  <a16:creationId xmlns:a16="http://schemas.microsoft.com/office/drawing/2014/main" id="{EC85374B-F2D8-25A6-10D0-A175D5F97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275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04" name="Line 26">
              <a:extLst>
                <a:ext uri="{FF2B5EF4-FFF2-40B4-BE49-F238E27FC236}">
                  <a16:creationId xmlns:a16="http://schemas.microsoft.com/office/drawing/2014/main" id="{7B3DA8F6-CE27-07C3-1305-AA5CDDD1C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762"/>
              <a:ext cx="15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2305" name="Line 28">
              <a:extLst>
                <a:ext uri="{FF2B5EF4-FFF2-40B4-BE49-F238E27FC236}">
                  <a16:creationId xmlns:a16="http://schemas.microsoft.com/office/drawing/2014/main" id="{615695D9-D85A-8BDF-8BC9-F4D937F69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763"/>
              <a:ext cx="35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7" grpId="0"/>
      <p:bldP spid="381959" grpId="0" animBg="1"/>
      <p:bldP spid="3819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Group 32">
            <a:extLst>
              <a:ext uri="{FF2B5EF4-FFF2-40B4-BE49-F238E27FC236}">
                <a16:creationId xmlns:a16="http://schemas.microsoft.com/office/drawing/2014/main" id="{B1F4FE27-D4F5-D969-598B-BA11531089BF}"/>
              </a:ext>
            </a:extLst>
          </p:cNvPr>
          <p:cNvGrpSpPr>
            <a:grpSpLocks/>
          </p:cNvGrpSpPr>
          <p:nvPr/>
        </p:nvGrpSpPr>
        <p:grpSpPr bwMode="auto">
          <a:xfrm>
            <a:off x="2138363" y="2273301"/>
            <a:ext cx="8394700" cy="4168775"/>
            <a:chOff x="381" y="1168"/>
            <a:chExt cx="5288" cy="2626"/>
          </a:xfrm>
        </p:grpSpPr>
        <p:grpSp>
          <p:nvGrpSpPr>
            <p:cNvPr id="13319" name="Group 2">
              <a:extLst>
                <a:ext uri="{FF2B5EF4-FFF2-40B4-BE49-F238E27FC236}">
                  <a16:creationId xmlns:a16="http://schemas.microsoft.com/office/drawing/2014/main" id="{6DF5F488-54D2-149C-B707-0D3B61D5F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" y="1168"/>
              <a:ext cx="5288" cy="2626"/>
              <a:chOff x="381" y="1168"/>
              <a:chExt cx="5288" cy="2626"/>
            </a:xfrm>
          </p:grpSpPr>
          <p:grpSp>
            <p:nvGrpSpPr>
              <p:cNvPr id="13321" name="Group 3">
                <a:extLst>
                  <a:ext uri="{FF2B5EF4-FFF2-40B4-BE49-F238E27FC236}">
                    <a16:creationId xmlns:a16="http://schemas.microsoft.com/office/drawing/2014/main" id="{81DB3811-3B4C-4F72-F7BF-869361AC22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" y="1168"/>
                <a:ext cx="5288" cy="2626"/>
                <a:chOff x="381" y="1168"/>
                <a:chExt cx="5288" cy="2626"/>
              </a:xfrm>
            </p:grpSpPr>
            <p:pic>
              <p:nvPicPr>
                <p:cNvPr id="13323" name="Picture 4" descr="fg09_00000_AAGTOBA0">
                  <a:extLst>
                    <a:ext uri="{FF2B5EF4-FFF2-40B4-BE49-F238E27FC236}">
                      <a16:creationId xmlns:a16="http://schemas.microsoft.com/office/drawing/2014/main" id="{32C13259-5086-BC9E-1344-BB368FA75C39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" y="1168"/>
                  <a:ext cx="5246" cy="26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3324" name="Rectangle 5">
                  <a:extLst>
                    <a:ext uri="{FF2B5EF4-FFF2-40B4-BE49-F238E27FC236}">
                      <a16:creationId xmlns:a16="http://schemas.microsoft.com/office/drawing/2014/main" id="{49A8346F-05B2-C967-7782-4EE85625B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4" y="1848"/>
                  <a:ext cx="2375" cy="12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pic>
            <p:nvPicPr>
              <p:cNvPr id="13322" name="Picture 6" descr="fg09_0020b_AAGTOBA0">
                <a:extLst>
                  <a:ext uri="{FF2B5EF4-FFF2-40B4-BE49-F238E27FC236}">
                    <a16:creationId xmlns:a16="http://schemas.microsoft.com/office/drawing/2014/main" id="{22F9C4D7-0DBE-696D-D009-A1582933E9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2" y="1763"/>
                <a:ext cx="2395" cy="1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20" name="Rectangle 31">
              <a:extLst>
                <a:ext uri="{FF2B5EF4-FFF2-40B4-BE49-F238E27FC236}">
                  <a16:creationId xmlns:a16="http://schemas.microsoft.com/office/drawing/2014/main" id="{F5604F91-7BDF-C191-B471-9A47512C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1740"/>
              <a:ext cx="2543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316" name="Rectangle 7">
            <a:extLst>
              <a:ext uri="{FF2B5EF4-FFF2-40B4-BE49-F238E27FC236}">
                <a16:creationId xmlns:a16="http://schemas.microsoft.com/office/drawing/2014/main" id="{CE1BF5E5-7C1D-4F3F-E611-480D1BC3D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07" y="865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811F80C6-2B52-A3C3-79DF-8E513A1AF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4226" y="1196975"/>
            <a:ext cx="8518525" cy="382588"/>
          </a:xfrm>
          <a:noFill/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en-US" sz="2500" b="1" dirty="0"/>
              <a:t>Circuitry for a decoder with three inputs and 8 outputs.</a:t>
            </a:r>
          </a:p>
        </p:txBody>
      </p:sp>
      <p:sp>
        <p:nvSpPr>
          <p:cNvPr id="387101" name="Rectangle 29">
            <a:extLst>
              <a:ext uri="{FF2B5EF4-FFF2-40B4-BE49-F238E27FC236}">
                <a16:creationId xmlns:a16="http://schemas.microsoft.com/office/drawing/2014/main" id="{09F6C9FF-CEE8-3141-6DC6-48B98B83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6" y="2216151"/>
            <a:ext cx="4698999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This can be called a </a:t>
            </a:r>
            <a:r>
              <a:rPr lang="en-US" altLang="en-US" sz="2000" i="1" dirty="0">
                <a:cs typeface="Arial" panose="020B0604020202020204" pitchFamily="34" charset="0"/>
              </a:rPr>
              <a:t>3-line-to-8-line decoder</a:t>
            </a:r>
            <a:r>
              <a:rPr lang="en-US" altLang="en-US" sz="2000" dirty="0">
                <a:cs typeface="Arial" panose="020B0604020202020204" pitchFamily="34" charset="0"/>
              </a:rPr>
              <a:t>—it has three input lines and eight output lines.</a:t>
            </a:r>
            <a:br>
              <a:rPr lang="en-US" altLang="en-US" sz="2000" dirty="0">
                <a:cs typeface="Arial" panose="020B0604020202020204" pitchFamily="34" charset="0"/>
              </a:rPr>
            </a:br>
            <a:endParaRPr lang="en-US" altLang="en-US" sz="2000" dirty="0"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Also called a </a:t>
            </a:r>
            <a:r>
              <a:rPr lang="en-US" altLang="en-US" sz="2000" i="1" dirty="0">
                <a:cs typeface="Arial" panose="020B0604020202020204" pitchFamily="34" charset="0"/>
              </a:rPr>
              <a:t>binary-to-octal decoder </a:t>
            </a:r>
            <a:r>
              <a:rPr lang="en-US" altLang="en-US" sz="2000" dirty="0">
                <a:cs typeface="Arial" panose="020B0604020202020204" pitchFamily="34" charset="0"/>
              </a:rPr>
              <a:t>or </a:t>
            </a:r>
            <a:r>
              <a:rPr lang="en-US" altLang="en-US" sz="2000" i="1" dirty="0">
                <a:cs typeface="Arial" panose="020B0604020202020204" pitchFamily="34" charset="0"/>
              </a:rPr>
              <a:t>converter</a:t>
            </a:r>
            <a:r>
              <a:rPr lang="en-US" altLang="en-US" sz="2000" dirty="0">
                <a:cs typeface="Arial" panose="020B0604020202020204" pitchFamily="34" charset="0"/>
              </a:rPr>
              <a:t>—taking three-bit binary input code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and activating one of eight</a:t>
            </a:r>
            <a:br>
              <a:rPr lang="en-US" altLang="en-US" sz="2000" dirty="0">
                <a:cs typeface="Arial" panose="020B0604020202020204" pitchFamily="34" charset="0"/>
              </a:rPr>
            </a:br>
            <a:r>
              <a:rPr lang="en-US" altLang="en-US" sz="2000" dirty="0">
                <a:cs typeface="Arial" panose="020B0604020202020204" pitchFamily="34" charset="0"/>
              </a:rPr>
              <a:t>(octal) outputs.</a:t>
            </a:r>
            <a:br>
              <a:rPr lang="en-US" altLang="en-US" sz="2000" dirty="0">
                <a:cs typeface="Arial" panose="020B0604020202020204" pitchFamily="34" charset="0"/>
              </a:rPr>
            </a:br>
            <a:endParaRPr lang="en-US" altLang="en-US" sz="2000" dirty="0">
              <a:cs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Also referred to as a </a:t>
            </a:r>
            <a:r>
              <a:rPr lang="en-US" altLang="en-US" sz="2000" i="1" dirty="0">
                <a:cs typeface="Arial" panose="020B0604020202020204" pitchFamily="34" charset="0"/>
              </a:rPr>
              <a:t>1-of-8 decoder</a:t>
            </a:r>
            <a:r>
              <a:rPr lang="en-US" altLang="en-US" sz="2000" dirty="0">
                <a:cs typeface="Arial" panose="020B0604020202020204" pitchFamily="34" charset="0"/>
              </a:rPr>
              <a:t>—only 1 of the 8 outputs is activated at one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7641C1E-8B18-3952-8D99-892CF01B5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365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262C268D-864A-D909-A650-C1DF26663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399" y="1644650"/>
            <a:ext cx="10055225" cy="40513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Some decoders have one or more enable inputs used to control the operation of the decoder. </a:t>
            </a:r>
          </a:p>
          <a:p>
            <a:pPr lvl="1" eaLnBrk="1" hangingPunct="1"/>
            <a:r>
              <a:rPr lang="en-US" altLang="en-US" dirty="0"/>
              <a:t>The decoder is enabled only if </a:t>
            </a:r>
            <a:r>
              <a:rPr lang="en-US" altLang="en-US" i="1" dirty="0"/>
              <a:t>ENABLE </a:t>
            </a:r>
            <a:r>
              <a:rPr lang="en-US" altLang="en-US" dirty="0"/>
              <a:t>is HIGH.</a:t>
            </a:r>
          </a:p>
          <a:p>
            <a:pPr eaLnBrk="1" hangingPunct="1"/>
            <a:r>
              <a:rPr lang="en-US" altLang="en-US" dirty="0"/>
              <a:t>With common </a:t>
            </a:r>
            <a:r>
              <a:rPr lang="en-US" altLang="en-US" i="1" dirty="0"/>
              <a:t>ENABLE </a:t>
            </a:r>
            <a:r>
              <a:rPr lang="en-US" altLang="en-US" dirty="0"/>
              <a:t>line connected to a fourth input of each gate: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i="1" dirty="0"/>
              <a:t>ENABLE</a:t>
            </a:r>
            <a:r>
              <a:rPr lang="en-US" altLang="en-US" dirty="0"/>
              <a:t> is HIGH, the decoder functions normally. </a:t>
            </a:r>
          </a:p>
          <a:p>
            <a:pPr lvl="2" eaLnBrk="1" hangingPunct="1"/>
            <a:r>
              <a:rPr lang="en-US" altLang="en-US" i="1" dirty="0"/>
              <a:t>A, B, C </a:t>
            </a:r>
            <a:r>
              <a:rPr lang="en-US" altLang="en-US" dirty="0"/>
              <a:t>input will determine which output is HIGH.</a:t>
            </a:r>
            <a:r>
              <a:rPr lang="en-US" altLang="en-US" sz="2500" dirty="0"/>
              <a:t> </a:t>
            </a:r>
          </a:p>
          <a:p>
            <a:pPr lvl="1" eaLnBrk="1" hangingPunct="1"/>
            <a:r>
              <a:rPr lang="en-US" altLang="en-US" dirty="0"/>
              <a:t>If </a:t>
            </a:r>
            <a:r>
              <a:rPr lang="en-US" altLang="en-US" i="1" dirty="0"/>
              <a:t>ENABLE </a:t>
            </a:r>
            <a:r>
              <a:rPr lang="en-US" altLang="en-US" dirty="0"/>
              <a:t>is LOW, </a:t>
            </a:r>
            <a:r>
              <a:rPr lang="en-US" altLang="en-US" i="1" dirty="0"/>
              <a:t>all </a:t>
            </a:r>
            <a:r>
              <a:rPr lang="en-US" altLang="en-US" dirty="0"/>
              <a:t>outputs will be forced LOW.</a:t>
            </a:r>
          </a:p>
          <a:p>
            <a:pPr lvl="2" eaLnBrk="1" hangingPunct="1"/>
            <a:r>
              <a:rPr lang="en-US" altLang="en-US" i="1" dirty="0"/>
              <a:t>Regardless</a:t>
            </a:r>
            <a:r>
              <a:rPr lang="en-US" altLang="en-US" dirty="0"/>
              <a:t> of the levels at the </a:t>
            </a:r>
            <a:r>
              <a:rPr lang="en-US" altLang="en-US" i="1" dirty="0"/>
              <a:t>A, B, C </a:t>
            </a:r>
            <a:r>
              <a:rPr lang="en-US" altLang="en-US" dirty="0"/>
              <a:t>inputs.</a:t>
            </a:r>
            <a:r>
              <a:rPr lang="en-US" altLang="en-US" sz="25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AB71A617-004F-7417-D540-7F6CCB444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9" y="1365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B604F75C-20C1-9075-3858-8A485D452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9451" y="1111250"/>
            <a:ext cx="8518525" cy="382588"/>
          </a:xfrm>
          <a:noFill/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altLang="en-US" sz="2500" b="1"/>
              <a:t>The 74ALS138 decoder.</a:t>
            </a:r>
          </a:p>
        </p:txBody>
      </p:sp>
      <p:grpSp>
        <p:nvGrpSpPr>
          <p:cNvPr id="389144" name="Group 24">
            <a:extLst>
              <a:ext uri="{FF2B5EF4-FFF2-40B4-BE49-F238E27FC236}">
                <a16:creationId xmlns:a16="http://schemas.microsoft.com/office/drawing/2014/main" id="{AEECC099-E154-7DC0-165C-160126D536A0}"/>
              </a:ext>
            </a:extLst>
          </p:cNvPr>
          <p:cNvGrpSpPr>
            <a:grpSpLocks/>
          </p:cNvGrpSpPr>
          <p:nvPr/>
        </p:nvGrpSpPr>
        <p:grpSpPr bwMode="auto">
          <a:xfrm>
            <a:off x="2100264" y="1762125"/>
            <a:ext cx="7920037" cy="4743450"/>
            <a:chOff x="423" y="900"/>
            <a:chExt cx="4989" cy="2988"/>
          </a:xfrm>
        </p:grpSpPr>
        <p:pic>
          <p:nvPicPr>
            <p:cNvPr id="15379" name="Picture 6" descr="fg09_0030a_AAGTOBD0">
              <a:extLst>
                <a:ext uri="{FF2B5EF4-FFF2-40B4-BE49-F238E27FC236}">
                  <a16:creationId xmlns:a16="http://schemas.microsoft.com/office/drawing/2014/main" id="{48ED25AE-323D-08DB-CEB4-ACD75B5BA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900"/>
              <a:ext cx="2292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7" descr="fg09_0030b_AAGTOBD0">
              <a:extLst>
                <a:ext uri="{FF2B5EF4-FFF2-40B4-BE49-F238E27FC236}">
                  <a16:creationId xmlns:a16="http://schemas.microsoft.com/office/drawing/2014/main" id="{A3AEC96E-C988-4074-BB54-05F07AABC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7" y="3060"/>
              <a:ext cx="2220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8" descr="fg09_0030c_AAGTOBD0">
              <a:extLst>
                <a:ext uri="{FF2B5EF4-FFF2-40B4-BE49-F238E27FC236}">
                  <a16:creationId xmlns:a16="http://schemas.microsoft.com/office/drawing/2014/main" id="{84F212B3-31F1-6C30-BE7F-5980D1BCFA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996"/>
              <a:ext cx="1452" cy="1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Picture 9" descr="fg09_0030d_AAGTOBD0">
              <a:extLst>
                <a:ext uri="{FF2B5EF4-FFF2-40B4-BE49-F238E27FC236}">
                  <a16:creationId xmlns:a16="http://schemas.microsoft.com/office/drawing/2014/main" id="{719B14E5-CBB1-01C0-C3E3-DD5CFB97A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466"/>
              <a:ext cx="903" cy="1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9139" name="Group 19">
            <a:extLst>
              <a:ext uri="{FF2B5EF4-FFF2-40B4-BE49-F238E27FC236}">
                <a16:creationId xmlns:a16="http://schemas.microsoft.com/office/drawing/2014/main" id="{D60D7045-D1B8-AFD0-A79E-F8442ABE145E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1781175"/>
            <a:ext cx="5867400" cy="4724400"/>
            <a:chOff x="1680" y="912"/>
            <a:chExt cx="3696" cy="2976"/>
          </a:xfrm>
        </p:grpSpPr>
        <p:sp>
          <p:nvSpPr>
            <p:cNvPr id="15371" name="Rectangle 12">
              <a:extLst>
                <a:ext uri="{FF2B5EF4-FFF2-40B4-BE49-F238E27FC236}">
                  <a16:creationId xmlns:a16="http://schemas.microsoft.com/office/drawing/2014/main" id="{BAF045BF-2750-5846-A64E-6BED4C9D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2048"/>
              <a:ext cx="456" cy="1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2" name="Rectangle 13">
              <a:extLst>
                <a:ext uri="{FF2B5EF4-FFF2-40B4-BE49-F238E27FC236}">
                  <a16:creationId xmlns:a16="http://schemas.microsoft.com/office/drawing/2014/main" id="{D5B630D9-79E0-F262-10EC-57D3889F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3048"/>
              <a:ext cx="2238" cy="8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373" name="Group 15">
              <a:extLst>
                <a:ext uri="{FF2B5EF4-FFF2-40B4-BE49-F238E27FC236}">
                  <a16:creationId xmlns:a16="http://schemas.microsoft.com/office/drawing/2014/main" id="{FFBC5ADE-6AFC-5101-F9CB-0BBC041D3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912"/>
              <a:ext cx="3696" cy="972"/>
              <a:chOff x="1680" y="912"/>
              <a:chExt cx="3696" cy="972"/>
            </a:xfrm>
          </p:grpSpPr>
          <p:sp>
            <p:nvSpPr>
              <p:cNvPr id="15376" name="Rectangle 10">
                <a:extLst>
                  <a:ext uri="{FF2B5EF4-FFF2-40B4-BE49-F238E27FC236}">
                    <a16:creationId xmlns:a16="http://schemas.microsoft.com/office/drawing/2014/main" id="{0D263131-21C3-D0A2-7E7E-232361070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912"/>
                <a:ext cx="390" cy="56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77" name="Rectangle 11">
                <a:extLst>
                  <a:ext uri="{FF2B5EF4-FFF2-40B4-BE49-F238E27FC236}">
                    <a16:creationId xmlns:a16="http://schemas.microsoft.com/office/drawing/2014/main" id="{D4DA8E4F-B4DA-4856-1D0B-275B808CB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1008"/>
                <a:ext cx="492" cy="8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78" name="Line 14">
                <a:extLst>
                  <a:ext uri="{FF2B5EF4-FFF2-40B4-BE49-F238E27FC236}">
                    <a16:creationId xmlns:a16="http://schemas.microsoft.com/office/drawing/2014/main" id="{B1E7E23B-3090-6B75-CD39-78F9B4CD1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212"/>
                <a:ext cx="280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</p:grpSp>
        <p:sp>
          <p:nvSpPr>
            <p:cNvPr id="15374" name="Line 17">
              <a:extLst>
                <a:ext uri="{FF2B5EF4-FFF2-40B4-BE49-F238E27FC236}">
                  <a16:creationId xmlns:a16="http://schemas.microsoft.com/office/drawing/2014/main" id="{84F95B64-D10B-56A2-A870-B446522F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212"/>
              <a:ext cx="0" cy="18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5375" name="Line 18">
              <a:extLst>
                <a:ext uri="{FF2B5EF4-FFF2-40B4-BE49-F238E27FC236}">
                  <a16:creationId xmlns:a16="http://schemas.microsoft.com/office/drawing/2014/main" id="{4EA8C1FE-6FBE-0C97-DFB2-C287D938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102"/>
              <a:ext cx="10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89140" name="Rectangle 20">
            <a:extLst>
              <a:ext uri="{FF2B5EF4-FFF2-40B4-BE49-F238E27FC236}">
                <a16:creationId xmlns:a16="http://schemas.microsoft.com/office/drawing/2014/main" id="{DAE7AD4F-9B01-12D5-F432-D39C214A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4" y="5511800"/>
            <a:ext cx="140017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urier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 b="1">
                <a:cs typeface="Arial" panose="020B0604020202020204" pitchFamily="34" charset="0"/>
              </a:rPr>
              <a:t>ENABLE</a:t>
            </a:r>
            <a:br>
              <a:rPr lang="en-US" altLang="en-US" sz="2000" b="1">
                <a:cs typeface="Arial" panose="020B0604020202020204" pitchFamily="34" charset="0"/>
              </a:rPr>
            </a:br>
            <a:r>
              <a:rPr lang="en-US" altLang="en-US" sz="2000" b="1">
                <a:cs typeface="Arial" panose="020B0604020202020204" pitchFamily="34" charset="0"/>
              </a:rPr>
              <a:t>inputs</a:t>
            </a:r>
          </a:p>
        </p:txBody>
      </p:sp>
      <p:grpSp>
        <p:nvGrpSpPr>
          <p:cNvPr id="389143" name="Group 23">
            <a:extLst>
              <a:ext uri="{FF2B5EF4-FFF2-40B4-BE49-F238E27FC236}">
                <a16:creationId xmlns:a16="http://schemas.microsoft.com/office/drawing/2014/main" id="{2B119ADE-05CD-27B4-2BA4-0D37FF557D91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5438775"/>
            <a:ext cx="2057400" cy="819150"/>
            <a:chOff x="774" y="3216"/>
            <a:chExt cx="1296" cy="516"/>
          </a:xfrm>
        </p:grpSpPr>
        <p:sp>
          <p:nvSpPr>
            <p:cNvPr id="15369" name="Rectangle 21">
              <a:extLst>
                <a:ext uri="{FF2B5EF4-FFF2-40B4-BE49-F238E27FC236}">
                  <a16:creationId xmlns:a16="http://schemas.microsoft.com/office/drawing/2014/main" id="{B9E139F3-3527-14C2-3DD6-04A88962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3216"/>
              <a:ext cx="792" cy="5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0" name="Line 22">
              <a:extLst>
                <a:ext uri="{FF2B5EF4-FFF2-40B4-BE49-F238E27FC236}">
                  <a16:creationId xmlns:a16="http://schemas.microsoft.com/office/drawing/2014/main" id="{96045D89-0141-BF70-2BEA-14700119D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3480"/>
              <a:ext cx="5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5" grpId="0" build="p"/>
      <p:bldP spid="389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58D15A7-7669-E5CC-2E91-F90C03A72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2" y="674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Decoders</a:t>
            </a:r>
          </a:p>
        </p:txBody>
      </p:sp>
      <p:grpSp>
        <p:nvGrpSpPr>
          <p:cNvPr id="390176" name="Group 32">
            <a:extLst>
              <a:ext uri="{FF2B5EF4-FFF2-40B4-BE49-F238E27FC236}">
                <a16:creationId xmlns:a16="http://schemas.microsoft.com/office/drawing/2014/main" id="{D14D0716-BDC0-6C0D-92F5-C839EE7D6959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77913"/>
            <a:ext cx="8328025" cy="5780087"/>
            <a:chOff x="423" y="373"/>
            <a:chExt cx="5246" cy="3641"/>
          </a:xfrm>
        </p:grpSpPr>
        <p:grpSp>
          <p:nvGrpSpPr>
            <p:cNvPr id="16389" name="Group 25">
              <a:extLst>
                <a:ext uri="{FF2B5EF4-FFF2-40B4-BE49-F238E27FC236}">
                  <a16:creationId xmlns:a16="http://schemas.microsoft.com/office/drawing/2014/main" id="{4B38656C-9BE8-B18F-8D02-D2265D96B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3"/>
              <a:ext cx="5246" cy="3641"/>
              <a:chOff x="423" y="373"/>
              <a:chExt cx="5246" cy="3641"/>
            </a:xfrm>
          </p:grpSpPr>
          <p:sp>
            <p:nvSpPr>
              <p:cNvPr id="16393" name="Rectangle 26">
                <a:extLst>
                  <a:ext uri="{FF2B5EF4-FFF2-40B4-BE49-F238E27FC236}">
                    <a16:creationId xmlns:a16="http://schemas.microsoft.com/office/drawing/2014/main" id="{025B6071-543E-E6C0-5282-239EB68FF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240"/>
                <a:ext cx="1748" cy="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urier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2500" b="1">
                    <a:cs typeface="Arial" panose="020B0604020202020204" pitchFamily="34" charset="0"/>
                  </a:rPr>
                  <a:t>7442</a:t>
                </a:r>
                <a:br>
                  <a:rPr lang="en-US" altLang="en-US" sz="2500" b="1">
                    <a:cs typeface="Arial" panose="020B0604020202020204" pitchFamily="34" charset="0"/>
                  </a:rPr>
                </a:br>
                <a:r>
                  <a:rPr lang="en-US" altLang="en-US" sz="2500" b="1">
                    <a:cs typeface="Arial" panose="020B0604020202020204" pitchFamily="34" charset="0"/>
                  </a:rPr>
                  <a:t>BCD-to-decimal decoder.</a:t>
                </a:r>
              </a:p>
            </p:txBody>
          </p:sp>
          <p:pic>
            <p:nvPicPr>
              <p:cNvPr id="16394" name="Picture 27" descr="fg09_00000_AAGTOBF0">
                <a:extLst>
                  <a:ext uri="{FF2B5EF4-FFF2-40B4-BE49-F238E27FC236}">
                    <a16:creationId xmlns:a16="http://schemas.microsoft.com/office/drawing/2014/main" id="{0DA55539-A7B5-BC12-6202-2BE4B17B73B1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9" y="373"/>
                <a:ext cx="3410" cy="36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Rectangle 28">
                <a:extLst>
                  <a:ext uri="{FF2B5EF4-FFF2-40B4-BE49-F238E27FC236}">
                    <a16:creationId xmlns:a16="http://schemas.microsoft.com/office/drawing/2014/main" id="{5F723F5E-ACDC-F24D-FF6C-1765B55A3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" y="2382"/>
                <a:ext cx="1515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2000" b="1" baseline="0">
                    <a:latin typeface="Arial" panose="020B0604020202020204" pitchFamily="34" charset="0"/>
                  </a:rPr>
                  <a:t>This decoder does </a:t>
                </a:r>
                <a:r>
                  <a:rPr lang="en-US" altLang="en-US" sz="2000" b="1" i="1" baseline="0">
                    <a:latin typeface="Arial" panose="020B0604020202020204" pitchFamily="34" charset="0"/>
                  </a:rPr>
                  <a:t>not</a:t>
                </a:r>
                <a:r>
                  <a:rPr lang="en-US" altLang="en-US" sz="2000" b="1" baseline="0">
                    <a:latin typeface="Arial" panose="020B0604020202020204" pitchFamily="34" charset="0"/>
                  </a:rPr>
                  <a:t> have</a:t>
                </a:r>
                <a:br>
                  <a:rPr lang="en-US" altLang="en-US" sz="2000" b="1" baseline="0">
                    <a:latin typeface="Arial" panose="020B0604020202020204" pitchFamily="34" charset="0"/>
                  </a:rPr>
                </a:br>
                <a:r>
                  <a:rPr lang="en-US" altLang="en-US" sz="2000" b="1" baseline="0">
                    <a:latin typeface="Arial" panose="020B0604020202020204" pitchFamily="34" charset="0"/>
                  </a:rPr>
                  <a:t>an enable input.</a:t>
                </a:r>
              </a:p>
            </p:txBody>
          </p:sp>
        </p:grpSp>
        <p:sp>
          <p:nvSpPr>
            <p:cNvPr id="16390" name="Rectangle 29">
              <a:extLst>
                <a:ext uri="{FF2B5EF4-FFF2-40B4-BE49-F238E27FC236}">
                  <a16:creationId xmlns:a16="http://schemas.microsoft.com/office/drawing/2014/main" id="{CDCC5BD1-9038-D5EA-623B-B4EECE77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" y="3624"/>
              <a:ext cx="204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1" name="Rectangle 30">
              <a:extLst>
                <a:ext uri="{FF2B5EF4-FFF2-40B4-BE49-F238E27FC236}">
                  <a16:creationId xmlns:a16="http://schemas.microsoft.com/office/drawing/2014/main" id="{B40635C8-E2DB-AA93-3E8A-5928E9083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404"/>
              <a:ext cx="204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2" name="Rectangle 31">
              <a:extLst>
                <a:ext uri="{FF2B5EF4-FFF2-40B4-BE49-F238E27FC236}">
                  <a16:creationId xmlns:a16="http://schemas.microsoft.com/office/drawing/2014/main" id="{0C9AA4AD-B2FE-8B96-5166-D22407FF6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3882"/>
              <a:ext cx="204" cy="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1692</Words>
  <Application>Microsoft Office PowerPoint</Application>
  <PresentationFormat>Widescreen</PresentationFormat>
  <Paragraphs>145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Abadi</vt:lpstr>
      <vt:lpstr>-apple-system</vt:lpstr>
      <vt:lpstr>Aptos</vt:lpstr>
      <vt:lpstr>Aptos Display</vt:lpstr>
      <vt:lpstr>Arial</vt:lpstr>
      <vt:lpstr>TimesEuropa-Italic</vt:lpstr>
      <vt:lpstr>Office Theme</vt:lpstr>
      <vt:lpstr>DEE 4544 DIGITAL ELECTRONICS Chapter 3: Logic Function Realization with MSI Circuits</vt:lpstr>
      <vt:lpstr>PowerPoint Presentation</vt:lpstr>
      <vt:lpstr>Decoders</vt:lpstr>
      <vt:lpstr>Decoders</vt:lpstr>
      <vt:lpstr>Decoders</vt:lpstr>
      <vt:lpstr>Decoders</vt:lpstr>
      <vt:lpstr>Decoders</vt:lpstr>
      <vt:lpstr>Decoders</vt:lpstr>
      <vt:lpstr>Decoders</vt:lpstr>
      <vt:lpstr>Decoders</vt:lpstr>
      <vt:lpstr>9-2 BCD-to-7 Segment Decoder/Drivers</vt:lpstr>
      <vt:lpstr>9-2 BCD-to-7 Segment Decoder/Drivers</vt:lpstr>
      <vt:lpstr>9-2 BCD-to-7 Segment Decoder/Drivers</vt:lpstr>
      <vt:lpstr>9-2 BCD-to-7 Segment Decoder/Drivers</vt:lpstr>
      <vt:lpstr>Encoders</vt:lpstr>
      <vt:lpstr>Encoders</vt:lpstr>
      <vt:lpstr>Encoders</vt:lpstr>
      <vt:lpstr>Encoders</vt:lpstr>
      <vt:lpstr>Encoders</vt:lpstr>
      <vt:lpstr>Encoders</vt:lpstr>
      <vt:lpstr>Troubleshooting</vt:lpstr>
      <vt:lpstr>Multiplexers (Data Selectors)</vt:lpstr>
      <vt:lpstr>Multiplexers (Data Selectors)</vt:lpstr>
      <vt:lpstr>Multiplexers (Data Selectors)</vt:lpstr>
      <vt:lpstr>Multiplexers (Data Selectors)</vt:lpstr>
      <vt:lpstr>Multiplexer Applications</vt:lpstr>
      <vt:lpstr>Multiplexer Applications</vt:lpstr>
      <vt:lpstr>Multiplexer Applications</vt:lpstr>
      <vt:lpstr>Multiplexer Applications</vt:lpstr>
      <vt:lpstr>Demultiplexers (Data Distributors)</vt:lpstr>
      <vt:lpstr>Demultiplexers (Data Distributors)</vt:lpstr>
      <vt:lpstr>Demultiplexers (Data Distributors)</vt:lpstr>
      <vt:lpstr>Demultiplexers (Data Distributors)</vt:lpstr>
      <vt:lpstr>Demultiplexers (Data Distributors)</vt:lpstr>
      <vt:lpstr>Demultiplexers (Data Distributors)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Raflis Awang</dc:creator>
  <cp:lastModifiedBy>Raflis Awang</cp:lastModifiedBy>
  <cp:revision>7</cp:revision>
  <dcterms:created xsi:type="dcterms:W3CDTF">2024-04-18T02:15:05Z</dcterms:created>
  <dcterms:modified xsi:type="dcterms:W3CDTF">2024-04-18T04:27:12Z</dcterms:modified>
</cp:coreProperties>
</file>