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91" r:id="rId4"/>
    <p:sldId id="292" r:id="rId5"/>
    <p:sldId id="297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301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60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D845-414E-4ECF-8F92-5301D1137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AE848-693E-8DCF-E4EF-6B1085DF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6BF0-F100-8287-3826-B9412F3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435E-70F1-CD3F-BC35-2FF8010C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BEEF-B01D-453A-1096-DFF3EB4A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59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A836-40CB-4159-1127-F67B57A5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79DAF-BCDA-30C0-D6F7-FF7CCC547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7EBA-23B6-C1E7-A627-3299EC64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3191-21C8-494E-86EB-C40BDF07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26CD-ADDC-2549-3BA6-9994C2B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64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43D42-8A54-9F42-9EC4-93D7C892E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2C87-A799-EAB2-9733-82B2EF22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580F-BC4C-EE8C-F155-F21FEFB7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27CA9-0955-D05D-8DBA-AA1B8A24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E649-E83F-F211-3258-609820C8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73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C5E-D916-C1E1-49EA-00BD4858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7921-E8E6-528F-60C4-707EB47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84A7-BA6D-AA17-4F7D-A01FF707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DED-B394-C714-2B51-FE203CA7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3BFC-BBD1-B36C-F28B-70F181B8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3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8C05-D5DF-46A5-ECC7-982E1E1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0CF9-7959-3497-3954-FCF875C0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EE5D-465A-27F3-9247-A6AD450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2C36-7EB7-462F-ADAC-71DA8404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BA1E-8C1C-98AE-CABA-B6A109ED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95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DA6-4CE6-4EA4-FFE1-E2C661BF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1A13-1A01-16C0-E09F-FA8C60EC3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A318A-4664-21F4-9CAD-0CEB65C0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8467-65DB-2552-D649-560488C2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9C7C-B7AA-394B-D9F7-071FFDD6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221E8-AB01-6C16-E44B-1345C6AC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71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FB27-23FD-60F3-511F-494EE37C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3CF3-BF23-35CF-52D9-BC3C90B3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FEADC-4CC9-0763-2842-B14E303C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D6768-2876-A1D3-0EA8-C1CD2177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FF7F3-46BC-3909-0940-F6CAD8B0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AFF87-D652-6478-EA38-C9E3E046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930C3-9D79-CE1C-CB4C-1FA2C1E8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27BE9-D167-BED3-1753-6704382B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70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9D20-9B85-54FB-3051-41A6EAE7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00EB4-41FB-81C2-062D-E88186EE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2B92E-823F-FE3E-D804-3D7C480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0F08-8B81-712F-6587-0A96B0E7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579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447A3-D4A4-56CC-812E-0CE555A9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42A33-657B-1AD9-F733-EC09316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1A581-CA83-9E66-1EFF-386BC26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8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747-10E6-87D5-4B52-7B8900E8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2543-260C-A364-9EFC-6074397C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3D042-4DBA-CBDC-4DCF-343E8561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DD30-B75A-ECDA-EEB1-CC1802CB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6720A-FD4A-B9A4-A2CF-9068647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451D-3B20-AA73-19B5-51A65411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45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52F5-1DCE-A827-D214-31B744E3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80A75-A5E0-7345-EA9C-22B62046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E18E-48FA-0FCE-0EF1-4CCB6B6B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86A2-704D-D998-B262-E66936F1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F55A6-7D85-8CD1-DDCF-5B1536BF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85675-F239-BFFC-A1B5-19A65941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189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645A3-F7E1-1912-FC16-A8DD6AE8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0E12-A268-2FDC-EFA7-A53A6F8C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8306-F4C7-0D25-5EA6-9751F4E09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C6644-055E-4F48-8413-10DFD22CEC12}" type="datetimeFigureOut">
              <a:rPr lang="en-MY" smtClean="0"/>
              <a:t>24/4/2024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CCA1-3B2A-2E00-7B1F-ECFF40F3B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5773-364D-8982-CAEF-13601EA8C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CFB10-5436-4C31-B206-6525A7DE3B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15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643386"/>
            <a:ext cx="9448800" cy="2387600"/>
          </a:xfrm>
        </p:spPr>
        <p:txBody>
          <a:bodyPr>
            <a:normAutofit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4: </a:t>
            </a:r>
            <a:r>
              <a:rPr lang="en-US" sz="4000" dirty="0"/>
              <a:t>Flip Flops, Counters and Registers</a:t>
            </a:r>
            <a:endParaRPr lang="en-MY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4</a:t>
            </a:r>
          </a:p>
          <a:p>
            <a:pPr algn="ctr"/>
            <a:r>
              <a:rPr lang="en-MY" dirty="0"/>
              <a:t>DATE : APRIL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6" y="-4536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 dirty="0"/>
              <a:t>SR</a:t>
            </a:r>
            <a:r>
              <a:rPr lang="en-US" altLang="en-US" dirty="0"/>
              <a:t> Latch</a:t>
            </a:r>
          </a:p>
        </p:txBody>
      </p:sp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424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017" name="Group 57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5019" name="Rectangle 59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25020" name="Rectangle 60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25021" name="Rectangle 61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25022" name="Rectangle 62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25042" name="Group 82"/>
          <p:cNvGraphicFramePr>
            <a:graphicFrameLocks noGrp="1"/>
          </p:cNvGraphicFramePr>
          <p:nvPr/>
        </p:nvGraphicFramePr>
        <p:xfrm>
          <a:off x="8256588" y="1714501"/>
          <a:ext cx="1079500" cy="328613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5044" name="Rectangle 84"/>
          <p:cNvSpPr>
            <a:spLocks noChangeArrowheads="1"/>
          </p:cNvSpPr>
          <p:nvPr/>
        </p:nvSpPr>
        <p:spPr bwMode="auto">
          <a:xfrm>
            <a:off x="9459914" y="1751014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25046" name="AutoShape 86"/>
          <p:cNvSpPr>
            <a:spLocks/>
          </p:cNvSpPr>
          <p:nvPr/>
        </p:nvSpPr>
        <p:spPr bwMode="auto">
          <a:xfrm>
            <a:off x="5661026" y="5229225"/>
            <a:ext cx="1903413" cy="609600"/>
          </a:xfrm>
          <a:prstGeom prst="borderCallout1">
            <a:avLst>
              <a:gd name="adj1" fmla="val 18750"/>
              <a:gd name="adj2" fmla="val 104005"/>
              <a:gd name="adj3" fmla="val -520051"/>
              <a:gd name="adj4" fmla="val 121935"/>
            </a:avLst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Initial Value</a:t>
            </a:r>
          </a:p>
        </p:txBody>
      </p:sp>
    </p:spTree>
    <p:extLst>
      <p:ext uri="{BB962C8B-B14F-4D97-AF65-F5344CB8AC3E}">
        <p14:creationId xmlns:p14="http://schemas.microsoft.com/office/powerpoint/2010/main" val="21899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19" grpId="0"/>
      <p:bldP spid="425020" grpId="0"/>
      <p:bldP spid="425021" grpId="0"/>
      <p:bldP spid="425022" grpId="0"/>
      <p:bldP spid="425044" grpId="0"/>
      <p:bldP spid="4250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-6441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61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Group 5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7055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27056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194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195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27068" name="Group 60"/>
          <p:cNvGraphicFramePr>
            <a:graphicFrameLocks noGrp="1"/>
          </p:cNvGraphicFramePr>
          <p:nvPr/>
        </p:nvGraphicFramePr>
        <p:xfrm>
          <a:off x="8256588" y="2074864"/>
          <a:ext cx="1079500" cy="27463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7069" name="Rectangle 61"/>
          <p:cNvSpPr>
            <a:spLocks noChangeArrowheads="1"/>
          </p:cNvSpPr>
          <p:nvPr/>
        </p:nvSpPr>
        <p:spPr bwMode="auto">
          <a:xfrm>
            <a:off x="9459914" y="2074864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00" name="Rectangle 62"/>
          <p:cNvSpPr>
            <a:spLocks noChangeArrowheads="1"/>
          </p:cNvSpPr>
          <p:nvPr/>
        </p:nvSpPr>
        <p:spPr bwMode="auto">
          <a:xfrm>
            <a:off x="9464675" y="1771650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864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55" grpId="0"/>
      <p:bldP spid="427056" grpId="0"/>
      <p:bldP spid="4270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-12144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71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97" name="Group 65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218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219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28083" name="Group 51"/>
          <p:cNvGraphicFramePr>
            <a:graphicFrameLocks noGrp="1"/>
          </p:cNvGraphicFramePr>
          <p:nvPr/>
        </p:nvGraphicFramePr>
        <p:xfrm>
          <a:off x="8256588" y="2347914"/>
          <a:ext cx="1079500" cy="27463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9459914" y="2362200"/>
            <a:ext cx="776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24" name="AutoShape 61"/>
          <p:cNvSpPr>
            <a:spLocks/>
          </p:cNvSpPr>
          <p:nvPr/>
        </p:nvSpPr>
        <p:spPr bwMode="auto">
          <a:xfrm>
            <a:off x="9393238" y="1906995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7225" name="Rectangle 62"/>
          <p:cNvSpPr>
            <a:spLocks noChangeArrowheads="1"/>
          </p:cNvSpPr>
          <p:nvPr/>
        </p:nvSpPr>
        <p:spPr bwMode="auto">
          <a:xfrm>
            <a:off x="9588500" y="18938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40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79" grpId="0"/>
      <p:bldP spid="428080" grpId="0"/>
      <p:bldP spid="4280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-10047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5" name="Group 5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127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0128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242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43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30131" name="Group 51"/>
          <p:cNvGraphicFramePr>
            <a:graphicFrameLocks noGrp="1"/>
          </p:cNvGraphicFramePr>
          <p:nvPr/>
        </p:nvGraphicFramePr>
        <p:xfrm>
          <a:off x="8256588" y="2644775"/>
          <a:ext cx="1079500" cy="2746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7" name="Rectangle 60"/>
          <p:cNvSpPr>
            <a:spLocks noChangeArrowheads="1"/>
          </p:cNvSpPr>
          <p:nvPr/>
        </p:nvSpPr>
        <p:spPr bwMode="auto">
          <a:xfrm>
            <a:off x="9459914" y="2362200"/>
            <a:ext cx="776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48" name="AutoShape 61"/>
          <p:cNvSpPr>
            <a:spLocks/>
          </p:cNvSpPr>
          <p:nvPr/>
        </p:nvSpPr>
        <p:spPr bwMode="auto">
          <a:xfrm>
            <a:off x="9393238" y="1906995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8249" name="Rectangle 62"/>
          <p:cNvSpPr>
            <a:spLocks noChangeArrowheads="1"/>
          </p:cNvSpPr>
          <p:nvPr/>
        </p:nvSpPr>
        <p:spPr bwMode="auto">
          <a:xfrm>
            <a:off x="9588500" y="18938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30143" name="Rectangle 63"/>
          <p:cNvSpPr>
            <a:spLocks noChangeArrowheads="1"/>
          </p:cNvSpPr>
          <p:nvPr/>
        </p:nvSpPr>
        <p:spPr bwMode="auto">
          <a:xfrm>
            <a:off x="9461500" y="2640014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-2.22222E-6 -0.2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6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264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7" grpId="0"/>
      <p:bldP spid="430127" grpId="1"/>
      <p:bldP spid="430128" grpId="0"/>
      <p:bldP spid="430128" grpId="1"/>
      <p:bldP spid="430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-158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92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70" name="Group 66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266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267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431155" name="Group 51"/>
          <p:cNvGraphicFramePr>
            <a:graphicFrameLocks noGrp="1"/>
          </p:cNvGraphicFramePr>
          <p:nvPr/>
        </p:nvGraphicFramePr>
        <p:xfrm>
          <a:off x="8256588" y="2962275"/>
          <a:ext cx="1079500" cy="2746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71" name="Rectangle 60"/>
          <p:cNvSpPr>
            <a:spLocks noChangeArrowheads="1"/>
          </p:cNvSpPr>
          <p:nvPr/>
        </p:nvSpPr>
        <p:spPr bwMode="auto">
          <a:xfrm>
            <a:off x="9523414" y="2497139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72" name="AutoShape 61"/>
          <p:cNvSpPr>
            <a:spLocks/>
          </p:cNvSpPr>
          <p:nvPr/>
        </p:nvSpPr>
        <p:spPr bwMode="auto">
          <a:xfrm>
            <a:off x="9393238" y="1906995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9273" name="Rectangle 62"/>
          <p:cNvSpPr>
            <a:spLocks noChangeArrowheads="1"/>
          </p:cNvSpPr>
          <p:nvPr/>
        </p:nvSpPr>
        <p:spPr bwMode="auto">
          <a:xfrm>
            <a:off x="9588500" y="18938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9461500" y="2949575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75" name="AutoShape 67"/>
          <p:cNvSpPr>
            <a:spLocks/>
          </p:cNvSpPr>
          <p:nvPr/>
        </p:nvSpPr>
        <p:spPr bwMode="auto">
          <a:xfrm>
            <a:off x="9386888" y="2507070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536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-2.22222E-6 -0.2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6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2645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1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51" grpId="0"/>
      <p:bldP spid="431151" grpId="1"/>
      <p:bldP spid="431152" grpId="0"/>
      <p:bldP spid="431152" grpId="1"/>
      <p:bldP spid="4311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-3968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3" name="Group 5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2175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2176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290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291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432179" name="Group 51"/>
          <p:cNvGraphicFramePr>
            <a:graphicFrameLocks noGrp="1"/>
          </p:cNvGraphicFramePr>
          <p:nvPr/>
        </p:nvGraphicFramePr>
        <p:xfrm>
          <a:off x="8256588" y="3248025"/>
          <a:ext cx="1079500" cy="2746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95" name="Rectangle 60"/>
          <p:cNvSpPr>
            <a:spLocks noChangeArrowheads="1"/>
          </p:cNvSpPr>
          <p:nvPr/>
        </p:nvSpPr>
        <p:spPr bwMode="auto">
          <a:xfrm>
            <a:off x="9523414" y="2497139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6" name="AutoShape 61"/>
          <p:cNvSpPr>
            <a:spLocks/>
          </p:cNvSpPr>
          <p:nvPr/>
        </p:nvSpPr>
        <p:spPr bwMode="auto">
          <a:xfrm>
            <a:off x="9393238" y="1906995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10297" name="Rectangle 62"/>
          <p:cNvSpPr>
            <a:spLocks noChangeArrowheads="1"/>
          </p:cNvSpPr>
          <p:nvPr/>
        </p:nvSpPr>
        <p:spPr bwMode="auto">
          <a:xfrm>
            <a:off x="9588500" y="18938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298" name="Rectangle 63"/>
          <p:cNvSpPr>
            <a:spLocks noChangeArrowheads="1"/>
          </p:cNvSpPr>
          <p:nvPr/>
        </p:nvSpPr>
        <p:spPr bwMode="auto">
          <a:xfrm>
            <a:off x="9461500" y="2949575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99" name="AutoShape 64"/>
          <p:cNvSpPr>
            <a:spLocks/>
          </p:cNvSpPr>
          <p:nvPr/>
        </p:nvSpPr>
        <p:spPr bwMode="auto">
          <a:xfrm>
            <a:off x="9386888" y="2507070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32193" name="Rectangle 65"/>
          <p:cNvSpPr>
            <a:spLocks noChangeArrowheads="1"/>
          </p:cNvSpPr>
          <p:nvPr/>
        </p:nvSpPr>
        <p:spPr bwMode="auto">
          <a:xfrm>
            <a:off x="9455150" y="327183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5" grpId="0"/>
      <p:bldP spid="432176" grpId="0"/>
      <p:bldP spid="4321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-3968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222" name="Group 70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3199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33200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314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315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433203" name="Group 51"/>
          <p:cNvGraphicFramePr>
            <a:graphicFrameLocks noGrp="1"/>
          </p:cNvGraphicFramePr>
          <p:nvPr/>
        </p:nvGraphicFramePr>
        <p:xfrm>
          <a:off x="8256588" y="3586164"/>
          <a:ext cx="1079500" cy="274637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19" name="Rectangle 60"/>
          <p:cNvSpPr>
            <a:spLocks noChangeArrowheads="1"/>
          </p:cNvSpPr>
          <p:nvPr/>
        </p:nvSpPr>
        <p:spPr bwMode="auto">
          <a:xfrm>
            <a:off x="9523414" y="2497139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20" name="AutoShape 61"/>
          <p:cNvSpPr>
            <a:spLocks/>
          </p:cNvSpPr>
          <p:nvPr/>
        </p:nvSpPr>
        <p:spPr bwMode="auto">
          <a:xfrm>
            <a:off x="9393238" y="1906995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11321" name="Rectangle 62"/>
          <p:cNvSpPr>
            <a:spLocks noChangeArrowheads="1"/>
          </p:cNvSpPr>
          <p:nvPr/>
        </p:nvSpPr>
        <p:spPr bwMode="auto">
          <a:xfrm>
            <a:off x="9588500" y="18938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322" name="Rectangle 63"/>
          <p:cNvSpPr>
            <a:spLocks noChangeArrowheads="1"/>
          </p:cNvSpPr>
          <p:nvPr/>
        </p:nvSpPr>
        <p:spPr bwMode="auto">
          <a:xfrm>
            <a:off x="9512300" y="3089275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23" name="AutoShape 64"/>
          <p:cNvSpPr>
            <a:spLocks/>
          </p:cNvSpPr>
          <p:nvPr/>
        </p:nvSpPr>
        <p:spPr bwMode="auto">
          <a:xfrm>
            <a:off x="9386888" y="2507070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33217" name="Rectangle 65"/>
          <p:cNvSpPr>
            <a:spLocks noChangeArrowheads="1"/>
          </p:cNvSpPr>
          <p:nvPr/>
        </p:nvSpPr>
        <p:spPr bwMode="auto">
          <a:xfrm>
            <a:off x="9455150" y="35575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25" name="AutoShape 67"/>
          <p:cNvSpPr>
            <a:spLocks/>
          </p:cNvSpPr>
          <p:nvPr/>
        </p:nvSpPr>
        <p:spPr bwMode="auto">
          <a:xfrm>
            <a:off x="9394825" y="3096033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33223" name="Rectangle 71"/>
          <p:cNvSpPr>
            <a:spLocks noChangeArrowheads="1"/>
          </p:cNvSpPr>
          <p:nvPr/>
        </p:nvSpPr>
        <p:spPr bwMode="auto">
          <a:xfrm>
            <a:off x="5016500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212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3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99" grpId="0"/>
      <p:bldP spid="433200" grpId="0"/>
      <p:bldP spid="433200" grpId="1"/>
      <p:bldP spid="433217" grpId="0"/>
      <p:bldP spid="4332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38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 dirty="0"/>
              <a:t>SR</a:t>
            </a:r>
            <a:r>
              <a:rPr lang="en-US" altLang="en-US" dirty="0"/>
              <a:t> Latch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495551" y="2528888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528888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1" name="Group 5"/>
          <p:cNvGraphicFramePr>
            <a:graphicFrameLocks noGrp="1"/>
          </p:cNvGraphicFramePr>
          <p:nvPr/>
        </p:nvGraphicFramePr>
        <p:xfrm>
          <a:off x="7175500" y="1449389"/>
          <a:ext cx="2160588" cy="270033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 R  Q</a:t>
                      </a:r>
                      <a:r>
                        <a:rPr kumimoji="0" lang="en-US" alt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endParaRPr kumimoji="0" lang="en-US" altLang="en-US" sz="18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4223" name="Rectangle 47"/>
          <p:cNvSpPr>
            <a:spLocks noChangeArrowheads="1"/>
          </p:cNvSpPr>
          <p:nvPr/>
        </p:nvSpPr>
        <p:spPr bwMode="auto">
          <a:xfrm>
            <a:off x="5014913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4224" name="Rectangle 48"/>
          <p:cNvSpPr>
            <a:spLocks noChangeArrowheads="1"/>
          </p:cNvSpPr>
          <p:nvPr/>
        </p:nvSpPr>
        <p:spPr bwMode="auto">
          <a:xfrm>
            <a:off x="5014913" y="4329114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338" name="Rectangle 49"/>
          <p:cNvSpPr>
            <a:spLocks noChangeArrowheads="1"/>
          </p:cNvSpPr>
          <p:nvPr/>
        </p:nvSpPr>
        <p:spPr bwMode="auto">
          <a:xfrm>
            <a:off x="3035300" y="2451101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339" name="Rectangle 50"/>
          <p:cNvSpPr>
            <a:spLocks noChangeArrowheads="1"/>
          </p:cNvSpPr>
          <p:nvPr/>
        </p:nvSpPr>
        <p:spPr bwMode="auto">
          <a:xfrm>
            <a:off x="3035300" y="43957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434227" name="Group 51"/>
          <p:cNvGraphicFramePr>
            <a:graphicFrameLocks noGrp="1"/>
          </p:cNvGraphicFramePr>
          <p:nvPr/>
        </p:nvGraphicFramePr>
        <p:xfrm>
          <a:off x="8256588" y="3860800"/>
          <a:ext cx="1079500" cy="2746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43" name="Rectangle 60"/>
          <p:cNvSpPr>
            <a:spLocks noChangeArrowheads="1"/>
          </p:cNvSpPr>
          <p:nvPr/>
        </p:nvSpPr>
        <p:spPr bwMode="auto">
          <a:xfrm>
            <a:off x="9523414" y="2497139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4" name="AutoShape 61"/>
          <p:cNvSpPr>
            <a:spLocks/>
          </p:cNvSpPr>
          <p:nvPr/>
        </p:nvSpPr>
        <p:spPr bwMode="auto">
          <a:xfrm>
            <a:off x="9393238" y="1906995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12345" name="Rectangle 62"/>
          <p:cNvSpPr>
            <a:spLocks noChangeArrowheads="1"/>
          </p:cNvSpPr>
          <p:nvPr/>
        </p:nvSpPr>
        <p:spPr bwMode="auto">
          <a:xfrm>
            <a:off x="9588500" y="18938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346" name="Rectangle 63"/>
          <p:cNvSpPr>
            <a:spLocks noChangeArrowheads="1"/>
          </p:cNvSpPr>
          <p:nvPr/>
        </p:nvSpPr>
        <p:spPr bwMode="auto">
          <a:xfrm>
            <a:off x="9512300" y="3089275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7" name="AutoShape 64"/>
          <p:cNvSpPr>
            <a:spLocks/>
          </p:cNvSpPr>
          <p:nvPr/>
        </p:nvSpPr>
        <p:spPr bwMode="auto">
          <a:xfrm>
            <a:off x="9386888" y="2507070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12348" name="Rectangle 65"/>
          <p:cNvSpPr>
            <a:spLocks noChangeArrowheads="1"/>
          </p:cNvSpPr>
          <p:nvPr/>
        </p:nvSpPr>
        <p:spPr bwMode="auto">
          <a:xfrm>
            <a:off x="9455150" y="3557589"/>
            <a:ext cx="776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49" name="AutoShape 67"/>
          <p:cNvSpPr>
            <a:spLocks/>
          </p:cNvSpPr>
          <p:nvPr/>
        </p:nvSpPr>
        <p:spPr bwMode="auto">
          <a:xfrm>
            <a:off x="9394825" y="3096033"/>
            <a:ext cx="180" cy="276999"/>
          </a:xfrm>
          <a:prstGeom prst="rightBrace">
            <a:avLst>
              <a:gd name="adj1" fmla="val 165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34244" name="Rectangle 68"/>
          <p:cNvSpPr>
            <a:spLocks noChangeArrowheads="1"/>
          </p:cNvSpPr>
          <p:nvPr/>
        </p:nvSpPr>
        <p:spPr bwMode="auto">
          <a:xfrm>
            <a:off x="5016500" y="2528889"/>
            <a:ext cx="1795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34245" name="Rectangle 69"/>
          <p:cNvSpPr>
            <a:spLocks noChangeArrowheads="1"/>
          </p:cNvSpPr>
          <p:nvPr/>
        </p:nvSpPr>
        <p:spPr bwMode="auto">
          <a:xfrm>
            <a:off x="9466264" y="3852864"/>
            <a:ext cx="776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CC3300"/>
              </a:buClr>
              <a:buSzPct val="100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altLang="en-US" baseline="-250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23" grpId="0"/>
      <p:bldP spid="434223" grpId="1"/>
      <p:bldP spid="434224" grpId="0"/>
      <p:bldP spid="434244" grpId="0"/>
      <p:bldP spid="4342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-9723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1" y="1186657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 dirty="0"/>
              <a:t>SR</a:t>
            </a:r>
            <a:r>
              <a:rPr lang="en-US" altLang="en-US" dirty="0"/>
              <a:t> Latch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2495551" y="1628775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628775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349" name="Group 149"/>
          <p:cNvGraphicFramePr>
            <a:graphicFrameLocks noGrp="1"/>
          </p:cNvGraphicFramePr>
          <p:nvPr/>
        </p:nvGraphicFramePr>
        <p:xfrm>
          <a:off x="6456364" y="1449388"/>
          <a:ext cx="216058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  R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5313" name="Rectangle 113"/>
          <p:cNvSpPr>
            <a:spLocks noChangeArrowheads="1"/>
          </p:cNvSpPr>
          <p:nvPr/>
        </p:nvSpPr>
        <p:spPr bwMode="auto">
          <a:xfrm>
            <a:off x="8639175" y="1817688"/>
            <a:ext cx="16208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</a:p>
        </p:txBody>
      </p:sp>
      <p:graphicFrame>
        <p:nvGraphicFramePr>
          <p:cNvPr id="435316" name="Object 116"/>
          <p:cNvGraphicFramePr>
            <a:graphicFrameLocks noChangeAspect="1"/>
          </p:cNvGraphicFramePr>
          <p:nvPr/>
        </p:nvGraphicFramePr>
        <p:xfrm>
          <a:off x="2495550" y="4149726"/>
          <a:ext cx="32400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09203" imgH="776143" progId="Visio.Drawing.11">
                  <p:embed/>
                </p:oleObj>
              </mc:Choice>
              <mc:Fallback>
                <p:oleObj name="Visio" r:id="rId4" imgW="1209203" imgH="776143" progId="Visio.Drawing.11">
                  <p:embed/>
                  <p:pic>
                    <p:nvPicPr>
                      <p:cNvPr id="43531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49726"/>
                        <a:ext cx="324008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352" name="Group 152"/>
          <p:cNvGraphicFramePr>
            <a:graphicFrameLocks noGrp="1"/>
          </p:cNvGraphicFramePr>
          <p:nvPr/>
        </p:nvGraphicFramePr>
        <p:xfrm>
          <a:off x="6456364" y="4149725"/>
          <a:ext cx="2160587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  R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5344" name="Rectangle 144"/>
          <p:cNvSpPr>
            <a:spLocks noChangeArrowheads="1"/>
          </p:cNvSpPr>
          <p:nvPr/>
        </p:nvSpPr>
        <p:spPr bwMode="auto">
          <a:xfrm>
            <a:off x="8653464" y="4527550"/>
            <a:ext cx="16208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endParaRPr lang="en-US" altLang="en-US" sz="2400">
              <a:solidFill>
                <a:srgbClr val="99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  <a:endParaRPr lang="en-US" altLang="en-US" sz="240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38707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5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5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5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3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762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Latches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2495551" y="1628775"/>
          <a:ext cx="3305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9203" imgH="776143" progId="Visio.Drawing.11">
                  <p:embed/>
                </p:oleObj>
              </mc:Choice>
              <mc:Fallback>
                <p:oleObj name="Visio" r:id="rId2" imgW="1209203" imgH="776143" progId="Visio.Drawing.11">
                  <p:embed/>
                  <p:pic>
                    <p:nvPicPr>
                      <p:cNvPr id="14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628775"/>
                        <a:ext cx="3305175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5" name="Group 61"/>
          <p:cNvGraphicFramePr>
            <a:graphicFrameLocks noGrp="1"/>
          </p:cNvGraphicFramePr>
          <p:nvPr/>
        </p:nvGraphicFramePr>
        <p:xfrm>
          <a:off x="6456363" y="1449388"/>
          <a:ext cx="2159000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  R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62" name="Rectangle 30"/>
          <p:cNvSpPr>
            <a:spLocks noChangeArrowheads="1"/>
          </p:cNvSpPr>
          <p:nvPr/>
        </p:nvSpPr>
        <p:spPr bwMode="auto">
          <a:xfrm>
            <a:off x="8639175" y="1817688"/>
            <a:ext cx="16208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</a:p>
        </p:txBody>
      </p:sp>
      <p:graphicFrame>
        <p:nvGraphicFramePr>
          <p:cNvPr id="436287" name="Group 63"/>
          <p:cNvGraphicFramePr>
            <a:graphicFrameLocks noGrp="1"/>
          </p:cNvGraphicFramePr>
          <p:nvPr/>
        </p:nvGraphicFramePr>
        <p:xfrm>
          <a:off x="6456363" y="4149725"/>
          <a:ext cx="2159000" cy="215900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S’  R’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83" name="Rectangle 56"/>
          <p:cNvSpPr>
            <a:spLocks noChangeArrowheads="1"/>
          </p:cNvSpPr>
          <p:nvPr/>
        </p:nvSpPr>
        <p:spPr bwMode="auto">
          <a:xfrm>
            <a:off x="8653464" y="4527550"/>
            <a:ext cx="16208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endParaRPr lang="en-US" altLang="en-US" sz="2400">
              <a:solidFill>
                <a:srgbClr val="99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  <a:endParaRPr lang="en-US" altLang="en-US" sz="240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</p:txBody>
      </p:sp>
      <p:graphicFrame>
        <p:nvGraphicFramePr>
          <p:cNvPr id="14384" name="Object 57"/>
          <p:cNvGraphicFramePr>
            <a:graphicFrameLocks noChangeAspect="1"/>
          </p:cNvGraphicFramePr>
          <p:nvPr/>
        </p:nvGraphicFramePr>
        <p:xfrm>
          <a:off x="2495550" y="4149725"/>
          <a:ext cx="3240088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28222" imgH="776143" progId="Visio.Drawing.11">
                  <p:embed/>
                </p:oleObj>
              </mc:Choice>
              <mc:Fallback>
                <p:oleObj name="Visio" r:id="rId4" imgW="1228222" imgH="776143" progId="Visio.Drawing.11">
                  <p:embed/>
                  <p:pic>
                    <p:nvPicPr>
                      <p:cNvPr id="1438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149725"/>
                        <a:ext cx="3240088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9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3A04-A012-2598-0CCD-8F4E82BF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Course content outline.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00A3-812B-31EE-42B6-A6CD6FA4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flip – flops and its Applications.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8941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6588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Controlled Latches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SR</a:t>
            </a:r>
            <a:r>
              <a:rPr lang="en-US" altLang="en-US"/>
              <a:t> Latch with Control Input</a:t>
            </a:r>
          </a:p>
        </p:txBody>
      </p:sp>
      <p:graphicFrame>
        <p:nvGraphicFramePr>
          <p:cNvPr id="437312" name="Group 64"/>
          <p:cNvGraphicFramePr>
            <a:graphicFrameLocks noGrp="1"/>
          </p:cNvGraphicFramePr>
          <p:nvPr/>
        </p:nvGraphicFramePr>
        <p:xfrm>
          <a:off x="4116388" y="3968750"/>
          <a:ext cx="2519362" cy="25908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S  R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x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/>
                          <a:cs typeface="Times New Roman" pitchFamily="18" charset="0"/>
                        </a:rPr>
                        <a:t>’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6726239" y="4329113"/>
            <a:ext cx="162083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</a:p>
        </p:txBody>
      </p:sp>
      <p:graphicFrame>
        <p:nvGraphicFramePr>
          <p:cNvPr id="437305" name="Object 57"/>
          <p:cNvGraphicFramePr>
            <a:graphicFrameLocks noChangeAspect="1"/>
          </p:cNvGraphicFramePr>
          <p:nvPr/>
        </p:nvGraphicFramePr>
        <p:xfrm>
          <a:off x="6635750" y="1709738"/>
          <a:ext cx="360045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50258" imgH="883920" progId="Visio.Drawing.11">
                  <p:embed/>
                </p:oleObj>
              </mc:Choice>
              <mc:Fallback>
                <p:oleObj name="Visio" r:id="rId2" imgW="1850258" imgH="883920" progId="Visio.Drawing.11">
                  <p:embed/>
                  <p:pic>
                    <p:nvPicPr>
                      <p:cNvPr id="43730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1709738"/>
                        <a:ext cx="360045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13" name="Object 65"/>
          <p:cNvGraphicFramePr>
            <a:graphicFrameLocks noChangeAspect="1"/>
          </p:cNvGraphicFramePr>
          <p:nvPr/>
        </p:nvGraphicFramePr>
        <p:xfrm>
          <a:off x="2135188" y="1709738"/>
          <a:ext cx="360045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50258" imgH="883920" progId="Visio.Drawing.11">
                  <p:embed/>
                </p:oleObj>
              </mc:Choice>
              <mc:Fallback>
                <p:oleObj name="Visio" r:id="rId4" imgW="1850258" imgH="883920" progId="Visio.Drawing.11">
                  <p:embed/>
                  <p:pic>
                    <p:nvPicPr>
                      <p:cNvPr id="43731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09738"/>
                        <a:ext cx="360045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8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-13235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Controlled Latches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D</a:t>
            </a:r>
            <a:r>
              <a:rPr lang="en-US" altLang="en-US"/>
              <a:t> Latch (</a:t>
            </a:r>
            <a:r>
              <a:rPr lang="en-US" altLang="en-US" i="1">
                <a:solidFill>
                  <a:srgbClr val="996600"/>
                </a:solidFill>
              </a:rPr>
              <a:t>D</a:t>
            </a:r>
            <a:r>
              <a:rPr lang="en-US" altLang="en-US">
                <a:solidFill>
                  <a:srgbClr val="996600"/>
                </a:solidFill>
              </a:rPr>
              <a:t> = </a:t>
            </a:r>
            <a:r>
              <a:rPr lang="en-US" altLang="en-US" i="1">
                <a:solidFill>
                  <a:srgbClr val="996600"/>
                </a:solidFill>
              </a:rPr>
              <a:t>Data</a:t>
            </a:r>
            <a:r>
              <a:rPr lang="en-US" altLang="en-US"/>
              <a:t>)</a:t>
            </a:r>
          </a:p>
        </p:txBody>
      </p:sp>
      <p:graphicFrame>
        <p:nvGraphicFramePr>
          <p:cNvPr id="439335" name="Group 39"/>
          <p:cNvGraphicFramePr>
            <a:graphicFrameLocks noGrp="1"/>
          </p:cNvGraphicFramePr>
          <p:nvPr/>
        </p:nvGraphicFramePr>
        <p:xfrm>
          <a:off x="3397250" y="4291013"/>
          <a:ext cx="2159000" cy="1727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D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5556250" y="4689475"/>
            <a:ext cx="16208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</p:txBody>
      </p:sp>
      <p:graphicFrame>
        <p:nvGraphicFramePr>
          <p:cNvPr id="439331" name="Object 35"/>
          <p:cNvGraphicFramePr>
            <a:graphicFrameLocks noChangeAspect="1"/>
          </p:cNvGraphicFramePr>
          <p:nvPr/>
        </p:nvGraphicFramePr>
        <p:xfrm>
          <a:off x="2219325" y="1760539"/>
          <a:ext cx="46942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43546" imgH="1013155" progId="Visio.Drawing.11">
                  <p:embed/>
                </p:oleObj>
              </mc:Choice>
              <mc:Fallback>
                <p:oleObj name="Visio" r:id="rId2" imgW="2343546" imgH="1013155" progId="Visio.Drawing.11">
                  <p:embed/>
                  <p:pic>
                    <p:nvPicPr>
                      <p:cNvPr id="439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1760539"/>
                        <a:ext cx="4694238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36" name="Line 40"/>
          <p:cNvSpPr>
            <a:spLocks noChangeShapeType="1"/>
          </p:cNvSpPr>
          <p:nvPr/>
        </p:nvSpPr>
        <p:spPr bwMode="auto">
          <a:xfrm>
            <a:off x="7896226" y="216852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37" name="Line 41"/>
          <p:cNvSpPr>
            <a:spLocks noChangeShapeType="1"/>
          </p:cNvSpPr>
          <p:nvPr/>
        </p:nvSpPr>
        <p:spPr bwMode="auto">
          <a:xfrm rot="16200000">
            <a:off x="8076407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38" name="Line 42"/>
          <p:cNvSpPr>
            <a:spLocks noChangeShapeType="1"/>
          </p:cNvSpPr>
          <p:nvPr/>
        </p:nvSpPr>
        <p:spPr bwMode="auto">
          <a:xfrm>
            <a:off x="8256588" y="1808163"/>
            <a:ext cx="360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45" name="Line 49"/>
          <p:cNvSpPr>
            <a:spLocks noChangeShapeType="1"/>
          </p:cNvSpPr>
          <p:nvPr/>
        </p:nvSpPr>
        <p:spPr bwMode="auto">
          <a:xfrm rot="16200000">
            <a:off x="8436769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46" name="Line 50"/>
          <p:cNvSpPr>
            <a:spLocks noChangeShapeType="1"/>
          </p:cNvSpPr>
          <p:nvPr/>
        </p:nvSpPr>
        <p:spPr bwMode="auto">
          <a:xfrm>
            <a:off x="8616951" y="216852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47" name="Line 51"/>
          <p:cNvSpPr>
            <a:spLocks noChangeShapeType="1"/>
          </p:cNvSpPr>
          <p:nvPr/>
        </p:nvSpPr>
        <p:spPr bwMode="auto">
          <a:xfrm rot="16200000">
            <a:off x="8797132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48" name="Line 52"/>
          <p:cNvSpPr>
            <a:spLocks noChangeShapeType="1"/>
          </p:cNvSpPr>
          <p:nvPr/>
        </p:nvSpPr>
        <p:spPr bwMode="auto">
          <a:xfrm>
            <a:off x="8977313" y="1808163"/>
            <a:ext cx="360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49" name="Line 53"/>
          <p:cNvSpPr>
            <a:spLocks noChangeShapeType="1"/>
          </p:cNvSpPr>
          <p:nvPr/>
        </p:nvSpPr>
        <p:spPr bwMode="auto">
          <a:xfrm rot="16200000">
            <a:off x="9157494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50" name="Line 54"/>
          <p:cNvSpPr>
            <a:spLocks noChangeShapeType="1"/>
          </p:cNvSpPr>
          <p:nvPr/>
        </p:nvSpPr>
        <p:spPr bwMode="auto">
          <a:xfrm>
            <a:off x="9337676" y="216852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51" name="Line 55"/>
          <p:cNvSpPr>
            <a:spLocks noChangeShapeType="1"/>
          </p:cNvSpPr>
          <p:nvPr/>
        </p:nvSpPr>
        <p:spPr bwMode="auto">
          <a:xfrm rot="16200000">
            <a:off x="9517857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9698038" y="1808163"/>
            <a:ext cx="360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53" name="Line 57"/>
          <p:cNvSpPr>
            <a:spLocks noChangeShapeType="1"/>
          </p:cNvSpPr>
          <p:nvPr/>
        </p:nvSpPr>
        <p:spPr bwMode="auto">
          <a:xfrm rot="16200000">
            <a:off x="9878219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54" name="Line 58"/>
          <p:cNvSpPr>
            <a:spLocks noChangeShapeType="1"/>
          </p:cNvSpPr>
          <p:nvPr/>
        </p:nvSpPr>
        <p:spPr bwMode="auto">
          <a:xfrm>
            <a:off x="10056813" y="2168525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57" name="Rectangle 61"/>
          <p:cNvSpPr>
            <a:spLocks noChangeArrowheads="1"/>
          </p:cNvSpPr>
          <p:nvPr/>
        </p:nvSpPr>
        <p:spPr bwMode="auto">
          <a:xfrm>
            <a:off x="7535863" y="1808163"/>
            <a:ext cx="205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39358" name="Rectangle 62"/>
          <p:cNvSpPr>
            <a:spLocks noChangeArrowheads="1"/>
          </p:cNvSpPr>
          <p:nvPr/>
        </p:nvSpPr>
        <p:spPr bwMode="auto">
          <a:xfrm>
            <a:off x="7896226" y="1268413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Timing Diagram</a:t>
            </a:r>
          </a:p>
        </p:txBody>
      </p:sp>
      <p:sp>
        <p:nvSpPr>
          <p:cNvPr id="439359" name="Rectangle 63"/>
          <p:cNvSpPr>
            <a:spLocks noChangeArrowheads="1"/>
          </p:cNvSpPr>
          <p:nvPr/>
        </p:nvSpPr>
        <p:spPr bwMode="auto">
          <a:xfrm>
            <a:off x="7535863" y="2528888"/>
            <a:ext cx="22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39360" name="Line 64"/>
          <p:cNvSpPr>
            <a:spLocks noChangeShapeType="1"/>
          </p:cNvSpPr>
          <p:nvPr/>
        </p:nvSpPr>
        <p:spPr bwMode="auto">
          <a:xfrm>
            <a:off x="7896225" y="2889250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 rot="16200000">
            <a:off x="7895432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8075614" y="2528888"/>
            <a:ext cx="72072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 rot="16200000">
            <a:off x="8616157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8796339" y="2889250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5" name="Line 69"/>
          <p:cNvSpPr>
            <a:spLocks noChangeShapeType="1"/>
          </p:cNvSpPr>
          <p:nvPr/>
        </p:nvSpPr>
        <p:spPr bwMode="auto">
          <a:xfrm rot="16200000">
            <a:off x="9336882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6" name="Line 70"/>
          <p:cNvSpPr>
            <a:spLocks noChangeShapeType="1"/>
          </p:cNvSpPr>
          <p:nvPr/>
        </p:nvSpPr>
        <p:spPr bwMode="auto">
          <a:xfrm>
            <a:off x="9517064" y="2528888"/>
            <a:ext cx="72072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7" name="Line 71"/>
          <p:cNvSpPr>
            <a:spLocks noChangeShapeType="1"/>
          </p:cNvSpPr>
          <p:nvPr/>
        </p:nvSpPr>
        <p:spPr bwMode="auto">
          <a:xfrm rot="16200000">
            <a:off x="10057607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10236200" y="2889250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69" name="Rectangle 73"/>
          <p:cNvSpPr>
            <a:spLocks noChangeArrowheads="1"/>
          </p:cNvSpPr>
          <p:nvPr/>
        </p:nvSpPr>
        <p:spPr bwMode="auto">
          <a:xfrm>
            <a:off x="7535863" y="3263900"/>
            <a:ext cx="22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39370" name="Line 74"/>
          <p:cNvSpPr>
            <a:spLocks noChangeShapeType="1"/>
          </p:cNvSpPr>
          <p:nvPr/>
        </p:nvSpPr>
        <p:spPr bwMode="auto">
          <a:xfrm>
            <a:off x="7896226" y="3608388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 rot="16200000">
            <a:off x="8076407" y="34282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2" name="Line 76"/>
          <p:cNvSpPr>
            <a:spLocks noChangeShapeType="1"/>
          </p:cNvSpPr>
          <p:nvPr/>
        </p:nvSpPr>
        <p:spPr bwMode="auto">
          <a:xfrm>
            <a:off x="8256588" y="3249613"/>
            <a:ext cx="36036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3" name="Line 77"/>
          <p:cNvSpPr>
            <a:spLocks noChangeShapeType="1"/>
          </p:cNvSpPr>
          <p:nvPr/>
        </p:nvSpPr>
        <p:spPr bwMode="auto">
          <a:xfrm rot="16200000">
            <a:off x="8795544" y="34282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4" name="Line 78"/>
          <p:cNvSpPr>
            <a:spLocks noChangeShapeType="1"/>
          </p:cNvSpPr>
          <p:nvPr/>
        </p:nvSpPr>
        <p:spPr bwMode="auto">
          <a:xfrm>
            <a:off x="8975726" y="3608388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5" name="Line 79"/>
          <p:cNvSpPr>
            <a:spLocks noChangeShapeType="1"/>
          </p:cNvSpPr>
          <p:nvPr/>
        </p:nvSpPr>
        <p:spPr bwMode="auto">
          <a:xfrm rot="16200000">
            <a:off x="9516269" y="34282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6" name="Line 80"/>
          <p:cNvSpPr>
            <a:spLocks noChangeShapeType="1"/>
          </p:cNvSpPr>
          <p:nvPr/>
        </p:nvSpPr>
        <p:spPr bwMode="auto">
          <a:xfrm>
            <a:off x="9696450" y="3249613"/>
            <a:ext cx="7191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7" name="Line 81"/>
          <p:cNvSpPr>
            <a:spLocks noChangeShapeType="1"/>
          </p:cNvSpPr>
          <p:nvPr/>
        </p:nvSpPr>
        <p:spPr bwMode="auto">
          <a:xfrm flipV="1">
            <a:off x="7896225" y="1808164"/>
            <a:ext cx="0" cy="2160587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78" name="Rectangle 82"/>
          <p:cNvSpPr>
            <a:spLocks noChangeArrowheads="1"/>
          </p:cNvSpPr>
          <p:nvPr/>
        </p:nvSpPr>
        <p:spPr bwMode="auto">
          <a:xfrm>
            <a:off x="7835900" y="3968750"/>
            <a:ext cx="84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439379" name="Line 83"/>
          <p:cNvSpPr>
            <a:spLocks noChangeShapeType="1"/>
          </p:cNvSpPr>
          <p:nvPr/>
        </p:nvSpPr>
        <p:spPr bwMode="auto">
          <a:xfrm>
            <a:off x="8616951" y="3249613"/>
            <a:ext cx="3603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0" name="Line 84"/>
          <p:cNvSpPr>
            <a:spLocks noChangeShapeType="1"/>
          </p:cNvSpPr>
          <p:nvPr/>
        </p:nvSpPr>
        <p:spPr bwMode="auto">
          <a:xfrm flipV="1">
            <a:off x="8256588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1" name="Line 85"/>
          <p:cNvSpPr>
            <a:spLocks noChangeShapeType="1"/>
          </p:cNvSpPr>
          <p:nvPr/>
        </p:nvSpPr>
        <p:spPr bwMode="auto">
          <a:xfrm flipV="1">
            <a:off x="8616950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2" name="Line 86"/>
          <p:cNvSpPr>
            <a:spLocks noChangeShapeType="1"/>
          </p:cNvSpPr>
          <p:nvPr/>
        </p:nvSpPr>
        <p:spPr bwMode="auto">
          <a:xfrm flipV="1">
            <a:off x="8977313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3" name="Line 87"/>
          <p:cNvSpPr>
            <a:spLocks noChangeShapeType="1"/>
          </p:cNvSpPr>
          <p:nvPr/>
        </p:nvSpPr>
        <p:spPr bwMode="auto">
          <a:xfrm flipV="1">
            <a:off x="9337675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4" name="Line 88"/>
          <p:cNvSpPr>
            <a:spLocks noChangeShapeType="1"/>
          </p:cNvSpPr>
          <p:nvPr/>
        </p:nvSpPr>
        <p:spPr bwMode="auto">
          <a:xfrm flipV="1">
            <a:off x="9698038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5" name="Line 89"/>
          <p:cNvSpPr>
            <a:spLocks noChangeShapeType="1"/>
          </p:cNvSpPr>
          <p:nvPr/>
        </p:nvSpPr>
        <p:spPr bwMode="auto">
          <a:xfrm flipV="1">
            <a:off x="10058400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6" name="Line 90"/>
          <p:cNvSpPr>
            <a:spLocks noChangeShapeType="1"/>
          </p:cNvSpPr>
          <p:nvPr/>
        </p:nvSpPr>
        <p:spPr bwMode="auto">
          <a:xfrm>
            <a:off x="8256588" y="3889375"/>
            <a:ext cx="360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7" name="Line 91"/>
          <p:cNvSpPr>
            <a:spLocks noChangeShapeType="1"/>
          </p:cNvSpPr>
          <p:nvPr/>
        </p:nvSpPr>
        <p:spPr bwMode="auto">
          <a:xfrm>
            <a:off x="8975726" y="3889375"/>
            <a:ext cx="3603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88" name="Line 92"/>
          <p:cNvSpPr>
            <a:spLocks noChangeShapeType="1"/>
          </p:cNvSpPr>
          <p:nvPr/>
        </p:nvSpPr>
        <p:spPr bwMode="auto">
          <a:xfrm>
            <a:off x="9694863" y="3889375"/>
            <a:ext cx="3603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90" name="AutoShape 94"/>
          <p:cNvSpPr>
            <a:spLocks noChangeArrowheads="1"/>
          </p:cNvSpPr>
          <p:nvPr/>
        </p:nvSpPr>
        <p:spPr bwMode="auto">
          <a:xfrm>
            <a:off x="8256589" y="4508501"/>
            <a:ext cx="1800225" cy="81724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Output may change</a:t>
            </a:r>
          </a:p>
        </p:txBody>
      </p:sp>
      <p:sp>
        <p:nvSpPr>
          <p:cNvPr id="439392" name="Freeform 96"/>
          <p:cNvSpPr>
            <a:spLocks/>
          </p:cNvSpPr>
          <p:nvPr/>
        </p:nvSpPr>
        <p:spPr bwMode="auto">
          <a:xfrm>
            <a:off x="8413751" y="4064408"/>
            <a:ext cx="314325" cy="276999"/>
          </a:xfrm>
          <a:custGeom>
            <a:avLst/>
            <a:gdLst>
              <a:gd name="T0" fmla="*/ 314325 w 198"/>
              <a:gd name="T1" fmla="*/ 468313 h 295"/>
              <a:gd name="T2" fmla="*/ 49213 w 198"/>
              <a:gd name="T3" fmla="*/ 268288 h 295"/>
              <a:gd name="T4" fmla="*/ 22225 w 198"/>
              <a:gd name="T5" fmla="*/ 0 h 2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" h="295">
                <a:moveTo>
                  <a:pt x="198" y="295"/>
                </a:moveTo>
                <a:cubicBezTo>
                  <a:pt x="170" y="274"/>
                  <a:pt x="62" y="218"/>
                  <a:pt x="31" y="169"/>
                </a:cubicBezTo>
                <a:cubicBezTo>
                  <a:pt x="0" y="120"/>
                  <a:pt x="18" y="35"/>
                  <a:pt x="1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93" name="Freeform 97"/>
          <p:cNvSpPr>
            <a:spLocks/>
          </p:cNvSpPr>
          <p:nvPr/>
        </p:nvSpPr>
        <p:spPr bwMode="auto">
          <a:xfrm flipH="1">
            <a:off x="9588501" y="4064408"/>
            <a:ext cx="314325" cy="276999"/>
          </a:xfrm>
          <a:custGeom>
            <a:avLst/>
            <a:gdLst>
              <a:gd name="T0" fmla="*/ 314325 w 198"/>
              <a:gd name="T1" fmla="*/ 468313 h 295"/>
              <a:gd name="T2" fmla="*/ 49213 w 198"/>
              <a:gd name="T3" fmla="*/ 268288 h 295"/>
              <a:gd name="T4" fmla="*/ 22225 w 198"/>
              <a:gd name="T5" fmla="*/ 0 h 2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" h="295">
                <a:moveTo>
                  <a:pt x="198" y="295"/>
                </a:moveTo>
                <a:cubicBezTo>
                  <a:pt x="170" y="274"/>
                  <a:pt x="62" y="218"/>
                  <a:pt x="31" y="169"/>
                </a:cubicBezTo>
                <a:cubicBezTo>
                  <a:pt x="0" y="120"/>
                  <a:pt x="18" y="35"/>
                  <a:pt x="1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39394" name="Line 98"/>
          <p:cNvSpPr>
            <a:spLocks noChangeShapeType="1"/>
          </p:cNvSpPr>
          <p:nvPr/>
        </p:nvSpPr>
        <p:spPr bwMode="auto">
          <a:xfrm flipV="1">
            <a:off x="9156700" y="3968750"/>
            <a:ext cx="0" cy="48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24 L 0.03941 0.00024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254 L 0.04149 0.0025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43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0.00024 L 0.07882 0.0002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0.00254 L 0.0809 0.0025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000"/>
                                        <p:tgtEl>
                                          <p:spTgt spid="4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0.00024 L 0.11806 0.0002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 0.00254 L 0.12014 0.00254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0"/>
                                        <p:tgtEl>
                                          <p:spTgt spid="43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0.00024 L 0.19688 0.0002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0.00254 L 0.19896 0.00254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4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8 0.00024 L 0.2757 0.0002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96 0.00254 L 0.27778 0.0025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000"/>
                                        <p:tgtEl>
                                          <p:spTgt spid="43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3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43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43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3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43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43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3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8" grpId="0"/>
      <p:bldP spid="439336" grpId="0" animBg="1"/>
      <p:bldP spid="439337" grpId="0" animBg="1"/>
      <p:bldP spid="439338" grpId="0" animBg="1"/>
      <p:bldP spid="439345" grpId="0" animBg="1"/>
      <p:bldP spid="439346" grpId="0" animBg="1"/>
      <p:bldP spid="439347" grpId="0" animBg="1"/>
      <p:bldP spid="439348" grpId="0" animBg="1"/>
      <p:bldP spid="439349" grpId="0" animBg="1"/>
      <p:bldP spid="439350" grpId="0" animBg="1"/>
      <p:bldP spid="439351" grpId="0" animBg="1"/>
      <p:bldP spid="439352" grpId="0" animBg="1"/>
      <p:bldP spid="439353" grpId="0" animBg="1"/>
      <p:bldP spid="439354" grpId="0" animBg="1"/>
      <p:bldP spid="439357" grpId="0"/>
      <p:bldP spid="439358" grpId="0"/>
      <p:bldP spid="439359" grpId="0"/>
      <p:bldP spid="439360" grpId="0" animBg="1"/>
      <p:bldP spid="439361" grpId="0" animBg="1"/>
      <p:bldP spid="439362" grpId="0" animBg="1"/>
      <p:bldP spid="439363" grpId="0" animBg="1"/>
      <p:bldP spid="439364" grpId="0" animBg="1"/>
      <p:bldP spid="439365" grpId="0" animBg="1"/>
      <p:bldP spid="439366" grpId="0" animBg="1"/>
      <p:bldP spid="439367" grpId="0" animBg="1"/>
      <p:bldP spid="439368" grpId="0" animBg="1"/>
      <p:bldP spid="439369" grpId="0"/>
      <p:bldP spid="439370" grpId="0" animBg="1"/>
      <p:bldP spid="439371" grpId="0" animBg="1"/>
      <p:bldP spid="439372" grpId="0" animBg="1"/>
      <p:bldP spid="439373" grpId="0" animBg="1"/>
      <p:bldP spid="439374" grpId="0" animBg="1"/>
      <p:bldP spid="439375" grpId="0" animBg="1"/>
      <p:bldP spid="439376" grpId="0" animBg="1"/>
      <p:bldP spid="439377" grpId="0" animBg="1"/>
      <p:bldP spid="439377" grpId="1" animBg="1"/>
      <p:bldP spid="439377" grpId="2" animBg="1"/>
      <p:bldP spid="439377" grpId="3" animBg="1"/>
      <p:bldP spid="439377" grpId="4" animBg="1"/>
      <p:bldP spid="439377" grpId="5" animBg="1"/>
      <p:bldP spid="439378" grpId="0"/>
      <p:bldP spid="439378" grpId="1"/>
      <p:bldP spid="439378" grpId="2"/>
      <p:bldP spid="439378" grpId="3"/>
      <p:bldP spid="439378" grpId="4"/>
      <p:bldP spid="439378" grpId="5"/>
      <p:bldP spid="439379" grpId="0" animBg="1"/>
      <p:bldP spid="439380" grpId="0" animBg="1"/>
      <p:bldP spid="439381" grpId="0" animBg="1"/>
      <p:bldP spid="439382" grpId="0" animBg="1"/>
      <p:bldP spid="439383" grpId="0" animBg="1"/>
      <p:bldP spid="439384" grpId="0" animBg="1"/>
      <p:bldP spid="439385" grpId="0" animBg="1"/>
      <p:bldP spid="439386" grpId="0" animBg="1"/>
      <p:bldP spid="439387" grpId="0" animBg="1"/>
      <p:bldP spid="439388" grpId="0" animBg="1"/>
      <p:bldP spid="439390" grpId="0" animBg="1"/>
      <p:bldP spid="439392" grpId="0" animBg="1"/>
      <p:bldP spid="439393" grpId="0" animBg="1"/>
      <p:bldP spid="4393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-5207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Controlled Latches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D</a:t>
            </a:r>
            <a:r>
              <a:rPr lang="en-US" altLang="en-US"/>
              <a:t> Latch (</a:t>
            </a:r>
            <a:r>
              <a:rPr lang="en-US" altLang="en-US" i="1">
                <a:solidFill>
                  <a:srgbClr val="996600"/>
                </a:solidFill>
              </a:rPr>
              <a:t>D</a:t>
            </a:r>
            <a:r>
              <a:rPr lang="en-US" altLang="en-US">
                <a:solidFill>
                  <a:srgbClr val="996600"/>
                </a:solidFill>
              </a:rPr>
              <a:t> = </a:t>
            </a:r>
            <a:r>
              <a:rPr lang="en-US" altLang="en-US" i="1">
                <a:solidFill>
                  <a:srgbClr val="996600"/>
                </a:solidFill>
              </a:rPr>
              <a:t>Data</a:t>
            </a:r>
            <a:r>
              <a:rPr lang="en-US" altLang="en-US"/>
              <a:t>)</a:t>
            </a:r>
          </a:p>
        </p:txBody>
      </p:sp>
      <p:graphicFrame>
        <p:nvGraphicFramePr>
          <p:cNvPr id="440325" name="Group 5"/>
          <p:cNvGraphicFramePr>
            <a:graphicFrameLocks noGrp="1"/>
          </p:cNvGraphicFramePr>
          <p:nvPr/>
        </p:nvGraphicFramePr>
        <p:xfrm>
          <a:off x="3397250" y="4291013"/>
          <a:ext cx="2159000" cy="1727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D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alt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5556250" y="4689475"/>
            <a:ext cx="16208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7896226" y="216852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rot="16200000">
            <a:off x="8076407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8256588" y="1808163"/>
            <a:ext cx="14398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rot="16200000">
            <a:off x="9516269" y="1988344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>
            <a:off x="9696451" y="216852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59" name="Rectangle 39"/>
          <p:cNvSpPr>
            <a:spLocks noChangeArrowheads="1"/>
          </p:cNvSpPr>
          <p:nvPr/>
        </p:nvSpPr>
        <p:spPr bwMode="auto">
          <a:xfrm>
            <a:off x="7535863" y="1808163"/>
            <a:ext cx="205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437" name="Rectangle 40"/>
          <p:cNvSpPr>
            <a:spLocks noChangeArrowheads="1"/>
          </p:cNvSpPr>
          <p:nvPr/>
        </p:nvSpPr>
        <p:spPr bwMode="auto">
          <a:xfrm>
            <a:off x="7896226" y="1268413"/>
            <a:ext cx="2339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Timing Diagram</a:t>
            </a:r>
          </a:p>
        </p:txBody>
      </p:sp>
      <p:sp>
        <p:nvSpPr>
          <p:cNvPr id="440361" name="Rectangle 41"/>
          <p:cNvSpPr>
            <a:spLocks noChangeArrowheads="1"/>
          </p:cNvSpPr>
          <p:nvPr/>
        </p:nvSpPr>
        <p:spPr bwMode="auto">
          <a:xfrm>
            <a:off x="7535863" y="2528888"/>
            <a:ext cx="22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40362" name="Line 42"/>
          <p:cNvSpPr>
            <a:spLocks noChangeShapeType="1"/>
          </p:cNvSpPr>
          <p:nvPr/>
        </p:nvSpPr>
        <p:spPr bwMode="auto">
          <a:xfrm>
            <a:off x="7896225" y="2889250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63" name="Line 43"/>
          <p:cNvSpPr>
            <a:spLocks noChangeShapeType="1"/>
          </p:cNvSpPr>
          <p:nvPr/>
        </p:nvSpPr>
        <p:spPr bwMode="auto">
          <a:xfrm rot="16200000">
            <a:off x="7895432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>
            <a:off x="8075614" y="2528888"/>
            <a:ext cx="72072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65" name="Line 45"/>
          <p:cNvSpPr>
            <a:spLocks noChangeShapeType="1"/>
          </p:cNvSpPr>
          <p:nvPr/>
        </p:nvSpPr>
        <p:spPr bwMode="auto">
          <a:xfrm rot="16200000">
            <a:off x="8616157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66" name="Line 46"/>
          <p:cNvSpPr>
            <a:spLocks noChangeShapeType="1"/>
          </p:cNvSpPr>
          <p:nvPr/>
        </p:nvSpPr>
        <p:spPr bwMode="auto">
          <a:xfrm>
            <a:off x="8796339" y="2889250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67" name="Line 47"/>
          <p:cNvSpPr>
            <a:spLocks noChangeShapeType="1"/>
          </p:cNvSpPr>
          <p:nvPr/>
        </p:nvSpPr>
        <p:spPr bwMode="auto">
          <a:xfrm rot="16200000">
            <a:off x="9336882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68" name="Line 48"/>
          <p:cNvSpPr>
            <a:spLocks noChangeShapeType="1"/>
          </p:cNvSpPr>
          <p:nvPr/>
        </p:nvSpPr>
        <p:spPr bwMode="auto">
          <a:xfrm>
            <a:off x="9517064" y="2528888"/>
            <a:ext cx="3587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1" name="Rectangle 51"/>
          <p:cNvSpPr>
            <a:spLocks noChangeArrowheads="1"/>
          </p:cNvSpPr>
          <p:nvPr/>
        </p:nvSpPr>
        <p:spPr bwMode="auto">
          <a:xfrm>
            <a:off x="7535863" y="3263900"/>
            <a:ext cx="22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7896226" y="3608388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rot="16200000">
            <a:off x="8076407" y="34282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8256588" y="3249613"/>
            <a:ext cx="5397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 rot="16200000">
            <a:off x="8616157" y="3437732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8796339" y="3608388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7" name="Line 57"/>
          <p:cNvSpPr>
            <a:spLocks noChangeShapeType="1"/>
          </p:cNvSpPr>
          <p:nvPr/>
        </p:nvSpPr>
        <p:spPr bwMode="auto">
          <a:xfrm rot="16200000">
            <a:off x="9336882" y="34282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9517063" y="3249613"/>
            <a:ext cx="5397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82" name="Line 62"/>
          <p:cNvSpPr>
            <a:spLocks noChangeShapeType="1"/>
          </p:cNvSpPr>
          <p:nvPr/>
        </p:nvSpPr>
        <p:spPr bwMode="auto">
          <a:xfrm flipV="1">
            <a:off x="8256588" y="2168526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83" name="Line 63"/>
          <p:cNvSpPr>
            <a:spLocks noChangeShapeType="1"/>
          </p:cNvSpPr>
          <p:nvPr/>
        </p:nvSpPr>
        <p:spPr bwMode="auto">
          <a:xfrm flipV="1">
            <a:off x="8796338" y="2889250"/>
            <a:ext cx="0" cy="10795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85" name="Line 65"/>
          <p:cNvSpPr>
            <a:spLocks noChangeShapeType="1"/>
          </p:cNvSpPr>
          <p:nvPr/>
        </p:nvSpPr>
        <p:spPr bwMode="auto">
          <a:xfrm flipV="1">
            <a:off x="9517063" y="2889250"/>
            <a:ext cx="0" cy="10795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86" name="Line 66"/>
          <p:cNvSpPr>
            <a:spLocks noChangeShapeType="1"/>
          </p:cNvSpPr>
          <p:nvPr/>
        </p:nvSpPr>
        <p:spPr bwMode="auto">
          <a:xfrm flipV="1">
            <a:off x="9696450" y="2165351"/>
            <a:ext cx="0" cy="1800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95" name="Line 75"/>
          <p:cNvSpPr>
            <a:spLocks noChangeShapeType="1"/>
          </p:cNvSpPr>
          <p:nvPr/>
        </p:nvSpPr>
        <p:spPr bwMode="auto">
          <a:xfrm>
            <a:off x="8256588" y="4083050"/>
            <a:ext cx="14398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97" name="AutoShape 77"/>
          <p:cNvSpPr>
            <a:spLocks noChangeArrowheads="1"/>
          </p:cNvSpPr>
          <p:nvPr/>
        </p:nvSpPr>
        <p:spPr bwMode="auto">
          <a:xfrm>
            <a:off x="8104189" y="4329114"/>
            <a:ext cx="1800225" cy="81724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Output may change</a:t>
            </a:r>
          </a:p>
        </p:txBody>
      </p:sp>
      <p:sp>
        <p:nvSpPr>
          <p:cNvPr id="440398" name="Line 78"/>
          <p:cNvSpPr>
            <a:spLocks noChangeShapeType="1"/>
          </p:cNvSpPr>
          <p:nvPr/>
        </p:nvSpPr>
        <p:spPr bwMode="auto">
          <a:xfrm rot="16200000">
            <a:off x="9695657" y="2709069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0399" name="Line 79"/>
          <p:cNvSpPr>
            <a:spLocks noChangeShapeType="1"/>
          </p:cNvSpPr>
          <p:nvPr/>
        </p:nvSpPr>
        <p:spPr bwMode="auto">
          <a:xfrm>
            <a:off x="9875839" y="2889250"/>
            <a:ext cx="1793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graphicFrame>
        <p:nvGraphicFramePr>
          <p:cNvPr id="17463" name="Object 81"/>
          <p:cNvGraphicFramePr>
            <a:graphicFrameLocks noChangeAspect="1"/>
          </p:cNvGraphicFramePr>
          <p:nvPr/>
        </p:nvGraphicFramePr>
        <p:xfrm>
          <a:off x="2219325" y="1760539"/>
          <a:ext cx="469423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43546" imgH="1013155" progId="Visio.Drawing.11">
                  <p:embed/>
                </p:oleObj>
              </mc:Choice>
              <mc:Fallback>
                <p:oleObj name="Visio" r:id="rId2" imgW="2343546" imgH="1013155" progId="Visio.Drawing.11">
                  <p:embed/>
                  <p:pic>
                    <p:nvPicPr>
                      <p:cNvPr id="1746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1760539"/>
                        <a:ext cx="4694238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3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4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6" grpId="0" animBg="1"/>
      <p:bldP spid="440347" grpId="0" animBg="1"/>
      <p:bldP spid="440348" grpId="0" animBg="1"/>
      <p:bldP spid="440353" grpId="0" animBg="1"/>
      <p:bldP spid="440354" grpId="0" animBg="1"/>
      <p:bldP spid="440359" grpId="0"/>
      <p:bldP spid="440361" grpId="0"/>
      <p:bldP spid="440362" grpId="0" animBg="1"/>
      <p:bldP spid="440363" grpId="0" animBg="1"/>
      <p:bldP spid="440364" grpId="0" animBg="1"/>
      <p:bldP spid="440365" grpId="0" animBg="1"/>
      <p:bldP spid="440366" grpId="0" animBg="1"/>
      <p:bldP spid="440367" grpId="0" animBg="1"/>
      <p:bldP spid="440368" grpId="0" animBg="1"/>
      <p:bldP spid="440371" grpId="0"/>
      <p:bldP spid="440372" grpId="0" animBg="1"/>
      <p:bldP spid="440373" grpId="0" animBg="1"/>
      <p:bldP spid="440374" grpId="0" animBg="1"/>
      <p:bldP spid="440375" grpId="0" animBg="1"/>
      <p:bldP spid="440376" grpId="0" animBg="1"/>
      <p:bldP spid="440377" grpId="0" animBg="1"/>
      <p:bldP spid="440378" grpId="0" animBg="1"/>
      <p:bldP spid="440382" grpId="0" animBg="1"/>
      <p:bldP spid="440383" grpId="0" animBg="1"/>
      <p:bldP spid="440385" grpId="0" animBg="1"/>
      <p:bldP spid="440386" grpId="0" animBg="1"/>
      <p:bldP spid="440395" grpId="0" animBg="1"/>
      <p:bldP spid="440397" grpId="0" animBg="1"/>
      <p:bldP spid="440398" grpId="0" animBg="1"/>
      <p:bldP spid="4403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30163"/>
            <a:ext cx="10515600" cy="1325563"/>
          </a:xfrm>
        </p:spPr>
        <p:txBody>
          <a:bodyPr/>
          <a:lstStyle/>
          <a:p>
            <a:r>
              <a:rPr lang="en-GB" altLang="en-US" b="1" dirty="0">
                <a:latin typeface="Times New Roman" pitchFamily="18" charset="0"/>
              </a:rPr>
              <a:t>Latch Circuits: Not Suitable</a:t>
            </a:r>
            <a:endParaRPr lang="en-GB" alt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666875"/>
            <a:ext cx="10972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Latch circuits are not suitable in synchronous logic circuits.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When the enable signal is active, the excitation inputs are gated directly to the output Q.  Thus, any change in the excitation input immediately causes a change in the latch output.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The problem is solved by using a special timing control signal called a </a:t>
            </a:r>
            <a:r>
              <a:rPr lang="en-GB" altLang="en-US" i="1" dirty="0"/>
              <a:t>clock</a:t>
            </a:r>
            <a:r>
              <a:rPr lang="en-GB" altLang="en-US" dirty="0"/>
              <a:t> to restrict the times at which the states of the memory elements may change.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This leads us to the edge-triggered memory elements called </a:t>
            </a:r>
            <a:r>
              <a:rPr lang="en-GB" altLang="en-US" i="1" dirty="0"/>
              <a:t>flip-flops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68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656" y="714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240188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Controlled latches are </a:t>
            </a:r>
            <a:r>
              <a:rPr lang="en-US" altLang="en-US" dirty="0">
                <a:solidFill>
                  <a:srgbClr val="D60093"/>
                </a:solidFill>
              </a:rPr>
              <a:t>level</a:t>
            </a:r>
            <a:r>
              <a:rPr lang="en-US" altLang="en-US" dirty="0"/>
              <a:t>-triggered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Flip-Flops are </a:t>
            </a:r>
            <a:r>
              <a:rPr lang="en-US" altLang="en-US" dirty="0">
                <a:solidFill>
                  <a:srgbClr val="D60093"/>
                </a:solidFill>
              </a:rPr>
              <a:t>edge</a:t>
            </a:r>
            <a:r>
              <a:rPr lang="en-US" altLang="en-US" dirty="0"/>
              <a:t>-triggered</a:t>
            </a:r>
          </a:p>
        </p:txBody>
      </p:sp>
      <p:grpSp>
        <p:nvGrpSpPr>
          <p:cNvPr id="441419" name="Group 75"/>
          <p:cNvGrpSpPr>
            <a:grpSpLocks/>
          </p:cNvGrpSpPr>
          <p:nvPr/>
        </p:nvGrpSpPr>
        <p:grpSpPr bwMode="auto">
          <a:xfrm>
            <a:off x="4654551" y="2168525"/>
            <a:ext cx="2881313" cy="369888"/>
            <a:chOff x="1973" y="1479"/>
            <a:chExt cx="1815" cy="233"/>
          </a:xfrm>
        </p:grpSpPr>
        <p:sp>
          <p:nvSpPr>
            <p:cNvPr id="18476" name="Line 26"/>
            <p:cNvSpPr>
              <a:spLocks noChangeShapeType="1"/>
            </p:cNvSpPr>
            <p:nvPr/>
          </p:nvSpPr>
          <p:spPr bwMode="auto">
            <a:xfrm>
              <a:off x="2200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7" name="Line 27"/>
            <p:cNvSpPr>
              <a:spLocks noChangeShapeType="1"/>
            </p:cNvSpPr>
            <p:nvPr/>
          </p:nvSpPr>
          <p:spPr bwMode="auto">
            <a:xfrm rot="-5400000">
              <a:off x="2313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8" name="Line 28"/>
            <p:cNvSpPr>
              <a:spLocks noChangeShapeType="1"/>
            </p:cNvSpPr>
            <p:nvPr/>
          </p:nvSpPr>
          <p:spPr bwMode="auto">
            <a:xfrm>
              <a:off x="2427" y="14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 rot="-5400000">
              <a:off x="2540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>
              <a:off x="2654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1" name="Line 31"/>
            <p:cNvSpPr>
              <a:spLocks noChangeShapeType="1"/>
            </p:cNvSpPr>
            <p:nvPr/>
          </p:nvSpPr>
          <p:spPr bwMode="auto">
            <a:xfrm rot="-5400000">
              <a:off x="2767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2" name="Line 32"/>
            <p:cNvSpPr>
              <a:spLocks noChangeShapeType="1"/>
            </p:cNvSpPr>
            <p:nvPr/>
          </p:nvSpPr>
          <p:spPr bwMode="auto">
            <a:xfrm>
              <a:off x="2881" y="14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3" name="Line 33"/>
            <p:cNvSpPr>
              <a:spLocks noChangeShapeType="1"/>
            </p:cNvSpPr>
            <p:nvPr/>
          </p:nvSpPr>
          <p:spPr bwMode="auto">
            <a:xfrm rot="-5400000">
              <a:off x="2994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4" name="Line 34"/>
            <p:cNvSpPr>
              <a:spLocks noChangeShapeType="1"/>
            </p:cNvSpPr>
            <p:nvPr/>
          </p:nvSpPr>
          <p:spPr bwMode="auto">
            <a:xfrm>
              <a:off x="3108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5" name="Line 35"/>
            <p:cNvSpPr>
              <a:spLocks noChangeShapeType="1"/>
            </p:cNvSpPr>
            <p:nvPr/>
          </p:nvSpPr>
          <p:spPr bwMode="auto">
            <a:xfrm rot="-5400000">
              <a:off x="3221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6" name="Line 36"/>
            <p:cNvSpPr>
              <a:spLocks noChangeShapeType="1"/>
            </p:cNvSpPr>
            <p:nvPr/>
          </p:nvSpPr>
          <p:spPr bwMode="auto">
            <a:xfrm>
              <a:off x="3335" y="14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7" name="Line 37"/>
            <p:cNvSpPr>
              <a:spLocks noChangeShapeType="1"/>
            </p:cNvSpPr>
            <p:nvPr/>
          </p:nvSpPr>
          <p:spPr bwMode="auto">
            <a:xfrm rot="-5400000">
              <a:off x="3448" y="159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8" name="Line 38"/>
            <p:cNvSpPr>
              <a:spLocks noChangeShapeType="1"/>
            </p:cNvSpPr>
            <p:nvPr/>
          </p:nvSpPr>
          <p:spPr bwMode="auto">
            <a:xfrm>
              <a:off x="3561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89" name="Rectangle 39"/>
            <p:cNvSpPr>
              <a:spLocks noChangeArrowheads="1"/>
            </p:cNvSpPr>
            <p:nvPr/>
          </p:nvSpPr>
          <p:spPr bwMode="auto">
            <a:xfrm>
              <a:off x="1973" y="1479"/>
              <a:ext cx="1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sp>
        <p:nvSpPr>
          <p:cNvPr id="441420" name="Line 76"/>
          <p:cNvSpPr>
            <a:spLocks noChangeShapeType="1"/>
          </p:cNvSpPr>
          <p:nvPr/>
        </p:nvSpPr>
        <p:spPr bwMode="auto">
          <a:xfrm flipH="1">
            <a:off x="5556250" y="1628776"/>
            <a:ext cx="539750" cy="3603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1421" name="Line 77"/>
          <p:cNvSpPr>
            <a:spLocks noChangeShapeType="1"/>
          </p:cNvSpPr>
          <p:nvPr/>
        </p:nvSpPr>
        <p:spPr bwMode="auto">
          <a:xfrm>
            <a:off x="6096000" y="1628776"/>
            <a:ext cx="179388" cy="3603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1422" name="Line 78"/>
          <p:cNvSpPr>
            <a:spLocks noChangeShapeType="1"/>
          </p:cNvSpPr>
          <p:nvPr/>
        </p:nvSpPr>
        <p:spPr bwMode="auto">
          <a:xfrm>
            <a:off x="6096001" y="1628776"/>
            <a:ext cx="900113" cy="3603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1423" name="Line 79"/>
          <p:cNvSpPr>
            <a:spLocks noChangeShapeType="1"/>
          </p:cNvSpPr>
          <p:nvPr/>
        </p:nvSpPr>
        <p:spPr bwMode="auto">
          <a:xfrm>
            <a:off x="5837239" y="1543050"/>
            <a:ext cx="6445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 dirty="0"/>
          </a:p>
        </p:txBody>
      </p:sp>
      <p:sp>
        <p:nvSpPr>
          <p:cNvPr id="441424" name="Line 80"/>
          <p:cNvSpPr>
            <a:spLocks noChangeShapeType="1"/>
          </p:cNvSpPr>
          <p:nvPr/>
        </p:nvSpPr>
        <p:spPr bwMode="auto">
          <a:xfrm>
            <a:off x="4537076" y="3346326"/>
            <a:ext cx="6445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grpSp>
        <p:nvGrpSpPr>
          <p:cNvPr id="441441" name="Group 97"/>
          <p:cNvGrpSpPr>
            <a:grpSpLocks/>
          </p:cNvGrpSpPr>
          <p:nvPr/>
        </p:nvGrpSpPr>
        <p:grpSpPr bwMode="auto">
          <a:xfrm>
            <a:off x="4281488" y="3968750"/>
            <a:ext cx="5414962" cy="369888"/>
            <a:chOff x="1737" y="2500"/>
            <a:chExt cx="3411" cy="233"/>
          </a:xfrm>
        </p:grpSpPr>
        <p:sp>
          <p:nvSpPr>
            <p:cNvPr id="18461" name="Line 82"/>
            <p:cNvSpPr>
              <a:spLocks noChangeShapeType="1"/>
            </p:cNvSpPr>
            <p:nvPr/>
          </p:nvSpPr>
          <p:spPr bwMode="auto">
            <a:xfrm>
              <a:off x="2199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2" name="Line 83"/>
            <p:cNvSpPr>
              <a:spLocks noChangeShapeType="1"/>
            </p:cNvSpPr>
            <p:nvPr/>
          </p:nvSpPr>
          <p:spPr bwMode="auto">
            <a:xfrm rot="-5400000">
              <a:off x="2312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3" name="Line 84"/>
            <p:cNvSpPr>
              <a:spLocks noChangeShapeType="1"/>
            </p:cNvSpPr>
            <p:nvPr/>
          </p:nvSpPr>
          <p:spPr bwMode="auto">
            <a:xfrm>
              <a:off x="2426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4" name="Line 85"/>
            <p:cNvSpPr>
              <a:spLocks noChangeShapeType="1"/>
            </p:cNvSpPr>
            <p:nvPr/>
          </p:nvSpPr>
          <p:spPr bwMode="auto">
            <a:xfrm rot="-5400000">
              <a:off x="2539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5" name="Line 86"/>
            <p:cNvSpPr>
              <a:spLocks noChangeShapeType="1"/>
            </p:cNvSpPr>
            <p:nvPr/>
          </p:nvSpPr>
          <p:spPr bwMode="auto">
            <a:xfrm>
              <a:off x="2653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6" name="Line 87"/>
            <p:cNvSpPr>
              <a:spLocks noChangeShapeType="1"/>
            </p:cNvSpPr>
            <p:nvPr/>
          </p:nvSpPr>
          <p:spPr bwMode="auto">
            <a:xfrm rot="-5400000">
              <a:off x="2766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7" name="Line 88"/>
            <p:cNvSpPr>
              <a:spLocks noChangeShapeType="1"/>
            </p:cNvSpPr>
            <p:nvPr/>
          </p:nvSpPr>
          <p:spPr bwMode="auto">
            <a:xfrm>
              <a:off x="2880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8" name="Line 89"/>
            <p:cNvSpPr>
              <a:spLocks noChangeShapeType="1"/>
            </p:cNvSpPr>
            <p:nvPr/>
          </p:nvSpPr>
          <p:spPr bwMode="auto">
            <a:xfrm rot="-5400000">
              <a:off x="2993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69" name="Line 90"/>
            <p:cNvSpPr>
              <a:spLocks noChangeShapeType="1"/>
            </p:cNvSpPr>
            <p:nvPr/>
          </p:nvSpPr>
          <p:spPr bwMode="auto">
            <a:xfrm>
              <a:off x="3107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0" name="Line 91"/>
            <p:cNvSpPr>
              <a:spLocks noChangeShapeType="1"/>
            </p:cNvSpPr>
            <p:nvPr/>
          </p:nvSpPr>
          <p:spPr bwMode="auto">
            <a:xfrm rot="-5400000">
              <a:off x="3220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1" name="Line 92"/>
            <p:cNvSpPr>
              <a:spLocks noChangeShapeType="1"/>
            </p:cNvSpPr>
            <p:nvPr/>
          </p:nvSpPr>
          <p:spPr bwMode="auto">
            <a:xfrm>
              <a:off x="3334" y="250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2" name="Line 93"/>
            <p:cNvSpPr>
              <a:spLocks noChangeShapeType="1"/>
            </p:cNvSpPr>
            <p:nvPr/>
          </p:nvSpPr>
          <p:spPr bwMode="auto">
            <a:xfrm rot="-5400000">
              <a:off x="3447" y="261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3" name="Line 94"/>
            <p:cNvSpPr>
              <a:spLocks noChangeShapeType="1"/>
            </p:cNvSpPr>
            <p:nvPr/>
          </p:nvSpPr>
          <p:spPr bwMode="auto">
            <a:xfrm>
              <a:off x="3560" y="272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74" name="Rectangle 95"/>
            <p:cNvSpPr>
              <a:spLocks noChangeArrowheads="1"/>
            </p:cNvSpPr>
            <p:nvPr/>
          </p:nvSpPr>
          <p:spPr bwMode="auto">
            <a:xfrm>
              <a:off x="1737" y="2500"/>
              <a:ext cx="3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18475" name="Rectangle 96"/>
            <p:cNvSpPr>
              <a:spLocks noChangeArrowheads="1"/>
            </p:cNvSpPr>
            <p:nvPr/>
          </p:nvSpPr>
          <p:spPr bwMode="auto">
            <a:xfrm>
              <a:off x="4014" y="2500"/>
              <a:ext cx="11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Positive Edge</a:t>
              </a:r>
            </a:p>
          </p:txBody>
        </p:sp>
      </p:grpSp>
      <p:grpSp>
        <p:nvGrpSpPr>
          <p:cNvPr id="441458" name="Group 114"/>
          <p:cNvGrpSpPr>
            <a:grpSpLocks/>
          </p:cNvGrpSpPr>
          <p:nvPr/>
        </p:nvGrpSpPr>
        <p:grpSpPr bwMode="auto">
          <a:xfrm>
            <a:off x="4281489" y="4868864"/>
            <a:ext cx="5441949" cy="369887"/>
            <a:chOff x="1737" y="3067"/>
            <a:chExt cx="3428" cy="233"/>
          </a:xfrm>
        </p:grpSpPr>
        <p:sp>
          <p:nvSpPr>
            <p:cNvPr id="18446" name="Line 99"/>
            <p:cNvSpPr>
              <a:spLocks noChangeShapeType="1"/>
            </p:cNvSpPr>
            <p:nvPr/>
          </p:nvSpPr>
          <p:spPr bwMode="auto">
            <a:xfrm>
              <a:off x="2199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47" name="Line 100"/>
            <p:cNvSpPr>
              <a:spLocks noChangeShapeType="1"/>
            </p:cNvSpPr>
            <p:nvPr/>
          </p:nvSpPr>
          <p:spPr bwMode="auto">
            <a:xfrm rot="-5400000">
              <a:off x="2312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48" name="Line 101"/>
            <p:cNvSpPr>
              <a:spLocks noChangeShapeType="1"/>
            </p:cNvSpPr>
            <p:nvPr/>
          </p:nvSpPr>
          <p:spPr bwMode="auto">
            <a:xfrm>
              <a:off x="2426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49" name="Line 102"/>
            <p:cNvSpPr>
              <a:spLocks noChangeShapeType="1"/>
            </p:cNvSpPr>
            <p:nvPr/>
          </p:nvSpPr>
          <p:spPr bwMode="auto">
            <a:xfrm rot="-5400000">
              <a:off x="2539" y="318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0" name="Line 103"/>
            <p:cNvSpPr>
              <a:spLocks noChangeShapeType="1"/>
            </p:cNvSpPr>
            <p:nvPr/>
          </p:nvSpPr>
          <p:spPr bwMode="auto">
            <a:xfrm>
              <a:off x="2653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1" name="Line 104"/>
            <p:cNvSpPr>
              <a:spLocks noChangeShapeType="1"/>
            </p:cNvSpPr>
            <p:nvPr/>
          </p:nvSpPr>
          <p:spPr bwMode="auto">
            <a:xfrm rot="-5400000">
              <a:off x="2766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2" name="Line 105"/>
            <p:cNvSpPr>
              <a:spLocks noChangeShapeType="1"/>
            </p:cNvSpPr>
            <p:nvPr/>
          </p:nvSpPr>
          <p:spPr bwMode="auto">
            <a:xfrm>
              <a:off x="2880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3" name="Line 106"/>
            <p:cNvSpPr>
              <a:spLocks noChangeShapeType="1"/>
            </p:cNvSpPr>
            <p:nvPr/>
          </p:nvSpPr>
          <p:spPr bwMode="auto">
            <a:xfrm rot="-5400000">
              <a:off x="2993" y="318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4" name="Line 107"/>
            <p:cNvSpPr>
              <a:spLocks noChangeShapeType="1"/>
            </p:cNvSpPr>
            <p:nvPr/>
          </p:nvSpPr>
          <p:spPr bwMode="auto">
            <a:xfrm>
              <a:off x="3107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5" name="Line 108"/>
            <p:cNvSpPr>
              <a:spLocks noChangeShapeType="1"/>
            </p:cNvSpPr>
            <p:nvPr/>
          </p:nvSpPr>
          <p:spPr bwMode="auto">
            <a:xfrm rot="-5400000">
              <a:off x="3220" y="318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6" name="Line 109"/>
            <p:cNvSpPr>
              <a:spLocks noChangeShapeType="1"/>
            </p:cNvSpPr>
            <p:nvPr/>
          </p:nvSpPr>
          <p:spPr bwMode="auto">
            <a:xfrm>
              <a:off x="3334" y="30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7" name="Line 110"/>
            <p:cNvSpPr>
              <a:spLocks noChangeShapeType="1"/>
            </p:cNvSpPr>
            <p:nvPr/>
          </p:nvSpPr>
          <p:spPr bwMode="auto">
            <a:xfrm rot="-5400000">
              <a:off x="3447" y="318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8" name="Line 111"/>
            <p:cNvSpPr>
              <a:spLocks noChangeShapeType="1"/>
            </p:cNvSpPr>
            <p:nvPr/>
          </p:nvSpPr>
          <p:spPr bwMode="auto">
            <a:xfrm>
              <a:off x="3560" y="329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8459" name="Rectangle 112"/>
            <p:cNvSpPr>
              <a:spLocks noChangeArrowheads="1"/>
            </p:cNvSpPr>
            <p:nvPr/>
          </p:nvSpPr>
          <p:spPr bwMode="auto">
            <a:xfrm>
              <a:off x="1737" y="3067"/>
              <a:ext cx="3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18460" name="Rectangle 113"/>
            <p:cNvSpPr>
              <a:spLocks noChangeArrowheads="1"/>
            </p:cNvSpPr>
            <p:nvPr/>
          </p:nvSpPr>
          <p:spPr bwMode="auto">
            <a:xfrm>
              <a:off x="4009" y="3067"/>
              <a:ext cx="11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latin typeface="Times New Roman" pitchFamily="18" charset="0"/>
                  <a:cs typeface="Times New Roman" pitchFamily="18" charset="0"/>
                </a:rPr>
                <a:t>Negative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6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20" grpId="0" animBg="1"/>
      <p:bldP spid="441421" grpId="0" animBg="1"/>
      <p:bldP spid="441422" grpId="0" animBg="1"/>
      <p:bldP spid="441423" grpId="0" animBg="1"/>
      <p:bldP spid="4414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-6484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Master-Slave </a:t>
            </a:r>
            <a:r>
              <a:rPr lang="en-US" altLang="en-US" i="1"/>
              <a:t>D</a:t>
            </a:r>
            <a:r>
              <a:rPr lang="en-US" altLang="en-US"/>
              <a:t> Flip-Flop</a:t>
            </a:r>
          </a:p>
        </p:txBody>
      </p:sp>
      <p:grpSp>
        <p:nvGrpSpPr>
          <p:cNvPr id="442453" name="Group 85"/>
          <p:cNvGrpSpPr>
            <a:grpSpLocks/>
          </p:cNvGrpSpPr>
          <p:nvPr/>
        </p:nvGrpSpPr>
        <p:grpSpPr bwMode="auto">
          <a:xfrm>
            <a:off x="1955800" y="1668463"/>
            <a:ext cx="7742238" cy="2481262"/>
            <a:chOff x="385" y="1253"/>
            <a:chExt cx="4877" cy="1563"/>
          </a:xfrm>
        </p:grpSpPr>
        <p:sp>
          <p:nvSpPr>
            <p:cNvPr id="19507" name="Line 59"/>
            <p:cNvSpPr>
              <a:spLocks noChangeShapeType="1"/>
            </p:cNvSpPr>
            <p:nvPr/>
          </p:nvSpPr>
          <p:spPr bwMode="auto">
            <a:xfrm>
              <a:off x="839" y="1480"/>
              <a:ext cx="45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19508" name="Group 67"/>
            <p:cNvGrpSpPr>
              <a:grpSpLocks/>
            </p:cNvGrpSpPr>
            <p:nvPr/>
          </p:nvGrpSpPr>
          <p:grpSpPr bwMode="auto">
            <a:xfrm>
              <a:off x="1292" y="1253"/>
              <a:ext cx="1475" cy="907"/>
              <a:chOff x="1292" y="1253"/>
              <a:chExt cx="1475" cy="907"/>
            </a:xfrm>
          </p:grpSpPr>
          <p:sp>
            <p:nvSpPr>
              <p:cNvPr id="19525" name="AutoShape 57"/>
              <p:cNvSpPr>
                <a:spLocks noChangeArrowheads="1"/>
              </p:cNvSpPr>
              <p:nvPr/>
            </p:nvSpPr>
            <p:spPr bwMode="auto">
              <a:xfrm>
                <a:off x="1292" y="1253"/>
                <a:ext cx="147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 dirty="0"/>
                  <a:t>      D</a:t>
                </a:r>
                <a:r>
                  <a:rPr lang="en-US" altLang="en-US" sz="2400" dirty="0"/>
                  <a:t> Latch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dirty="0"/>
                  <a:t>      (</a:t>
                </a:r>
                <a:r>
                  <a:rPr lang="en-US" altLang="en-US" sz="2400" dirty="0">
                    <a:solidFill>
                      <a:schemeClr val="accent1"/>
                    </a:solidFill>
                  </a:rPr>
                  <a:t>Master</a:t>
                </a:r>
                <a:r>
                  <a:rPr lang="en-US" altLang="en-US" sz="2400" dirty="0"/>
                  <a:t>)</a:t>
                </a:r>
              </a:p>
            </p:txBody>
          </p:sp>
          <p:sp>
            <p:nvSpPr>
              <p:cNvPr id="19526" name="Rectangle 61"/>
              <p:cNvSpPr>
                <a:spLocks noChangeArrowheads="1"/>
              </p:cNvSpPr>
              <p:nvPr/>
            </p:nvSpPr>
            <p:spPr bwMode="auto">
              <a:xfrm>
                <a:off x="1292" y="1366"/>
                <a:ext cx="227" cy="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 dirty="0">
                    <a:solidFill>
                      <a:srgbClr val="008000"/>
                    </a:solidFill>
                  </a:rPr>
                  <a:t>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en-US" sz="2400" i="1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 dirty="0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9527" name="Rectangle 65"/>
              <p:cNvSpPr>
                <a:spLocks noChangeArrowheads="1"/>
              </p:cNvSpPr>
              <p:nvPr/>
            </p:nvSpPr>
            <p:spPr bwMode="auto">
              <a:xfrm>
                <a:off x="2540" y="1366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>
                    <a:solidFill>
                      <a:srgbClr val="008000"/>
                    </a:solidFill>
                  </a:rPr>
                  <a:t>Q</a:t>
                </a:r>
              </a:p>
            </p:txBody>
          </p:sp>
        </p:grpSp>
        <p:grpSp>
          <p:nvGrpSpPr>
            <p:cNvPr id="19509" name="Group 68"/>
            <p:cNvGrpSpPr>
              <a:grpSpLocks/>
            </p:cNvGrpSpPr>
            <p:nvPr/>
          </p:nvGrpSpPr>
          <p:grpSpPr bwMode="auto">
            <a:xfrm>
              <a:off x="3220" y="1253"/>
              <a:ext cx="1475" cy="907"/>
              <a:chOff x="3220" y="1253"/>
              <a:chExt cx="1475" cy="907"/>
            </a:xfrm>
          </p:grpSpPr>
          <p:sp>
            <p:nvSpPr>
              <p:cNvPr id="19522" name="AutoShape 58"/>
              <p:cNvSpPr>
                <a:spLocks noChangeArrowheads="1"/>
              </p:cNvSpPr>
              <p:nvPr/>
            </p:nvSpPr>
            <p:spPr bwMode="auto">
              <a:xfrm>
                <a:off x="3220" y="1253"/>
                <a:ext cx="147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 dirty="0"/>
                  <a:t>      D</a:t>
                </a:r>
                <a:r>
                  <a:rPr lang="en-US" altLang="en-US" sz="2400" dirty="0"/>
                  <a:t> Latch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dirty="0"/>
                  <a:t>       (</a:t>
                </a:r>
                <a:r>
                  <a:rPr lang="en-US" altLang="en-US" sz="2400" dirty="0">
                    <a:solidFill>
                      <a:srgbClr val="D60093"/>
                    </a:solidFill>
                  </a:rPr>
                  <a:t>Slave</a:t>
                </a:r>
                <a:r>
                  <a:rPr lang="en-US" altLang="en-US" sz="2400" dirty="0"/>
                  <a:t>)</a:t>
                </a:r>
              </a:p>
            </p:txBody>
          </p:sp>
          <p:sp>
            <p:nvSpPr>
              <p:cNvPr id="19523" name="Rectangle 64"/>
              <p:cNvSpPr>
                <a:spLocks noChangeArrowheads="1"/>
              </p:cNvSpPr>
              <p:nvPr/>
            </p:nvSpPr>
            <p:spPr bwMode="auto">
              <a:xfrm>
                <a:off x="3220" y="1366"/>
                <a:ext cx="227" cy="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 dirty="0">
                    <a:solidFill>
                      <a:srgbClr val="008000"/>
                    </a:solidFill>
                  </a:rPr>
                  <a:t>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en-US" sz="2400" i="1" dirty="0">
                  <a:solidFill>
                    <a:srgbClr val="008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 dirty="0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9524" name="Rectangle 66"/>
              <p:cNvSpPr>
                <a:spLocks noChangeArrowheads="1"/>
              </p:cNvSpPr>
              <p:nvPr/>
            </p:nvSpPr>
            <p:spPr bwMode="auto">
              <a:xfrm>
                <a:off x="4468" y="1366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2400" i="1">
                    <a:solidFill>
                      <a:srgbClr val="008000"/>
                    </a:solidFill>
                  </a:rPr>
                  <a:t>Q</a:t>
                </a:r>
              </a:p>
            </p:txBody>
          </p:sp>
        </p:grpSp>
        <p:sp>
          <p:nvSpPr>
            <p:cNvPr id="19510" name="Line 69"/>
            <p:cNvSpPr>
              <a:spLocks noChangeShapeType="1"/>
            </p:cNvSpPr>
            <p:nvPr/>
          </p:nvSpPr>
          <p:spPr bwMode="auto">
            <a:xfrm>
              <a:off x="2767" y="1480"/>
              <a:ext cx="45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11" name="Line 70"/>
            <p:cNvSpPr>
              <a:spLocks noChangeShapeType="1"/>
            </p:cNvSpPr>
            <p:nvPr/>
          </p:nvSpPr>
          <p:spPr bwMode="auto">
            <a:xfrm>
              <a:off x="469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12" name="Rectangle 74"/>
            <p:cNvSpPr>
              <a:spLocks noChangeArrowheads="1"/>
            </p:cNvSpPr>
            <p:nvPr/>
          </p:nvSpPr>
          <p:spPr bwMode="auto">
            <a:xfrm>
              <a:off x="5035" y="136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i="1">
                  <a:solidFill>
                    <a:schemeClr val="accent2"/>
                  </a:solidFill>
                </a:rPr>
                <a:t>Q</a:t>
              </a:r>
            </a:p>
          </p:txBody>
        </p:sp>
        <p:sp>
          <p:nvSpPr>
            <p:cNvPr id="19513" name="Rectangle 75"/>
            <p:cNvSpPr>
              <a:spLocks noChangeArrowheads="1"/>
            </p:cNvSpPr>
            <p:nvPr/>
          </p:nvSpPr>
          <p:spPr bwMode="auto">
            <a:xfrm>
              <a:off x="612" y="136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i="1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9514" name="Rectangle 76"/>
            <p:cNvSpPr>
              <a:spLocks noChangeArrowheads="1"/>
            </p:cNvSpPr>
            <p:nvPr/>
          </p:nvSpPr>
          <p:spPr bwMode="auto">
            <a:xfrm>
              <a:off x="385" y="2460"/>
              <a:ext cx="4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19515" name="Line 77"/>
            <p:cNvSpPr>
              <a:spLocks noChangeShapeType="1"/>
            </p:cNvSpPr>
            <p:nvPr/>
          </p:nvSpPr>
          <p:spPr bwMode="auto">
            <a:xfrm>
              <a:off x="839" y="2614"/>
              <a:ext cx="147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16" name="Line 79"/>
            <p:cNvSpPr>
              <a:spLocks noChangeShapeType="1"/>
            </p:cNvSpPr>
            <p:nvPr/>
          </p:nvSpPr>
          <p:spPr bwMode="auto">
            <a:xfrm>
              <a:off x="2653" y="2614"/>
              <a:ext cx="3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17" name="Line 80"/>
            <p:cNvSpPr>
              <a:spLocks noChangeShapeType="1"/>
            </p:cNvSpPr>
            <p:nvPr/>
          </p:nvSpPr>
          <p:spPr bwMode="auto">
            <a:xfrm rot="-5400000">
              <a:off x="2652" y="2274"/>
              <a:ext cx="68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18" name="Line 81"/>
            <p:cNvSpPr>
              <a:spLocks noChangeShapeType="1"/>
            </p:cNvSpPr>
            <p:nvPr/>
          </p:nvSpPr>
          <p:spPr bwMode="auto">
            <a:xfrm>
              <a:off x="2993" y="1933"/>
              <a:ext cx="22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19" name="Line 82"/>
            <p:cNvSpPr>
              <a:spLocks noChangeShapeType="1"/>
            </p:cNvSpPr>
            <p:nvPr/>
          </p:nvSpPr>
          <p:spPr bwMode="auto">
            <a:xfrm rot="-5400000">
              <a:off x="725" y="2274"/>
              <a:ext cx="68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20" name="Line 83"/>
            <p:cNvSpPr>
              <a:spLocks noChangeShapeType="1"/>
            </p:cNvSpPr>
            <p:nvPr/>
          </p:nvSpPr>
          <p:spPr bwMode="auto">
            <a:xfrm>
              <a:off x="1066" y="1933"/>
              <a:ext cx="22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aphicFrame>
          <p:nvGraphicFramePr>
            <p:cNvPr id="19521" name="Object 78"/>
            <p:cNvGraphicFramePr>
              <a:graphicFrameLocks noChangeAspect="1"/>
            </p:cNvGraphicFramePr>
            <p:nvPr/>
          </p:nvGraphicFramePr>
          <p:xfrm>
            <a:off x="2257" y="2411"/>
            <a:ext cx="45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50911" imgH="223845" progId="Visio.Drawing.11">
                    <p:embed/>
                  </p:oleObj>
                </mc:Choice>
                <mc:Fallback>
                  <p:oleObj name="Visio" r:id="rId2" imgW="250911" imgH="223845" progId="Visio.Drawing.11">
                    <p:embed/>
                    <p:pic>
                      <p:nvPicPr>
                        <p:cNvPr id="19521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" y="2411"/>
                          <a:ext cx="45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2459" name="Rectangle 91"/>
          <p:cNvSpPr>
            <a:spLocks noChangeArrowheads="1"/>
          </p:cNvSpPr>
          <p:nvPr/>
        </p:nvSpPr>
        <p:spPr bwMode="auto">
          <a:xfrm>
            <a:off x="6261101" y="3789363"/>
            <a:ext cx="597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CLK</a:t>
            </a:r>
          </a:p>
        </p:txBody>
      </p:sp>
      <p:sp>
        <p:nvSpPr>
          <p:cNvPr id="442460" name="Rectangle 92"/>
          <p:cNvSpPr>
            <a:spLocks noChangeArrowheads="1"/>
          </p:cNvSpPr>
          <p:nvPr/>
        </p:nvSpPr>
        <p:spPr bwMode="auto">
          <a:xfrm>
            <a:off x="6478588" y="4510088"/>
            <a:ext cx="22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42468" name="Rectangle 100"/>
          <p:cNvSpPr>
            <a:spLocks noChangeArrowheads="1"/>
          </p:cNvSpPr>
          <p:nvPr/>
        </p:nvSpPr>
        <p:spPr bwMode="auto">
          <a:xfrm>
            <a:off x="6096000" y="5229225"/>
            <a:ext cx="93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Master</a:t>
            </a:r>
          </a:p>
        </p:txBody>
      </p:sp>
      <p:sp>
        <p:nvSpPr>
          <p:cNvPr id="442469" name="Line 101"/>
          <p:cNvSpPr>
            <a:spLocks noChangeShapeType="1"/>
          </p:cNvSpPr>
          <p:nvPr/>
        </p:nvSpPr>
        <p:spPr bwMode="auto">
          <a:xfrm>
            <a:off x="6996113" y="5589588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0" name="Line 102"/>
          <p:cNvSpPr>
            <a:spLocks noChangeShapeType="1"/>
          </p:cNvSpPr>
          <p:nvPr/>
        </p:nvSpPr>
        <p:spPr bwMode="auto">
          <a:xfrm rot="16200000">
            <a:off x="7176294" y="54094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1" name="Line 103"/>
          <p:cNvSpPr>
            <a:spLocks noChangeShapeType="1"/>
          </p:cNvSpPr>
          <p:nvPr/>
        </p:nvSpPr>
        <p:spPr bwMode="auto">
          <a:xfrm>
            <a:off x="7356475" y="5230813"/>
            <a:ext cx="5397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2" name="Line 104"/>
          <p:cNvSpPr>
            <a:spLocks noChangeShapeType="1"/>
          </p:cNvSpPr>
          <p:nvPr/>
        </p:nvSpPr>
        <p:spPr bwMode="auto">
          <a:xfrm rot="16200000">
            <a:off x="7716044" y="5418932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3" name="Line 105"/>
          <p:cNvSpPr>
            <a:spLocks noChangeShapeType="1"/>
          </p:cNvSpPr>
          <p:nvPr/>
        </p:nvSpPr>
        <p:spPr bwMode="auto">
          <a:xfrm>
            <a:off x="7896226" y="5589588"/>
            <a:ext cx="720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4" name="Line 106"/>
          <p:cNvSpPr>
            <a:spLocks noChangeShapeType="1"/>
          </p:cNvSpPr>
          <p:nvPr/>
        </p:nvSpPr>
        <p:spPr bwMode="auto">
          <a:xfrm rot="16200000">
            <a:off x="8436769" y="540940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5" name="Line 107"/>
          <p:cNvSpPr>
            <a:spLocks noChangeShapeType="1"/>
          </p:cNvSpPr>
          <p:nvPr/>
        </p:nvSpPr>
        <p:spPr bwMode="auto">
          <a:xfrm flipV="1">
            <a:off x="8616950" y="5229225"/>
            <a:ext cx="1620838" cy="15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6" name="Line 108"/>
          <p:cNvSpPr>
            <a:spLocks noChangeShapeType="1"/>
          </p:cNvSpPr>
          <p:nvPr/>
        </p:nvSpPr>
        <p:spPr bwMode="auto">
          <a:xfrm flipV="1">
            <a:off x="7356475" y="4149726"/>
            <a:ext cx="0" cy="217011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7" name="Line 109"/>
          <p:cNvSpPr>
            <a:spLocks noChangeShapeType="1"/>
          </p:cNvSpPr>
          <p:nvPr/>
        </p:nvSpPr>
        <p:spPr bwMode="auto">
          <a:xfrm flipV="1">
            <a:off x="7896225" y="4868863"/>
            <a:ext cx="0" cy="143986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8" name="Line 110"/>
          <p:cNvSpPr>
            <a:spLocks noChangeShapeType="1"/>
          </p:cNvSpPr>
          <p:nvPr/>
        </p:nvSpPr>
        <p:spPr bwMode="auto">
          <a:xfrm flipV="1">
            <a:off x="8616950" y="4868863"/>
            <a:ext cx="0" cy="143986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79" name="Line 111"/>
          <p:cNvSpPr>
            <a:spLocks noChangeShapeType="1"/>
          </p:cNvSpPr>
          <p:nvPr/>
        </p:nvSpPr>
        <p:spPr bwMode="auto">
          <a:xfrm flipV="1">
            <a:off x="8796338" y="4149725"/>
            <a:ext cx="0" cy="2159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grpSp>
        <p:nvGrpSpPr>
          <p:cNvPr id="442493" name="Group 125"/>
          <p:cNvGrpSpPr>
            <a:grpSpLocks/>
          </p:cNvGrpSpPr>
          <p:nvPr/>
        </p:nvGrpSpPr>
        <p:grpSpPr bwMode="auto">
          <a:xfrm>
            <a:off x="6996114" y="3789364"/>
            <a:ext cx="3240087" cy="369887"/>
            <a:chOff x="3447" y="2387"/>
            <a:chExt cx="2041" cy="233"/>
          </a:xfrm>
        </p:grpSpPr>
        <p:sp>
          <p:nvSpPr>
            <p:cNvPr id="19501" name="Line 86"/>
            <p:cNvSpPr>
              <a:spLocks noChangeShapeType="1"/>
            </p:cNvSpPr>
            <p:nvPr/>
          </p:nvSpPr>
          <p:spPr bwMode="auto">
            <a:xfrm>
              <a:off x="3447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02" name="Line 87"/>
            <p:cNvSpPr>
              <a:spLocks noChangeShapeType="1"/>
            </p:cNvSpPr>
            <p:nvPr/>
          </p:nvSpPr>
          <p:spPr bwMode="auto">
            <a:xfrm rot="-5400000">
              <a:off x="3560" y="250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03" name="Line 88"/>
            <p:cNvSpPr>
              <a:spLocks noChangeShapeType="1"/>
            </p:cNvSpPr>
            <p:nvPr/>
          </p:nvSpPr>
          <p:spPr bwMode="auto">
            <a:xfrm>
              <a:off x="3674" y="2387"/>
              <a:ext cx="90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04" name="Line 89"/>
            <p:cNvSpPr>
              <a:spLocks noChangeShapeType="1"/>
            </p:cNvSpPr>
            <p:nvPr/>
          </p:nvSpPr>
          <p:spPr bwMode="auto">
            <a:xfrm rot="-5400000">
              <a:off x="4467" y="250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05" name="Line 90"/>
            <p:cNvSpPr>
              <a:spLocks noChangeShapeType="1"/>
            </p:cNvSpPr>
            <p:nvPr/>
          </p:nvSpPr>
          <p:spPr bwMode="auto">
            <a:xfrm>
              <a:off x="4581" y="2620"/>
              <a:ext cx="90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06" name="Line 115"/>
            <p:cNvSpPr>
              <a:spLocks noChangeShapeType="1"/>
            </p:cNvSpPr>
            <p:nvPr/>
          </p:nvSpPr>
          <p:spPr bwMode="auto">
            <a:xfrm rot="-5400000">
              <a:off x="5374" y="250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442494" name="Group 126"/>
          <p:cNvGrpSpPr>
            <a:grpSpLocks/>
          </p:cNvGrpSpPr>
          <p:nvPr/>
        </p:nvGrpSpPr>
        <p:grpSpPr bwMode="auto">
          <a:xfrm>
            <a:off x="6996114" y="4508500"/>
            <a:ext cx="3241675" cy="361950"/>
            <a:chOff x="3447" y="2840"/>
            <a:chExt cx="2042" cy="228"/>
          </a:xfrm>
        </p:grpSpPr>
        <p:sp>
          <p:nvSpPr>
            <p:cNvPr id="19488" name="Line 93"/>
            <p:cNvSpPr>
              <a:spLocks noChangeShapeType="1"/>
            </p:cNvSpPr>
            <p:nvPr/>
          </p:nvSpPr>
          <p:spPr bwMode="auto">
            <a:xfrm>
              <a:off x="3447" y="306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89" name="Line 94"/>
            <p:cNvSpPr>
              <a:spLocks noChangeShapeType="1"/>
            </p:cNvSpPr>
            <p:nvPr/>
          </p:nvSpPr>
          <p:spPr bwMode="auto">
            <a:xfrm rot="-5400000">
              <a:off x="3446" y="295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0" name="Line 95"/>
            <p:cNvSpPr>
              <a:spLocks noChangeShapeType="1"/>
            </p:cNvSpPr>
            <p:nvPr/>
          </p:nvSpPr>
          <p:spPr bwMode="auto">
            <a:xfrm>
              <a:off x="3560" y="2841"/>
              <a:ext cx="454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1" name="Line 96"/>
            <p:cNvSpPr>
              <a:spLocks noChangeShapeType="1"/>
            </p:cNvSpPr>
            <p:nvPr/>
          </p:nvSpPr>
          <p:spPr bwMode="auto">
            <a:xfrm rot="-5400000">
              <a:off x="3900" y="295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2" name="Line 97"/>
            <p:cNvSpPr>
              <a:spLocks noChangeShapeType="1"/>
            </p:cNvSpPr>
            <p:nvPr/>
          </p:nvSpPr>
          <p:spPr bwMode="auto">
            <a:xfrm>
              <a:off x="4014" y="3068"/>
              <a:ext cx="45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3" name="Line 98"/>
            <p:cNvSpPr>
              <a:spLocks noChangeShapeType="1"/>
            </p:cNvSpPr>
            <p:nvPr/>
          </p:nvSpPr>
          <p:spPr bwMode="auto">
            <a:xfrm rot="-5400000">
              <a:off x="4354" y="295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4" name="Line 99"/>
            <p:cNvSpPr>
              <a:spLocks noChangeShapeType="1"/>
            </p:cNvSpPr>
            <p:nvPr/>
          </p:nvSpPr>
          <p:spPr bwMode="auto">
            <a:xfrm>
              <a:off x="4468" y="2841"/>
              <a:ext cx="226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5" name="Line 113"/>
            <p:cNvSpPr>
              <a:spLocks noChangeShapeType="1"/>
            </p:cNvSpPr>
            <p:nvPr/>
          </p:nvSpPr>
          <p:spPr bwMode="auto">
            <a:xfrm rot="-5400000">
              <a:off x="4580" y="295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6" name="Line 114"/>
            <p:cNvSpPr>
              <a:spLocks noChangeShapeType="1"/>
            </p:cNvSpPr>
            <p:nvPr/>
          </p:nvSpPr>
          <p:spPr bwMode="auto">
            <a:xfrm flipV="1">
              <a:off x="4694" y="3067"/>
              <a:ext cx="228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7" name="Line 116"/>
            <p:cNvSpPr>
              <a:spLocks noChangeShapeType="1"/>
            </p:cNvSpPr>
            <p:nvPr/>
          </p:nvSpPr>
          <p:spPr bwMode="auto">
            <a:xfrm rot="-5400000">
              <a:off x="4808" y="295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8" name="Line 117"/>
            <p:cNvSpPr>
              <a:spLocks noChangeShapeType="1"/>
            </p:cNvSpPr>
            <p:nvPr/>
          </p:nvSpPr>
          <p:spPr bwMode="auto">
            <a:xfrm>
              <a:off x="4922" y="2840"/>
              <a:ext cx="226" cy="0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499" name="Line 118"/>
            <p:cNvSpPr>
              <a:spLocks noChangeShapeType="1"/>
            </p:cNvSpPr>
            <p:nvPr/>
          </p:nvSpPr>
          <p:spPr bwMode="auto">
            <a:xfrm rot="-5400000">
              <a:off x="5034" y="2954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9500" name="Line 119"/>
            <p:cNvSpPr>
              <a:spLocks noChangeShapeType="1"/>
            </p:cNvSpPr>
            <p:nvPr/>
          </p:nvSpPr>
          <p:spPr bwMode="auto">
            <a:xfrm flipV="1">
              <a:off x="5148" y="3067"/>
              <a:ext cx="341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442488" name="Rectangle 120"/>
          <p:cNvSpPr>
            <a:spLocks noChangeArrowheads="1"/>
          </p:cNvSpPr>
          <p:nvPr/>
        </p:nvSpPr>
        <p:spPr bwMode="auto">
          <a:xfrm>
            <a:off x="6096000" y="5949950"/>
            <a:ext cx="93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  <p:sp>
        <p:nvSpPr>
          <p:cNvPr id="442489" name="Line 121"/>
          <p:cNvSpPr>
            <a:spLocks noChangeShapeType="1"/>
          </p:cNvSpPr>
          <p:nvPr/>
        </p:nvSpPr>
        <p:spPr bwMode="auto">
          <a:xfrm>
            <a:off x="6996114" y="6308725"/>
            <a:ext cx="18002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90" name="Line 122"/>
          <p:cNvSpPr>
            <a:spLocks noChangeShapeType="1"/>
          </p:cNvSpPr>
          <p:nvPr/>
        </p:nvSpPr>
        <p:spPr bwMode="auto">
          <a:xfrm rot="16200000">
            <a:off x="8616951" y="6129338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91" name="Line 123"/>
          <p:cNvSpPr>
            <a:spLocks noChangeShapeType="1"/>
          </p:cNvSpPr>
          <p:nvPr/>
        </p:nvSpPr>
        <p:spPr bwMode="auto">
          <a:xfrm>
            <a:off x="8796338" y="5949950"/>
            <a:ext cx="14414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92" name="AutoShape 124"/>
          <p:cNvSpPr>
            <a:spLocks noChangeArrowheads="1"/>
          </p:cNvSpPr>
          <p:nvPr/>
        </p:nvSpPr>
        <p:spPr bwMode="auto">
          <a:xfrm>
            <a:off x="2316163" y="4868863"/>
            <a:ext cx="3421062" cy="900112"/>
          </a:xfrm>
          <a:prstGeom prst="wedgeRoundRectCallout">
            <a:avLst>
              <a:gd name="adj1" fmla="val 57889"/>
              <a:gd name="adj2" fmla="val 81218"/>
              <a:gd name="adj3" fmla="val 16667"/>
            </a:avLst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Looks like it is negative edge-triggered</a:t>
            </a:r>
          </a:p>
        </p:txBody>
      </p:sp>
      <p:sp>
        <p:nvSpPr>
          <p:cNvPr id="442496" name="Line 128"/>
          <p:cNvSpPr>
            <a:spLocks noChangeShapeType="1"/>
          </p:cNvSpPr>
          <p:nvPr/>
        </p:nvSpPr>
        <p:spPr bwMode="auto">
          <a:xfrm>
            <a:off x="7356476" y="3608388"/>
            <a:ext cx="14398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97" name="Line 129"/>
          <p:cNvSpPr>
            <a:spLocks noChangeShapeType="1"/>
          </p:cNvSpPr>
          <p:nvPr/>
        </p:nvSpPr>
        <p:spPr bwMode="auto">
          <a:xfrm>
            <a:off x="8796338" y="3608388"/>
            <a:ext cx="143986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IN"/>
          </a:p>
        </p:txBody>
      </p:sp>
      <p:sp>
        <p:nvSpPr>
          <p:cNvPr id="442498" name="Rectangle 130"/>
          <p:cNvSpPr>
            <a:spLocks noChangeArrowheads="1"/>
          </p:cNvSpPr>
          <p:nvPr/>
        </p:nvSpPr>
        <p:spPr bwMode="auto">
          <a:xfrm>
            <a:off x="7535863" y="3305176"/>
            <a:ext cx="939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Master</a:t>
            </a:r>
          </a:p>
        </p:txBody>
      </p:sp>
      <p:sp>
        <p:nvSpPr>
          <p:cNvPr id="442499" name="Rectangle 131"/>
          <p:cNvSpPr>
            <a:spLocks noChangeArrowheads="1"/>
          </p:cNvSpPr>
          <p:nvPr/>
        </p:nvSpPr>
        <p:spPr bwMode="auto">
          <a:xfrm>
            <a:off x="8975725" y="3305176"/>
            <a:ext cx="939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25375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42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42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424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424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4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59" grpId="0"/>
      <p:bldP spid="442460" grpId="0"/>
      <p:bldP spid="442468" grpId="0"/>
      <p:bldP spid="442469" grpId="0" animBg="1"/>
      <p:bldP spid="442470" grpId="0" animBg="1"/>
      <p:bldP spid="442471" grpId="0" animBg="1"/>
      <p:bldP spid="442472" grpId="0" animBg="1"/>
      <p:bldP spid="442473" grpId="0" animBg="1"/>
      <p:bldP spid="442474" grpId="0" animBg="1"/>
      <p:bldP spid="442475" grpId="0" animBg="1"/>
      <p:bldP spid="442476" grpId="0" animBg="1"/>
      <p:bldP spid="442477" grpId="0" animBg="1"/>
      <p:bldP spid="442478" grpId="0" animBg="1"/>
      <p:bldP spid="442479" grpId="0" animBg="1"/>
      <p:bldP spid="442488" grpId="0"/>
      <p:bldP spid="442489" grpId="0" animBg="1"/>
      <p:bldP spid="442490" grpId="0" animBg="1"/>
      <p:bldP spid="442491" grpId="0" animBg="1"/>
      <p:bldP spid="442492" grpId="0" animBg="1"/>
      <p:bldP spid="442496" grpId="0" animBg="1"/>
      <p:bldP spid="442496" grpId="1" animBg="1"/>
      <p:bldP spid="442496" grpId="2" animBg="1"/>
      <p:bldP spid="442497" grpId="0" animBg="1"/>
      <p:bldP spid="442497" grpId="1" animBg="1"/>
      <p:bldP spid="442497" grpId="2" animBg="1"/>
      <p:bldP spid="442498" grpId="0"/>
      <p:bldP spid="442498" grpId="1"/>
      <p:bldP spid="442499" grpId="0"/>
      <p:bldP spid="44249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-7222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Edge-Triggered </a:t>
            </a:r>
            <a:r>
              <a:rPr lang="en-US" altLang="en-US" i="1"/>
              <a:t>D</a:t>
            </a:r>
            <a:r>
              <a:rPr lang="en-US" altLang="en-US"/>
              <a:t> Flip-Flop</a:t>
            </a:r>
          </a:p>
        </p:txBody>
      </p:sp>
      <p:graphicFrame>
        <p:nvGraphicFramePr>
          <p:cNvPr id="443464" name="Object 72"/>
          <p:cNvGraphicFramePr>
            <a:graphicFrameLocks noChangeAspect="1"/>
          </p:cNvGraphicFramePr>
          <p:nvPr/>
        </p:nvGraphicFramePr>
        <p:xfrm>
          <a:off x="2316163" y="1808164"/>
          <a:ext cx="5580062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24257" imgH="1843918" progId="Visio.Drawing.11">
                  <p:embed/>
                </p:oleObj>
              </mc:Choice>
              <mc:Fallback>
                <p:oleObj name="Visio" r:id="rId2" imgW="2424257" imgH="1843918" progId="Visio.Drawing.11">
                  <p:embed/>
                  <p:pic>
                    <p:nvPicPr>
                      <p:cNvPr id="44346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808164"/>
                        <a:ext cx="5580062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3478" name="Group 86"/>
          <p:cNvGrpSpPr>
            <a:grpSpLocks/>
          </p:cNvGrpSpPr>
          <p:nvPr/>
        </p:nvGrpSpPr>
        <p:grpSpPr bwMode="auto">
          <a:xfrm>
            <a:off x="8615363" y="1628778"/>
            <a:ext cx="1619250" cy="1120776"/>
            <a:chOff x="4467" y="1026"/>
            <a:chExt cx="1020" cy="706"/>
          </a:xfrm>
        </p:grpSpPr>
        <p:sp>
          <p:nvSpPr>
            <p:cNvPr id="20506" name="Rectangle 73"/>
            <p:cNvSpPr>
              <a:spLocks noChangeArrowheads="1"/>
            </p:cNvSpPr>
            <p:nvPr/>
          </p:nvSpPr>
          <p:spPr bwMode="auto">
            <a:xfrm>
              <a:off x="4694" y="1279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0507" name="Rectangle 74"/>
            <p:cNvSpPr>
              <a:spLocks noChangeArrowheads="1"/>
            </p:cNvSpPr>
            <p:nvPr/>
          </p:nvSpPr>
          <p:spPr bwMode="auto">
            <a:xfrm>
              <a:off x="469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0508" name="Line 75"/>
            <p:cNvSpPr>
              <a:spLocks noChangeShapeType="1"/>
            </p:cNvSpPr>
            <p:nvPr/>
          </p:nvSpPr>
          <p:spPr bwMode="auto">
            <a:xfrm>
              <a:off x="4694" y="148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09" name="Line 76"/>
            <p:cNvSpPr>
              <a:spLocks noChangeShapeType="1"/>
            </p:cNvSpPr>
            <p:nvPr/>
          </p:nvSpPr>
          <p:spPr bwMode="auto">
            <a:xfrm flipH="1">
              <a:off x="4694" y="159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10" name="Line 77"/>
            <p:cNvSpPr>
              <a:spLocks noChangeShapeType="1"/>
            </p:cNvSpPr>
            <p:nvPr/>
          </p:nvSpPr>
          <p:spPr bwMode="auto">
            <a:xfrm flipH="1">
              <a:off x="4467" y="113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11" name="Line 78"/>
            <p:cNvSpPr>
              <a:spLocks noChangeShapeType="1"/>
            </p:cNvSpPr>
            <p:nvPr/>
          </p:nvSpPr>
          <p:spPr bwMode="auto">
            <a:xfrm flipH="1">
              <a:off x="4467" y="15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12" name="Line 79"/>
            <p:cNvSpPr>
              <a:spLocks noChangeShapeType="1"/>
            </p:cNvSpPr>
            <p:nvPr/>
          </p:nvSpPr>
          <p:spPr bwMode="auto">
            <a:xfrm flipH="1">
              <a:off x="5261" y="113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13" name="Line 80"/>
            <p:cNvSpPr>
              <a:spLocks noChangeShapeType="1"/>
            </p:cNvSpPr>
            <p:nvPr/>
          </p:nvSpPr>
          <p:spPr bwMode="auto">
            <a:xfrm flipH="1">
              <a:off x="5261" y="15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14" name="Rectangle 81"/>
            <p:cNvSpPr>
              <a:spLocks noChangeArrowheads="1"/>
            </p:cNvSpPr>
            <p:nvPr/>
          </p:nvSpPr>
          <p:spPr bwMode="auto">
            <a:xfrm>
              <a:off x="503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0515" name="Oval 83"/>
            <p:cNvSpPr>
              <a:spLocks noChangeAspect="1" noChangeArrowheads="1"/>
            </p:cNvSpPr>
            <p:nvPr/>
          </p:nvSpPr>
          <p:spPr bwMode="auto">
            <a:xfrm>
              <a:off x="5261" y="146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0516" name="Group 85"/>
            <p:cNvGrpSpPr>
              <a:grpSpLocks/>
            </p:cNvGrpSpPr>
            <p:nvPr/>
          </p:nvGrpSpPr>
          <p:grpSpPr bwMode="auto">
            <a:xfrm>
              <a:off x="5034" y="1492"/>
              <a:ext cx="227" cy="240"/>
              <a:chOff x="5034" y="1492"/>
              <a:chExt cx="227" cy="240"/>
            </a:xfrm>
          </p:grpSpPr>
          <p:sp>
            <p:nvSpPr>
              <p:cNvPr id="20517" name="Rectangle 82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0518" name="Line 84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43494" name="Group 102"/>
          <p:cNvGrpSpPr>
            <a:grpSpLocks/>
          </p:cNvGrpSpPr>
          <p:nvPr/>
        </p:nvGrpSpPr>
        <p:grpSpPr bwMode="auto">
          <a:xfrm>
            <a:off x="8616950" y="3968756"/>
            <a:ext cx="1619250" cy="1120776"/>
            <a:chOff x="4468" y="2500"/>
            <a:chExt cx="1020" cy="706"/>
          </a:xfrm>
        </p:grpSpPr>
        <p:sp>
          <p:nvSpPr>
            <p:cNvPr id="20492" name="Rectangle 88"/>
            <p:cNvSpPr>
              <a:spLocks noChangeArrowheads="1"/>
            </p:cNvSpPr>
            <p:nvPr/>
          </p:nvSpPr>
          <p:spPr bwMode="auto">
            <a:xfrm>
              <a:off x="4695" y="2753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0493" name="Rectangle 89"/>
            <p:cNvSpPr>
              <a:spLocks noChangeArrowheads="1"/>
            </p:cNvSpPr>
            <p:nvPr/>
          </p:nvSpPr>
          <p:spPr bwMode="auto">
            <a:xfrm>
              <a:off x="4695" y="250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0494" name="Line 90"/>
            <p:cNvSpPr>
              <a:spLocks noChangeShapeType="1"/>
            </p:cNvSpPr>
            <p:nvPr/>
          </p:nvSpPr>
          <p:spPr bwMode="auto">
            <a:xfrm>
              <a:off x="4695" y="2954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495" name="Line 91"/>
            <p:cNvSpPr>
              <a:spLocks noChangeShapeType="1"/>
            </p:cNvSpPr>
            <p:nvPr/>
          </p:nvSpPr>
          <p:spPr bwMode="auto">
            <a:xfrm flipH="1">
              <a:off x="4695" y="3067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496" name="Line 92"/>
            <p:cNvSpPr>
              <a:spLocks noChangeShapeType="1"/>
            </p:cNvSpPr>
            <p:nvPr/>
          </p:nvSpPr>
          <p:spPr bwMode="auto">
            <a:xfrm flipH="1">
              <a:off x="4468" y="261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497" name="Line 93"/>
            <p:cNvSpPr>
              <a:spLocks noChangeShapeType="1"/>
            </p:cNvSpPr>
            <p:nvPr/>
          </p:nvSpPr>
          <p:spPr bwMode="auto">
            <a:xfrm flipH="1">
              <a:off x="4468" y="3067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498" name="Line 94"/>
            <p:cNvSpPr>
              <a:spLocks noChangeShapeType="1"/>
            </p:cNvSpPr>
            <p:nvPr/>
          </p:nvSpPr>
          <p:spPr bwMode="auto">
            <a:xfrm flipH="1">
              <a:off x="5262" y="261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499" name="Line 95"/>
            <p:cNvSpPr>
              <a:spLocks noChangeShapeType="1"/>
            </p:cNvSpPr>
            <p:nvPr/>
          </p:nvSpPr>
          <p:spPr bwMode="auto">
            <a:xfrm flipH="1">
              <a:off x="5262" y="3067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0500" name="Rectangle 96"/>
            <p:cNvSpPr>
              <a:spLocks noChangeArrowheads="1"/>
            </p:cNvSpPr>
            <p:nvPr/>
          </p:nvSpPr>
          <p:spPr bwMode="auto">
            <a:xfrm>
              <a:off x="5035" y="250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0501" name="Oval 97"/>
            <p:cNvSpPr>
              <a:spLocks noChangeAspect="1" noChangeArrowheads="1"/>
            </p:cNvSpPr>
            <p:nvPr/>
          </p:nvSpPr>
          <p:spPr bwMode="auto">
            <a:xfrm>
              <a:off x="5262" y="2942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0502" name="Group 98"/>
            <p:cNvGrpSpPr>
              <a:grpSpLocks/>
            </p:cNvGrpSpPr>
            <p:nvPr/>
          </p:nvGrpSpPr>
          <p:grpSpPr bwMode="auto">
            <a:xfrm>
              <a:off x="5035" y="2966"/>
              <a:ext cx="227" cy="240"/>
              <a:chOff x="5034" y="1492"/>
              <a:chExt cx="227" cy="240"/>
            </a:xfrm>
          </p:grpSpPr>
          <p:sp>
            <p:nvSpPr>
              <p:cNvPr id="20504" name="Rectangle 99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0505" name="Line 100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0503" name="Oval 101"/>
            <p:cNvSpPr>
              <a:spLocks noChangeAspect="1" noChangeArrowheads="1"/>
            </p:cNvSpPr>
            <p:nvPr/>
          </p:nvSpPr>
          <p:spPr bwMode="auto">
            <a:xfrm>
              <a:off x="4613" y="2944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</p:grpSp>
      <p:sp>
        <p:nvSpPr>
          <p:cNvPr id="443496" name="Rectangle 104"/>
          <p:cNvSpPr>
            <a:spLocks noChangeArrowheads="1"/>
          </p:cNvSpPr>
          <p:nvPr/>
        </p:nvSpPr>
        <p:spPr bwMode="auto">
          <a:xfrm>
            <a:off x="8616951" y="2974975"/>
            <a:ext cx="1698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Positive Edge</a:t>
            </a:r>
          </a:p>
        </p:txBody>
      </p:sp>
      <p:sp>
        <p:nvSpPr>
          <p:cNvPr id="443497" name="Rectangle 105"/>
          <p:cNvSpPr>
            <a:spLocks noChangeArrowheads="1"/>
          </p:cNvSpPr>
          <p:nvPr/>
        </p:nvSpPr>
        <p:spPr bwMode="auto">
          <a:xfrm>
            <a:off x="8435975" y="5318125"/>
            <a:ext cx="187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Negative Edge</a:t>
            </a:r>
          </a:p>
        </p:txBody>
      </p:sp>
      <p:sp>
        <p:nvSpPr>
          <p:cNvPr id="443498" name="Rectangle 106"/>
          <p:cNvSpPr>
            <a:spLocks noChangeArrowheads="1"/>
          </p:cNvSpPr>
          <p:nvPr/>
        </p:nvSpPr>
        <p:spPr bwMode="auto">
          <a:xfrm>
            <a:off x="3216275" y="3805645"/>
            <a:ext cx="4203700" cy="276999"/>
          </a:xfrm>
          <a:prstGeom prst="rect">
            <a:avLst/>
          </a:prstGeom>
          <a:noFill/>
          <a:ln w="38100" cap="rnd" algn="ctr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870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96" grpId="0"/>
      <p:bldP spid="443497" grpId="0"/>
      <p:bldP spid="4434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857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JK</a:t>
            </a:r>
            <a:r>
              <a:rPr lang="en-US" altLang="en-US"/>
              <a:t> Flip-Flop</a:t>
            </a:r>
          </a:p>
        </p:txBody>
      </p:sp>
      <p:graphicFrame>
        <p:nvGraphicFramePr>
          <p:cNvPr id="444453" name="Object 37"/>
          <p:cNvGraphicFramePr>
            <a:graphicFrameLocks noChangeAspect="1"/>
          </p:cNvGraphicFramePr>
          <p:nvPr/>
        </p:nvGraphicFramePr>
        <p:xfrm>
          <a:off x="2316164" y="1662113"/>
          <a:ext cx="755967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4863" imgH="1060704" progId="Visio.Drawing.11">
                  <p:embed/>
                </p:oleObj>
              </mc:Choice>
              <mc:Fallback>
                <p:oleObj name="Visio" r:id="rId2" imgW="2914863" imgH="1060704" progId="Visio.Drawing.11">
                  <p:embed/>
                  <p:pic>
                    <p:nvPicPr>
                      <p:cNvPr id="44445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4" y="1662113"/>
                        <a:ext cx="7559675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56" name="Group 40"/>
          <p:cNvGrpSpPr>
            <a:grpSpLocks/>
          </p:cNvGrpSpPr>
          <p:nvPr/>
        </p:nvGrpSpPr>
        <p:grpSpPr bwMode="auto">
          <a:xfrm>
            <a:off x="6816725" y="5048257"/>
            <a:ext cx="1619250" cy="1301751"/>
            <a:chOff x="2653" y="3180"/>
            <a:chExt cx="1020" cy="820"/>
          </a:xfrm>
        </p:grpSpPr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20" name="Line 13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22" name="Rectangle 15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1523" name="Oval 16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1524" name="Group 17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1527" name="Rectangle 18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1528" name="Line 19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1525" name="Line 38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1526" name="Rectangle 39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444458" name="Rectangle 42"/>
          <p:cNvSpPr>
            <a:spLocks noChangeArrowheads="1"/>
          </p:cNvSpPr>
          <p:nvPr/>
        </p:nvSpPr>
        <p:spPr bwMode="auto">
          <a:xfrm>
            <a:off x="3035300" y="5408614"/>
            <a:ext cx="22073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JQ’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K’Q</a:t>
            </a:r>
          </a:p>
        </p:txBody>
      </p:sp>
      <p:sp>
        <p:nvSpPr>
          <p:cNvPr id="444459" name="Rectangle 43"/>
          <p:cNvSpPr>
            <a:spLocks noChangeArrowheads="1"/>
          </p:cNvSpPr>
          <p:nvPr/>
        </p:nvSpPr>
        <p:spPr bwMode="auto">
          <a:xfrm>
            <a:off x="2921000" y="2901564"/>
            <a:ext cx="6300788" cy="276999"/>
          </a:xfrm>
          <a:prstGeom prst="rect">
            <a:avLst/>
          </a:prstGeom>
          <a:noFill/>
          <a:ln w="38100" cap="rnd" algn="ctr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72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58" grpId="0"/>
      <p:bldP spid="4444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714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Flip-Flops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T</a:t>
            </a:r>
            <a:r>
              <a:rPr lang="en-US" altLang="en-US"/>
              <a:t> Flip-Flop</a:t>
            </a:r>
          </a:p>
        </p:txBody>
      </p:sp>
      <p:sp>
        <p:nvSpPr>
          <p:cNvPr id="445462" name="Rectangle 22"/>
          <p:cNvSpPr>
            <a:spLocks noChangeArrowheads="1"/>
          </p:cNvSpPr>
          <p:nvPr/>
        </p:nvSpPr>
        <p:spPr bwMode="auto">
          <a:xfrm>
            <a:off x="2392363" y="5408614"/>
            <a:ext cx="35089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TQ’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T’Q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</a:p>
        </p:txBody>
      </p:sp>
      <p:grpSp>
        <p:nvGrpSpPr>
          <p:cNvPr id="445482" name="Group 42"/>
          <p:cNvGrpSpPr>
            <a:grpSpLocks/>
          </p:cNvGrpSpPr>
          <p:nvPr/>
        </p:nvGrpSpPr>
        <p:grpSpPr bwMode="auto">
          <a:xfrm>
            <a:off x="2495550" y="2528890"/>
            <a:ext cx="2698750" cy="1301751"/>
            <a:chOff x="612" y="1593"/>
            <a:chExt cx="1700" cy="820"/>
          </a:xfrm>
        </p:grpSpPr>
        <p:sp>
          <p:nvSpPr>
            <p:cNvPr id="22577" name="Rectangle 24"/>
            <p:cNvSpPr>
              <a:spLocks noChangeArrowheads="1"/>
            </p:cNvSpPr>
            <p:nvPr/>
          </p:nvSpPr>
          <p:spPr bwMode="auto">
            <a:xfrm>
              <a:off x="1519" y="1903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2578" name="Rectangle 25"/>
            <p:cNvSpPr>
              <a:spLocks noChangeArrowheads="1"/>
            </p:cNvSpPr>
            <p:nvPr/>
          </p:nvSpPr>
          <p:spPr bwMode="auto">
            <a:xfrm>
              <a:off x="1519" y="1593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2579" name="Line 26"/>
            <p:cNvSpPr>
              <a:spLocks noChangeShapeType="1"/>
            </p:cNvSpPr>
            <p:nvPr/>
          </p:nvSpPr>
          <p:spPr bwMode="auto">
            <a:xfrm>
              <a:off x="1519" y="18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0" name="Line 27"/>
            <p:cNvSpPr>
              <a:spLocks noChangeShapeType="1"/>
            </p:cNvSpPr>
            <p:nvPr/>
          </p:nvSpPr>
          <p:spPr bwMode="auto">
            <a:xfrm flipH="1">
              <a:off x="1519" y="1992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1" name="Line 28"/>
            <p:cNvSpPr>
              <a:spLocks noChangeShapeType="1"/>
            </p:cNvSpPr>
            <p:nvPr/>
          </p:nvSpPr>
          <p:spPr bwMode="auto">
            <a:xfrm flipH="1">
              <a:off x="839" y="1706"/>
              <a:ext cx="6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2" name="Line 29"/>
            <p:cNvSpPr>
              <a:spLocks noChangeShapeType="1"/>
            </p:cNvSpPr>
            <p:nvPr/>
          </p:nvSpPr>
          <p:spPr bwMode="auto">
            <a:xfrm flipH="1">
              <a:off x="1292" y="1992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3" name="Line 30"/>
            <p:cNvSpPr>
              <a:spLocks noChangeShapeType="1"/>
            </p:cNvSpPr>
            <p:nvPr/>
          </p:nvSpPr>
          <p:spPr bwMode="auto">
            <a:xfrm flipH="1">
              <a:off x="2086" y="1706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4" name="Line 31"/>
            <p:cNvSpPr>
              <a:spLocks noChangeShapeType="1"/>
            </p:cNvSpPr>
            <p:nvPr/>
          </p:nvSpPr>
          <p:spPr bwMode="auto">
            <a:xfrm flipH="1">
              <a:off x="2086" y="2274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5" name="Rectangle 32"/>
            <p:cNvSpPr>
              <a:spLocks noChangeArrowheads="1"/>
            </p:cNvSpPr>
            <p:nvPr/>
          </p:nvSpPr>
          <p:spPr bwMode="auto">
            <a:xfrm>
              <a:off x="1859" y="1593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2586" name="Oval 33"/>
            <p:cNvSpPr>
              <a:spLocks noChangeAspect="1" noChangeArrowheads="1"/>
            </p:cNvSpPr>
            <p:nvPr/>
          </p:nvSpPr>
          <p:spPr bwMode="auto">
            <a:xfrm>
              <a:off x="2086" y="2149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2587" name="Group 34"/>
            <p:cNvGrpSpPr>
              <a:grpSpLocks/>
            </p:cNvGrpSpPr>
            <p:nvPr/>
          </p:nvGrpSpPr>
          <p:grpSpPr bwMode="auto">
            <a:xfrm>
              <a:off x="1859" y="2173"/>
              <a:ext cx="227" cy="240"/>
              <a:chOff x="5034" y="1492"/>
              <a:chExt cx="227" cy="240"/>
            </a:xfrm>
          </p:grpSpPr>
          <p:sp>
            <p:nvSpPr>
              <p:cNvPr id="22592" name="Rectangle 35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2593" name="Line 36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2588" name="Line 37"/>
            <p:cNvSpPr>
              <a:spLocks noChangeShapeType="1"/>
            </p:cNvSpPr>
            <p:nvPr/>
          </p:nvSpPr>
          <p:spPr bwMode="auto">
            <a:xfrm flipH="1" flipV="1">
              <a:off x="1066" y="2273"/>
              <a:ext cx="453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89" name="Rectangle 38"/>
            <p:cNvSpPr>
              <a:spLocks noChangeArrowheads="1"/>
            </p:cNvSpPr>
            <p:nvPr/>
          </p:nvSpPr>
          <p:spPr bwMode="auto">
            <a:xfrm>
              <a:off x="1519" y="2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22590" name="Line 40"/>
            <p:cNvSpPr>
              <a:spLocks noChangeShapeType="1"/>
            </p:cNvSpPr>
            <p:nvPr/>
          </p:nvSpPr>
          <p:spPr bwMode="auto">
            <a:xfrm rot="5400000" flipH="1" flipV="1">
              <a:off x="782" y="1990"/>
              <a:ext cx="56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91" name="Rectangle 41"/>
            <p:cNvSpPr>
              <a:spLocks noChangeArrowheads="1"/>
            </p:cNvSpPr>
            <p:nvPr/>
          </p:nvSpPr>
          <p:spPr bwMode="auto">
            <a:xfrm>
              <a:off x="612" y="1593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grpSp>
        <p:nvGrpSpPr>
          <p:cNvPr id="445534" name="Group 94"/>
          <p:cNvGrpSpPr>
            <a:grpSpLocks/>
          </p:cNvGrpSpPr>
          <p:nvPr/>
        </p:nvGrpSpPr>
        <p:grpSpPr bwMode="auto">
          <a:xfrm>
            <a:off x="6086476" y="1989140"/>
            <a:ext cx="3609975" cy="1660526"/>
            <a:chOff x="2874" y="1253"/>
            <a:chExt cx="2274" cy="1046"/>
          </a:xfrm>
        </p:grpSpPr>
        <p:grpSp>
          <p:nvGrpSpPr>
            <p:cNvPr id="22554" name="Group 43"/>
            <p:cNvGrpSpPr>
              <a:grpSpLocks/>
            </p:cNvGrpSpPr>
            <p:nvPr/>
          </p:nvGrpSpPr>
          <p:grpSpPr bwMode="auto">
            <a:xfrm>
              <a:off x="3901" y="1593"/>
              <a:ext cx="1020" cy="706"/>
              <a:chOff x="4467" y="1026"/>
              <a:chExt cx="1020" cy="706"/>
            </a:xfrm>
          </p:grpSpPr>
          <p:sp>
            <p:nvSpPr>
              <p:cNvPr id="22564" name="Rectangle 44"/>
              <p:cNvSpPr>
                <a:spLocks noChangeArrowheads="1"/>
              </p:cNvSpPr>
              <p:nvPr/>
            </p:nvSpPr>
            <p:spPr bwMode="auto">
              <a:xfrm>
                <a:off x="4694" y="1279"/>
                <a:ext cx="567" cy="174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22565" name="Rectangle 45"/>
              <p:cNvSpPr>
                <a:spLocks noChangeArrowheads="1"/>
              </p:cNvSpPr>
              <p:nvPr/>
            </p:nvSpPr>
            <p:spPr bwMode="auto">
              <a:xfrm>
                <a:off x="4694" y="1026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22566" name="Line 46"/>
              <p:cNvSpPr>
                <a:spLocks noChangeShapeType="1"/>
              </p:cNvSpPr>
              <p:nvPr/>
            </p:nvSpPr>
            <p:spPr bwMode="auto">
              <a:xfrm>
                <a:off x="4694" y="1480"/>
                <a:ext cx="113" cy="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67" name="Line 47"/>
              <p:cNvSpPr>
                <a:spLocks noChangeShapeType="1"/>
              </p:cNvSpPr>
              <p:nvPr/>
            </p:nvSpPr>
            <p:spPr bwMode="auto">
              <a:xfrm flipH="1">
                <a:off x="4694" y="1593"/>
                <a:ext cx="113" cy="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68" name="Line 48"/>
              <p:cNvSpPr>
                <a:spLocks noChangeShapeType="1"/>
              </p:cNvSpPr>
              <p:nvPr/>
            </p:nvSpPr>
            <p:spPr bwMode="auto">
              <a:xfrm flipH="1">
                <a:off x="4467" y="1139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69" name="Line 49"/>
              <p:cNvSpPr>
                <a:spLocks noChangeShapeType="1"/>
              </p:cNvSpPr>
              <p:nvPr/>
            </p:nvSpPr>
            <p:spPr bwMode="auto">
              <a:xfrm flipH="1">
                <a:off x="4467" y="159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70" name="Line 50"/>
              <p:cNvSpPr>
                <a:spLocks noChangeShapeType="1"/>
              </p:cNvSpPr>
              <p:nvPr/>
            </p:nvSpPr>
            <p:spPr bwMode="auto">
              <a:xfrm flipH="1">
                <a:off x="5261" y="1139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71" name="Line 51"/>
              <p:cNvSpPr>
                <a:spLocks noChangeShapeType="1"/>
              </p:cNvSpPr>
              <p:nvPr/>
            </p:nvSpPr>
            <p:spPr bwMode="auto">
              <a:xfrm flipH="1">
                <a:off x="5261" y="1593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2572" name="Rectangle 52"/>
              <p:cNvSpPr>
                <a:spLocks noChangeArrowheads="1"/>
              </p:cNvSpPr>
              <p:nvPr/>
            </p:nvSpPr>
            <p:spPr bwMode="auto">
              <a:xfrm>
                <a:off x="5034" y="1026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2573" name="Oval 53"/>
              <p:cNvSpPr>
                <a:spLocks noChangeAspect="1" noChangeArrowheads="1"/>
              </p:cNvSpPr>
              <p:nvPr/>
            </p:nvSpPr>
            <p:spPr bwMode="auto">
              <a:xfrm>
                <a:off x="5261" y="1468"/>
                <a:ext cx="0" cy="24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22574" name="Group 54"/>
              <p:cNvGrpSpPr>
                <a:grpSpLocks/>
              </p:cNvGrpSpPr>
              <p:nvPr/>
            </p:nvGrpSpPr>
            <p:grpSpPr bwMode="auto">
              <a:xfrm>
                <a:off x="5034" y="1492"/>
                <a:ext cx="227" cy="240"/>
                <a:chOff x="5034" y="1492"/>
                <a:chExt cx="227" cy="240"/>
              </a:xfrm>
            </p:grpSpPr>
            <p:sp>
              <p:nvSpPr>
                <p:cNvPr id="22575" name="Rectangle 55"/>
                <p:cNvSpPr>
                  <a:spLocks noChangeArrowheads="1"/>
                </p:cNvSpPr>
                <p:nvPr/>
              </p:nvSpPr>
              <p:spPr bwMode="auto">
                <a:xfrm>
                  <a:off x="5034" y="1499"/>
                  <a:ext cx="22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1"/>
                    </a:buClr>
                    <a:buFont typeface="Arial" charset="0"/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1"/>
                    </a:buClr>
                    <a:buFont typeface="Arial" charset="0"/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1"/>
                    </a:buClr>
                    <a:buFont typeface="Arial" charset="0"/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bg1"/>
                    </a:buClr>
                    <a:buFont typeface="Arial" charset="0"/>
                    <a:defRPr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400" i="1">
                      <a:solidFill>
                        <a:schemeClr val="accent2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2257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099" y="1492"/>
                  <a:ext cx="114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aphicFrame>
          <p:nvGraphicFramePr>
            <p:cNvPr id="22555" name="Object 57"/>
            <p:cNvGraphicFramePr>
              <a:graphicFrameLocks noChangeAspect="1"/>
            </p:cNvGraphicFramePr>
            <p:nvPr/>
          </p:nvGraphicFramePr>
          <p:xfrm>
            <a:off x="3354" y="1551"/>
            <a:ext cx="56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75732" imgH="259933" progId="Visio.Drawing.11">
                    <p:embed/>
                  </p:oleObj>
                </mc:Choice>
                <mc:Fallback>
                  <p:oleObj name="Visio" r:id="rId2" imgW="475732" imgH="259933" progId="Visio.Drawing.11">
                    <p:embed/>
                    <p:pic>
                      <p:nvPicPr>
                        <p:cNvPr id="22555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1551"/>
                          <a:ext cx="56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Line 63"/>
            <p:cNvSpPr>
              <a:spLocks noChangeShapeType="1"/>
            </p:cNvSpPr>
            <p:nvPr/>
          </p:nvSpPr>
          <p:spPr bwMode="auto">
            <a:xfrm flipH="1">
              <a:off x="3216" y="1641"/>
              <a:ext cx="1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57" name="Line 64"/>
            <p:cNvSpPr>
              <a:spLocks noChangeShapeType="1"/>
            </p:cNvSpPr>
            <p:nvPr/>
          </p:nvSpPr>
          <p:spPr bwMode="auto">
            <a:xfrm flipH="1">
              <a:off x="3107" y="1772"/>
              <a:ext cx="26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58" name="Line 72"/>
            <p:cNvSpPr>
              <a:spLocks noChangeShapeType="1"/>
            </p:cNvSpPr>
            <p:nvPr/>
          </p:nvSpPr>
          <p:spPr bwMode="auto">
            <a:xfrm flipH="1" flipV="1">
              <a:off x="3220" y="1253"/>
              <a:ext cx="1701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59" name="Line 74"/>
            <p:cNvSpPr>
              <a:spLocks noChangeShapeType="1"/>
            </p:cNvSpPr>
            <p:nvPr/>
          </p:nvSpPr>
          <p:spPr bwMode="auto">
            <a:xfrm rot="5400000" flipH="1" flipV="1">
              <a:off x="4694" y="1480"/>
              <a:ext cx="45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60" name="Rectangle 75"/>
            <p:cNvSpPr>
              <a:spLocks noChangeArrowheads="1"/>
            </p:cNvSpPr>
            <p:nvPr/>
          </p:nvSpPr>
          <p:spPr bwMode="auto">
            <a:xfrm>
              <a:off x="2874" y="1634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2561" name="Line 76"/>
            <p:cNvSpPr>
              <a:spLocks noChangeShapeType="1"/>
            </p:cNvSpPr>
            <p:nvPr/>
          </p:nvSpPr>
          <p:spPr bwMode="auto">
            <a:xfrm flipH="1" flipV="1">
              <a:off x="4921" y="1706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62" name="Line 77"/>
            <p:cNvSpPr>
              <a:spLocks noChangeShapeType="1"/>
            </p:cNvSpPr>
            <p:nvPr/>
          </p:nvSpPr>
          <p:spPr bwMode="auto">
            <a:xfrm flipH="1" flipV="1">
              <a:off x="49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63" name="Line 78"/>
            <p:cNvSpPr>
              <a:spLocks noChangeShapeType="1"/>
            </p:cNvSpPr>
            <p:nvPr/>
          </p:nvSpPr>
          <p:spPr bwMode="auto">
            <a:xfrm>
              <a:off x="3220" y="1253"/>
              <a:ext cx="0" cy="39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445519" name="Rectangle 79"/>
          <p:cNvSpPr>
            <a:spLocks noChangeArrowheads="1"/>
          </p:cNvSpPr>
          <p:nvPr/>
        </p:nvSpPr>
        <p:spPr bwMode="auto">
          <a:xfrm>
            <a:off x="2444750" y="4868864"/>
            <a:ext cx="22073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JQ’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8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K’Q</a:t>
            </a:r>
          </a:p>
        </p:txBody>
      </p:sp>
      <p:grpSp>
        <p:nvGrpSpPr>
          <p:cNvPr id="445520" name="Group 80"/>
          <p:cNvGrpSpPr>
            <a:grpSpLocks/>
          </p:cNvGrpSpPr>
          <p:nvPr/>
        </p:nvGrpSpPr>
        <p:grpSpPr bwMode="auto">
          <a:xfrm>
            <a:off x="6635750" y="4687889"/>
            <a:ext cx="1619250" cy="1120776"/>
            <a:chOff x="4467" y="1026"/>
            <a:chExt cx="1020" cy="706"/>
          </a:xfrm>
        </p:grpSpPr>
        <p:sp>
          <p:nvSpPr>
            <p:cNvPr id="22541" name="Rectangle 81"/>
            <p:cNvSpPr>
              <a:spLocks noChangeArrowheads="1"/>
            </p:cNvSpPr>
            <p:nvPr/>
          </p:nvSpPr>
          <p:spPr bwMode="auto">
            <a:xfrm>
              <a:off x="4694" y="1279"/>
              <a:ext cx="567" cy="174"/>
            </a:xfrm>
            <a:prstGeom prst="rect">
              <a:avLst/>
            </a:prstGeom>
            <a:solidFill>
              <a:srgbClr val="66FF3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2542" name="Rectangle 82"/>
            <p:cNvSpPr>
              <a:spLocks noChangeArrowheads="1"/>
            </p:cNvSpPr>
            <p:nvPr/>
          </p:nvSpPr>
          <p:spPr bwMode="auto">
            <a:xfrm>
              <a:off x="469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2543" name="Line 83"/>
            <p:cNvSpPr>
              <a:spLocks noChangeShapeType="1"/>
            </p:cNvSpPr>
            <p:nvPr/>
          </p:nvSpPr>
          <p:spPr bwMode="auto">
            <a:xfrm>
              <a:off x="4694" y="148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44" name="Line 84"/>
            <p:cNvSpPr>
              <a:spLocks noChangeShapeType="1"/>
            </p:cNvSpPr>
            <p:nvPr/>
          </p:nvSpPr>
          <p:spPr bwMode="auto">
            <a:xfrm flipH="1">
              <a:off x="4694" y="159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45" name="Line 85"/>
            <p:cNvSpPr>
              <a:spLocks noChangeShapeType="1"/>
            </p:cNvSpPr>
            <p:nvPr/>
          </p:nvSpPr>
          <p:spPr bwMode="auto">
            <a:xfrm flipH="1">
              <a:off x="4467" y="113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46" name="Line 86"/>
            <p:cNvSpPr>
              <a:spLocks noChangeShapeType="1"/>
            </p:cNvSpPr>
            <p:nvPr/>
          </p:nvSpPr>
          <p:spPr bwMode="auto">
            <a:xfrm flipH="1">
              <a:off x="4467" y="15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47" name="Line 87"/>
            <p:cNvSpPr>
              <a:spLocks noChangeShapeType="1"/>
            </p:cNvSpPr>
            <p:nvPr/>
          </p:nvSpPr>
          <p:spPr bwMode="auto">
            <a:xfrm flipH="1">
              <a:off x="5261" y="113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48" name="Line 88"/>
            <p:cNvSpPr>
              <a:spLocks noChangeShapeType="1"/>
            </p:cNvSpPr>
            <p:nvPr/>
          </p:nvSpPr>
          <p:spPr bwMode="auto">
            <a:xfrm flipH="1">
              <a:off x="5261" y="15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549" name="Rectangle 89"/>
            <p:cNvSpPr>
              <a:spLocks noChangeArrowheads="1"/>
            </p:cNvSpPr>
            <p:nvPr/>
          </p:nvSpPr>
          <p:spPr bwMode="auto">
            <a:xfrm>
              <a:off x="503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2550" name="Oval 90"/>
            <p:cNvSpPr>
              <a:spLocks noChangeAspect="1" noChangeArrowheads="1"/>
            </p:cNvSpPr>
            <p:nvPr/>
          </p:nvSpPr>
          <p:spPr bwMode="auto">
            <a:xfrm>
              <a:off x="5261" y="146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2551" name="Group 91"/>
            <p:cNvGrpSpPr>
              <a:grpSpLocks/>
            </p:cNvGrpSpPr>
            <p:nvPr/>
          </p:nvGrpSpPr>
          <p:grpSpPr bwMode="auto">
            <a:xfrm>
              <a:off x="5034" y="1492"/>
              <a:ext cx="227" cy="240"/>
              <a:chOff x="5034" y="1492"/>
              <a:chExt cx="227" cy="240"/>
            </a:xfrm>
          </p:grpSpPr>
          <p:sp>
            <p:nvSpPr>
              <p:cNvPr id="22552" name="Rectangle 92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2553" name="Line 93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445535" name="Rectangle 95"/>
          <p:cNvSpPr>
            <a:spLocks noChangeArrowheads="1"/>
          </p:cNvSpPr>
          <p:nvPr/>
        </p:nvSpPr>
        <p:spPr bwMode="auto">
          <a:xfrm>
            <a:off x="3035300" y="3020626"/>
            <a:ext cx="1981200" cy="276999"/>
          </a:xfrm>
          <a:prstGeom prst="rect">
            <a:avLst/>
          </a:prstGeom>
          <a:noFill/>
          <a:ln w="38100" cap="rnd" algn="ctr">
            <a:solidFill>
              <a:srgbClr val="99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45536" name="Rectangle 96"/>
          <p:cNvSpPr>
            <a:spLocks noChangeArrowheads="1"/>
          </p:cNvSpPr>
          <p:nvPr/>
        </p:nvSpPr>
        <p:spPr bwMode="auto">
          <a:xfrm>
            <a:off x="6542089" y="2749958"/>
            <a:ext cx="2974975" cy="276999"/>
          </a:xfrm>
          <a:prstGeom prst="rect">
            <a:avLst/>
          </a:prstGeom>
          <a:noFill/>
          <a:ln w="38100" cap="rnd" algn="ctr">
            <a:solidFill>
              <a:srgbClr val="99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901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62" grpId="0"/>
      <p:bldP spid="445519" grpId="0"/>
      <p:bldP spid="445535" grpId="0" animBg="1"/>
      <p:bldP spid="4455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4048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 Characteristic Tables</a:t>
            </a:r>
          </a:p>
        </p:txBody>
      </p:sp>
      <p:grpSp>
        <p:nvGrpSpPr>
          <p:cNvPr id="446468" name="Group 4"/>
          <p:cNvGrpSpPr>
            <a:grpSpLocks/>
          </p:cNvGrpSpPr>
          <p:nvPr/>
        </p:nvGrpSpPr>
        <p:grpSpPr bwMode="auto">
          <a:xfrm>
            <a:off x="2855913" y="1447803"/>
            <a:ext cx="1619250" cy="1120776"/>
            <a:chOff x="4467" y="1026"/>
            <a:chExt cx="1020" cy="706"/>
          </a:xfrm>
        </p:grpSpPr>
        <p:sp>
          <p:nvSpPr>
            <p:cNvPr id="23644" name="Rectangle 5"/>
            <p:cNvSpPr>
              <a:spLocks noChangeArrowheads="1"/>
            </p:cNvSpPr>
            <p:nvPr/>
          </p:nvSpPr>
          <p:spPr bwMode="auto">
            <a:xfrm>
              <a:off x="4694" y="1279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3645" name="Rectangle 6"/>
            <p:cNvSpPr>
              <a:spLocks noChangeArrowheads="1"/>
            </p:cNvSpPr>
            <p:nvPr/>
          </p:nvSpPr>
          <p:spPr bwMode="auto">
            <a:xfrm>
              <a:off x="469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3646" name="Line 7"/>
            <p:cNvSpPr>
              <a:spLocks noChangeShapeType="1"/>
            </p:cNvSpPr>
            <p:nvPr/>
          </p:nvSpPr>
          <p:spPr bwMode="auto">
            <a:xfrm>
              <a:off x="4694" y="148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47" name="Line 8"/>
            <p:cNvSpPr>
              <a:spLocks noChangeShapeType="1"/>
            </p:cNvSpPr>
            <p:nvPr/>
          </p:nvSpPr>
          <p:spPr bwMode="auto">
            <a:xfrm flipH="1">
              <a:off x="4694" y="159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48" name="Line 9"/>
            <p:cNvSpPr>
              <a:spLocks noChangeShapeType="1"/>
            </p:cNvSpPr>
            <p:nvPr/>
          </p:nvSpPr>
          <p:spPr bwMode="auto">
            <a:xfrm flipH="1">
              <a:off x="4467" y="113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49" name="Line 10"/>
            <p:cNvSpPr>
              <a:spLocks noChangeShapeType="1"/>
            </p:cNvSpPr>
            <p:nvPr/>
          </p:nvSpPr>
          <p:spPr bwMode="auto">
            <a:xfrm flipH="1">
              <a:off x="4467" y="15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50" name="Line 11"/>
            <p:cNvSpPr>
              <a:spLocks noChangeShapeType="1"/>
            </p:cNvSpPr>
            <p:nvPr/>
          </p:nvSpPr>
          <p:spPr bwMode="auto">
            <a:xfrm flipH="1">
              <a:off x="5261" y="113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51" name="Line 12"/>
            <p:cNvSpPr>
              <a:spLocks noChangeShapeType="1"/>
            </p:cNvSpPr>
            <p:nvPr/>
          </p:nvSpPr>
          <p:spPr bwMode="auto">
            <a:xfrm flipH="1">
              <a:off x="5261" y="15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52" name="Rectangle 13"/>
            <p:cNvSpPr>
              <a:spLocks noChangeArrowheads="1"/>
            </p:cNvSpPr>
            <p:nvPr/>
          </p:nvSpPr>
          <p:spPr bwMode="auto">
            <a:xfrm>
              <a:off x="503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3653" name="Oval 14"/>
            <p:cNvSpPr>
              <a:spLocks noChangeAspect="1" noChangeArrowheads="1"/>
            </p:cNvSpPr>
            <p:nvPr/>
          </p:nvSpPr>
          <p:spPr bwMode="auto">
            <a:xfrm>
              <a:off x="5261" y="146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3654" name="Group 15"/>
            <p:cNvGrpSpPr>
              <a:grpSpLocks/>
            </p:cNvGrpSpPr>
            <p:nvPr/>
          </p:nvGrpSpPr>
          <p:grpSpPr bwMode="auto">
            <a:xfrm>
              <a:off x="5034" y="1492"/>
              <a:ext cx="227" cy="240"/>
              <a:chOff x="5034" y="1492"/>
              <a:chExt cx="227" cy="240"/>
            </a:xfrm>
          </p:grpSpPr>
          <p:sp>
            <p:nvSpPr>
              <p:cNvPr id="23655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3656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aphicFrame>
        <p:nvGraphicFramePr>
          <p:cNvPr id="446579" name="Group 115"/>
          <p:cNvGraphicFramePr>
            <a:graphicFrameLocks noGrp="1"/>
          </p:cNvGraphicFramePr>
          <p:nvPr/>
        </p:nvGraphicFramePr>
        <p:xfrm>
          <a:off x="5554664" y="1309688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542" name="Rectangle 78"/>
          <p:cNvSpPr>
            <a:spLocks noChangeArrowheads="1"/>
          </p:cNvSpPr>
          <p:nvPr/>
        </p:nvSpPr>
        <p:spPr bwMode="auto">
          <a:xfrm>
            <a:off x="7716839" y="1652588"/>
            <a:ext cx="162083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</p:txBody>
      </p:sp>
      <p:graphicFrame>
        <p:nvGraphicFramePr>
          <p:cNvPr id="446543" name="Group 79"/>
          <p:cNvGraphicFramePr>
            <a:graphicFrameLocks noGrp="1"/>
          </p:cNvGraphicFramePr>
          <p:nvPr/>
        </p:nvGraphicFramePr>
        <p:xfrm>
          <a:off x="5375275" y="2889250"/>
          <a:ext cx="2160588" cy="20320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6568" name="Rectangle 104"/>
          <p:cNvSpPr>
            <a:spLocks noChangeArrowheads="1"/>
          </p:cNvSpPr>
          <p:nvPr/>
        </p:nvSpPr>
        <p:spPr bwMode="auto">
          <a:xfrm>
            <a:off x="7716839" y="3168650"/>
            <a:ext cx="16208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</a:p>
        </p:txBody>
      </p:sp>
      <p:grpSp>
        <p:nvGrpSpPr>
          <p:cNvPr id="446580" name="Group 116"/>
          <p:cNvGrpSpPr>
            <a:grpSpLocks/>
          </p:cNvGrpSpPr>
          <p:nvPr/>
        </p:nvGrpSpPr>
        <p:grpSpPr bwMode="auto">
          <a:xfrm>
            <a:off x="2855913" y="3248032"/>
            <a:ext cx="1619250" cy="1301751"/>
            <a:chOff x="2653" y="3180"/>
            <a:chExt cx="1020" cy="820"/>
          </a:xfrm>
        </p:grpSpPr>
        <p:sp>
          <p:nvSpPr>
            <p:cNvPr id="23629" name="Rectangle 117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3630" name="Rectangle 118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3631" name="Line 119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32" name="Line 120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33" name="Line 121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34" name="Line 122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35" name="Line 123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36" name="Line 124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37" name="Rectangle 125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3638" name="Oval 126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3639" name="Group 127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3642" name="Rectangle 128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3643" name="Line 129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3640" name="Line 130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41" name="Rectangle 131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pSp>
        <p:nvGrpSpPr>
          <p:cNvPr id="446597" name="Group 133"/>
          <p:cNvGrpSpPr>
            <a:grpSpLocks/>
          </p:cNvGrpSpPr>
          <p:nvPr/>
        </p:nvGrpSpPr>
        <p:grpSpPr bwMode="auto">
          <a:xfrm>
            <a:off x="2855913" y="5229228"/>
            <a:ext cx="1619250" cy="1120776"/>
            <a:chOff x="4467" y="1026"/>
            <a:chExt cx="1020" cy="706"/>
          </a:xfrm>
        </p:grpSpPr>
        <p:sp>
          <p:nvSpPr>
            <p:cNvPr id="23616" name="Rectangle 134"/>
            <p:cNvSpPr>
              <a:spLocks noChangeArrowheads="1"/>
            </p:cNvSpPr>
            <p:nvPr/>
          </p:nvSpPr>
          <p:spPr bwMode="auto">
            <a:xfrm>
              <a:off x="4694" y="1279"/>
              <a:ext cx="567" cy="174"/>
            </a:xfrm>
            <a:prstGeom prst="rect">
              <a:avLst/>
            </a:prstGeom>
            <a:solidFill>
              <a:srgbClr val="66FF3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3617" name="Rectangle 135"/>
            <p:cNvSpPr>
              <a:spLocks noChangeArrowheads="1"/>
            </p:cNvSpPr>
            <p:nvPr/>
          </p:nvSpPr>
          <p:spPr bwMode="auto">
            <a:xfrm>
              <a:off x="469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3618" name="Line 136"/>
            <p:cNvSpPr>
              <a:spLocks noChangeShapeType="1"/>
            </p:cNvSpPr>
            <p:nvPr/>
          </p:nvSpPr>
          <p:spPr bwMode="auto">
            <a:xfrm>
              <a:off x="4694" y="148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19" name="Line 137"/>
            <p:cNvSpPr>
              <a:spLocks noChangeShapeType="1"/>
            </p:cNvSpPr>
            <p:nvPr/>
          </p:nvSpPr>
          <p:spPr bwMode="auto">
            <a:xfrm flipH="1">
              <a:off x="4694" y="159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20" name="Line 138"/>
            <p:cNvSpPr>
              <a:spLocks noChangeShapeType="1"/>
            </p:cNvSpPr>
            <p:nvPr/>
          </p:nvSpPr>
          <p:spPr bwMode="auto">
            <a:xfrm flipH="1">
              <a:off x="4467" y="113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21" name="Line 139"/>
            <p:cNvSpPr>
              <a:spLocks noChangeShapeType="1"/>
            </p:cNvSpPr>
            <p:nvPr/>
          </p:nvSpPr>
          <p:spPr bwMode="auto">
            <a:xfrm flipH="1">
              <a:off x="4467" y="15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22" name="Line 140"/>
            <p:cNvSpPr>
              <a:spLocks noChangeShapeType="1"/>
            </p:cNvSpPr>
            <p:nvPr/>
          </p:nvSpPr>
          <p:spPr bwMode="auto">
            <a:xfrm flipH="1">
              <a:off x="5261" y="113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23" name="Line 141"/>
            <p:cNvSpPr>
              <a:spLocks noChangeShapeType="1"/>
            </p:cNvSpPr>
            <p:nvPr/>
          </p:nvSpPr>
          <p:spPr bwMode="auto">
            <a:xfrm flipH="1">
              <a:off x="5261" y="15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624" name="Rectangle 142"/>
            <p:cNvSpPr>
              <a:spLocks noChangeArrowheads="1"/>
            </p:cNvSpPr>
            <p:nvPr/>
          </p:nvSpPr>
          <p:spPr bwMode="auto">
            <a:xfrm>
              <a:off x="503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3625" name="Oval 143"/>
            <p:cNvSpPr>
              <a:spLocks noChangeAspect="1" noChangeArrowheads="1"/>
            </p:cNvSpPr>
            <p:nvPr/>
          </p:nvSpPr>
          <p:spPr bwMode="auto">
            <a:xfrm>
              <a:off x="5261" y="146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3626" name="Group 144"/>
            <p:cNvGrpSpPr>
              <a:grpSpLocks/>
            </p:cNvGrpSpPr>
            <p:nvPr/>
          </p:nvGrpSpPr>
          <p:grpSpPr bwMode="auto">
            <a:xfrm>
              <a:off x="5034" y="1492"/>
              <a:ext cx="227" cy="240"/>
              <a:chOff x="5034" y="1492"/>
              <a:chExt cx="227" cy="240"/>
            </a:xfrm>
          </p:grpSpPr>
          <p:sp>
            <p:nvSpPr>
              <p:cNvPr id="23627" name="Rectangle 145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3628" name="Line 146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aphicFrame>
        <p:nvGraphicFramePr>
          <p:cNvPr id="446611" name="Group 147"/>
          <p:cNvGraphicFramePr>
            <a:graphicFrameLocks noGrp="1"/>
          </p:cNvGraphicFramePr>
          <p:nvPr/>
        </p:nvGraphicFramePr>
        <p:xfrm>
          <a:off x="5554664" y="5270500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625" name="Rectangle 161"/>
          <p:cNvSpPr>
            <a:spLocks noChangeArrowheads="1"/>
          </p:cNvSpPr>
          <p:nvPr/>
        </p:nvSpPr>
        <p:spPr bwMode="auto">
          <a:xfrm>
            <a:off x="7716839" y="5613400"/>
            <a:ext cx="162083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  <a:endParaRPr lang="en-US" altLang="en-US" sz="2400">
              <a:solidFill>
                <a:srgbClr val="99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</a:p>
        </p:txBody>
      </p:sp>
    </p:spTree>
    <p:extLst>
      <p:ext uri="{BB962C8B-B14F-4D97-AF65-F5344CB8AC3E}">
        <p14:creationId xmlns:p14="http://schemas.microsoft.com/office/powerpoint/2010/main" val="13791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542" grpId="0"/>
      <p:bldP spid="446568" grpId="0"/>
      <p:bldP spid="4466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0987" y="296501"/>
            <a:ext cx="4010025" cy="762000"/>
          </a:xfrm>
        </p:spPr>
        <p:txBody>
          <a:bodyPr/>
          <a:lstStyle/>
          <a:p>
            <a:pPr algn="ctr"/>
            <a:r>
              <a:rPr lang="en-GB" altLang="en-US" b="1" dirty="0">
                <a:latin typeface="Times New Roman" pitchFamily="18" charset="0"/>
              </a:rPr>
              <a:t>Introduction</a:t>
            </a:r>
            <a:endParaRPr lang="en-GB" altLang="en-US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1295400"/>
            <a:ext cx="10182225" cy="838200"/>
          </a:xfrm>
        </p:spPr>
        <p:txBody>
          <a:bodyPr>
            <a:normAutofit lnSpcReduction="10000"/>
          </a:bodyPr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GB" altLang="en-US" dirty="0"/>
              <a:t>A </a:t>
            </a:r>
            <a:r>
              <a:rPr lang="en-GB" altLang="en-US" b="1" dirty="0">
                <a:solidFill>
                  <a:srgbClr val="0000CC"/>
                </a:solidFill>
              </a:rPr>
              <a:t>sequential circuit</a:t>
            </a:r>
            <a:r>
              <a:rPr lang="en-GB" altLang="en-US" dirty="0"/>
              <a:t> consists of a </a:t>
            </a:r>
            <a:r>
              <a:rPr lang="en-GB" altLang="en-US" i="1" dirty="0">
                <a:solidFill>
                  <a:srgbClr val="0000CC"/>
                </a:solidFill>
              </a:rPr>
              <a:t>feedback path and</a:t>
            </a:r>
            <a:r>
              <a:rPr lang="en-GB" altLang="en-US" dirty="0"/>
              <a:t> employs some </a:t>
            </a:r>
            <a:r>
              <a:rPr lang="en-GB" altLang="en-US" i="1" dirty="0">
                <a:solidFill>
                  <a:srgbClr val="0000CC"/>
                </a:solidFill>
              </a:rPr>
              <a:t>memory elements</a:t>
            </a:r>
            <a:r>
              <a:rPr lang="en-GB" altLang="en-US" dirty="0"/>
              <a:t>.</a:t>
            </a:r>
          </a:p>
        </p:txBody>
      </p:sp>
      <p:grpSp>
        <p:nvGrpSpPr>
          <p:cNvPr id="5127" name="Group 34"/>
          <p:cNvGrpSpPr>
            <a:grpSpLocks/>
          </p:cNvGrpSpPr>
          <p:nvPr/>
        </p:nvGrpSpPr>
        <p:grpSpPr bwMode="auto">
          <a:xfrm>
            <a:off x="3829049" y="2159000"/>
            <a:ext cx="5210175" cy="3638550"/>
            <a:chOff x="1584" y="1440"/>
            <a:chExt cx="2928" cy="2057"/>
          </a:xfrm>
        </p:grpSpPr>
        <p:sp>
          <p:nvSpPr>
            <p:cNvPr id="5133" name="Rectangle 4"/>
            <p:cNvSpPr>
              <a:spLocks noChangeArrowheads="1"/>
            </p:cNvSpPr>
            <p:nvPr/>
          </p:nvSpPr>
          <p:spPr bwMode="auto">
            <a:xfrm>
              <a:off x="1776" y="2112"/>
              <a:ext cx="9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>
              <a:off x="1776" y="2208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Combinational logic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5135" name="Rectangle 6"/>
            <p:cNvSpPr>
              <a:spLocks noChangeArrowheads="1"/>
            </p:cNvSpPr>
            <p:nvPr/>
          </p:nvSpPr>
          <p:spPr bwMode="auto">
            <a:xfrm>
              <a:off x="3360" y="2112"/>
              <a:ext cx="9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5136" name="Text Box 7"/>
            <p:cNvSpPr txBox="1">
              <a:spLocks noChangeArrowheads="1"/>
            </p:cNvSpPr>
            <p:nvPr/>
          </p:nvSpPr>
          <p:spPr bwMode="auto">
            <a:xfrm>
              <a:off x="3360" y="2208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Memory elements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5137" name="Line 8"/>
            <p:cNvSpPr>
              <a:spLocks noChangeShapeType="1"/>
            </p:cNvSpPr>
            <p:nvPr/>
          </p:nvSpPr>
          <p:spPr bwMode="auto">
            <a:xfrm>
              <a:off x="273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Line 10"/>
            <p:cNvSpPr>
              <a:spLocks noChangeShapeType="1"/>
            </p:cNvSpPr>
            <p:nvPr/>
          </p:nvSpPr>
          <p:spPr bwMode="auto">
            <a:xfrm>
              <a:off x="3024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0" name="Line 11"/>
            <p:cNvSpPr>
              <a:spLocks noChangeShapeType="1"/>
            </p:cNvSpPr>
            <p:nvPr/>
          </p:nvSpPr>
          <p:spPr bwMode="auto">
            <a:xfrm>
              <a:off x="3024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Line 12"/>
            <p:cNvSpPr>
              <a:spLocks noChangeShapeType="1"/>
            </p:cNvSpPr>
            <p:nvPr/>
          </p:nvSpPr>
          <p:spPr bwMode="auto">
            <a:xfrm flipV="1">
              <a:off x="196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2" name="Line 13"/>
            <p:cNvSpPr>
              <a:spLocks noChangeShapeType="1"/>
            </p:cNvSpPr>
            <p:nvPr/>
          </p:nvSpPr>
          <p:spPr bwMode="auto">
            <a:xfrm flipV="1">
              <a:off x="2256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3" name="Line 14"/>
            <p:cNvSpPr>
              <a:spLocks noChangeShapeType="1"/>
            </p:cNvSpPr>
            <p:nvPr/>
          </p:nvSpPr>
          <p:spPr bwMode="auto">
            <a:xfrm flipV="1">
              <a:off x="2544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Line 15"/>
            <p:cNvSpPr>
              <a:spLocks noChangeShapeType="1"/>
            </p:cNvSpPr>
            <p:nvPr/>
          </p:nvSpPr>
          <p:spPr bwMode="auto">
            <a:xfrm flipV="1">
              <a:off x="1900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Line 16"/>
            <p:cNvSpPr>
              <a:spLocks noChangeShapeType="1"/>
            </p:cNvSpPr>
            <p:nvPr/>
          </p:nvSpPr>
          <p:spPr bwMode="auto">
            <a:xfrm flipV="1">
              <a:off x="2017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Line 17"/>
            <p:cNvSpPr>
              <a:spLocks noChangeShapeType="1"/>
            </p:cNvSpPr>
            <p:nvPr/>
          </p:nvSpPr>
          <p:spPr bwMode="auto">
            <a:xfrm flipV="1">
              <a:off x="2135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7" name="Line 18"/>
            <p:cNvSpPr>
              <a:spLocks noChangeShapeType="1"/>
            </p:cNvSpPr>
            <p:nvPr/>
          </p:nvSpPr>
          <p:spPr bwMode="auto">
            <a:xfrm flipV="1">
              <a:off x="2261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8" name="Line 19"/>
            <p:cNvSpPr>
              <a:spLocks noChangeShapeType="1"/>
            </p:cNvSpPr>
            <p:nvPr/>
          </p:nvSpPr>
          <p:spPr bwMode="auto">
            <a:xfrm flipV="1">
              <a:off x="2476" y="26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9" name="Line 20"/>
            <p:cNvSpPr>
              <a:spLocks noChangeShapeType="1"/>
            </p:cNvSpPr>
            <p:nvPr/>
          </p:nvSpPr>
          <p:spPr bwMode="auto">
            <a:xfrm flipV="1">
              <a:off x="2600" y="2640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Line 21"/>
            <p:cNvSpPr>
              <a:spLocks noChangeShapeType="1"/>
            </p:cNvSpPr>
            <p:nvPr/>
          </p:nvSpPr>
          <p:spPr bwMode="auto">
            <a:xfrm>
              <a:off x="2601" y="2837"/>
              <a:ext cx="9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1" name="Line 22"/>
            <p:cNvSpPr>
              <a:spLocks noChangeShapeType="1"/>
            </p:cNvSpPr>
            <p:nvPr/>
          </p:nvSpPr>
          <p:spPr bwMode="auto">
            <a:xfrm>
              <a:off x="2487" y="2970"/>
              <a:ext cx="11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2" name="Line 23"/>
            <p:cNvSpPr>
              <a:spLocks noChangeShapeType="1"/>
            </p:cNvSpPr>
            <p:nvPr/>
          </p:nvSpPr>
          <p:spPr bwMode="auto">
            <a:xfrm flipH="1">
              <a:off x="3504" y="2640"/>
              <a:ext cx="3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3648" y="26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5" name="Line 27"/>
            <p:cNvSpPr>
              <a:spLocks noChangeShapeType="1"/>
            </p:cNvSpPr>
            <p:nvPr/>
          </p:nvSpPr>
          <p:spPr bwMode="auto">
            <a:xfrm flipV="1">
              <a:off x="3840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Line 28"/>
            <p:cNvSpPr>
              <a:spLocks noChangeShapeType="1"/>
            </p:cNvSpPr>
            <p:nvPr/>
          </p:nvSpPr>
          <p:spPr bwMode="auto">
            <a:xfrm flipV="1">
              <a:off x="412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7" name="Text Box 29"/>
            <p:cNvSpPr txBox="1">
              <a:spLocks noChangeArrowheads="1"/>
            </p:cNvSpPr>
            <p:nvPr/>
          </p:nvSpPr>
          <p:spPr bwMode="auto">
            <a:xfrm>
              <a:off x="1776" y="1440"/>
              <a:ext cx="96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Combinational outputs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5158" name="Text Box 30"/>
            <p:cNvSpPr txBox="1">
              <a:spLocks noChangeArrowheads="1"/>
            </p:cNvSpPr>
            <p:nvPr/>
          </p:nvSpPr>
          <p:spPr bwMode="auto">
            <a:xfrm>
              <a:off x="3264" y="1536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Memory outputs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5159" name="Text Box 31"/>
            <p:cNvSpPr txBox="1">
              <a:spLocks noChangeArrowheads="1"/>
            </p:cNvSpPr>
            <p:nvPr/>
          </p:nvSpPr>
          <p:spPr bwMode="auto">
            <a:xfrm>
              <a:off x="1584" y="3264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External inputs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5160" name="Rectangle 32"/>
            <p:cNvSpPr>
              <a:spLocks noChangeArrowheads="1"/>
            </p:cNvSpPr>
            <p:nvPr/>
          </p:nvSpPr>
          <p:spPr bwMode="auto">
            <a:xfrm>
              <a:off x="1584" y="2016"/>
              <a:ext cx="2928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N" altLang="en-US"/>
            </a:p>
          </p:txBody>
        </p:sp>
      </p:grpSp>
      <p:sp>
        <p:nvSpPr>
          <p:cNvPr id="5128" name="Rectangle 35"/>
          <p:cNvSpPr>
            <a:spLocks noChangeArrowheads="1"/>
          </p:cNvSpPr>
          <p:nvPr/>
        </p:nvSpPr>
        <p:spPr bwMode="auto">
          <a:xfrm>
            <a:off x="2705100" y="5949950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ZapfDingbats" pitchFamily="82" charset="2"/>
              <a:buChar char="u"/>
              <a:defRPr kumimoji="1"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Font typeface="ZapfDingbats" pitchFamily="82" charset="2"/>
              <a:buChar char="v"/>
              <a:defRPr kumimoj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GB" altLang="en-US" sz="2000" dirty="0"/>
              <a:t>Sequential circuit = Combinational logic + Memory Elements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5120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4" y="5001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Flip-Flop Characteristic Equations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2855913" y="1447803"/>
            <a:ext cx="1619250" cy="1120776"/>
            <a:chOff x="4467" y="1026"/>
            <a:chExt cx="1020" cy="706"/>
          </a:xfrm>
        </p:grpSpPr>
        <p:sp>
          <p:nvSpPr>
            <p:cNvPr id="24668" name="Rectangle 4"/>
            <p:cNvSpPr>
              <a:spLocks noChangeArrowheads="1"/>
            </p:cNvSpPr>
            <p:nvPr/>
          </p:nvSpPr>
          <p:spPr bwMode="auto">
            <a:xfrm>
              <a:off x="4694" y="1279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4669" name="Rectangle 5"/>
            <p:cNvSpPr>
              <a:spLocks noChangeArrowheads="1"/>
            </p:cNvSpPr>
            <p:nvPr/>
          </p:nvSpPr>
          <p:spPr bwMode="auto">
            <a:xfrm>
              <a:off x="469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4670" name="Line 6"/>
            <p:cNvSpPr>
              <a:spLocks noChangeShapeType="1"/>
            </p:cNvSpPr>
            <p:nvPr/>
          </p:nvSpPr>
          <p:spPr bwMode="auto">
            <a:xfrm>
              <a:off x="4694" y="148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71" name="Line 7"/>
            <p:cNvSpPr>
              <a:spLocks noChangeShapeType="1"/>
            </p:cNvSpPr>
            <p:nvPr/>
          </p:nvSpPr>
          <p:spPr bwMode="auto">
            <a:xfrm flipH="1">
              <a:off x="4694" y="159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72" name="Line 8"/>
            <p:cNvSpPr>
              <a:spLocks noChangeShapeType="1"/>
            </p:cNvSpPr>
            <p:nvPr/>
          </p:nvSpPr>
          <p:spPr bwMode="auto">
            <a:xfrm flipH="1">
              <a:off x="4467" y="113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73" name="Line 9"/>
            <p:cNvSpPr>
              <a:spLocks noChangeShapeType="1"/>
            </p:cNvSpPr>
            <p:nvPr/>
          </p:nvSpPr>
          <p:spPr bwMode="auto">
            <a:xfrm flipH="1">
              <a:off x="4467" y="15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74" name="Line 10"/>
            <p:cNvSpPr>
              <a:spLocks noChangeShapeType="1"/>
            </p:cNvSpPr>
            <p:nvPr/>
          </p:nvSpPr>
          <p:spPr bwMode="auto">
            <a:xfrm flipH="1">
              <a:off x="5261" y="113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75" name="Line 11"/>
            <p:cNvSpPr>
              <a:spLocks noChangeShapeType="1"/>
            </p:cNvSpPr>
            <p:nvPr/>
          </p:nvSpPr>
          <p:spPr bwMode="auto">
            <a:xfrm flipH="1">
              <a:off x="5261" y="15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76" name="Rectangle 12"/>
            <p:cNvSpPr>
              <a:spLocks noChangeArrowheads="1"/>
            </p:cNvSpPr>
            <p:nvPr/>
          </p:nvSpPr>
          <p:spPr bwMode="auto">
            <a:xfrm>
              <a:off x="503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4677" name="Oval 13"/>
            <p:cNvSpPr>
              <a:spLocks noChangeAspect="1" noChangeArrowheads="1"/>
            </p:cNvSpPr>
            <p:nvPr/>
          </p:nvSpPr>
          <p:spPr bwMode="auto">
            <a:xfrm>
              <a:off x="5261" y="146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4678" name="Group 14"/>
            <p:cNvGrpSpPr>
              <a:grpSpLocks/>
            </p:cNvGrpSpPr>
            <p:nvPr/>
          </p:nvGrpSpPr>
          <p:grpSpPr bwMode="auto">
            <a:xfrm>
              <a:off x="5034" y="1492"/>
              <a:ext cx="227" cy="240"/>
              <a:chOff x="5034" y="1492"/>
              <a:chExt cx="227" cy="240"/>
            </a:xfrm>
          </p:grpSpPr>
          <p:sp>
            <p:nvSpPr>
              <p:cNvPr id="24679" name="Rectangle 15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4680" name="Line 16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aphicFrame>
        <p:nvGraphicFramePr>
          <p:cNvPr id="447505" name="Group 17"/>
          <p:cNvGraphicFramePr>
            <a:graphicFrameLocks noGrp="1"/>
          </p:cNvGraphicFramePr>
          <p:nvPr/>
        </p:nvGraphicFramePr>
        <p:xfrm>
          <a:off x="5554664" y="1309688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519" name="Rectangle 31"/>
          <p:cNvSpPr>
            <a:spLocks noChangeArrowheads="1"/>
          </p:cNvSpPr>
          <p:nvPr/>
        </p:nvSpPr>
        <p:spPr bwMode="auto">
          <a:xfrm>
            <a:off x="7896225" y="1808163"/>
            <a:ext cx="1620838" cy="40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+1) </a:t>
            </a: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graphicFrame>
        <p:nvGraphicFramePr>
          <p:cNvPr id="447520" name="Group 32"/>
          <p:cNvGraphicFramePr>
            <a:graphicFrameLocks noGrp="1"/>
          </p:cNvGraphicFramePr>
          <p:nvPr/>
        </p:nvGraphicFramePr>
        <p:xfrm>
          <a:off x="5375275" y="2889250"/>
          <a:ext cx="2160588" cy="20320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7545" name="Rectangle 57"/>
          <p:cNvSpPr>
            <a:spLocks noChangeArrowheads="1"/>
          </p:cNvSpPr>
          <p:nvPr/>
        </p:nvSpPr>
        <p:spPr bwMode="auto">
          <a:xfrm>
            <a:off x="7896225" y="3608388"/>
            <a:ext cx="2520950" cy="40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+1) </a:t>
            </a: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JQ’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 K’Q</a:t>
            </a:r>
          </a:p>
        </p:txBody>
      </p:sp>
      <p:grpSp>
        <p:nvGrpSpPr>
          <p:cNvPr id="447546" name="Group 58"/>
          <p:cNvGrpSpPr>
            <a:grpSpLocks/>
          </p:cNvGrpSpPr>
          <p:nvPr/>
        </p:nvGrpSpPr>
        <p:grpSpPr bwMode="auto">
          <a:xfrm>
            <a:off x="2855913" y="3248032"/>
            <a:ext cx="1619250" cy="1301751"/>
            <a:chOff x="2653" y="3180"/>
            <a:chExt cx="1020" cy="820"/>
          </a:xfrm>
        </p:grpSpPr>
        <p:sp>
          <p:nvSpPr>
            <p:cNvPr id="24653" name="Rectangle 59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4654" name="Rectangle 60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4655" name="Line 61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56" name="Line 62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57" name="Line 63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58" name="Line 64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59" name="Line 65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60" name="Line 66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61" name="Rectangle 67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4662" name="Oval 68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4663" name="Group 69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4666" name="Rectangle 70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4667" name="Line 71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4664" name="Line 72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65" name="Rectangle 73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pSp>
        <p:nvGrpSpPr>
          <p:cNvPr id="447563" name="Group 75"/>
          <p:cNvGrpSpPr>
            <a:grpSpLocks/>
          </p:cNvGrpSpPr>
          <p:nvPr/>
        </p:nvGrpSpPr>
        <p:grpSpPr bwMode="auto">
          <a:xfrm>
            <a:off x="2855913" y="5229228"/>
            <a:ext cx="1619250" cy="1120776"/>
            <a:chOff x="4467" y="1026"/>
            <a:chExt cx="1020" cy="706"/>
          </a:xfrm>
        </p:grpSpPr>
        <p:sp>
          <p:nvSpPr>
            <p:cNvPr id="24640" name="Rectangle 76"/>
            <p:cNvSpPr>
              <a:spLocks noChangeArrowheads="1"/>
            </p:cNvSpPr>
            <p:nvPr/>
          </p:nvSpPr>
          <p:spPr bwMode="auto">
            <a:xfrm>
              <a:off x="4694" y="1279"/>
              <a:ext cx="567" cy="174"/>
            </a:xfrm>
            <a:prstGeom prst="rect">
              <a:avLst/>
            </a:prstGeom>
            <a:solidFill>
              <a:srgbClr val="66FF3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4641" name="Rectangle 77"/>
            <p:cNvSpPr>
              <a:spLocks noChangeArrowheads="1"/>
            </p:cNvSpPr>
            <p:nvPr/>
          </p:nvSpPr>
          <p:spPr bwMode="auto">
            <a:xfrm>
              <a:off x="469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4642" name="Line 78"/>
            <p:cNvSpPr>
              <a:spLocks noChangeShapeType="1"/>
            </p:cNvSpPr>
            <p:nvPr/>
          </p:nvSpPr>
          <p:spPr bwMode="auto">
            <a:xfrm>
              <a:off x="4694" y="148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43" name="Line 79"/>
            <p:cNvSpPr>
              <a:spLocks noChangeShapeType="1"/>
            </p:cNvSpPr>
            <p:nvPr/>
          </p:nvSpPr>
          <p:spPr bwMode="auto">
            <a:xfrm flipH="1">
              <a:off x="4694" y="159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44" name="Line 80"/>
            <p:cNvSpPr>
              <a:spLocks noChangeShapeType="1"/>
            </p:cNvSpPr>
            <p:nvPr/>
          </p:nvSpPr>
          <p:spPr bwMode="auto">
            <a:xfrm flipH="1">
              <a:off x="4467" y="113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45" name="Line 81"/>
            <p:cNvSpPr>
              <a:spLocks noChangeShapeType="1"/>
            </p:cNvSpPr>
            <p:nvPr/>
          </p:nvSpPr>
          <p:spPr bwMode="auto">
            <a:xfrm flipH="1">
              <a:off x="4467" y="15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46" name="Line 82"/>
            <p:cNvSpPr>
              <a:spLocks noChangeShapeType="1"/>
            </p:cNvSpPr>
            <p:nvPr/>
          </p:nvSpPr>
          <p:spPr bwMode="auto">
            <a:xfrm flipH="1">
              <a:off x="5261" y="113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47" name="Line 83"/>
            <p:cNvSpPr>
              <a:spLocks noChangeShapeType="1"/>
            </p:cNvSpPr>
            <p:nvPr/>
          </p:nvSpPr>
          <p:spPr bwMode="auto">
            <a:xfrm flipH="1">
              <a:off x="5261" y="15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648" name="Rectangle 84"/>
            <p:cNvSpPr>
              <a:spLocks noChangeArrowheads="1"/>
            </p:cNvSpPr>
            <p:nvPr/>
          </p:nvSpPr>
          <p:spPr bwMode="auto">
            <a:xfrm>
              <a:off x="5034" y="102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4649" name="Oval 85"/>
            <p:cNvSpPr>
              <a:spLocks noChangeAspect="1" noChangeArrowheads="1"/>
            </p:cNvSpPr>
            <p:nvPr/>
          </p:nvSpPr>
          <p:spPr bwMode="auto">
            <a:xfrm>
              <a:off x="5261" y="146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4650" name="Group 86"/>
            <p:cNvGrpSpPr>
              <a:grpSpLocks/>
            </p:cNvGrpSpPr>
            <p:nvPr/>
          </p:nvGrpSpPr>
          <p:grpSpPr bwMode="auto">
            <a:xfrm>
              <a:off x="5034" y="1492"/>
              <a:ext cx="227" cy="240"/>
              <a:chOff x="5034" y="1492"/>
              <a:chExt cx="227" cy="240"/>
            </a:xfrm>
          </p:grpSpPr>
          <p:sp>
            <p:nvSpPr>
              <p:cNvPr id="24651" name="Rectangle 87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4652" name="Line 88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aphicFrame>
        <p:nvGraphicFramePr>
          <p:cNvPr id="447577" name="Group 89"/>
          <p:cNvGraphicFramePr>
            <a:graphicFrameLocks noGrp="1"/>
          </p:cNvGraphicFramePr>
          <p:nvPr/>
        </p:nvGraphicFramePr>
        <p:xfrm>
          <a:off x="5554664" y="5270500"/>
          <a:ext cx="1800225" cy="12192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Q’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591" name="Rectangle 103"/>
          <p:cNvSpPr>
            <a:spLocks noChangeArrowheads="1"/>
          </p:cNvSpPr>
          <p:nvPr/>
        </p:nvSpPr>
        <p:spPr bwMode="auto">
          <a:xfrm>
            <a:off x="7896226" y="5768975"/>
            <a:ext cx="2339975" cy="40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+1) </a:t>
            </a: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448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9" grpId="0"/>
      <p:bldP spid="447545" grpId="0"/>
      <p:bldP spid="4475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69951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Flip-Flop Characteristic Equations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1196752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Analysis / Derivation</a:t>
            </a:r>
          </a:p>
        </p:txBody>
      </p:sp>
      <p:grpSp>
        <p:nvGrpSpPr>
          <p:cNvPr id="448516" name="Group 4"/>
          <p:cNvGrpSpPr>
            <a:grpSpLocks/>
          </p:cNvGrpSpPr>
          <p:nvPr/>
        </p:nvGrpSpPr>
        <p:grpSpPr bwMode="auto">
          <a:xfrm>
            <a:off x="2855913" y="2797182"/>
            <a:ext cx="1619250" cy="1301751"/>
            <a:chOff x="2653" y="3180"/>
            <a:chExt cx="1020" cy="820"/>
          </a:xfrm>
        </p:grpSpPr>
        <p:sp>
          <p:nvSpPr>
            <p:cNvPr id="25663" name="Rectangle 5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5664" name="Rectangle 6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5665" name="Line 7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66" name="Line 8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67" name="Line 9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68" name="Line 10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69" name="Line 11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70" name="Line 12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71" name="Rectangle 13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5672" name="Oval 14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5673" name="Group 15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5676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5677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5674" name="Line 18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675" name="Rectangle 19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aphicFrame>
        <p:nvGraphicFramePr>
          <p:cNvPr id="448634" name="Group 122"/>
          <p:cNvGraphicFramePr>
            <a:graphicFrameLocks noGrp="1"/>
          </p:cNvGraphicFramePr>
          <p:nvPr/>
        </p:nvGraphicFramePr>
        <p:xfrm>
          <a:off x="5195889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8618" name="Rectangle 106"/>
          <p:cNvSpPr>
            <a:spLocks noChangeArrowheads="1"/>
          </p:cNvSpPr>
          <p:nvPr/>
        </p:nvSpPr>
        <p:spPr bwMode="auto">
          <a:xfrm>
            <a:off x="8178800" y="2349501"/>
            <a:ext cx="1620838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</a:p>
        </p:txBody>
      </p:sp>
      <p:sp>
        <p:nvSpPr>
          <p:cNvPr id="448619" name="AutoShape 107"/>
          <p:cNvSpPr>
            <a:spLocks/>
          </p:cNvSpPr>
          <p:nvPr/>
        </p:nvSpPr>
        <p:spPr bwMode="auto">
          <a:xfrm>
            <a:off x="7972425" y="2480876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5658" name="AutoShape 108"/>
          <p:cNvSpPr>
            <a:spLocks/>
          </p:cNvSpPr>
          <p:nvPr/>
        </p:nvSpPr>
        <p:spPr bwMode="auto">
          <a:xfrm>
            <a:off x="7972425" y="3279389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5659" name="AutoShape 109"/>
          <p:cNvSpPr>
            <a:spLocks/>
          </p:cNvSpPr>
          <p:nvPr/>
        </p:nvSpPr>
        <p:spPr bwMode="auto">
          <a:xfrm>
            <a:off x="7972425" y="4077901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5660" name="AutoShape 110"/>
          <p:cNvSpPr>
            <a:spLocks/>
          </p:cNvSpPr>
          <p:nvPr/>
        </p:nvSpPr>
        <p:spPr bwMode="auto">
          <a:xfrm>
            <a:off x="7972425" y="4876414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48636" name="Rectangle 124"/>
          <p:cNvSpPr>
            <a:spLocks noChangeAspect="1" noChangeArrowheads="1"/>
          </p:cNvSpPr>
          <p:nvPr/>
        </p:nvSpPr>
        <p:spPr bwMode="auto">
          <a:xfrm>
            <a:off x="5337176" y="2489608"/>
            <a:ext cx="809625" cy="276999"/>
          </a:xfrm>
          <a:prstGeom prst="rect">
            <a:avLst/>
          </a:prstGeom>
          <a:noFill/>
          <a:ln w="38100" cap="rnd" algn="ctr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566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618" grpId="0"/>
      <p:bldP spid="448619" grpId="0" animBg="1"/>
      <p:bldP spid="4486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-45244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Flip-Flop Characteristic Equations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Analysis / Derivation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2855913" y="2797182"/>
            <a:ext cx="1619250" cy="1301751"/>
            <a:chOff x="2653" y="3180"/>
            <a:chExt cx="1020" cy="820"/>
          </a:xfrm>
        </p:grpSpPr>
        <p:sp>
          <p:nvSpPr>
            <p:cNvPr id="26687" name="Rectangle 5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6688" name="Rectangle 6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6689" name="Line 7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0" name="Line 8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1" name="Line 9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2" name="Line 10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3" name="Line 11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4" name="Line 12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5" name="Rectangle 13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6696" name="Oval 14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6697" name="Group 15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6700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6701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6698" name="Line 18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699" name="Rectangle 19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aphicFrame>
        <p:nvGraphicFramePr>
          <p:cNvPr id="451604" name="Group 20"/>
          <p:cNvGraphicFramePr>
            <a:graphicFrameLocks noGrp="1"/>
          </p:cNvGraphicFramePr>
          <p:nvPr/>
        </p:nvGraphicFramePr>
        <p:xfrm>
          <a:off x="5195889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654" name="Rectangle 70"/>
          <p:cNvSpPr>
            <a:spLocks noChangeArrowheads="1"/>
          </p:cNvSpPr>
          <p:nvPr/>
        </p:nvSpPr>
        <p:spPr bwMode="auto">
          <a:xfrm>
            <a:off x="8178800" y="2349501"/>
            <a:ext cx="1620838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rgbClr val="99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</a:p>
        </p:txBody>
      </p:sp>
      <p:sp>
        <p:nvSpPr>
          <p:cNvPr id="26681" name="AutoShape 71"/>
          <p:cNvSpPr>
            <a:spLocks/>
          </p:cNvSpPr>
          <p:nvPr/>
        </p:nvSpPr>
        <p:spPr bwMode="auto">
          <a:xfrm>
            <a:off x="7972425" y="2480876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1656" name="AutoShape 72"/>
          <p:cNvSpPr>
            <a:spLocks/>
          </p:cNvSpPr>
          <p:nvPr/>
        </p:nvSpPr>
        <p:spPr bwMode="auto">
          <a:xfrm>
            <a:off x="7972425" y="3279389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6683" name="AutoShape 73"/>
          <p:cNvSpPr>
            <a:spLocks/>
          </p:cNvSpPr>
          <p:nvPr/>
        </p:nvSpPr>
        <p:spPr bwMode="auto">
          <a:xfrm>
            <a:off x="7972425" y="4077901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6684" name="AutoShape 74"/>
          <p:cNvSpPr>
            <a:spLocks/>
          </p:cNvSpPr>
          <p:nvPr/>
        </p:nvSpPr>
        <p:spPr bwMode="auto">
          <a:xfrm>
            <a:off x="7972425" y="4876414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1660" name="Rectangle 76"/>
          <p:cNvSpPr>
            <a:spLocks noChangeAspect="1" noChangeArrowheads="1"/>
          </p:cNvSpPr>
          <p:nvPr/>
        </p:nvSpPr>
        <p:spPr bwMode="auto">
          <a:xfrm>
            <a:off x="5337176" y="3294470"/>
            <a:ext cx="809625" cy="276999"/>
          </a:xfrm>
          <a:prstGeom prst="rect">
            <a:avLst/>
          </a:prstGeom>
          <a:noFill/>
          <a:ln w="38100" cap="rnd" algn="ctr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707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1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56" grpId="0" animBg="1"/>
      <p:bldP spid="4516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-31151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Flip-Flop Characteristic Equations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Analysis / Derivation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2855913" y="2797182"/>
            <a:ext cx="1619250" cy="1301751"/>
            <a:chOff x="2653" y="3180"/>
            <a:chExt cx="1020" cy="820"/>
          </a:xfrm>
        </p:grpSpPr>
        <p:sp>
          <p:nvSpPr>
            <p:cNvPr id="27711" name="Rectangle 5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7712" name="Rectangle 6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7713" name="Line 7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14" name="Line 8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15" name="Line 9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16" name="Line 10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17" name="Line 11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18" name="Line 12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19" name="Rectangle 13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7720" name="Oval 14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7721" name="Group 15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7724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7725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7722" name="Line 18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723" name="Rectangle 19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aphicFrame>
        <p:nvGraphicFramePr>
          <p:cNvPr id="452628" name="Group 20"/>
          <p:cNvGraphicFramePr>
            <a:graphicFrameLocks noGrp="1"/>
          </p:cNvGraphicFramePr>
          <p:nvPr/>
        </p:nvGraphicFramePr>
        <p:xfrm>
          <a:off x="5195889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2678" name="Rectangle 70"/>
          <p:cNvSpPr>
            <a:spLocks noChangeArrowheads="1"/>
          </p:cNvSpPr>
          <p:nvPr/>
        </p:nvSpPr>
        <p:spPr bwMode="auto">
          <a:xfrm>
            <a:off x="8178800" y="2349501"/>
            <a:ext cx="1620838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rgbClr val="99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</a:p>
        </p:txBody>
      </p:sp>
      <p:sp>
        <p:nvSpPr>
          <p:cNvPr id="27705" name="AutoShape 71"/>
          <p:cNvSpPr>
            <a:spLocks/>
          </p:cNvSpPr>
          <p:nvPr/>
        </p:nvSpPr>
        <p:spPr bwMode="auto">
          <a:xfrm>
            <a:off x="7972425" y="2480876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7706" name="AutoShape 72"/>
          <p:cNvSpPr>
            <a:spLocks/>
          </p:cNvSpPr>
          <p:nvPr/>
        </p:nvSpPr>
        <p:spPr bwMode="auto">
          <a:xfrm>
            <a:off x="7972425" y="3279389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2681" name="AutoShape 73"/>
          <p:cNvSpPr>
            <a:spLocks/>
          </p:cNvSpPr>
          <p:nvPr/>
        </p:nvSpPr>
        <p:spPr bwMode="auto">
          <a:xfrm>
            <a:off x="7972425" y="4077901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7708" name="AutoShape 74"/>
          <p:cNvSpPr>
            <a:spLocks/>
          </p:cNvSpPr>
          <p:nvPr/>
        </p:nvSpPr>
        <p:spPr bwMode="auto">
          <a:xfrm>
            <a:off x="7972425" y="4876414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2684" name="Rectangle 76"/>
          <p:cNvSpPr>
            <a:spLocks noChangeAspect="1" noChangeArrowheads="1"/>
          </p:cNvSpPr>
          <p:nvPr/>
        </p:nvSpPr>
        <p:spPr bwMode="auto">
          <a:xfrm>
            <a:off x="5337176" y="4108858"/>
            <a:ext cx="809625" cy="276999"/>
          </a:xfrm>
          <a:prstGeom prst="rect">
            <a:avLst/>
          </a:prstGeom>
          <a:noFill/>
          <a:ln w="38100" cap="rnd" algn="ctr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928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2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81" grpId="0" animBg="1"/>
      <p:bldP spid="45268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-21431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Flip-Flop Characteristic Equations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Analysis / Derivation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2855913" y="2797182"/>
            <a:ext cx="1619250" cy="1301751"/>
            <a:chOff x="2653" y="3180"/>
            <a:chExt cx="1020" cy="820"/>
          </a:xfrm>
        </p:grpSpPr>
        <p:sp>
          <p:nvSpPr>
            <p:cNvPr id="28735" name="Rectangle 5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8736" name="Rectangle 6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8737" name="Line 7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38" name="Line 8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39" name="Line 9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40" name="Line 10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41" name="Line 11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42" name="Line 12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43" name="Rectangle 13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8744" name="Oval 14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8745" name="Group 15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8748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8749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8746" name="Line 18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747" name="Rectangle 19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aphicFrame>
        <p:nvGraphicFramePr>
          <p:cNvPr id="453652" name="Group 20"/>
          <p:cNvGraphicFramePr>
            <a:graphicFrameLocks noGrp="1"/>
          </p:cNvGraphicFramePr>
          <p:nvPr/>
        </p:nvGraphicFramePr>
        <p:xfrm>
          <a:off x="5195889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3702" name="Rectangle 70"/>
          <p:cNvSpPr>
            <a:spLocks noChangeArrowheads="1"/>
          </p:cNvSpPr>
          <p:nvPr/>
        </p:nvSpPr>
        <p:spPr bwMode="auto">
          <a:xfrm>
            <a:off x="8178800" y="2349501"/>
            <a:ext cx="1620838" cy="28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No change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rgbClr val="99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z="240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</a:p>
        </p:txBody>
      </p:sp>
      <p:sp>
        <p:nvSpPr>
          <p:cNvPr id="28729" name="AutoShape 71"/>
          <p:cNvSpPr>
            <a:spLocks/>
          </p:cNvSpPr>
          <p:nvPr/>
        </p:nvSpPr>
        <p:spPr bwMode="auto">
          <a:xfrm>
            <a:off x="7972425" y="2480876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8730" name="AutoShape 72"/>
          <p:cNvSpPr>
            <a:spLocks/>
          </p:cNvSpPr>
          <p:nvPr/>
        </p:nvSpPr>
        <p:spPr bwMode="auto">
          <a:xfrm>
            <a:off x="7972425" y="3279389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8731" name="AutoShape 73"/>
          <p:cNvSpPr>
            <a:spLocks/>
          </p:cNvSpPr>
          <p:nvPr/>
        </p:nvSpPr>
        <p:spPr bwMode="auto">
          <a:xfrm>
            <a:off x="7972425" y="4077901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3706" name="AutoShape 74"/>
          <p:cNvSpPr>
            <a:spLocks/>
          </p:cNvSpPr>
          <p:nvPr/>
        </p:nvSpPr>
        <p:spPr bwMode="auto">
          <a:xfrm>
            <a:off x="7972425" y="4919276"/>
            <a:ext cx="180" cy="276999"/>
          </a:xfrm>
          <a:prstGeom prst="rightBrace">
            <a:avLst>
              <a:gd name="adj1" fmla="val 250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3708" name="Rectangle 76"/>
          <p:cNvSpPr>
            <a:spLocks noChangeAspect="1" noChangeArrowheads="1"/>
          </p:cNvSpPr>
          <p:nvPr/>
        </p:nvSpPr>
        <p:spPr bwMode="auto">
          <a:xfrm>
            <a:off x="5337176" y="4928008"/>
            <a:ext cx="809625" cy="276999"/>
          </a:xfrm>
          <a:prstGeom prst="rect">
            <a:avLst/>
          </a:prstGeom>
          <a:noFill/>
          <a:ln w="38100" cap="rnd" algn="ctr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991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3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06" grpId="0" animBg="1"/>
      <p:bldP spid="45370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7436" y="38486"/>
            <a:ext cx="8867328" cy="10394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Flip-Flop Characteristic Equations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Analysis / Derivation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2855913" y="2797182"/>
            <a:ext cx="1619250" cy="1301751"/>
            <a:chOff x="2653" y="3180"/>
            <a:chExt cx="1020" cy="820"/>
          </a:xfrm>
        </p:grpSpPr>
        <p:sp>
          <p:nvSpPr>
            <p:cNvPr id="29792" name="Rectangle 5"/>
            <p:cNvSpPr>
              <a:spLocks noChangeArrowheads="1"/>
            </p:cNvSpPr>
            <p:nvPr/>
          </p:nvSpPr>
          <p:spPr bwMode="auto">
            <a:xfrm>
              <a:off x="2880" y="3490"/>
              <a:ext cx="567" cy="174"/>
            </a:xfrm>
            <a:prstGeom prst="rect">
              <a:avLst/>
            </a:prstGeom>
            <a:solidFill>
              <a:srgbClr val="66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9793" name="Rectangle 6"/>
            <p:cNvSpPr>
              <a:spLocks noChangeArrowheads="1"/>
            </p:cNvSpPr>
            <p:nvPr/>
          </p:nvSpPr>
          <p:spPr bwMode="auto">
            <a:xfrm>
              <a:off x="288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9794" name="Line 7"/>
            <p:cNvSpPr>
              <a:spLocks noChangeShapeType="1"/>
            </p:cNvSpPr>
            <p:nvPr/>
          </p:nvSpPr>
          <p:spPr bwMode="auto">
            <a:xfrm>
              <a:off x="2880" y="3466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795" name="Line 8"/>
            <p:cNvSpPr>
              <a:spLocks noChangeShapeType="1"/>
            </p:cNvSpPr>
            <p:nvPr/>
          </p:nvSpPr>
          <p:spPr bwMode="auto">
            <a:xfrm flipH="1">
              <a:off x="2880" y="3579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796" name="Line 9"/>
            <p:cNvSpPr>
              <a:spLocks noChangeShapeType="1"/>
            </p:cNvSpPr>
            <p:nvPr/>
          </p:nvSpPr>
          <p:spPr bwMode="auto">
            <a:xfrm flipH="1">
              <a:off x="2653" y="329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797" name="Line 10"/>
            <p:cNvSpPr>
              <a:spLocks noChangeShapeType="1"/>
            </p:cNvSpPr>
            <p:nvPr/>
          </p:nvSpPr>
          <p:spPr bwMode="auto">
            <a:xfrm flipH="1">
              <a:off x="2653" y="357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798" name="Line 11"/>
            <p:cNvSpPr>
              <a:spLocks noChangeShapeType="1"/>
            </p:cNvSpPr>
            <p:nvPr/>
          </p:nvSpPr>
          <p:spPr bwMode="auto">
            <a:xfrm flipH="1">
              <a:off x="3447" y="329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799" name="Line 12"/>
            <p:cNvSpPr>
              <a:spLocks noChangeShapeType="1"/>
            </p:cNvSpPr>
            <p:nvPr/>
          </p:nvSpPr>
          <p:spPr bwMode="auto">
            <a:xfrm flipH="1">
              <a:off x="3447" y="3861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800" name="Rectangle 13"/>
            <p:cNvSpPr>
              <a:spLocks noChangeArrowheads="1"/>
            </p:cNvSpPr>
            <p:nvPr/>
          </p:nvSpPr>
          <p:spPr bwMode="auto">
            <a:xfrm>
              <a:off x="3220" y="3180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9801" name="Oval 14"/>
            <p:cNvSpPr>
              <a:spLocks noChangeAspect="1" noChangeArrowheads="1"/>
            </p:cNvSpPr>
            <p:nvPr/>
          </p:nvSpPr>
          <p:spPr bwMode="auto">
            <a:xfrm>
              <a:off x="3447" y="3736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9802" name="Group 15"/>
            <p:cNvGrpSpPr>
              <a:grpSpLocks/>
            </p:cNvGrpSpPr>
            <p:nvPr/>
          </p:nvGrpSpPr>
          <p:grpSpPr bwMode="auto">
            <a:xfrm>
              <a:off x="3220" y="3760"/>
              <a:ext cx="227" cy="240"/>
              <a:chOff x="5034" y="1492"/>
              <a:chExt cx="227" cy="240"/>
            </a:xfrm>
          </p:grpSpPr>
          <p:sp>
            <p:nvSpPr>
              <p:cNvPr id="29805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29806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29803" name="Line 18"/>
            <p:cNvSpPr>
              <a:spLocks noChangeShapeType="1"/>
            </p:cNvSpPr>
            <p:nvPr/>
          </p:nvSpPr>
          <p:spPr bwMode="auto">
            <a:xfrm flipH="1">
              <a:off x="2653" y="3861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804" name="Rectangle 19"/>
            <p:cNvSpPr>
              <a:spLocks noChangeArrowheads="1"/>
            </p:cNvSpPr>
            <p:nvPr/>
          </p:nvSpPr>
          <p:spPr bwMode="auto">
            <a:xfrm>
              <a:off x="2880" y="3767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</p:grpSp>
      <p:graphicFrame>
        <p:nvGraphicFramePr>
          <p:cNvPr id="454676" name="Group 20"/>
          <p:cNvGraphicFramePr>
            <a:graphicFrameLocks noGrp="1"/>
          </p:cNvGraphicFramePr>
          <p:nvPr/>
        </p:nvGraphicFramePr>
        <p:xfrm>
          <a:off x="5195889" y="1808163"/>
          <a:ext cx="2700337" cy="36576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4785" name="Group 129"/>
          <p:cNvGraphicFramePr>
            <a:graphicFrameLocks noGrp="1"/>
          </p:cNvGraphicFramePr>
          <p:nvPr/>
        </p:nvGraphicFramePr>
        <p:xfrm>
          <a:off x="8075613" y="2660651"/>
          <a:ext cx="2159000" cy="1538287"/>
        </p:xfrm>
        <a:graphic>
          <a:graphicData uri="http://schemas.openxmlformats.org/drawingml/2006/table">
            <a:tbl>
              <a:tblPr/>
              <a:tblGrid>
                <a:gridCol w="1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32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04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0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0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34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01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87" name="AutoShape 127"/>
          <p:cNvSpPr>
            <a:spLocks noChangeArrowheads="1"/>
          </p:cNvSpPr>
          <p:nvPr/>
        </p:nvSpPr>
        <p:spPr bwMode="auto">
          <a:xfrm>
            <a:off x="8859838" y="3273386"/>
            <a:ext cx="336550" cy="30646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9788" name="AutoShape 130"/>
          <p:cNvSpPr>
            <a:spLocks/>
          </p:cNvSpPr>
          <p:nvPr/>
        </p:nvSpPr>
        <p:spPr bwMode="auto">
          <a:xfrm flipH="1">
            <a:off x="8256588" y="3492312"/>
            <a:ext cx="436562" cy="287715"/>
          </a:xfrm>
          <a:prstGeom prst="leftBracket">
            <a:avLst>
              <a:gd name="adj" fmla="val 7352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29789" name="AutoShape 131"/>
          <p:cNvSpPr>
            <a:spLocks/>
          </p:cNvSpPr>
          <p:nvPr/>
        </p:nvSpPr>
        <p:spPr bwMode="auto">
          <a:xfrm>
            <a:off x="9863138" y="3490725"/>
            <a:ext cx="500062" cy="287715"/>
          </a:xfrm>
          <a:prstGeom prst="leftBracket">
            <a:avLst>
              <a:gd name="adj" fmla="val 7352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IN" altLang="en-US"/>
          </a:p>
        </p:txBody>
      </p:sp>
      <p:sp>
        <p:nvSpPr>
          <p:cNvPr id="454788" name="Rectangle 132"/>
          <p:cNvSpPr>
            <a:spLocks noChangeArrowheads="1"/>
          </p:cNvSpPr>
          <p:nvPr/>
        </p:nvSpPr>
        <p:spPr bwMode="auto">
          <a:xfrm>
            <a:off x="5375275" y="5768975"/>
            <a:ext cx="2520950" cy="40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charset="0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+1) </a:t>
            </a:r>
            <a:r>
              <a:rPr lang="en-US" altLang="en-US" sz="24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JQ’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 K’Q</a:t>
            </a:r>
          </a:p>
        </p:txBody>
      </p:sp>
    </p:spTree>
    <p:extLst>
      <p:ext uri="{BB962C8B-B14F-4D97-AF65-F5344CB8AC3E}">
        <p14:creationId xmlns:p14="http://schemas.microsoft.com/office/powerpoint/2010/main" val="2946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-9048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 with Direct Inputs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Asynchronous Reset</a:t>
            </a:r>
          </a:p>
        </p:txBody>
      </p:sp>
      <p:grpSp>
        <p:nvGrpSpPr>
          <p:cNvPr id="455779" name="Group 99"/>
          <p:cNvGrpSpPr>
            <a:grpSpLocks/>
          </p:cNvGrpSpPr>
          <p:nvPr/>
        </p:nvGrpSpPr>
        <p:grpSpPr bwMode="auto">
          <a:xfrm>
            <a:off x="2427288" y="2708277"/>
            <a:ext cx="2767012" cy="2181225"/>
            <a:chOff x="569" y="1706"/>
            <a:chExt cx="1743" cy="1374"/>
          </a:xfrm>
        </p:grpSpPr>
        <p:sp>
          <p:nvSpPr>
            <p:cNvPr id="30752" name="Line 23"/>
            <p:cNvSpPr>
              <a:spLocks noChangeShapeType="1"/>
            </p:cNvSpPr>
            <p:nvPr/>
          </p:nvSpPr>
          <p:spPr bwMode="auto">
            <a:xfrm flipH="1" flipV="1">
              <a:off x="1786" y="2727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53" name="Rectangle 5"/>
            <p:cNvSpPr>
              <a:spLocks noChangeArrowheads="1"/>
            </p:cNvSpPr>
            <p:nvPr/>
          </p:nvSpPr>
          <p:spPr bwMode="auto">
            <a:xfrm>
              <a:off x="1519" y="2073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0754" name="Rectangle 6"/>
            <p:cNvSpPr>
              <a:spLocks noChangeArrowheads="1"/>
            </p:cNvSpPr>
            <p:nvPr/>
          </p:nvSpPr>
          <p:spPr bwMode="auto">
            <a:xfrm>
              <a:off x="151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0755" name="Line 7"/>
            <p:cNvSpPr>
              <a:spLocks noChangeShapeType="1"/>
            </p:cNvSpPr>
            <p:nvPr/>
          </p:nvSpPr>
          <p:spPr bwMode="auto">
            <a:xfrm>
              <a:off x="1519" y="216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56" name="Line 8"/>
            <p:cNvSpPr>
              <a:spLocks noChangeShapeType="1"/>
            </p:cNvSpPr>
            <p:nvPr/>
          </p:nvSpPr>
          <p:spPr bwMode="auto">
            <a:xfrm flipH="1">
              <a:off x="1519" y="227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57" name="Line 9"/>
            <p:cNvSpPr>
              <a:spLocks noChangeShapeType="1"/>
            </p:cNvSpPr>
            <p:nvPr/>
          </p:nvSpPr>
          <p:spPr bwMode="auto">
            <a:xfrm flipH="1">
              <a:off x="1292" y="181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58" name="Line 10"/>
            <p:cNvSpPr>
              <a:spLocks noChangeShapeType="1"/>
            </p:cNvSpPr>
            <p:nvPr/>
          </p:nvSpPr>
          <p:spPr bwMode="auto">
            <a:xfrm flipH="1">
              <a:off x="1292" y="227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59" name="Line 11"/>
            <p:cNvSpPr>
              <a:spLocks noChangeShapeType="1"/>
            </p:cNvSpPr>
            <p:nvPr/>
          </p:nvSpPr>
          <p:spPr bwMode="auto">
            <a:xfrm flipH="1">
              <a:off x="2086" y="181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60" name="Line 12"/>
            <p:cNvSpPr>
              <a:spLocks noChangeShapeType="1"/>
            </p:cNvSpPr>
            <p:nvPr/>
          </p:nvSpPr>
          <p:spPr bwMode="auto">
            <a:xfrm flipH="1">
              <a:off x="2086" y="227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0761" name="Rectangle 13"/>
            <p:cNvSpPr>
              <a:spLocks noChangeArrowheads="1"/>
            </p:cNvSpPr>
            <p:nvPr/>
          </p:nvSpPr>
          <p:spPr bwMode="auto">
            <a:xfrm>
              <a:off x="185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30762" name="Oval 14"/>
            <p:cNvSpPr>
              <a:spLocks noChangeAspect="1" noChangeArrowheads="1"/>
            </p:cNvSpPr>
            <p:nvPr/>
          </p:nvSpPr>
          <p:spPr bwMode="auto">
            <a:xfrm>
              <a:off x="2086" y="214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0763" name="Group 15"/>
            <p:cNvGrpSpPr>
              <a:grpSpLocks/>
            </p:cNvGrpSpPr>
            <p:nvPr/>
          </p:nvGrpSpPr>
          <p:grpSpPr bwMode="auto">
            <a:xfrm>
              <a:off x="1859" y="2172"/>
              <a:ext cx="227" cy="240"/>
              <a:chOff x="5034" y="1492"/>
              <a:chExt cx="227" cy="240"/>
            </a:xfrm>
          </p:grpSpPr>
          <p:sp>
            <p:nvSpPr>
              <p:cNvPr id="30772" name="Rectangle 16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0773" name="Line 17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0764" name="Oval 19"/>
            <p:cNvSpPr>
              <a:spLocks noChangeAspect="1" noChangeArrowheads="1"/>
            </p:cNvSpPr>
            <p:nvPr/>
          </p:nvSpPr>
          <p:spPr bwMode="auto">
            <a:xfrm>
              <a:off x="1746" y="2644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0765" name="Group 20"/>
            <p:cNvGrpSpPr>
              <a:grpSpLocks/>
            </p:cNvGrpSpPr>
            <p:nvPr/>
          </p:nvGrpSpPr>
          <p:grpSpPr bwMode="auto">
            <a:xfrm>
              <a:off x="1689" y="2500"/>
              <a:ext cx="226" cy="240"/>
              <a:chOff x="5034" y="1492"/>
              <a:chExt cx="227" cy="240"/>
            </a:xfrm>
          </p:grpSpPr>
          <p:sp>
            <p:nvSpPr>
              <p:cNvPr id="30770" name="Rectangle 21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30771" name="Line 22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0766" name="Line 24"/>
            <p:cNvSpPr>
              <a:spLocks noChangeShapeType="1"/>
            </p:cNvSpPr>
            <p:nvPr/>
          </p:nvSpPr>
          <p:spPr bwMode="auto">
            <a:xfrm flipH="1">
              <a:off x="1292" y="2954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0767" name="Group 28"/>
            <p:cNvGrpSpPr>
              <a:grpSpLocks/>
            </p:cNvGrpSpPr>
            <p:nvPr/>
          </p:nvGrpSpPr>
          <p:grpSpPr bwMode="auto">
            <a:xfrm>
              <a:off x="569" y="2840"/>
              <a:ext cx="449" cy="240"/>
              <a:chOff x="569" y="2500"/>
              <a:chExt cx="449" cy="240"/>
            </a:xfrm>
          </p:grpSpPr>
          <p:sp>
            <p:nvSpPr>
              <p:cNvPr id="30768" name="Rectangle 26"/>
              <p:cNvSpPr>
                <a:spLocks noChangeArrowheads="1"/>
              </p:cNvSpPr>
              <p:nvPr/>
            </p:nvSpPr>
            <p:spPr bwMode="auto">
              <a:xfrm>
                <a:off x="569" y="2507"/>
                <a:ext cx="4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Reset</a:t>
                </a:r>
              </a:p>
            </p:txBody>
          </p:sp>
          <p:sp>
            <p:nvSpPr>
              <p:cNvPr id="30769" name="Line 27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aphicFrame>
        <p:nvGraphicFramePr>
          <p:cNvPr id="455776" name="Group 96"/>
          <p:cNvGraphicFramePr>
            <a:graphicFrameLocks noGrp="1"/>
          </p:cNvGraphicFramePr>
          <p:nvPr/>
        </p:nvGraphicFramePr>
        <p:xfrm>
          <a:off x="6456363" y="2528888"/>
          <a:ext cx="3060700" cy="1800226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R’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CLK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63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9048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 with Direct Inputs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Asynchronous Reset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2427288" y="2708277"/>
            <a:ext cx="2767012" cy="2181225"/>
            <a:chOff x="569" y="1706"/>
            <a:chExt cx="1743" cy="1374"/>
          </a:xfrm>
        </p:grpSpPr>
        <p:sp>
          <p:nvSpPr>
            <p:cNvPr id="31776" name="Line 5"/>
            <p:cNvSpPr>
              <a:spLocks noChangeShapeType="1"/>
            </p:cNvSpPr>
            <p:nvPr/>
          </p:nvSpPr>
          <p:spPr bwMode="auto">
            <a:xfrm flipH="1" flipV="1">
              <a:off x="1786" y="2727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77" name="Rectangle 6"/>
            <p:cNvSpPr>
              <a:spLocks noChangeArrowheads="1"/>
            </p:cNvSpPr>
            <p:nvPr/>
          </p:nvSpPr>
          <p:spPr bwMode="auto">
            <a:xfrm>
              <a:off x="1519" y="2073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1778" name="Rectangle 7"/>
            <p:cNvSpPr>
              <a:spLocks noChangeArrowheads="1"/>
            </p:cNvSpPr>
            <p:nvPr/>
          </p:nvSpPr>
          <p:spPr bwMode="auto">
            <a:xfrm>
              <a:off x="151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1779" name="Line 8"/>
            <p:cNvSpPr>
              <a:spLocks noChangeShapeType="1"/>
            </p:cNvSpPr>
            <p:nvPr/>
          </p:nvSpPr>
          <p:spPr bwMode="auto">
            <a:xfrm>
              <a:off x="1519" y="216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80" name="Line 9"/>
            <p:cNvSpPr>
              <a:spLocks noChangeShapeType="1"/>
            </p:cNvSpPr>
            <p:nvPr/>
          </p:nvSpPr>
          <p:spPr bwMode="auto">
            <a:xfrm flipH="1">
              <a:off x="1519" y="227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81" name="Line 10"/>
            <p:cNvSpPr>
              <a:spLocks noChangeShapeType="1"/>
            </p:cNvSpPr>
            <p:nvPr/>
          </p:nvSpPr>
          <p:spPr bwMode="auto">
            <a:xfrm flipH="1">
              <a:off x="1292" y="181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82" name="Line 11"/>
            <p:cNvSpPr>
              <a:spLocks noChangeShapeType="1"/>
            </p:cNvSpPr>
            <p:nvPr/>
          </p:nvSpPr>
          <p:spPr bwMode="auto">
            <a:xfrm flipH="1">
              <a:off x="1292" y="227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83" name="Line 12"/>
            <p:cNvSpPr>
              <a:spLocks noChangeShapeType="1"/>
            </p:cNvSpPr>
            <p:nvPr/>
          </p:nvSpPr>
          <p:spPr bwMode="auto">
            <a:xfrm flipH="1">
              <a:off x="2086" y="181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84" name="Line 13"/>
            <p:cNvSpPr>
              <a:spLocks noChangeShapeType="1"/>
            </p:cNvSpPr>
            <p:nvPr/>
          </p:nvSpPr>
          <p:spPr bwMode="auto">
            <a:xfrm flipH="1">
              <a:off x="2086" y="227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1785" name="Rectangle 14"/>
            <p:cNvSpPr>
              <a:spLocks noChangeArrowheads="1"/>
            </p:cNvSpPr>
            <p:nvPr/>
          </p:nvSpPr>
          <p:spPr bwMode="auto">
            <a:xfrm>
              <a:off x="185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31786" name="Oval 15"/>
            <p:cNvSpPr>
              <a:spLocks noChangeAspect="1" noChangeArrowheads="1"/>
            </p:cNvSpPr>
            <p:nvPr/>
          </p:nvSpPr>
          <p:spPr bwMode="auto">
            <a:xfrm>
              <a:off x="2086" y="214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1787" name="Group 16"/>
            <p:cNvGrpSpPr>
              <a:grpSpLocks/>
            </p:cNvGrpSpPr>
            <p:nvPr/>
          </p:nvGrpSpPr>
          <p:grpSpPr bwMode="auto">
            <a:xfrm>
              <a:off x="1859" y="2172"/>
              <a:ext cx="227" cy="240"/>
              <a:chOff x="5034" y="1492"/>
              <a:chExt cx="227" cy="240"/>
            </a:xfrm>
          </p:grpSpPr>
          <p:sp>
            <p:nvSpPr>
              <p:cNvPr id="31796" name="Rectangle 17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1797" name="Line 18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1788" name="Oval 19"/>
            <p:cNvSpPr>
              <a:spLocks noChangeAspect="1" noChangeArrowheads="1"/>
            </p:cNvSpPr>
            <p:nvPr/>
          </p:nvSpPr>
          <p:spPr bwMode="auto">
            <a:xfrm>
              <a:off x="1746" y="2644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1789" name="Group 20"/>
            <p:cNvGrpSpPr>
              <a:grpSpLocks/>
            </p:cNvGrpSpPr>
            <p:nvPr/>
          </p:nvGrpSpPr>
          <p:grpSpPr bwMode="auto">
            <a:xfrm>
              <a:off x="1689" y="2500"/>
              <a:ext cx="226" cy="240"/>
              <a:chOff x="5034" y="1492"/>
              <a:chExt cx="227" cy="240"/>
            </a:xfrm>
          </p:grpSpPr>
          <p:sp>
            <p:nvSpPr>
              <p:cNvPr id="31794" name="Rectangle 21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31795" name="Line 22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1790" name="Line 23"/>
            <p:cNvSpPr>
              <a:spLocks noChangeShapeType="1"/>
            </p:cNvSpPr>
            <p:nvPr/>
          </p:nvSpPr>
          <p:spPr bwMode="auto">
            <a:xfrm flipH="1">
              <a:off x="1292" y="2954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1791" name="Group 24"/>
            <p:cNvGrpSpPr>
              <a:grpSpLocks/>
            </p:cNvGrpSpPr>
            <p:nvPr/>
          </p:nvGrpSpPr>
          <p:grpSpPr bwMode="auto">
            <a:xfrm>
              <a:off x="569" y="2840"/>
              <a:ext cx="449" cy="240"/>
              <a:chOff x="569" y="2500"/>
              <a:chExt cx="449" cy="240"/>
            </a:xfrm>
          </p:grpSpPr>
          <p:sp>
            <p:nvSpPr>
              <p:cNvPr id="31792" name="Rectangle 25"/>
              <p:cNvSpPr>
                <a:spLocks noChangeArrowheads="1"/>
              </p:cNvSpPr>
              <p:nvPr/>
            </p:nvSpPr>
            <p:spPr bwMode="auto">
              <a:xfrm>
                <a:off x="569" y="2507"/>
                <a:ext cx="4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Reset</a:t>
                </a:r>
              </a:p>
            </p:txBody>
          </p:sp>
          <p:sp>
            <p:nvSpPr>
              <p:cNvPr id="31793" name="Line 26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  <p:graphicFrame>
        <p:nvGraphicFramePr>
          <p:cNvPr id="457755" name="Group 27"/>
          <p:cNvGraphicFramePr>
            <a:graphicFrameLocks noGrp="1"/>
          </p:cNvGraphicFramePr>
          <p:nvPr/>
        </p:nvGraphicFramePr>
        <p:xfrm>
          <a:off x="6456363" y="2528888"/>
          <a:ext cx="3060700" cy="1800226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R’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CLK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↑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↑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068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-4603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 with Direct Inputs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Asynchronous Preset and Clear</a:t>
            </a:r>
          </a:p>
        </p:txBody>
      </p:sp>
      <p:graphicFrame>
        <p:nvGraphicFramePr>
          <p:cNvPr id="456786" name="Group 82"/>
          <p:cNvGraphicFramePr>
            <a:graphicFrameLocks noGrp="1"/>
          </p:cNvGraphicFramePr>
          <p:nvPr/>
        </p:nvGraphicFramePr>
        <p:xfrm>
          <a:off x="6275388" y="2528888"/>
          <a:ext cx="3852862" cy="225107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PR’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CLR’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CLK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56768" name="Group 64"/>
          <p:cNvGrpSpPr>
            <a:grpSpLocks/>
          </p:cNvGrpSpPr>
          <p:nvPr/>
        </p:nvGrpSpPr>
        <p:grpSpPr bwMode="auto">
          <a:xfrm>
            <a:off x="2674938" y="2009776"/>
            <a:ext cx="2519362" cy="3260725"/>
            <a:chOff x="725" y="1026"/>
            <a:chExt cx="1587" cy="2054"/>
          </a:xfrm>
        </p:grpSpPr>
        <p:sp>
          <p:nvSpPr>
            <p:cNvPr id="32810" name="Line 59"/>
            <p:cNvSpPr>
              <a:spLocks noChangeShapeType="1"/>
            </p:cNvSpPr>
            <p:nvPr/>
          </p:nvSpPr>
          <p:spPr bwMode="auto">
            <a:xfrm flipH="1" flipV="1">
              <a:off x="1811" y="1139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1" name="Line 5"/>
            <p:cNvSpPr>
              <a:spLocks noChangeShapeType="1"/>
            </p:cNvSpPr>
            <p:nvPr/>
          </p:nvSpPr>
          <p:spPr bwMode="auto">
            <a:xfrm flipH="1" flipV="1">
              <a:off x="1786" y="2727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2" name="Rectangle 6"/>
            <p:cNvSpPr>
              <a:spLocks noChangeArrowheads="1"/>
            </p:cNvSpPr>
            <p:nvPr/>
          </p:nvSpPr>
          <p:spPr bwMode="auto">
            <a:xfrm>
              <a:off x="1519" y="1959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2813" name="Rectangle 7"/>
            <p:cNvSpPr>
              <a:spLocks noChangeArrowheads="1"/>
            </p:cNvSpPr>
            <p:nvPr/>
          </p:nvSpPr>
          <p:spPr bwMode="auto">
            <a:xfrm>
              <a:off x="151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2814" name="Line 8"/>
            <p:cNvSpPr>
              <a:spLocks noChangeShapeType="1"/>
            </p:cNvSpPr>
            <p:nvPr/>
          </p:nvSpPr>
          <p:spPr bwMode="auto">
            <a:xfrm>
              <a:off x="1519" y="216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5" name="Line 9"/>
            <p:cNvSpPr>
              <a:spLocks noChangeShapeType="1"/>
            </p:cNvSpPr>
            <p:nvPr/>
          </p:nvSpPr>
          <p:spPr bwMode="auto">
            <a:xfrm flipH="1">
              <a:off x="1519" y="227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6" name="Line 10"/>
            <p:cNvSpPr>
              <a:spLocks noChangeShapeType="1"/>
            </p:cNvSpPr>
            <p:nvPr/>
          </p:nvSpPr>
          <p:spPr bwMode="auto">
            <a:xfrm flipH="1">
              <a:off x="1292" y="181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7" name="Line 11"/>
            <p:cNvSpPr>
              <a:spLocks noChangeShapeType="1"/>
            </p:cNvSpPr>
            <p:nvPr/>
          </p:nvSpPr>
          <p:spPr bwMode="auto">
            <a:xfrm flipH="1">
              <a:off x="1292" y="227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8" name="Line 12"/>
            <p:cNvSpPr>
              <a:spLocks noChangeShapeType="1"/>
            </p:cNvSpPr>
            <p:nvPr/>
          </p:nvSpPr>
          <p:spPr bwMode="auto">
            <a:xfrm flipH="1">
              <a:off x="2086" y="181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19" name="Line 13"/>
            <p:cNvSpPr>
              <a:spLocks noChangeShapeType="1"/>
            </p:cNvSpPr>
            <p:nvPr/>
          </p:nvSpPr>
          <p:spPr bwMode="auto">
            <a:xfrm flipH="1">
              <a:off x="2086" y="227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820" name="Rectangle 14"/>
            <p:cNvSpPr>
              <a:spLocks noChangeArrowheads="1"/>
            </p:cNvSpPr>
            <p:nvPr/>
          </p:nvSpPr>
          <p:spPr bwMode="auto">
            <a:xfrm>
              <a:off x="185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32821" name="Oval 15"/>
            <p:cNvSpPr>
              <a:spLocks noChangeAspect="1" noChangeArrowheads="1"/>
            </p:cNvSpPr>
            <p:nvPr/>
          </p:nvSpPr>
          <p:spPr bwMode="auto">
            <a:xfrm>
              <a:off x="2086" y="214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2822" name="Group 16"/>
            <p:cNvGrpSpPr>
              <a:grpSpLocks/>
            </p:cNvGrpSpPr>
            <p:nvPr/>
          </p:nvGrpSpPr>
          <p:grpSpPr bwMode="auto">
            <a:xfrm>
              <a:off x="1859" y="2172"/>
              <a:ext cx="227" cy="240"/>
              <a:chOff x="5034" y="1492"/>
              <a:chExt cx="227" cy="240"/>
            </a:xfrm>
          </p:grpSpPr>
          <p:sp>
            <p:nvSpPr>
              <p:cNvPr id="32839" name="Rectangle 17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2840" name="Line 18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2823" name="Oval 19"/>
            <p:cNvSpPr>
              <a:spLocks noChangeAspect="1" noChangeArrowheads="1"/>
            </p:cNvSpPr>
            <p:nvPr/>
          </p:nvSpPr>
          <p:spPr bwMode="auto">
            <a:xfrm>
              <a:off x="1746" y="2644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2824" name="Group 53"/>
            <p:cNvGrpSpPr>
              <a:grpSpLocks/>
            </p:cNvGrpSpPr>
            <p:nvPr/>
          </p:nvGrpSpPr>
          <p:grpSpPr bwMode="auto">
            <a:xfrm>
              <a:off x="1608" y="2500"/>
              <a:ext cx="377" cy="240"/>
              <a:chOff x="1608" y="2500"/>
              <a:chExt cx="377" cy="240"/>
            </a:xfrm>
          </p:grpSpPr>
          <p:sp>
            <p:nvSpPr>
              <p:cNvPr id="32837" name="Rectangle 21"/>
              <p:cNvSpPr>
                <a:spLocks noChangeArrowheads="1"/>
              </p:cNvSpPr>
              <p:nvPr/>
            </p:nvSpPr>
            <p:spPr bwMode="auto">
              <a:xfrm>
                <a:off x="1608" y="2507"/>
                <a:ext cx="37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CLR</a:t>
                </a:r>
              </a:p>
            </p:txBody>
          </p:sp>
          <p:sp>
            <p:nvSpPr>
              <p:cNvPr id="32838" name="Line 22"/>
              <p:cNvSpPr>
                <a:spLocks noChangeShapeType="1"/>
              </p:cNvSpPr>
              <p:nvPr/>
            </p:nvSpPr>
            <p:spPr bwMode="auto">
              <a:xfrm flipH="1">
                <a:off x="1633" y="2500"/>
                <a:ext cx="3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2825" name="Line 23"/>
            <p:cNvSpPr>
              <a:spLocks noChangeShapeType="1"/>
            </p:cNvSpPr>
            <p:nvPr/>
          </p:nvSpPr>
          <p:spPr bwMode="auto">
            <a:xfrm flipH="1">
              <a:off x="1292" y="2954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2826" name="Group 24"/>
            <p:cNvGrpSpPr>
              <a:grpSpLocks/>
            </p:cNvGrpSpPr>
            <p:nvPr/>
          </p:nvGrpSpPr>
          <p:grpSpPr bwMode="auto">
            <a:xfrm>
              <a:off x="725" y="2840"/>
              <a:ext cx="449" cy="240"/>
              <a:chOff x="569" y="2500"/>
              <a:chExt cx="449" cy="240"/>
            </a:xfrm>
          </p:grpSpPr>
          <p:sp>
            <p:nvSpPr>
              <p:cNvPr id="32835" name="Rectangle 25"/>
              <p:cNvSpPr>
                <a:spLocks noChangeArrowheads="1"/>
              </p:cNvSpPr>
              <p:nvPr/>
            </p:nvSpPr>
            <p:spPr bwMode="auto">
              <a:xfrm>
                <a:off x="569" y="2507"/>
                <a:ext cx="4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Reset</a:t>
                </a:r>
              </a:p>
            </p:txBody>
          </p:sp>
          <p:sp>
            <p:nvSpPr>
              <p:cNvPr id="32836" name="Line 26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32827" name="Group 57"/>
            <p:cNvGrpSpPr>
              <a:grpSpLocks/>
            </p:cNvGrpSpPr>
            <p:nvPr/>
          </p:nvGrpSpPr>
          <p:grpSpPr bwMode="auto">
            <a:xfrm>
              <a:off x="1677" y="1436"/>
              <a:ext cx="250" cy="240"/>
              <a:chOff x="1697" y="1366"/>
              <a:chExt cx="250" cy="240"/>
            </a:xfrm>
          </p:grpSpPr>
          <p:sp>
            <p:nvSpPr>
              <p:cNvPr id="32833" name="Rectangle 55"/>
              <p:cNvSpPr>
                <a:spLocks noChangeArrowheads="1"/>
              </p:cNvSpPr>
              <p:nvPr/>
            </p:nvSpPr>
            <p:spPr bwMode="auto">
              <a:xfrm>
                <a:off x="1697" y="1373"/>
                <a:ext cx="24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</a:t>
                </a:r>
              </a:p>
            </p:txBody>
          </p:sp>
          <p:sp>
            <p:nvSpPr>
              <p:cNvPr id="32834" name="Line 56"/>
              <p:cNvSpPr>
                <a:spLocks noChangeShapeType="1"/>
              </p:cNvSpPr>
              <p:nvPr/>
            </p:nvSpPr>
            <p:spPr bwMode="auto">
              <a:xfrm flipH="1">
                <a:off x="1720" y="1366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2828" name="Oval 58"/>
            <p:cNvSpPr>
              <a:spLocks noChangeAspect="1" noChangeArrowheads="1"/>
            </p:cNvSpPr>
            <p:nvPr/>
          </p:nvSpPr>
          <p:spPr bwMode="auto">
            <a:xfrm>
              <a:off x="1770" y="119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2829" name="Line 60"/>
            <p:cNvSpPr>
              <a:spLocks noChangeShapeType="1"/>
            </p:cNvSpPr>
            <p:nvPr/>
          </p:nvSpPr>
          <p:spPr bwMode="auto">
            <a:xfrm flipH="1">
              <a:off x="1316" y="1139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2830" name="Group 61"/>
            <p:cNvGrpSpPr>
              <a:grpSpLocks/>
            </p:cNvGrpSpPr>
            <p:nvPr/>
          </p:nvGrpSpPr>
          <p:grpSpPr bwMode="auto">
            <a:xfrm>
              <a:off x="725" y="1026"/>
              <a:ext cx="495" cy="240"/>
              <a:chOff x="538" y="2500"/>
              <a:chExt cx="495" cy="240"/>
            </a:xfrm>
          </p:grpSpPr>
          <p:sp>
            <p:nvSpPr>
              <p:cNvPr id="32831" name="Rectangle 62"/>
              <p:cNvSpPr>
                <a:spLocks noChangeArrowheads="1"/>
              </p:cNvSpPr>
              <p:nvPr/>
            </p:nvSpPr>
            <p:spPr bwMode="auto">
              <a:xfrm>
                <a:off x="538" y="2507"/>
                <a:ext cx="4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Preset</a:t>
                </a:r>
              </a:p>
            </p:txBody>
          </p:sp>
          <p:sp>
            <p:nvSpPr>
              <p:cNvPr id="32832" name="Line 63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77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-3651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 with Direct Inputs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Asynchronous Preset and Clear</a:t>
            </a:r>
          </a:p>
        </p:txBody>
      </p:sp>
      <p:graphicFrame>
        <p:nvGraphicFramePr>
          <p:cNvPr id="458756" name="Group 4"/>
          <p:cNvGraphicFramePr>
            <a:graphicFrameLocks noGrp="1"/>
          </p:cNvGraphicFramePr>
          <p:nvPr/>
        </p:nvGraphicFramePr>
        <p:xfrm>
          <a:off x="6275388" y="2528888"/>
          <a:ext cx="3852862" cy="225107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PR’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CLR’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CLK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2674938" y="2009776"/>
            <a:ext cx="2519362" cy="3260725"/>
            <a:chOff x="725" y="1026"/>
            <a:chExt cx="1587" cy="2054"/>
          </a:xfrm>
        </p:grpSpPr>
        <p:sp>
          <p:nvSpPr>
            <p:cNvPr id="33834" name="Line 41"/>
            <p:cNvSpPr>
              <a:spLocks noChangeShapeType="1"/>
            </p:cNvSpPr>
            <p:nvPr/>
          </p:nvSpPr>
          <p:spPr bwMode="auto">
            <a:xfrm flipH="1" flipV="1">
              <a:off x="1811" y="1139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35" name="Line 42"/>
            <p:cNvSpPr>
              <a:spLocks noChangeShapeType="1"/>
            </p:cNvSpPr>
            <p:nvPr/>
          </p:nvSpPr>
          <p:spPr bwMode="auto">
            <a:xfrm flipH="1" flipV="1">
              <a:off x="1786" y="2727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36" name="Rectangle 43"/>
            <p:cNvSpPr>
              <a:spLocks noChangeArrowheads="1"/>
            </p:cNvSpPr>
            <p:nvPr/>
          </p:nvSpPr>
          <p:spPr bwMode="auto">
            <a:xfrm>
              <a:off x="1519" y="1959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3837" name="Rectangle 44"/>
            <p:cNvSpPr>
              <a:spLocks noChangeArrowheads="1"/>
            </p:cNvSpPr>
            <p:nvPr/>
          </p:nvSpPr>
          <p:spPr bwMode="auto">
            <a:xfrm>
              <a:off x="151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3838" name="Line 45"/>
            <p:cNvSpPr>
              <a:spLocks noChangeShapeType="1"/>
            </p:cNvSpPr>
            <p:nvPr/>
          </p:nvSpPr>
          <p:spPr bwMode="auto">
            <a:xfrm>
              <a:off x="1519" y="216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39" name="Line 46"/>
            <p:cNvSpPr>
              <a:spLocks noChangeShapeType="1"/>
            </p:cNvSpPr>
            <p:nvPr/>
          </p:nvSpPr>
          <p:spPr bwMode="auto">
            <a:xfrm flipH="1">
              <a:off x="1519" y="227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40" name="Line 47"/>
            <p:cNvSpPr>
              <a:spLocks noChangeShapeType="1"/>
            </p:cNvSpPr>
            <p:nvPr/>
          </p:nvSpPr>
          <p:spPr bwMode="auto">
            <a:xfrm flipH="1">
              <a:off x="1292" y="181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41" name="Line 48"/>
            <p:cNvSpPr>
              <a:spLocks noChangeShapeType="1"/>
            </p:cNvSpPr>
            <p:nvPr/>
          </p:nvSpPr>
          <p:spPr bwMode="auto">
            <a:xfrm flipH="1">
              <a:off x="1292" y="227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42" name="Line 49"/>
            <p:cNvSpPr>
              <a:spLocks noChangeShapeType="1"/>
            </p:cNvSpPr>
            <p:nvPr/>
          </p:nvSpPr>
          <p:spPr bwMode="auto">
            <a:xfrm flipH="1">
              <a:off x="2086" y="181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43" name="Line 50"/>
            <p:cNvSpPr>
              <a:spLocks noChangeShapeType="1"/>
            </p:cNvSpPr>
            <p:nvPr/>
          </p:nvSpPr>
          <p:spPr bwMode="auto">
            <a:xfrm flipH="1">
              <a:off x="2086" y="227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3844" name="Rectangle 51"/>
            <p:cNvSpPr>
              <a:spLocks noChangeArrowheads="1"/>
            </p:cNvSpPr>
            <p:nvPr/>
          </p:nvSpPr>
          <p:spPr bwMode="auto">
            <a:xfrm>
              <a:off x="185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33845" name="Oval 52"/>
            <p:cNvSpPr>
              <a:spLocks noChangeAspect="1" noChangeArrowheads="1"/>
            </p:cNvSpPr>
            <p:nvPr/>
          </p:nvSpPr>
          <p:spPr bwMode="auto">
            <a:xfrm>
              <a:off x="2086" y="214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3846" name="Group 53"/>
            <p:cNvGrpSpPr>
              <a:grpSpLocks/>
            </p:cNvGrpSpPr>
            <p:nvPr/>
          </p:nvGrpSpPr>
          <p:grpSpPr bwMode="auto">
            <a:xfrm>
              <a:off x="1859" y="2172"/>
              <a:ext cx="227" cy="240"/>
              <a:chOff x="5034" y="1492"/>
              <a:chExt cx="227" cy="240"/>
            </a:xfrm>
          </p:grpSpPr>
          <p:sp>
            <p:nvSpPr>
              <p:cNvPr id="33863" name="Rectangle 54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3864" name="Line 55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3847" name="Oval 56"/>
            <p:cNvSpPr>
              <a:spLocks noChangeAspect="1" noChangeArrowheads="1"/>
            </p:cNvSpPr>
            <p:nvPr/>
          </p:nvSpPr>
          <p:spPr bwMode="auto">
            <a:xfrm>
              <a:off x="1746" y="2644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3848" name="Group 57"/>
            <p:cNvGrpSpPr>
              <a:grpSpLocks/>
            </p:cNvGrpSpPr>
            <p:nvPr/>
          </p:nvGrpSpPr>
          <p:grpSpPr bwMode="auto">
            <a:xfrm>
              <a:off x="1608" y="2500"/>
              <a:ext cx="377" cy="240"/>
              <a:chOff x="1608" y="2500"/>
              <a:chExt cx="377" cy="240"/>
            </a:xfrm>
          </p:grpSpPr>
          <p:sp>
            <p:nvSpPr>
              <p:cNvPr id="33861" name="Rectangle 58"/>
              <p:cNvSpPr>
                <a:spLocks noChangeArrowheads="1"/>
              </p:cNvSpPr>
              <p:nvPr/>
            </p:nvSpPr>
            <p:spPr bwMode="auto">
              <a:xfrm>
                <a:off x="1608" y="2507"/>
                <a:ext cx="37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CLR</a:t>
                </a:r>
              </a:p>
            </p:txBody>
          </p:sp>
          <p:sp>
            <p:nvSpPr>
              <p:cNvPr id="33862" name="Line 59"/>
              <p:cNvSpPr>
                <a:spLocks noChangeShapeType="1"/>
              </p:cNvSpPr>
              <p:nvPr/>
            </p:nvSpPr>
            <p:spPr bwMode="auto">
              <a:xfrm flipH="1">
                <a:off x="1633" y="2500"/>
                <a:ext cx="3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3849" name="Line 60"/>
            <p:cNvSpPr>
              <a:spLocks noChangeShapeType="1"/>
            </p:cNvSpPr>
            <p:nvPr/>
          </p:nvSpPr>
          <p:spPr bwMode="auto">
            <a:xfrm flipH="1">
              <a:off x="1292" y="2954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3850" name="Group 61"/>
            <p:cNvGrpSpPr>
              <a:grpSpLocks/>
            </p:cNvGrpSpPr>
            <p:nvPr/>
          </p:nvGrpSpPr>
          <p:grpSpPr bwMode="auto">
            <a:xfrm>
              <a:off x="725" y="2840"/>
              <a:ext cx="449" cy="240"/>
              <a:chOff x="569" y="2500"/>
              <a:chExt cx="449" cy="240"/>
            </a:xfrm>
          </p:grpSpPr>
          <p:sp>
            <p:nvSpPr>
              <p:cNvPr id="33859" name="Rectangle 62"/>
              <p:cNvSpPr>
                <a:spLocks noChangeArrowheads="1"/>
              </p:cNvSpPr>
              <p:nvPr/>
            </p:nvSpPr>
            <p:spPr bwMode="auto">
              <a:xfrm>
                <a:off x="569" y="2507"/>
                <a:ext cx="4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Reset</a:t>
                </a:r>
              </a:p>
            </p:txBody>
          </p:sp>
          <p:sp>
            <p:nvSpPr>
              <p:cNvPr id="33860" name="Line 63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33851" name="Group 64"/>
            <p:cNvGrpSpPr>
              <a:grpSpLocks/>
            </p:cNvGrpSpPr>
            <p:nvPr/>
          </p:nvGrpSpPr>
          <p:grpSpPr bwMode="auto">
            <a:xfrm>
              <a:off x="1677" y="1436"/>
              <a:ext cx="250" cy="240"/>
              <a:chOff x="1697" y="1366"/>
              <a:chExt cx="250" cy="240"/>
            </a:xfrm>
          </p:grpSpPr>
          <p:sp>
            <p:nvSpPr>
              <p:cNvPr id="33857" name="Rectangle 65"/>
              <p:cNvSpPr>
                <a:spLocks noChangeArrowheads="1"/>
              </p:cNvSpPr>
              <p:nvPr/>
            </p:nvSpPr>
            <p:spPr bwMode="auto">
              <a:xfrm>
                <a:off x="1697" y="1373"/>
                <a:ext cx="24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</a:t>
                </a:r>
              </a:p>
            </p:txBody>
          </p:sp>
          <p:sp>
            <p:nvSpPr>
              <p:cNvPr id="33858" name="Line 66"/>
              <p:cNvSpPr>
                <a:spLocks noChangeShapeType="1"/>
              </p:cNvSpPr>
              <p:nvPr/>
            </p:nvSpPr>
            <p:spPr bwMode="auto">
              <a:xfrm flipH="1">
                <a:off x="1720" y="1366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3852" name="Oval 67"/>
            <p:cNvSpPr>
              <a:spLocks noChangeAspect="1" noChangeArrowheads="1"/>
            </p:cNvSpPr>
            <p:nvPr/>
          </p:nvSpPr>
          <p:spPr bwMode="auto">
            <a:xfrm>
              <a:off x="1770" y="119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3853" name="Line 68"/>
            <p:cNvSpPr>
              <a:spLocks noChangeShapeType="1"/>
            </p:cNvSpPr>
            <p:nvPr/>
          </p:nvSpPr>
          <p:spPr bwMode="auto">
            <a:xfrm flipH="1">
              <a:off x="1316" y="1139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3854" name="Group 69"/>
            <p:cNvGrpSpPr>
              <a:grpSpLocks/>
            </p:cNvGrpSpPr>
            <p:nvPr/>
          </p:nvGrpSpPr>
          <p:grpSpPr bwMode="auto">
            <a:xfrm>
              <a:off x="725" y="1026"/>
              <a:ext cx="495" cy="240"/>
              <a:chOff x="538" y="2500"/>
              <a:chExt cx="495" cy="240"/>
            </a:xfrm>
          </p:grpSpPr>
          <p:sp>
            <p:nvSpPr>
              <p:cNvPr id="33855" name="Rectangle 70"/>
              <p:cNvSpPr>
                <a:spLocks noChangeArrowheads="1"/>
              </p:cNvSpPr>
              <p:nvPr/>
            </p:nvSpPr>
            <p:spPr bwMode="auto">
              <a:xfrm>
                <a:off x="538" y="2507"/>
                <a:ext cx="4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Preset</a:t>
                </a:r>
              </a:p>
            </p:txBody>
          </p:sp>
          <p:sp>
            <p:nvSpPr>
              <p:cNvPr id="33856" name="Line 71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1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479426"/>
            <a:ext cx="3838575" cy="892174"/>
          </a:xfrm>
        </p:spPr>
        <p:txBody>
          <a:bodyPr/>
          <a:lstStyle/>
          <a:p>
            <a:r>
              <a:rPr lang="en-GB" altLang="en-US" b="1" dirty="0">
                <a:latin typeface="Times New Roman" pitchFamily="18" charset="0"/>
              </a:rPr>
              <a:t>Introduction</a:t>
            </a:r>
            <a:endParaRPr lang="en-GB" altLang="en-US" dirty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28775"/>
            <a:ext cx="10877550" cy="4648200"/>
          </a:xfrm>
        </p:spPr>
        <p:txBody>
          <a:bodyPr>
            <a:normAutofit/>
          </a:bodyPr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GB" altLang="en-US" dirty="0"/>
              <a:t>There are two types of sequential circuits: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i="1" dirty="0">
                <a:solidFill>
                  <a:srgbClr val="0000CC"/>
                </a:solidFill>
              </a:rPr>
              <a:t>synchronous</a:t>
            </a:r>
            <a:r>
              <a:rPr lang="en-GB" altLang="en-US" dirty="0"/>
              <a:t>: outputs change only at specific time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i="1" dirty="0">
                <a:solidFill>
                  <a:srgbClr val="0000CC"/>
                </a:solidFill>
              </a:rPr>
              <a:t>asynchronous</a:t>
            </a:r>
            <a:r>
              <a:rPr lang="en-GB" altLang="en-US" dirty="0"/>
              <a:t>: outputs change at any time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i="1" dirty="0"/>
              <a:t>Multivibrator</a:t>
            </a:r>
            <a:r>
              <a:rPr lang="en-GB" altLang="en-US" dirty="0"/>
              <a:t>: a class of sequential circuits.  They can be: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i="1" dirty="0">
                <a:solidFill>
                  <a:srgbClr val="0000CC"/>
                </a:solidFill>
              </a:rPr>
              <a:t>bistable</a:t>
            </a:r>
            <a:r>
              <a:rPr lang="en-GB" altLang="en-US" dirty="0"/>
              <a:t> (2 stable states)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i="1" dirty="0">
                <a:solidFill>
                  <a:srgbClr val="0000CC"/>
                </a:solidFill>
              </a:rPr>
              <a:t>monostable</a:t>
            </a:r>
            <a:r>
              <a:rPr lang="en-GB" altLang="en-US" dirty="0"/>
              <a:t> or </a:t>
            </a:r>
            <a:r>
              <a:rPr lang="en-GB" altLang="en-US" i="1" dirty="0">
                <a:solidFill>
                  <a:srgbClr val="0000CC"/>
                </a:solidFill>
              </a:rPr>
              <a:t>one-shot</a:t>
            </a:r>
            <a:r>
              <a:rPr lang="en-GB" altLang="en-US" dirty="0"/>
              <a:t> (1 stable state)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i="1" dirty="0">
                <a:solidFill>
                  <a:srgbClr val="0000CC"/>
                </a:solidFill>
              </a:rPr>
              <a:t>astable</a:t>
            </a:r>
            <a:r>
              <a:rPr lang="en-GB" altLang="en-US" dirty="0"/>
              <a:t> (no stable state)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Bistable logic devices: </a:t>
            </a:r>
            <a:r>
              <a:rPr lang="en-GB" altLang="en-US" i="1" dirty="0">
                <a:solidFill>
                  <a:srgbClr val="0000CC"/>
                </a:solidFill>
              </a:rPr>
              <a:t>latches</a:t>
            </a:r>
            <a:r>
              <a:rPr lang="en-GB" altLang="en-US" dirty="0"/>
              <a:t> and </a:t>
            </a:r>
            <a:r>
              <a:rPr lang="en-GB" altLang="en-US" i="1" dirty="0">
                <a:solidFill>
                  <a:srgbClr val="0000CC"/>
                </a:solidFill>
              </a:rPr>
              <a:t>flip-flops</a:t>
            </a:r>
            <a:r>
              <a:rPr lang="en-GB" altLang="en-US" dirty="0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Latches and flip-flops differ in the method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4220992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-2539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Flip-Flops with Direct Inputs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089025"/>
            <a:ext cx="8280400" cy="477838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Asynchronous Preset and Clear</a:t>
            </a:r>
          </a:p>
        </p:txBody>
      </p:sp>
      <p:graphicFrame>
        <p:nvGraphicFramePr>
          <p:cNvPr id="459780" name="Group 4"/>
          <p:cNvGraphicFramePr>
            <a:graphicFrameLocks noGrp="1"/>
          </p:cNvGraphicFramePr>
          <p:nvPr/>
        </p:nvGraphicFramePr>
        <p:xfrm>
          <a:off x="6275388" y="2528888"/>
          <a:ext cx="3852862" cy="2251076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PR’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CLR’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CLK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↑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↑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856" name="Group 40"/>
          <p:cNvGrpSpPr>
            <a:grpSpLocks/>
          </p:cNvGrpSpPr>
          <p:nvPr/>
        </p:nvGrpSpPr>
        <p:grpSpPr bwMode="auto">
          <a:xfrm>
            <a:off x="2674938" y="2009776"/>
            <a:ext cx="2519362" cy="3260725"/>
            <a:chOff x="725" y="1026"/>
            <a:chExt cx="1587" cy="2054"/>
          </a:xfrm>
        </p:grpSpPr>
        <p:sp>
          <p:nvSpPr>
            <p:cNvPr id="34858" name="Line 41"/>
            <p:cNvSpPr>
              <a:spLocks noChangeShapeType="1"/>
            </p:cNvSpPr>
            <p:nvPr/>
          </p:nvSpPr>
          <p:spPr bwMode="auto">
            <a:xfrm flipH="1" flipV="1">
              <a:off x="1811" y="1139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59" name="Line 42"/>
            <p:cNvSpPr>
              <a:spLocks noChangeShapeType="1"/>
            </p:cNvSpPr>
            <p:nvPr/>
          </p:nvSpPr>
          <p:spPr bwMode="auto">
            <a:xfrm flipH="1" flipV="1">
              <a:off x="1786" y="2727"/>
              <a:ext cx="0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0" name="Rectangle 43"/>
            <p:cNvSpPr>
              <a:spLocks noChangeArrowheads="1"/>
            </p:cNvSpPr>
            <p:nvPr/>
          </p:nvSpPr>
          <p:spPr bwMode="auto">
            <a:xfrm>
              <a:off x="1519" y="1959"/>
              <a:ext cx="567" cy="174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861" name="Rectangle 44"/>
            <p:cNvSpPr>
              <a:spLocks noChangeArrowheads="1"/>
            </p:cNvSpPr>
            <p:nvPr/>
          </p:nvSpPr>
          <p:spPr bwMode="auto">
            <a:xfrm>
              <a:off x="151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4862" name="Line 45"/>
            <p:cNvSpPr>
              <a:spLocks noChangeShapeType="1"/>
            </p:cNvSpPr>
            <p:nvPr/>
          </p:nvSpPr>
          <p:spPr bwMode="auto">
            <a:xfrm>
              <a:off x="1519" y="2160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3" name="Line 46"/>
            <p:cNvSpPr>
              <a:spLocks noChangeShapeType="1"/>
            </p:cNvSpPr>
            <p:nvPr/>
          </p:nvSpPr>
          <p:spPr bwMode="auto">
            <a:xfrm flipH="1">
              <a:off x="1519" y="2273"/>
              <a:ext cx="113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4" name="Line 47"/>
            <p:cNvSpPr>
              <a:spLocks noChangeShapeType="1"/>
            </p:cNvSpPr>
            <p:nvPr/>
          </p:nvSpPr>
          <p:spPr bwMode="auto">
            <a:xfrm flipH="1">
              <a:off x="1292" y="1819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5" name="Line 48"/>
            <p:cNvSpPr>
              <a:spLocks noChangeShapeType="1"/>
            </p:cNvSpPr>
            <p:nvPr/>
          </p:nvSpPr>
          <p:spPr bwMode="auto">
            <a:xfrm flipH="1">
              <a:off x="1292" y="2273"/>
              <a:ext cx="2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6" name="Line 49"/>
            <p:cNvSpPr>
              <a:spLocks noChangeShapeType="1"/>
            </p:cNvSpPr>
            <p:nvPr/>
          </p:nvSpPr>
          <p:spPr bwMode="auto">
            <a:xfrm flipH="1">
              <a:off x="2086" y="1819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7" name="Line 50"/>
            <p:cNvSpPr>
              <a:spLocks noChangeShapeType="1"/>
            </p:cNvSpPr>
            <p:nvPr/>
          </p:nvSpPr>
          <p:spPr bwMode="auto">
            <a:xfrm flipH="1">
              <a:off x="2086" y="2273"/>
              <a:ext cx="22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4868" name="Rectangle 51"/>
            <p:cNvSpPr>
              <a:spLocks noChangeArrowheads="1"/>
            </p:cNvSpPr>
            <p:nvPr/>
          </p:nvSpPr>
          <p:spPr bwMode="auto">
            <a:xfrm>
              <a:off x="1859" y="1706"/>
              <a:ext cx="2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34869" name="Oval 52"/>
            <p:cNvSpPr>
              <a:spLocks noChangeAspect="1" noChangeArrowheads="1"/>
            </p:cNvSpPr>
            <p:nvPr/>
          </p:nvSpPr>
          <p:spPr bwMode="auto">
            <a:xfrm>
              <a:off x="2086" y="214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4870" name="Group 53"/>
            <p:cNvGrpSpPr>
              <a:grpSpLocks/>
            </p:cNvGrpSpPr>
            <p:nvPr/>
          </p:nvGrpSpPr>
          <p:grpSpPr bwMode="auto">
            <a:xfrm>
              <a:off x="1859" y="2172"/>
              <a:ext cx="227" cy="240"/>
              <a:chOff x="5034" y="1492"/>
              <a:chExt cx="227" cy="240"/>
            </a:xfrm>
          </p:grpSpPr>
          <p:sp>
            <p:nvSpPr>
              <p:cNvPr id="34887" name="Rectangle 54"/>
              <p:cNvSpPr>
                <a:spLocks noChangeArrowheads="1"/>
              </p:cNvSpPr>
              <p:nvPr/>
            </p:nvSpPr>
            <p:spPr bwMode="auto">
              <a:xfrm>
                <a:off x="5034" y="1499"/>
                <a:ext cx="2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4888" name="Line 55"/>
              <p:cNvSpPr>
                <a:spLocks noChangeShapeType="1"/>
              </p:cNvSpPr>
              <p:nvPr/>
            </p:nvSpPr>
            <p:spPr bwMode="auto">
              <a:xfrm flipH="1">
                <a:off x="5099" y="1492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4871" name="Oval 56"/>
            <p:cNvSpPr>
              <a:spLocks noChangeAspect="1" noChangeArrowheads="1"/>
            </p:cNvSpPr>
            <p:nvPr/>
          </p:nvSpPr>
          <p:spPr bwMode="auto">
            <a:xfrm>
              <a:off x="1746" y="2644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34872" name="Group 57"/>
            <p:cNvGrpSpPr>
              <a:grpSpLocks/>
            </p:cNvGrpSpPr>
            <p:nvPr/>
          </p:nvGrpSpPr>
          <p:grpSpPr bwMode="auto">
            <a:xfrm>
              <a:off x="1608" y="2500"/>
              <a:ext cx="377" cy="240"/>
              <a:chOff x="1608" y="2500"/>
              <a:chExt cx="377" cy="240"/>
            </a:xfrm>
          </p:grpSpPr>
          <p:sp>
            <p:nvSpPr>
              <p:cNvPr id="34885" name="Rectangle 58"/>
              <p:cNvSpPr>
                <a:spLocks noChangeArrowheads="1"/>
              </p:cNvSpPr>
              <p:nvPr/>
            </p:nvSpPr>
            <p:spPr bwMode="auto">
              <a:xfrm>
                <a:off x="1608" y="2507"/>
                <a:ext cx="37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CLR</a:t>
                </a:r>
              </a:p>
            </p:txBody>
          </p:sp>
          <p:sp>
            <p:nvSpPr>
              <p:cNvPr id="34886" name="Line 59"/>
              <p:cNvSpPr>
                <a:spLocks noChangeShapeType="1"/>
              </p:cNvSpPr>
              <p:nvPr/>
            </p:nvSpPr>
            <p:spPr bwMode="auto">
              <a:xfrm flipH="1">
                <a:off x="1633" y="2500"/>
                <a:ext cx="3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4873" name="Line 60"/>
            <p:cNvSpPr>
              <a:spLocks noChangeShapeType="1"/>
            </p:cNvSpPr>
            <p:nvPr/>
          </p:nvSpPr>
          <p:spPr bwMode="auto">
            <a:xfrm flipH="1">
              <a:off x="1292" y="2954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4874" name="Group 61"/>
            <p:cNvGrpSpPr>
              <a:grpSpLocks/>
            </p:cNvGrpSpPr>
            <p:nvPr/>
          </p:nvGrpSpPr>
          <p:grpSpPr bwMode="auto">
            <a:xfrm>
              <a:off x="725" y="2840"/>
              <a:ext cx="449" cy="240"/>
              <a:chOff x="569" y="2500"/>
              <a:chExt cx="449" cy="240"/>
            </a:xfrm>
          </p:grpSpPr>
          <p:sp>
            <p:nvSpPr>
              <p:cNvPr id="34883" name="Rectangle 62"/>
              <p:cNvSpPr>
                <a:spLocks noChangeArrowheads="1"/>
              </p:cNvSpPr>
              <p:nvPr/>
            </p:nvSpPr>
            <p:spPr bwMode="auto">
              <a:xfrm>
                <a:off x="569" y="2507"/>
                <a:ext cx="4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Reset</a:t>
                </a:r>
              </a:p>
            </p:txBody>
          </p:sp>
          <p:sp>
            <p:nvSpPr>
              <p:cNvPr id="34884" name="Line 63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34875" name="Group 64"/>
            <p:cNvGrpSpPr>
              <a:grpSpLocks/>
            </p:cNvGrpSpPr>
            <p:nvPr/>
          </p:nvGrpSpPr>
          <p:grpSpPr bwMode="auto">
            <a:xfrm>
              <a:off x="1677" y="1436"/>
              <a:ext cx="250" cy="240"/>
              <a:chOff x="1697" y="1366"/>
              <a:chExt cx="250" cy="240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1697" y="1373"/>
                <a:ext cx="24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</a:t>
                </a:r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 flipH="1">
                <a:off x="1720" y="1366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34876" name="Oval 67"/>
            <p:cNvSpPr>
              <a:spLocks noChangeAspect="1" noChangeArrowheads="1"/>
            </p:cNvSpPr>
            <p:nvPr/>
          </p:nvSpPr>
          <p:spPr bwMode="auto">
            <a:xfrm>
              <a:off x="1770" y="1198"/>
              <a:ext cx="0" cy="24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4877" name="Line 68"/>
            <p:cNvSpPr>
              <a:spLocks noChangeShapeType="1"/>
            </p:cNvSpPr>
            <p:nvPr/>
          </p:nvSpPr>
          <p:spPr bwMode="auto">
            <a:xfrm flipH="1">
              <a:off x="1316" y="1139"/>
              <a:ext cx="49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grpSp>
          <p:nvGrpSpPr>
            <p:cNvPr id="34878" name="Group 69"/>
            <p:cNvGrpSpPr>
              <a:grpSpLocks/>
            </p:cNvGrpSpPr>
            <p:nvPr/>
          </p:nvGrpSpPr>
          <p:grpSpPr bwMode="auto">
            <a:xfrm>
              <a:off x="725" y="1026"/>
              <a:ext cx="495" cy="240"/>
              <a:chOff x="538" y="2500"/>
              <a:chExt cx="495" cy="240"/>
            </a:xfrm>
          </p:grpSpPr>
          <p:sp>
            <p:nvSpPr>
              <p:cNvPr id="34879" name="Rectangle 70"/>
              <p:cNvSpPr>
                <a:spLocks noChangeArrowheads="1"/>
              </p:cNvSpPr>
              <p:nvPr/>
            </p:nvSpPr>
            <p:spPr bwMode="auto">
              <a:xfrm>
                <a:off x="538" y="2507"/>
                <a:ext cx="4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charset="0"/>
                  <a:defRPr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Preset</a:t>
                </a:r>
              </a:p>
            </p:txBody>
          </p:sp>
          <p:sp>
            <p:nvSpPr>
              <p:cNvPr id="34880" name="Line 71"/>
              <p:cNvSpPr>
                <a:spLocks noChangeShapeType="1"/>
              </p:cNvSpPr>
              <p:nvPr/>
            </p:nvSpPr>
            <p:spPr bwMode="auto">
              <a:xfrm flipH="1">
                <a:off x="612" y="2500"/>
                <a:ext cx="40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374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13AE-EC8C-0C9E-48D6-45B7A320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Applications of Flip-Flops: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various types of flip-flops being used in digital electronic circuits and the applications of Flip-flops are as specified below.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Counters</a:t>
            </a:r>
          </a:p>
          <a:p>
            <a:r>
              <a:rPr lang="en-US" dirty="0"/>
              <a:t>Frequency Dividers</a:t>
            </a:r>
          </a:p>
          <a:p>
            <a:r>
              <a:rPr lang="en-US" dirty="0"/>
              <a:t>Shift Registers</a:t>
            </a:r>
          </a:p>
          <a:p>
            <a:r>
              <a:rPr lang="en-US" dirty="0"/>
              <a:t>Storage Registers</a:t>
            </a:r>
          </a:p>
          <a:p>
            <a:r>
              <a:rPr lang="en-US" dirty="0"/>
              <a:t>Bounce elimination switch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transfer</a:t>
            </a:r>
          </a:p>
          <a:p>
            <a:r>
              <a:rPr lang="en-US" dirty="0"/>
              <a:t>Latch</a:t>
            </a:r>
          </a:p>
          <a:p>
            <a:r>
              <a:rPr lang="en-US" dirty="0"/>
              <a:t>Registers</a:t>
            </a:r>
          </a:p>
          <a:p>
            <a:r>
              <a:rPr lang="en-US" dirty="0"/>
              <a:t>Memory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4609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5839-557B-8131-DBC7-1934731B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487" y="3017837"/>
            <a:ext cx="3629025" cy="8223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31231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87085"/>
            <a:ext cx="10515600" cy="1325563"/>
          </a:xfrm>
        </p:spPr>
        <p:txBody>
          <a:bodyPr/>
          <a:lstStyle/>
          <a:p>
            <a:r>
              <a:rPr lang="en-US" altLang="en-US" dirty="0"/>
              <a:t>Sequential Circuits</a:t>
            </a:r>
            <a:endParaRPr lang="en-IN" dirty="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406651" y="1961357"/>
            <a:ext cx="7358063" cy="1800225"/>
            <a:chOff x="550" y="1026"/>
            <a:chExt cx="4635" cy="1134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633" y="1026"/>
              <a:ext cx="1247" cy="7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Combinational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Circuit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334" y="1480"/>
              <a:ext cx="907" cy="45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Memory</a:t>
              </a:r>
              <a:br>
                <a:rPr lang="en-US" altLang="en-US" sz="200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Elements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880" y="1706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880" y="1253"/>
              <a:ext cx="170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241" y="170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468" y="170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1293" y="2160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93" y="1593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3" y="1593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066" y="1253"/>
              <a:ext cx="56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50" y="1126"/>
              <a:ext cx="4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Inputs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621" y="1139"/>
              <a:ext cx="5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Outputs</a:t>
              </a:r>
            </a:p>
          </p:txBody>
        </p:sp>
      </p:grpSp>
      <p:sp>
        <p:nvSpPr>
          <p:cNvPr id="17" name="Rectangle 30"/>
          <p:cNvSpPr txBox="1">
            <a:spLocks noChangeArrowheads="1"/>
          </p:cNvSpPr>
          <p:nvPr/>
        </p:nvSpPr>
        <p:spPr>
          <a:xfrm>
            <a:off x="2144712" y="1575707"/>
            <a:ext cx="8280400" cy="30432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Asynchronous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Synchronous</a:t>
            </a: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2225675" y="4481513"/>
            <a:ext cx="7526338" cy="1979612"/>
            <a:chOff x="436" y="2727"/>
            <a:chExt cx="4741" cy="1247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1519" y="2727"/>
              <a:ext cx="1247" cy="79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Combinational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dirty="0">
                  <a:latin typeface="Times New Roman" pitchFamily="18" charset="0"/>
                  <a:cs typeface="Times New Roman" pitchFamily="18" charset="0"/>
                </a:rPr>
                <a:t>Circuit</a:t>
              </a: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3220" y="3294"/>
              <a:ext cx="907" cy="453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Flip-flops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766" y="3407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67" y="2954"/>
              <a:ext cx="181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127" y="352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354" y="3520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179" y="3974"/>
              <a:ext cx="31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179" y="3294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179" y="3294"/>
              <a:ext cx="3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952" y="2954"/>
              <a:ext cx="56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6" y="2827"/>
              <a:ext cx="44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Inputs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13" y="2840"/>
              <a:ext cx="5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Outputs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767" y="3634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IN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313" y="3586"/>
              <a:ext cx="40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charset="0"/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Clock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12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63526"/>
            <a:ext cx="10515600" cy="906463"/>
          </a:xfrm>
        </p:spPr>
        <p:txBody>
          <a:bodyPr/>
          <a:lstStyle/>
          <a:p>
            <a:r>
              <a:rPr lang="en-GB" altLang="en-US" b="1" dirty="0">
                <a:latin typeface="Times New Roman" pitchFamily="18" charset="0"/>
              </a:rPr>
              <a:t>Memory Elements</a:t>
            </a:r>
            <a:endParaRPr lang="en-GB" alt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95400"/>
            <a:ext cx="11347450" cy="297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GB" altLang="en-US" b="1" dirty="0">
                <a:solidFill>
                  <a:srgbClr val="0000CC"/>
                </a:solidFill>
              </a:rPr>
              <a:t>Memory element</a:t>
            </a:r>
            <a:r>
              <a:rPr lang="en-GB" altLang="en-US" dirty="0"/>
              <a:t>: a device which can remember value indefinitely or change value on command from its inputs.</a:t>
            </a:r>
          </a:p>
          <a:p>
            <a:pPr>
              <a:lnSpc>
                <a:spcPct val="90000"/>
              </a:lnSpc>
              <a:spcBef>
                <a:spcPct val="40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>
                <a:solidFill>
                  <a:srgbClr val="0000CC"/>
                </a:solidFill>
              </a:rPr>
              <a:t>Characteristic table:</a:t>
            </a:r>
          </a:p>
        </p:txBody>
      </p:sp>
      <p:graphicFrame>
        <p:nvGraphicFramePr>
          <p:cNvPr id="7175" name="Object 38"/>
          <p:cNvGraphicFramePr>
            <a:graphicFrameLocks noChangeAspect="1"/>
          </p:cNvGraphicFramePr>
          <p:nvPr/>
        </p:nvGraphicFramePr>
        <p:xfrm>
          <a:off x="4068185" y="4419600"/>
          <a:ext cx="33162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19272" imgH="2019300" progId="Word.Document.8">
                  <p:embed/>
                </p:oleObj>
              </mc:Choice>
              <mc:Fallback>
                <p:oleObj name="Document" r:id="rId2" imgW="3319272" imgH="2019300" progId="Word.Document.8">
                  <p:embed/>
                  <p:pic>
                    <p:nvPicPr>
                      <p:cNvPr id="717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185" y="4419600"/>
                        <a:ext cx="33162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42"/>
          <p:cNvGrpSpPr>
            <a:grpSpLocks/>
          </p:cNvGrpSpPr>
          <p:nvPr/>
        </p:nvGrpSpPr>
        <p:grpSpPr bwMode="auto">
          <a:xfrm>
            <a:off x="3810000" y="2590800"/>
            <a:ext cx="5334000" cy="838200"/>
            <a:chOff x="1440" y="1632"/>
            <a:chExt cx="3360" cy="528"/>
          </a:xfrm>
        </p:grpSpPr>
        <p:sp>
          <p:nvSpPr>
            <p:cNvPr id="7182" name="Text Box 29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command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7183" name="Rectangle 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7184" name="Text Box 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Memory element</a:t>
              </a:r>
              <a:endParaRPr lang="en-GB" altLang="en-US" sz="1800" b="0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6" name="Text Box 3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stored value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7187" name="Line 33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8" name="Text Box 41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 i="1"/>
                <a:t>Q</a:t>
              </a:r>
              <a:endParaRPr lang="en-GB" altLang="en-US" sz="1800" b="0"/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7124700" y="4581129"/>
            <a:ext cx="266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0" i="1" dirty="0"/>
              <a:t>Q(t)</a:t>
            </a:r>
            <a:r>
              <a:rPr lang="en-US" altLang="en-US" sz="1800" b="0" dirty="0"/>
              <a:t>: current state</a:t>
            </a:r>
          </a:p>
          <a:p>
            <a:r>
              <a:rPr lang="en-US" altLang="en-US" sz="1800" b="0" i="1" dirty="0"/>
              <a:t>Q(t+1)</a:t>
            </a:r>
            <a:r>
              <a:rPr lang="en-US" altLang="en-US" sz="1800" b="0" dirty="0"/>
              <a:t> or </a:t>
            </a:r>
            <a:r>
              <a:rPr lang="en-US" altLang="en-US" sz="1800" b="0" i="1" dirty="0"/>
              <a:t>Q</a:t>
            </a:r>
            <a:r>
              <a:rPr lang="en-US" altLang="en-US" sz="1800" b="0" i="1" baseline="30000" dirty="0"/>
              <a:t>+</a:t>
            </a:r>
            <a:r>
              <a:rPr lang="en-US" altLang="en-US" sz="1800" b="0" dirty="0"/>
              <a:t>: next state</a:t>
            </a:r>
          </a:p>
        </p:txBody>
      </p:sp>
    </p:spTree>
    <p:extLst>
      <p:ext uri="{BB962C8B-B14F-4D97-AF65-F5344CB8AC3E}">
        <p14:creationId xmlns:p14="http://schemas.microsoft.com/office/powerpoint/2010/main" val="95909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68" y="-43656"/>
            <a:ext cx="10515600" cy="1325563"/>
          </a:xfrm>
        </p:spPr>
        <p:txBody>
          <a:bodyPr/>
          <a:lstStyle/>
          <a:p>
            <a:r>
              <a:rPr lang="en-GB" altLang="en-US" b="1" dirty="0">
                <a:latin typeface="Times New Roman" pitchFamily="18" charset="0"/>
              </a:rPr>
              <a:t>Memory Elements</a:t>
            </a:r>
            <a:endParaRPr lang="en-GB" altLang="en-US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7" y="1289051"/>
            <a:ext cx="10848973" cy="3276600"/>
          </a:xfrm>
        </p:spPr>
        <p:txBody>
          <a:bodyPr>
            <a:normAutofit lnSpcReduction="10000"/>
          </a:bodyPr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GB" altLang="en-US" dirty="0"/>
              <a:t>Memory element with clock. Flip-flops are memory elements that change state on clock signals.</a:t>
            </a:r>
          </a:p>
          <a:p>
            <a:pPr>
              <a:spcBef>
                <a:spcPct val="50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Clock is usually a square wave.</a:t>
            </a:r>
          </a:p>
        </p:txBody>
      </p:sp>
      <p:grpSp>
        <p:nvGrpSpPr>
          <p:cNvPr id="8199" name="Group 47"/>
          <p:cNvGrpSpPr>
            <a:grpSpLocks/>
          </p:cNvGrpSpPr>
          <p:nvPr/>
        </p:nvGrpSpPr>
        <p:grpSpPr bwMode="auto">
          <a:xfrm>
            <a:off x="3810000" y="2286000"/>
            <a:ext cx="5334000" cy="1479550"/>
            <a:chOff x="1440" y="1200"/>
            <a:chExt cx="3360" cy="932"/>
          </a:xfrm>
        </p:grpSpPr>
        <p:sp>
          <p:nvSpPr>
            <p:cNvPr id="8239" name="Text Box 7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command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8241" name="Text Box 9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Memory element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8242" name="Line 10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3" name="Text Box 11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stored value</a:t>
              </a:r>
              <a:r>
                <a:rPr lang="en-GB" altLang="en-US" sz="1800" b="0"/>
                <a:t> </a:t>
              </a:r>
            </a:p>
          </p:txBody>
        </p:sp>
        <p:sp>
          <p:nvSpPr>
            <p:cNvPr id="8244" name="Line 12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5" name="Text Box 13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 i="1"/>
                <a:t>Q</a:t>
              </a:r>
              <a:endParaRPr lang="en-GB" altLang="en-US" sz="1800" b="0"/>
            </a:p>
          </p:txBody>
        </p:sp>
        <p:sp>
          <p:nvSpPr>
            <p:cNvPr id="8246" name="Line 1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7" name="Text Box 15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clock </a:t>
              </a:r>
            </a:p>
          </p:txBody>
        </p:sp>
      </p:grpSp>
      <p:grpSp>
        <p:nvGrpSpPr>
          <p:cNvPr id="8200" name="Group 56"/>
          <p:cNvGrpSpPr>
            <a:grpSpLocks/>
          </p:cNvGrpSpPr>
          <p:nvPr/>
        </p:nvGrpSpPr>
        <p:grpSpPr bwMode="auto">
          <a:xfrm>
            <a:off x="3871768" y="4603750"/>
            <a:ext cx="4572000" cy="1708150"/>
            <a:chOff x="1440" y="2640"/>
            <a:chExt cx="2880" cy="1076"/>
          </a:xfrm>
        </p:grpSpPr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7" name="Line 1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8" name="Line 2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9" name="Line 2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0" name="Line 2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1" name="Line 2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2" name="Line 2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3" name="Line 2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4" name="Line 2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5" name="Line 2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7" name="Line 2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8" name="Line 3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9" name="Line 3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1" name="Line 3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2" name="Line 3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3" name="Line 3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4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5" name="Line 3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6" name="Line 3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7" name="Line 3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8" name="Line 43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9" name="Line 4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0" name="Text Box 4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Positive edges</a:t>
              </a:r>
              <a:endParaRPr lang="en-GB" altLang="en-US" sz="1800" b="0"/>
            </a:p>
          </p:txBody>
        </p:sp>
        <p:sp>
          <p:nvSpPr>
            <p:cNvPr id="8231" name="Text Box 48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Negative edges</a:t>
              </a:r>
              <a:endParaRPr lang="en-GB" altLang="en-US" sz="1800" b="0"/>
            </a:p>
          </p:txBody>
        </p:sp>
        <p:sp>
          <p:nvSpPr>
            <p:cNvPr id="8232" name="Line 49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3" name="Line 50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4" name="Text Box 51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600" b="0"/>
                <a:t>Positive pulses</a:t>
              </a:r>
              <a:endParaRPr lang="en-GB" altLang="en-US" sz="1800" b="0"/>
            </a:p>
          </p:txBody>
        </p:sp>
        <p:sp>
          <p:nvSpPr>
            <p:cNvPr id="8235" name="Line 52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6" name="Line 53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7" name="Line 54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8" name="Line 55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6960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018"/>
            <a:ext cx="10515600" cy="1325563"/>
          </a:xfrm>
        </p:spPr>
        <p:txBody>
          <a:bodyPr/>
          <a:lstStyle/>
          <a:p>
            <a:r>
              <a:rPr lang="en-GB" altLang="en-US" b="1" dirty="0">
                <a:latin typeface="Times New Roman" pitchFamily="18" charset="0"/>
              </a:rPr>
              <a:t>Memory Elements</a:t>
            </a:r>
            <a:endParaRPr lang="en-GB" altLang="en-US" dirty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1295400"/>
            <a:ext cx="10868025" cy="4876800"/>
          </a:xfrm>
        </p:spPr>
        <p:txBody>
          <a:bodyPr>
            <a:normAutofit/>
          </a:bodyPr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GB" altLang="en-US" dirty="0"/>
              <a:t>Two types of triggering/activation: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pulse-triggered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edge-triggered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Pulse-triggered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latches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ON = 1, OFF = 0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Edge-triggered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flip-flops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positive edge-triggered (ON = from 0 to 1; OFF = other time)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altLang="en-US" dirty="0"/>
              <a:t>negative edge-triggered (ON = from 1 to 0; OFF = other time)</a:t>
            </a:r>
          </a:p>
        </p:txBody>
      </p:sp>
    </p:spTree>
    <p:extLst>
      <p:ext uri="{BB962C8B-B14F-4D97-AF65-F5344CB8AC3E}">
        <p14:creationId xmlns:p14="http://schemas.microsoft.com/office/powerpoint/2010/main" val="253134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0"/>
            <a:ext cx="10515600" cy="1325563"/>
          </a:xfrm>
        </p:spPr>
        <p:txBody>
          <a:bodyPr/>
          <a:lstStyle/>
          <a:p>
            <a:r>
              <a:rPr lang="en-GB" altLang="en-US" b="1" dirty="0">
                <a:latin typeface="Times New Roman" pitchFamily="18" charset="0"/>
              </a:rPr>
              <a:t>S-R Latch</a:t>
            </a:r>
            <a:endParaRPr lang="en-GB" altLang="en-US" dirty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10515600" cy="4933950"/>
          </a:xfrm>
        </p:spPr>
        <p:txBody>
          <a:bodyPr>
            <a:normAutofit/>
          </a:bodyPr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GB" altLang="en-US" i="1" dirty="0"/>
              <a:t>Complementary</a:t>
            </a:r>
            <a:r>
              <a:rPr lang="en-GB" altLang="en-US" dirty="0"/>
              <a:t> outputs: </a:t>
            </a:r>
            <a:r>
              <a:rPr lang="en-GB" altLang="en-US" i="1" dirty="0"/>
              <a:t>Q</a:t>
            </a:r>
            <a:r>
              <a:rPr lang="en-GB" altLang="en-US" dirty="0"/>
              <a:t> and </a:t>
            </a:r>
            <a:r>
              <a:rPr lang="en-GB" altLang="en-US" i="1" dirty="0"/>
              <a:t>Q'</a:t>
            </a:r>
            <a:r>
              <a:rPr lang="en-GB" altLang="en-US" dirty="0"/>
              <a:t>.</a:t>
            </a:r>
          </a:p>
          <a:p>
            <a:pPr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When </a:t>
            </a:r>
            <a:r>
              <a:rPr lang="en-GB" altLang="en-US" i="1" dirty="0"/>
              <a:t>Q</a:t>
            </a:r>
            <a:r>
              <a:rPr lang="en-GB" altLang="en-US" dirty="0"/>
              <a:t> is HIGH, the latch is in </a:t>
            </a:r>
            <a:r>
              <a:rPr lang="en-GB" altLang="en-US" i="1" dirty="0">
                <a:solidFill>
                  <a:srgbClr val="0000CC"/>
                </a:solidFill>
              </a:rPr>
              <a:t>SET</a:t>
            </a:r>
            <a:r>
              <a:rPr lang="en-GB" altLang="en-US" dirty="0"/>
              <a:t> state.</a:t>
            </a:r>
          </a:p>
          <a:p>
            <a:pPr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When </a:t>
            </a:r>
            <a:r>
              <a:rPr lang="en-GB" altLang="en-US" i="1" dirty="0"/>
              <a:t>Q</a:t>
            </a:r>
            <a:r>
              <a:rPr lang="en-GB" altLang="en-US" dirty="0"/>
              <a:t> is LOW, the latch is in </a:t>
            </a:r>
            <a:r>
              <a:rPr lang="en-GB" altLang="en-US" i="1" dirty="0">
                <a:solidFill>
                  <a:srgbClr val="0000CC"/>
                </a:solidFill>
              </a:rPr>
              <a:t>RESET</a:t>
            </a:r>
            <a:r>
              <a:rPr lang="en-GB" altLang="en-US" dirty="0"/>
              <a:t> state.</a:t>
            </a:r>
          </a:p>
          <a:p>
            <a:pPr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altLang="en-US" dirty="0"/>
              <a:t>For </a:t>
            </a:r>
            <a:r>
              <a:rPr lang="en-GB" altLang="en-US" i="1" dirty="0">
                <a:solidFill>
                  <a:srgbClr val="0000CC"/>
                </a:solidFill>
              </a:rPr>
              <a:t>active-HIGH input</a:t>
            </a:r>
            <a:r>
              <a:rPr lang="en-GB" altLang="en-US" dirty="0">
                <a:solidFill>
                  <a:srgbClr val="0000CC"/>
                </a:solidFill>
              </a:rPr>
              <a:t> S-R latch</a:t>
            </a:r>
            <a:r>
              <a:rPr lang="en-GB" altLang="en-US" dirty="0"/>
              <a:t> </a:t>
            </a:r>
            <a:r>
              <a:rPr lang="en-GB" altLang="en-US" sz="2000" dirty="0"/>
              <a:t>(also known as NOR gate latch),</a:t>
            </a:r>
            <a:endParaRPr lang="en-GB" altLang="en-US" dirty="0"/>
          </a:p>
          <a:p>
            <a:pPr>
              <a:buFont typeface="Monotype Sorts" pitchFamily="2" charset="2"/>
              <a:buNone/>
            </a:pPr>
            <a:r>
              <a:rPr lang="en-GB" altLang="en-US" sz="2000" dirty="0"/>
              <a:t>		</a:t>
            </a:r>
            <a:r>
              <a:rPr lang="en-GB" altLang="en-US" sz="2000" i="1" dirty="0"/>
              <a:t>R</a:t>
            </a:r>
            <a:r>
              <a:rPr lang="en-GB" altLang="en-US" sz="2000" dirty="0"/>
              <a:t>=HIGH (and </a:t>
            </a:r>
            <a:r>
              <a:rPr lang="en-GB" altLang="en-US" sz="2000" i="1" dirty="0"/>
              <a:t>S</a:t>
            </a:r>
            <a:r>
              <a:rPr lang="en-GB" altLang="en-US" sz="2000" dirty="0"/>
              <a:t>=LOW) </a:t>
            </a:r>
            <a:r>
              <a:rPr lang="en-GB" altLang="en-US" sz="2000" dirty="0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 altLang="en-US" sz="2000" dirty="0"/>
              <a:t>  RESET state</a:t>
            </a:r>
          </a:p>
          <a:p>
            <a:pPr>
              <a:buFont typeface="Monotype Sorts" pitchFamily="2" charset="2"/>
              <a:buNone/>
            </a:pPr>
            <a:r>
              <a:rPr lang="en-GB" altLang="en-US" sz="2000" dirty="0"/>
              <a:t>		</a:t>
            </a:r>
            <a:r>
              <a:rPr lang="en-GB" altLang="en-US" sz="2000" i="1" dirty="0"/>
              <a:t>S</a:t>
            </a:r>
            <a:r>
              <a:rPr lang="en-GB" altLang="en-US" sz="2000" dirty="0"/>
              <a:t>=HIGH (and </a:t>
            </a:r>
            <a:r>
              <a:rPr lang="en-GB" altLang="en-US" sz="2000" i="1" dirty="0"/>
              <a:t>R</a:t>
            </a:r>
            <a:r>
              <a:rPr lang="en-GB" altLang="en-US" sz="2000" dirty="0"/>
              <a:t>=LOW) </a:t>
            </a:r>
            <a:r>
              <a:rPr lang="en-GB" altLang="en-US" sz="2000" dirty="0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 altLang="en-US" sz="2000" dirty="0"/>
              <a:t>  SET state</a:t>
            </a:r>
          </a:p>
          <a:p>
            <a:pPr>
              <a:buFont typeface="Monotype Sorts" pitchFamily="2" charset="2"/>
              <a:buNone/>
            </a:pPr>
            <a:r>
              <a:rPr lang="en-GB" altLang="en-US" sz="2000" dirty="0"/>
              <a:t>		both inputs LOW </a:t>
            </a:r>
            <a:r>
              <a:rPr lang="en-GB" altLang="en-US" sz="2000" dirty="0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 altLang="en-US" sz="2000" dirty="0"/>
              <a:t> no change</a:t>
            </a:r>
          </a:p>
          <a:p>
            <a:pPr>
              <a:buFont typeface="Monotype Sorts" pitchFamily="2" charset="2"/>
              <a:buNone/>
            </a:pPr>
            <a:r>
              <a:rPr lang="en-GB" altLang="en-US" sz="2000" dirty="0"/>
              <a:t>		both inputs HIGH </a:t>
            </a:r>
            <a:r>
              <a:rPr lang="en-GB" altLang="en-US" sz="2000" dirty="0">
                <a:latin typeface="Wingdings 3" pitchFamily="18" charset="2"/>
                <a:sym typeface="ZapfDingbats" pitchFamily="82" charset="2"/>
              </a:rPr>
              <a:t>a</a:t>
            </a:r>
            <a:r>
              <a:rPr lang="en-GB" altLang="en-US" sz="2000" dirty="0"/>
              <a:t> </a:t>
            </a:r>
            <a:r>
              <a:rPr lang="en-GB" altLang="en-US" sz="2000" i="1" dirty="0"/>
              <a:t>Q</a:t>
            </a:r>
            <a:r>
              <a:rPr lang="en-GB" altLang="en-US" sz="2000" dirty="0"/>
              <a:t> and </a:t>
            </a:r>
            <a:r>
              <a:rPr lang="en-GB" altLang="en-US" sz="2000" i="1" dirty="0"/>
              <a:t>Q'</a:t>
            </a:r>
            <a:r>
              <a:rPr lang="en-GB" altLang="en-US" sz="2000" dirty="0"/>
              <a:t> both LOW (invalid)!</a:t>
            </a:r>
          </a:p>
        </p:txBody>
      </p:sp>
    </p:spTree>
    <p:extLst>
      <p:ext uri="{BB962C8B-B14F-4D97-AF65-F5344CB8AC3E}">
        <p14:creationId xmlns:p14="http://schemas.microsoft.com/office/powerpoint/2010/main" val="360663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1894</Words>
  <Application>Microsoft Office PowerPoint</Application>
  <PresentationFormat>Widescreen</PresentationFormat>
  <Paragraphs>936</Paragraphs>
  <Slides>42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Abadi</vt:lpstr>
      <vt:lpstr>Aptos</vt:lpstr>
      <vt:lpstr>Aptos Display</vt:lpstr>
      <vt:lpstr>Arial</vt:lpstr>
      <vt:lpstr>Monotype Sorts</vt:lpstr>
      <vt:lpstr>Times New Roman</vt:lpstr>
      <vt:lpstr>Wingdings</vt:lpstr>
      <vt:lpstr>Wingdings 3</vt:lpstr>
      <vt:lpstr>Office Theme</vt:lpstr>
      <vt:lpstr>Document</vt:lpstr>
      <vt:lpstr>Visio</vt:lpstr>
      <vt:lpstr>DEE 4544 DIGITAL ELECTRONICS Chapter 4: Flip Flops, Counters and Registers</vt:lpstr>
      <vt:lpstr>Course content outline.</vt:lpstr>
      <vt:lpstr>Introduction</vt:lpstr>
      <vt:lpstr>Introduction</vt:lpstr>
      <vt:lpstr>Sequential Circuits</vt:lpstr>
      <vt:lpstr>Memory Elements</vt:lpstr>
      <vt:lpstr>Memory Elements</vt:lpstr>
      <vt:lpstr>Memory Elements</vt:lpstr>
      <vt:lpstr>S-R Latch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Controlled Latches</vt:lpstr>
      <vt:lpstr>Controlled Latches</vt:lpstr>
      <vt:lpstr>Controlled Latches</vt:lpstr>
      <vt:lpstr>Latch Circuits: Not Suitable</vt:lpstr>
      <vt:lpstr>Flip-Flops</vt:lpstr>
      <vt:lpstr>Flip-Flops</vt:lpstr>
      <vt:lpstr>Flip-Flops</vt:lpstr>
      <vt:lpstr>Flip-Flops</vt:lpstr>
      <vt:lpstr>Flip-Flops</vt:lpstr>
      <vt:lpstr>Flip-Flop Characteristic Tables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Flip-Flops with Direct Inputs</vt:lpstr>
      <vt:lpstr>Flip-Flops with Direct Inputs</vt:lpstr>
      <vt:lpstr>Flip-Flops with Direct Inputs</vt:lpstr>
      <vt:lpstr>Flip-Flops with Direct Inputs</vt:lpstr>
      <vt:lpstr>Flip-Flops with Direct Inputs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 4544 DIGITAL ELECTRONICS Chapter 3: Logic Function Realization with MSI Circuits</dc:title>
  <dc:creator>Raflis Awang</dc:creator>
  <cp:lastModifiedBy>Raflis Awang</cp:lastModifiedBy>
  <cp:revision>3</cp:revision>
  <dcterms:created xsi:type="dcterms:W3CDTF">2024-04-24T00:17:09Z</dcterms:created>
  <dcterms:modified xsi:type="dcterms:W3CDTF">2024-04-24T01:51:29Z</dcterms:modified>
</cp:coreProperties>
</file>