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260" r:id="rId3"/>
    <p:sldId id="287" r:id="rId4"/>
    <p:sldId id="282" r:id="rId5"/>
    <p:sldId id="283" r:id="rId6"/>
    <p:sldId id="284" r:id="rId7"/>
    <p:sldId id="288" r:id="rId8"/>
    <p:sldId id="289" r:id="rId9"/>
    <p:sldId id="290" r:id="rId10"/>
    <p:sldId id="261" r:id="rId11"/>
    <p:sldId id="262" r:id="rId12"/>
    <p:sldId id="257" r:id="rId13"/>
    <p:sldId id="303" r:id="rId14"/>
    <p:sldId id="285" r:id="rId15"/>
    <p:sldId id="309" r:id="rId16"/>
    <p:sldId id="310" r:id="rId17"/>
    <p:sldId id="265" r:id="rId18"/>
    <p:sldId id="311" r:id="rId19"/>
    <p:sldId id="312" r:id="rId20"/>
    <p:sldId id="313" r:id="rId21"/>
    <p:sldId id="314" r:id="rId22"/>
    <p:sldId id="263" r:id="rId23"/>
    <p:sldId id="264" r:id="rId24"/>
    <p:sldId id="266" r:id="rId25"/>
    <p:sldId id="316" r:id="rId26"/>
    <p:sldId id="317" r:id="rId27"/>
    <p:sldId id="292" r:id="rId28"/>
    <p:sldId id="293" r:id="rId29"/>
    <p:sldId id="294" r:id="rId30"/>
    <p:sldId id="295" r:id="rId31"/>
    <p:sldId id="281" r:id="rId32"/>
    <p:sldId id="25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2E902-36F1-41DB-A7F9-7CA339C60692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2A51B-A0B5-4440-AE6C-3F08E1C056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47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E4AA-C3C5-54AB-0DD0-42B59D24B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5AD20-9F04-27B2-EA16-04539F576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C3B75-F93B-DC04-56DB-7D911ECD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F514-075C-47A8-A6BE-5129DAA4C87C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2F520-813E-8356-CC25-801DC255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F77E4-5CB8-819B-CF2A-E5EF14E2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EBD-FDA6-4B4B-9CA0-FCE4B5DB35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649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ABCF-A20B-D524-19FB-AC773CEE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8B204-0B3D-ED50-D81D-9CB8C8BDA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169D-E11C-FED0-5AAB-83E30D10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F514-075C-47A8-A6BE-5129DAA4C87C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23CA2-5F84-499E-0006-F31252C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E2548-2200-02A7-54ED-ECBD97AC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EBD-FDA6-4B4B-9CA0-FCE4B5DB35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955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265C8-8B89-3689-17ED-1FC4D4199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231EB-CD2B-2C35-3993-3CAAB02A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97259-D4C4-3621-85DF-39F2E061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F514-075C-47A8-A6BE-5129DAA4C87C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8F038-6DB0-6ECA-FC85-BFBDEAEF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4152-7A92-978F-284C-126026EB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EBD-FDA6-4B4B-9CA0-FCE4B5DB35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466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F3A0-BD15-8EF6-B7B7-E116F3DD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AE0F-5C08-67E7-0841-1FE3BDCC3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82299-B433-94DD-C311-7AE86DEB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F514-075C-47A8-A6BE-5129DAA4C87C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59C4C-89ED-2B4A-65FA-045F4290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2C76-3890-4FAC-1541-4E79203C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EBD-FDA6-4B4B-9CA0-FCE4B5DB35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409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1581-B3D5-C2C1-EE47-DAD5238D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F2CC7-1353-E892-AF1C-88CC36E7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6716-5E23-7C4E-69A9-C6548CB9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F514-075C-47A8-A6BE-5129DAA4C87C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EE512-EBE6-EBBE-3FDF-67C0F888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806F-E940-41C9-6674-458535E2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EBD-FDA6-4B4B-9CA0-FCE4B5DB35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229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F2FC-31AF-F27F-F353-17ED0CA1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FD71-5FFD-7BDF-D588-F8121709D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7F413-4B41-48D0-127F-06954D536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144C6-85D0-3A78-96D5-B91663EB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F514-075C-47A8-A6BE-5129DAA4C87C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80400-DB62-9DE0-9B7E-ED434326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665E1-1A40-833B-3511-0C388C43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EBD-FDA6-4B4B-9CA0-FCE4B5DB35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559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9235-5D53-D7AA-CAA3-86DAB30B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6958F-080C-CC57-AA7C-30C3DAF98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4541B-3665-5DAD-7043-80F6EA752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2FEC9-EB31-972D-878F-71471AF30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0B2AA-8832-F66B-20C0-B28F9751A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5BF59-7D73-C2D9-9767-13E43E00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F514-075C-47A8-A6BE-5129DAA4C87C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43BEC-739C-D296-4DE2-7BBB2EC3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7CD69-B615-5418-863B-CB98B3BE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EBD-FDA6-4B4B-9CA0-FCE4B5DB35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899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6D31-5AFF-6370-F22E-0DFD0BE4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0533-ED85-6CC2-9CE5-B7D5BC94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F514-075C-47A8-A6BE-5129DAA4C87C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47E55-3637-F7F5-67EB-579F6199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D1B3C-B1AC-4D90-8700-7D7CF876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EBD-FDA6-4B4B-9CA0-FCE4B5DB35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248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8FA6C-13D8-0334-6AF9-0CFCE9E9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F514-075C-47A8-A6BE-5129DAA4C87C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5840E-FCA3-2F61-B349-5312971B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51F9D-6C51-DA73-0990-00C9C6E2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EBD-FDA6-4B4B-9CA0-FCE4B5DB35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586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4AC2-021F-3349-E254-472C9048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7E8B5-CE96-98D2-C6EF-A66E2865E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AC9A2-3AEA-B4BE-62D9-84F36FD28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92F79-80DA-69B5-4DDC-6F96B1FB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F514-075C-47A8-A6BE-5129DAA4C87C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DB68C-04FD-F28C-C83B-1A371D90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AEBCE-6581-48E3-508A-D211EEBD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EBD-FDA6-4B4B-9CA0-FCE4B5DB35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867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EB80-FFD7-15BA-07B3-8F6E57E9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9742E-E8C7-A68F-A5CC-6D5B34E1E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8A9E6-4C16-17BD-D050-9682A1D7E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C72C0-93FD-E716-C956-368D1DCF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F514-075C-47A8-A6BE-5129DAA4C87C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33572-6A2D-2EDD-DCFE-CE78BBD1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B2B01-6417-81BB-974C-78C28E9A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EBD-FDA6-4B4B-9CA0-FCE4B5DB35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8121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561A7-6310-C2AD-64B6-3C288534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BE6EE-81DA-ECBD-48E4-A708F424C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BBF11-D4C8-6543-E6BA-0D25C03BC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8F514-075C-47A8-A6BE-5129DAA4C87C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A2445-B364-E155-2E1F-4B8009B8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73E4B-2BC5-051B-4688-159487987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BCDEBD-FDA6-4B4B-9CA0-FCE4B5DB35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863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7" Type="http://schemas.openxmlformats.org/officeDocument/2006/relationships/image" Target="../media/image13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F651-864C-8E1A-71E8-B0D086605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094" y="1643386"/>
            <a:ext cx="9448800" cy="2387600"/>
          </a:xfrm>
        </p:spPr>
        <p:txBody>
          <a:bodyPr>
            <a:normAutofit/>
          </a:bodyPr>
          <a:lstStyle/>
          <a:p>
            <a:r>
              <a:rPr lang="en-MY" sz="4900" b="1" dirty="0"/>
              <a:t>DEE 4544</a:t>
            </a:r>
            <a:br>
              <a:rPr lang="en-MY" sz="4900" b="1" dirty="0"/>
            </a:br>
            <a:r>
              <a:rPr lang="en-MY" sz="4900" b="1" dirty="0"/>
              <a:t>DIGITAL ELECTRONICS</a:t>
            </a:r>
            <a:br>
              <a:rPr lang="en-MY" dirty="0"/>
            </a:br>
            <a:r>
              <a:rPr lang="en-MY" sz="4000" dirty="0"/>
              <a:t>Chapter 5: </a:t>
            </a:r>
            <a:r>
              <a:rPr lang="en-US" sz="4000" dirty="0"/>
              <a:t>Introduction to State Machines. </a:t>
            </a:r>
            <a:endParaRPr lang="en-MY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9CA1F-63DA-5E05-9D7F-95870429D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494" y="4121989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MY" sz="2400" dirty="0">
                <a:latin typeface="Abadi" panose="020B0604020104020204" pitchFamily="34" charset="0"/>
              </a:rPr>
              <a:t>By : </a:t>
            </a:r>
            <a:r>
              <a:rPr lang="en-MY" sz="2400" dirty="0" err="1">
                <a:latin typeface="Abadi" panose="020B0604020104020204" pitchFamily="34" charset="0"/>
              </a:rPr>
              <a:t>Dr.</a:t>
            </a:r>
            <a:r>
              <a:rPr lang="en-MY" sz="2400" dirty="0">
                <a:latin typeface="Abadi" panose="020B0604020104020204" pitchFamily="34" charset="0"/>
              </a:rPr>
              <a:t> </a:t>
            </a:r>
            <a:r>
              <a:rPr lang="en-MY" sz="2400" dirty="0" err="1">
                <a:latin typeface="Abadi" panose="020B0604020104020204" pitchFamily="34" charset="0"/>
              </a:rPr>
              <a:t>Noraisyah</a:t>
            </a:r>
            <a:r>
              <a:rPr lang="en-MY" sz="2400" dirty="0">
                <a:latin typeface="Abadi" panose="020B0604020104020204" pitchFamily="34" charset="0"/>
              </a:rPr>
              <a:t> </a:t>
            </a:r>
            <a:r>
              <a:rPr lang="en-MY" sz="2400" dirty="0" err="1">
                <a:latin typeface="Abadi" panose="020B0604020104020204" pitchFamily="34" charset="0"/>
              </a:rPr>
              <a:t>Tajudin</a:t>
            </a:r>
            <a:endParaRPr lang="en-MY" sz="2400" dirty="0">
              <a:latin typeface="Abadi" panose="020B0604020104020204" pitchFamily="34" charset="0"/>
            </a:endParaRPr>
          </a:p>
          <a:p>
            <a:pPr algn="ctr"/>
            <a:r>
              <a:rPr lang="en-MY" sz="2400" dirty="0">
                <a:latin typeface="Abadi" panose="020B0604020104020204" pitchFamily="34" charset="0"/>
              </a:rPr>
              <a:t>Email: noraisyahtajudin@lincoln.edu.my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Faculty of Engineering 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Lincoln University College (LUC)</a:t>
            </a:r>
          </a:p>
          <a:p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159C8-2126-7BBB-1EE2-F723ECB4FE3F}"/>
              </a:ext>
            </a:extLst>
          </p:cNvPr>
          <p:cNvSpPr txBox="1"/>
          <p:nvPr/>
        </p:nvSpPr>
        <p:spPr>
          <a:xfrm>
            <a:off x="4007223" y="5959757"/>
            <a:ext cx="419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LECTURE 5</a:t>
            </a:r>
          </a:p>
          <a:p>
            <a:pPr algn="ctr"/>
            <a:r>
              <a:rPr lang="en-MY" dirty="0"/>
              <a:t>DATE : APRIL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01A84-23A6-E7FF-0277-3FA010E6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560" y="429244"/>
            <a:ext cx="3190183" cy="130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4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FC178DB-64F5-68AE-6852-A462D7B66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(Very) Simple State Machine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01EDB74-EDC3-69E9-0267-7CE8CE8D1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06575"/>
            <a:ext cx="1051560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World's simplest state machine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States: {stop}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Actions: {}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Initial state: {stop}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</p:txBody>
      </p:sp>
      <p:sp>
        <p:nvSpPr>
          <p:cNvPr id="18436" name="Oval 4">
            <a:extLst>
              <a:ext uri="{FF2B5EF4-FFF2-40B4-BE49-F238E27FC236}">
                <a16:creationId xmlns:a16="http://schemas.microsoft.com/office/drawing/2014/main" id="{F3712CDD-5A2C-1735-7E55-0FA8AF1A4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350" y="2616200"/>
            <a:ext cx="1803400" cy="812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7B00E4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 dirty="0"/>
              <a:t>stop</a:t>
            </a:r>
          </a:p>
        </p:txBody>
      </p:sp>
      <p:sp>
        <p:nvSpPr>
          <p:cNvPr id="18437" name="Arc 5">
            <a:extLst>
              <a:ext uri="{FF2B5EF4-FFF2-40B4-BE49-F238E27FC236}">
                <a16:creationId xmlns:a16="http://schemas.microsoft.com/office/drawing/2014/main" id="{76B45FA4-8A2D-864B-5116-E31660DF0B93}"/>
              </a:ext>
            </a:extLst>
          </p:cNvPr>
          <p:cNvSpPr>
            <a:spLocks/>
          </p:cNvSpPr>
          <p:nvPr/>
        </p:nvSpPr>
        <p:spPr bwMode="auto">
          <a:xfrm>
            <a:off x="3676650" y="2298700"/>
            <a:ext cx="596900" cy="444500"/>
          </a:xfrm>
          <a:custGeom>
            <a:avLst/>
            <a:gdLst>
              <a:gd name="T0" fmla="*/ 0 w 21600"/>
              <a:gd name="T1" fmla="*/ 0 h 21600"/>
              <a:gd name="T2" fmla="*/ 596900 w 21600"/>
              <a:gd name="T3" fmla="*/ 444500 h 21600"/>
              <a:gd name="T4" fmla="*/ 0 w 21600"/>
              <a:gd name="T5" fmla="*/ 4445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>
            <a:extLst>
              <a:ext uri="{FF2B5EF4-FFF2-40B4-BE49-F238E27FC236}">
                <a16:creationId xmlns:a16="http://schemas.microsoft.com/office/drawing/2014/main" id="{11CA3253-5BB5-7ECB-96AB-E594888C2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48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</a:rPr>
              <a:t>Another Simple Example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E16320E6-483D-7371-7267-65EB95E89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343400"/>
            <a:ext cx="8077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/>
              <a:t>States: {alarm}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/>
              <a:t>Actions: {beep}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/>
              <a:t>Initial state: {alarm}</a:t>
            </a:r>
          </a:p>
        </p:txBody>
      </p:sp>
      <p:grpSp>
        <p:nvGrpSpPr>
          <p:cNvPr id="19462" name="Group 6">
            <a:extLst>
              <a:ext uri="{FF2B5EF4-FFF2-40B4-BE49-F238E27FC236}">
                <a16:creationId xmlns:a16="http://schemas.microsoft.com/office/drawing/2014/main" id="{5017B568-B76C-8B04-9B48-B0664860242E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614488"/>
            <a:ext cx="2197100" cy="2046288"/>
            <a:chOff x="2016" y="1017"/>
            <a:chExt cx="1384" cy="1289"/>
          </a:xfrm>
        </p:grpSpPr>
        <p:sp>
          <p:nvSpPr>
            <p:cNvPr id="19463" name="Oval 7">
              <a:extLst>
                <a:ext uri="{FF2B5EF4-FFF2-40B4-BE49-F238E27FC236}">
                  <a16:creationId xmlns:a16="http://schemas.microsoft.com/office/drawing/2014/main" id="{9303184C-AEB7-9FD3-DEE1-C922160B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1208"/>
              <a:ext cx="1136" cy="5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B00E4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 b="1"/>
                <a:t>alarm</a:t>
              </a:r>
            </a:p>
          </p:txBody>
        </p:sp>
        <p:sp>
          <p:nvSpPr>
            <p:cNvPr id="19464" name="Arc 8">
              <a:extLst>
                <a:ext uri="{FF2B5EF4-FFF2-40B4-BE49-F238E27FC236}">
                  <a16:creationId xmlns:a16="http://schemas.microsoft.com/office/drawing/2014/main" id="{0F574A42-6744-0C6C-C17A-0477F7F71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017"/>
              <a:ext cx="376" cy="280"/>
            </a:xfrm>
            <a:custGeom>
              <a:avLst/>
              <a:gdLst>
                <a:gd name="T0" fmla="*/ 0 w 21600"/>
                <a:gd name="T1" fmla="*/ 0 h 21600"/>
                <a:gd name="T2" fmla="*/ 376 w 21600"/>
                <a:gd name="T3" fmla="*/ 280 h 21600"/>
                <a:gd name="T4" fmla="*/ 0 w 21600"/>
                <a:gd name="T5" fmla="*/ 28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465" name="Group 9">
              <a:extLst>
                <a:ext uri="{FF2B5EF4-FFF2-40B4-BE49-F238E27FC236}">
                  <a16:creationId xmlns:a16="http://schemas.microsoft.com/office/drawing/2014/main" id="{786D8851-C9D4-B517-1151-AA31BDB7A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9" y="1773"/>
              <a:ext cx="512" cy="232"/>
              <a:chOff x="2569" y="1773"/>
              <a:chExt cx="512" cy="232"/>
            </a:xfrm>
          </p:grpSpPr>
          <p:sp>
            <p:nvSpPr>
              <p:cNvPr id="19467" name="Arc 10">
                <a:extLst>
                  <a:ext uri="{FF2B5EF4-FFF2-40B4-BE49-F238E27FC236}">
                    <a16:creationId xmlns:a16="http://schemas.microsoft.com/office/drawing/2014/main" id="{B9FAA870-ADB8-1F82-2BAB-FB22F8E9E385}"/>
                  </a:ext>
                </a:extLst>
              </p:cNvPr>
              <p:cNvSpPr>
                <a:spLocks/>
              </p:cNvSpPr>
              <p:nvPr/>
            </p:nvSpPr>
            <p:spPr bwMode="auto">
              <a:xfrm rot="-9720000">
                <a:off x="2569" y="1781"/>
                <a:ext cx="298" cy="196"/>
              </a:xfrm>
              <a:custGeom>
                <a:avLst/>
                <a:gdLst>
                  <a:gd name="T0" fmla="*/ 0 w 21673"/>
                  <a:gd name="T1" fmla="*/ 0 h 21600"/>
                  <a:gd name="T2" fmla="*/ 298 w 21673"/>
                  <a:gd name="T3" fmla="*/ 196 h 21600"/>
                  <a:gd name="T4" fmla="*/ 1 w 21673"/>
                  <a:gd name="T5" fmla="*/ 196 h 21600"/>
                  <a:gd name="T6" fmla="*/ 0 60000 65536"/>
                  <a:gd name="T7" fmla="*/ 0 60000 65536"/>
                  <a:gd name="T8" fmla="*/ 0 60000 65536"/>
                  <a:gd name="T9" fmla="*/ 0 w 21673"/>
                  <a:gd name="T10" fmla="*/ 0 h 21600"/>
                  <a:gd name="T11" fmla="*/ 21673 w 216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3" h="21600" fill="none" extrusionOk="0">
                    <a:moveTo>
                      <a:pt x="0" y="0"/>
                    </a:moveTo>
                    <a:cubicBezTo>
                      <a:pt x="24" y="0"/>
                      <a:pt x="48" y="-1"/>
                      <a:pt x="73" y="0"/>
                    </a:cubicBezTo>
                    <a:cubicBezTo>
                      <a:pt x="12002" y="0"/>
                      <a:pt x="21673" y="9670"/>
                      <a:pt x="21673" y="21600"/>
                    </a:cubicBezTo>
                  </a:path>
                  <a:path w="21673" h="21600" stroke="0" extrusionOk="0">
                    <a:moveTo>
                      <a:pt x="0" y="0"/>
                    </a:moveTo>
                    <a:cubicBezTo>
                      <a:pt x="24" y="0"/>
                      <a:pt x="48" y="-1"/>
                      <a:pt x="73" y="0"/>
                    </a:cubicBezTo>
                    <a:cubicBezTo>
                      <a:pt x="12002" y="0"/>
                      <a:pt x="21673" y="9670"/>
                      <a:pt x="21673" y="21600"/>
                    </a:cubicBezTo>
                    <a:lnTo>
                      <a:pt x="73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468" name="Arc 11">
                <a:extLst>
                  <a:ext uri="{FF2B5EF4-FFF2-40B4-BE49-F238E27FC236}">
                    <a16:creationId xmlns:a16="http://schemas.microsoft.com/office/drawing/2014/main" id="{BE72C1F7-6AB3-E8D2-04DB-FCDD0C53598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500000">
                <a:off x="2849" y="1773"/>
                <a:ext cx="232" cy="232"/>
              </a:xfrm>
              <a:custGeom>
                <a:avLst/>
                <a:gdLst>
                  <a:gd name="T0" fmla="*/ 0 w 21600"/>
                  <a:gd name="T1" fmla="*/ 232 h 21600"/>
                  <a:gd name="T2" fmla="*/ 231 w 21600"/>
                  <a:gd name="T3" fmla="*/ 0 h 21600"/>
                  <a:gd name="T4" fmla="*/ 232 w 21600"/>
                  <a:gd name="T5" fmla="*/ 23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6"/>
                      <a:pt x="9614" y="51"/>
                      <a:pt x="21507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6"/>
                      <a:pt x="9614" y="51"/>
                      <a:pt x="21507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9466" name="Rectangle 12">
              <a:extLst>
                <a:ext uri="{FF2B5EF4-FFF2-40B4-BE49-F238E27FC236}">
                  <a16:creationId xmlns:a16="http://schemas.microsoft.com/office/drawing/2014/main" id="{D11CEA84-90D1-CAE0-2542-29A537806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1978"/>
              <a:ext cx="64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1"/>
                <a:t>beep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4B18616-AA7F-3757-BC27-C802B52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60700" y="-247649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Moore vs. Mealy Machines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8A2D0980-C917-209D-3A12-7F55EF69F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90601"/>
            <a:ext cx="1205458" cy="28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i="1"/>
              <a:t>Definitions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130D7D56-67F7-AD22-6CD9-2259835D8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384" y="1066801"/>
            <a:ext cx="2205732" cy="21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u="sng"/>
              <a:t>Moore Machine</a:t>
            </a:r>
            <a:endParaRPr lang="en-US" altLang="en-US"/>
          </a:p>
          <a:p>
            <a:pPr algn="ctr">
              <a:lnSpc>
                <a:spcPct val="85000"/>
              </a:lnSpc>
            </a:pPr>
            <a:endParaRPr lang="en-US" altLang="en-US" i="1"/>
          </a:p>
          <a:p>
            <a:pPr algn="ctr">
              <a:lnSpc>
                <a:spcPct val="85000"/>
              </a:lnSpc>
            </a:pPr>
            <a:r>
              <a:rPr lang="en-US" altLang="en-US" i="1"/>
              <a:t>Outputs are function</a:t>
            </a:r>
          </a:p>
          <a:p>
            <a:pPr algn="ctr">
              <a:lnSpc>
                <a:spcPct val="85000"/>
              </a:lnSpc>
            </a:pPr>
            <a:r>
              <a:rPr lang="en-US" altLang="en-US" i="1"/>
              <a:t>solely of the current </a:t>
            </a:r>
          </a:p>
          <a:p>
            <a:pPr algn="ctr">
              <a:lnSpc>
                <a:spcPct val="85000"/>
              </a:lnSpc>
            </a:pPr>
            <a:r>
              <a:rPr lang="en-US" altLang="en-US" i="1"/>
              <a:t>state</a:t>
            </a:r>
          </a:p>
          <a:p>
            <a:pPr algn="ctr">
              <a:lnSpc>
                <a:spcPct val="85000"/>
              </a:lnSpc>
            </a:pPr>
            <a:endParaRPr lang="en-US" altLang="en-US" i="1"/>
          </a:p>
          <a:p>
            <a:pPr algn="ctr">
              <a:lnSpc>
                <a:spcPct val="85000"/>
              </a:lnSpc>
            </a:pPr>
            <a:r>
              <a:rPr lang="en-US" altLang="en-US" i="1"/>
              <a:t>Outputs change </a:t>
            </a:r>
          </a:p>
          <a:p>
            <a:pPr algn="ctr">
              <a:lnSpc>
                <a:spcPct val="85000"/>
              </a:lnSpc>
            </a:pPr>
            <a:r>
              <a:rPr lang="en-US" altLang="en-US" i="1"/>
              <a:t>synchronously with</a:t>
            </a:r>
          </a:p>
          <a:p>
            <a:pPr algn="ctr">
              <a:lnSpc>
                <a:spcPct val="85000"/>
              </a:lnSpc>
            </a:pPr>
            <a:r>
              <a:rPr lang="en-US" altLang="en-US" i="1"/>
              <a:t>state changes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0EE6D030-C56D-9ECB-4AC3-D63720968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066801"/>
            <a:ext cx="312420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u="sng" dirty="0"/>
              <a:t>Mealy Machine</a:t>
            </a:r>
            <a:endParaRPr lang="en-US" altLang="en-US" dirty="0"/>
          </a:p>
          <a:p>
            <a:pPr algn="ctr">
              <a:lnSpc>
                <a:spcPct val="85000"/>
              </a:lnSpc>
            </a:pPr>
            <a:endParaRPr lang="en-US" altLang="en-US" dirty="0"/>
          </a:p>
          <a:p>
            <a:pPr algn="ctr">
              <a:lnSpc>
                <a:spcPct val="85000"/>
              </a:lnSpc>
            </a:pPr>
            <a:r>
              <a:rPr lang="en-US" altLang="en-US" i="1" dirty="0"/>
              <a:t>Outputs depend on</a:t>
            </a:r>
          </a:p>
          <a:p>
            <a:pPr algn="ctr">
              <a:lnSpc>
                <a:spcPct val="85000"/>
              </a:lnSpc>
            </a:pPr>
            <a:r>
              <a:rPr lang="en-US" altLang="en-US" i="1" dirty="0"/>
              <a:t>state AND inputs</a:t>
            </a:r>
          </a:p>
          <a:p>
            <a:pPr algn="ctr">
              <a:lnSpc>
                <a:spcPct val="85000"/>
              </a:lnSpc>
            </a:pPr>
            <a:endParaRPr lang="en-US" altLang="en-US" i="1" dirty="0"/>
          </a:p>
          <a:p>
            <a:pPr algn="ctr">
              <a:lnSpc>
                <a:spcPct val="85000"/>
              </a:lnSpc>
            </a:pPr>
            <a:r>
              <a:rPr lang="en-US" altLang="en-US" i="1" dirty="0"/>
              <a:t>Input change causes</a:t>
            </a:r>
          </a:p>
          <a:p>
            <a:pPr algn="ctr">
              <a:lnSpc>
                <a:spcPct val="85000"/>
              </a:lnSpc>
            </a:pPr>
            <a:r>
              <a:rPr lang="en-US" altLang="en-US" i="1" dirty="0"/>
              <a:t>an immediate (asynchronous) </a:t>
            </a:r>
          </a:p>
          <a:p>
            <a:pPr algn="ctr">
              <a:lnSpc>
                <a:spcPct val="85000"/>
              </a:lnSpc>
            </a:pPr>
            <a:r>
              <a:rPr lang="en-US" altLang="en-US" i="1" dirty="0"/>
              <a:t>output change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F071A99A-4EDE-2D56-BC54-3471E889F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3810001"/>
            <a:ext cx="7080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1">
                <a:solidFill>
                  <a:srgbClr val="000000"/>
                </a:solidFill>
              </a:rPr>
              <a:t>State</a:t>
            </a:r>
          </a:p>
          <a:p>
            <a:pPr algn="ctr">
              <a:lnSpc>
                <a:spcPct val="90000"/>
              </a:lnSpc>
            </a:pPr>
            <a:r>
              <a:rPr lang="en-US" altLang="en-US" sz="1300" b="1">
                <a:solidFill>
                  <a:srgbClr val="000000"/>
                </a:solidFill>
              </a:rPr>
              <a:t> Register</a:t>
            </a:r>
            <a:endParaRPr lang="en-US" altLang="en-US" b="1"/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988C5B6D-FDDA-4205-8A27-AB3158D5A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715000"/>
            <a:ext cx="45085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1">
                <a:solidFill>
                  <a:srgbClr val="000000"/>
                </a:solidFill>
              </a:rPr>
              <a:t>Clock</a:t>
            </a:r>
            <a:endParaRPr lang="en-US" altLang="en-US" b="1"/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38D3D3AF-B951-C8E4-51BD-E719AEB38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1" y="5562601"/>
            <a:ext cx="8112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1">
                <a:solidFill>
                  <a:srgbClr val="000000"/>
                </a:solidFill>
              </a:rPr>
              <a:t>State</a:t>
            </a:r>
          </a:p>
          <a:p>
            <a:pPr algn="ctr">
              <a:lnSpc>
                <a:spcPct val="90000"/>
              </a:lnSpc>
            </a:pPr>
            <a:r>
              <a:rPr lang="en-US" altLang="en-US" sz="1300" b="1">
                <a:solidFill>
                  <a:srgbClr val="000000"/>
                </a:solidFill>
              </a:rPr>
              <a:t>Feedback </a:t>
            </a:r>
          </a:p>
        </p:txBody>
      </p:sp>
      <p:sp>
        <p:nvSpPr>
          <p:cNvPr id="20490" name="Rectangle 10">
            <a:extLst>
              <a:ext uri="{FF2B5EF4-FFF2-40B4-BE49-F238E27FC236}">
                <a16:creationId xmlns:a16="http://schemas.microsoft.com/office/drawing/2014/main" id="{3C666806-A9AB-4426-10BF-2CCE01554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3505201"/>
            <a:ext cx="5445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1">
                <a:solidFill>
                  <a:srgbClr val="000000"/>
                </a:solidFill>
              </a:rPr>
              <a:t>X</a:t>
            </a:r>
          </a:p>
          <a:p>
            <a:pPr algn="ctr">
              <a:lnSpc>
                <a:spcPct val="90000"/>
              </a:lnSpc>
            </a:pPr>
            <a:r>
              <a:rPr lang="en-US" altLang="en-US" sz="1300" b="1">
                <a:solidFill>
                  <a:srgbClr val="000000"/>
                </a:solidFill>
              </a:rPr>
              <a:t>Inputs </a:t>
            </a:r>
            <a:endParaRPr lang="en-US" altLang="en-US" b="1"/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9070CA99-67D0-0F4B-2D74-E952122D5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4648201"/>
            <a:ext cx="6365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1">
                <a:solidFill>
                  <a:srgbClr val="000000"/>
                </a:solidFill>
              </a:rPr>
              <a:t>Z</a:t>
            </a:r>
          </a:p>
          <a:p>
            <a:pPr algn="ctr">
              <a:lnSpc>
                <a:spcPct val="90000"/>
              </a:lnSpc>
            </a:pPr>
            <a:r>
              <a:rPr lang="en-US" altLang="en-US" sz="1300" b="1">
                <a:solidFill>
                  <a:srgbClr val="000000"/>
                </a:solidFill>
              </a:rPr>
              <a:t>Outputs</a:t>
            </a:r>
          </a:p>
        </p:txBody>
      </p:sp>
      <p:sp>
        <p:nvSpPr>
          <p:cNvPr id="20492" name="Rectangle 12">
            <a:extLst>
              <a:ext uri="{FF2B5EF4-FFF2-40B4-BE49-F238E27FC236}">
                <a16:creationId xmlns:a16="http://schemas.microsoft.com/office/drawing/2014/main" id="{A6B9418D-7371-A820-E077-A60CF1110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20493" name="Rectangle 13">
            <a:extLst>
              <a:ext uri="{FF2B5EF4-FFF2-40B4-BE49-F238E27FC236}">
                <a16:creationId xmlns:a16="http://schemas.microsoft.com/office/drawing/2014/main" id="{BBA31F18-BAA0-DE0E-0A12-C0F19897A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91000"/>
            <a:ext cx="12192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 b="1"/>
              <a:t>Combinational</a:t>
            </a:r>
          </a:p>
          <a:p>
            <a:pPr algn="ctr">
              <a:lnSpc>
                <a:spcPct val="90000"/>
              </a:lnSpc>
            </a:pPr>
            <a:r>
              <a:rPr lang="en-US" altLang="en-US" sz="1200" b="1"/>
              <a:t>Logic for</a:t>
            </a:r>
          </a:p>
          <a:p>
            <a:pPr algn="ctr">
              <a:lnSpc>
                <a:spcPct val="90000"/>
              </a:lnSpc>
            </a:pPr>
            <a:r>
              <a:rPr lang="en-US" altLang="en-US" sz="1200" b="1"/>
              <a:t>Next State</a:t>
            </a:r>
          </a:p>
          <a:p>
            <a:pPr algn="ctr">
              <a:lnSpc>
                <a:spcPct val="90000"/>
              </a:lnSpc>
            </a:pPr>
            <a:r>
              <a:rPr lang="en-US" altLang="en-US" sz="1200" b="1"/>
              <a:t>(FF Inputs)</a:t>
            </a:r>
          </a:p>
        </p:txBody>
      </p:sp>
      <p:sp>
        <p:nvSpPr>
          <p:cNvPr id="20494" name="Rectangle 14">
            <a:extLst>
              <a:ext uri="{FF2B5EF4-FFF2-40B4-BE49-F238E27FC236}">
                <a16:creationId xmlns:a16="http://schemas.microsoft.com/office/drawing/2014/main" id="{CAAD709C-342D-D370-349A-8BD6D0052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191000"/>
            <a:ext cx="3048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5" name="Line 15">
            <a:extLst>
              <a:ext uri="{FF2B5EF4-FFF2-40B4-BE49-F238E27FC236}">
                <a16:creationId xmlns:a16="http://schemas.microsoft.com/office/drawing/2014/main" id="{E414A063-0A3C-6864-9E20-9E137A4767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53340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496" name="Line 16">
            <a:extLst>
              <a:ext uri="{FF2B5EF4-FFF2-40B4-BE49-F238E27FC236}">
                <a16:creationId xmlns:a16="http://schemas.microsoft.com/office/drawing/2014/main" id="{866C6A63-D8C5-F235-9EB8-D35331C0F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3340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id="{921F0C82-C68D-1D11-AEB6-9DCDA70F9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410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498" name="Rectangle 18">
            <a:extLst>
              <a:ext uri="{FF2B5EF4-FFF2-40B4-BE49-F238E27FC236}">
                <a16:creationId xmlns:a16="http://schemas.microsoft.com/office/drawing/2014/main" id="{D837EC3D-F59D-6AEC-8FE2-FCF199379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191000"/>
            <a:ext cx="8382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 b="1"/>
              <a:t>Comb.</a:t>
            </a:r>
          </a:p>
          <a:p>
            <a:pPr algn="ctr">
              <a:lnSpc>
                <a:spcPct val="90000"/>
              </a:lnSpc>
            </a:pPr>
            <a:r>
              <a:rPr lang="en-US" altLang="en-US" sz="1200" b="1"/>
              <a:t>Logic for</a:t>
            </a:r>
          </a:p>
          <a:p>
            <a:pPr algn="ctr">
              <a:lnSpc>
                <a:spcPct val="90000"/>
              </a:lnSpc>
            </a:pPr>
            <a:r>
              <a:rPr lang="en-US" altLang="en-US" sz="1200" b="1"/>
              <a:t>Outputs)</a:t>
            </a:r>
          </a:p>
        </p:txBody>
      </p:sp>
      <p:sp>
        <p:nvSpPr>
          <p:cNvPr id="20499" name="Freeform 19">
            <a:extLst>
              <a:ext uri="{FF2B5EF4-FFF2-40B4-BE49-F238E27FC236}">
                <a16:creationId xmlns:a16="http://schemas.microsoft.com/office/drawing/2014/main" id="{A00D4EBD-0A1B-6387-CADF-E643489759BC}"/>
              </a:ext>
            </a:extLst>
          </p:cNvPr>
          <p:cNvSpPr>
            <a:spLocks/>
          </p:cNvSpPr>
          <p:nvPr/>
        </p:nvSpPr>
        <p:spPr bwMode="auto">
          <a:xfrm>
            <a:off x="7467600" y="4953000"/>
            <a:ext cx="152400" cy="304800"/>
          </a:xfrm>
          <a:custGeom>
            <a:avLst/>
            <a:gdLst>
              <a:gd name="T0" fmla="*/ 0 w 96"/>
              <a:gd name="T1" fmla="*/ 144 h 192"/>
              <a:gd name="T2" fmla="*/ 0 w 96"/>
              <a:gd name="T3" fmla="*/ 192 h 192"/>
              <a:gd name="T4" fmla="*/ 96 w 96"/>
              <a:gd name="T5" fmla="*/ 96 h 192"/>
              <a:gd name="T6" fmla="*/ 0 w 96"/>
              <a:gd name="T7" fmla="*/ 0 h 192"/>
              <a:gd name="T8" fmla="*/ 0 w 96"/>
              <a:gd name="T9" fmla="*/ 48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92"/>
              <a:gd name="T17" fmla="*/ 96 w 96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92">
                <a:moveTo>
                  <a:pt x="0" y="144"/>
                </a:moveTo>
                <a:lnTo>
                  <a:pt x="0" y="192"/>
                </a:lnTo>
                <a:lnTo>
                  <a:pt x="96" y="96"/>
                </a:ln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00" name="Freeform 20">
            <a:extLst>
              <a:ext uri="{FF2B5EF4-FFF2-40B4-BE49-F238E27FC236}">
                <a16:creationId xmlns:a16="http://schemas.microsoft.com/office/drawing/2014/main" id="{F78532EF-9246-9E69-1FA5-112A64E0EE7E}"/>
              </a:ext>
            </a:extLst>
          </p:cNvPr>
          <p:cNvSpPr>
            <a:spLocks/>
          </p:cNvSpPr>
          <p:nvPr/>
        </p:nvSpPr>
        <p:spPr bwMode="auto">
          <a:xfrm>
            <a:off x="6400800" y="4648200"/>
            <a:ext cx="152400" cy="304800"/>
          </a:xfrm>
          <a:custGeom>
            <a:avLst/>
            <a:gdLst>
              <a:gd name="T0" fmla="*/ 0 w 96"/>
              <a:gd name="T1" fmla="*/ 144 h 192"/>
              <a:gd name="T2" fmla="*/ 0 w 96"/>
              <a:gd name="T3" fmla="*/ 192 h 192"/>
              <a:gd name="T4" fmla="*/ 96 w 96"/>
              <a:gd name="T5" fmla="*/ 96 h 192"/>
              <a:gd name="T6" fmla="*/ 0 w 96"/>
              <a:gd name="T7" fmla="*/ 0 h 192"/>
              <a:gd name="T8" fmla="*/ 0 w 96"/>
              <a:gd name="T9" fmla="*/ 48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92"/>
              <a:gd name="T17" fmla="*/ 96 w 96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92">
                <a:moveTo>
                  <a:pt x="0" y="144"/>
                </a:moveTo>
                <a:lnTo>
                  <a:pt x="0" y="192"/>
                </a:lnTo>
                <a:lnTo>
                  <a:pt x="96" y="96"/>
                </a:ln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01" name="Freeform 21">
            <a:extLst>
              <a:ext uri="{FF2B5EF4-FFF2-40B4-BE49-F238E27FC236}">
                <a16:creationId xmlns:a16="http://schemas.microsoft.com/office/drawing/2014/main" id="{13A36926-5C05-1C4B-C979-49566B82B188}"/>
              </a:ext>
            </a:extLst>
          </p:cNvPr>
          <p:cNvSpPr>
            <a:spLocks/>
          </p:cNvSpPr>
          <p:nvPr/>
        </p:nvSpPr>
        <p:spPr bwMode="auto">
          <a:xfrm>
            <a:off x="8839200" y="4648200"/>
            <a:ext cx="152400" cy="304800"/>
          </a:xfrm>
          <a:custGeom>
            <a:avLst/>
            <a:gdLst>
              <a:gd name="T0" fmla="*/ 0 w 96"/>
              <a:gd name="T1" fmla="*/ 144 h 192"/>
              <a:gd name="T2" fmla="*/ 0 w 96"/>
              <a:gd name="T3" fmla="*/ 192 h 192"/>
              <a:gd name="T4" fmla="*/ 96 w 96"/>
              <a:gd name="T5" fmla="*/ 96 h 192"/>
              <a:gd name="T6" fmla="*/ 0 w 96"/>
              <a:gd name="T7" fmla="*/ 0 h 192"/>
              <a:gd name="T8" fmla="*/ 0 w 96"/>
              <a:gd name="T9" fmla="*/ 48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92"/>
              <a:gd name="T17" fmla="*/ 96 w 96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92">
                <a:moveTo>
                  <a:pt x="0" y="144"/>
                </a:moveTo>
                <a:lnTo>
                  <a:pt x="0" y="192"/>
                </a:lnTo>
                <a:lnTo>
                  <a:pt x="96" y="96"/>
                </a:ln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02" name="Line 22">
            <a:extLst>
              <a:ext uri="{FF2B5EF4-FFF2-40B4-BE49-F238E27FC236}">
                <a16:creationId xmlns:a16="http://schemas.microsoft.com/office/drawing/2014/main" id="{DC1760E2-2128-DDB7-EF97-E9B0348AE3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724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503" name="Line 23">
            <a:extLst>
              <a:ext uri="{FF2B5EF4-FFF2-40B4-BE49-F238E27FC236}">
                <a16:creationId xmlns:a16="http://schemas.microsoft.com/office/drawing/2014/main" id="{E3B70E69-4785-DFD0-2796-1BB87F7B20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876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F5E13937-BA9C-8898-587F-C607895993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5029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0E47C31E-58EE-9B2C-36BA-F65AEB01A3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58200" y="4724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506" name="Line 26">
            <a:extLst>
              <a:ext uri="{FF2B5EF4-FFF2-40B4-BE49-F238E27FC236}">
                <a16:creationId xmlns:a16="http://schemas.microsoft.com/office/drawing/2014/main" id="{40C4A7AF-8AEE-A525-66B9-F1FFB43FE5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58200" y="4876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507" name="Line 27">
            <a:extLst>
              <a:ext uri="{FF2B5EF4-FFF2-40B4-BE49-F238E27FC236}">
                <a16:creationId xmlns:a16="http://schemas.microsoft.com/office/drawing/2014/main" id="{8434D922-7660-FA26-FED5-585B0F8A92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5181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508" name="Line 28">
            <a:extLst>
              <a:ext uri="{FF2B5EF4-FFF2-40B4-BE49-F238E27FC236}">
                <a16:creationId xmlns:a16="http://schemas.microsoft.com/office/drawing/2014/main" id="{EE54783E-1F55-3CFE-B0DE-3FC9E22BE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181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509" name="Freeform 29">
            <a:extLst>
              <a:ext uri="{FF2B5EF4-FFF2-40B4-BE49-F238E27FC236}">
                <a16:creationId xmlns:a16="http://schemas.microsoft.com/office/drawing/2014/main" id="{6A297B2C-A85B-6330-2635-B116AA91AC45}"/>
              </a:ext>
            </a:extLst>
          </p:cNvPr>
          <p:cNvSpPr>
            <a:spLocks/>
          </p:cNvSpPr>
          <p:nvPr/>
        </p:nvSpPr>
        <p:spPr bwMode="auto">
          <a:xfrm>
            <a:off x="4648200" y="4343400"/>
            <a:ext cx="152400" cy="304800"/>
          </a:xfrm>
          <a:custGeom>
            <a:avLst/>
            <a:gdLst>
              <a:gd name="T0" fmla="*/ 0 w 96"/>
              <a:gd name="T1" fmla="*/ 144 h 192"/>
              <a:gd name="T2" fmla="*/ 0 w 96"/>
              <a:gd name="T3" fmla="*/ 192 h 192"/>
              <a:gd name="T4" fmla="*/ 96 w 96"/>
              <a:gd name="T5" fmla="*/ 96 h 192"/>
              <a:gd name="T6" fmla="*/ 0 w 96"/>
              <a:gd name="T7" fmla="*/ 0 h 192"/>
              <a:gd name="T8" fmla="*/ 0 w 96"/>
              <a:gd name="T9" fmla="*/ 48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92"/>
              <a:gd name="T17" fmla="*/ 96 w 96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92">
                <a:moveTo>
                  <a:pt x="0" y="144"/>
                </a:moveTo>
                <a:lnTo>
                  <a:pt x="0" y="192"/>
                </a:lnTo>
                <a:lnTo>
                  <a:pt x="96" y="96"/>
                </a:ln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0" name="Freeform 30">
            <a:extLst>
              <a:ext uri="{FF2B5EF4-FFF2-40B4-BE49-F238E27FC236}">
                <a16:creationId xmlns:a16="http://schemas.microsoft.com/office/drawing/2014/main" id="{D634B73F-8ADF-DC5D-C3D4-563AE592ADE0}"/>
              </a:ext>
            </a:extLst>
          </p:cNvPr>
          <p:cNvSpPr>
            <a:spLocks/>
          </p:cNvSpPr>
          <p:nvPr/>
        </p:nvSpPr>
        <p:spPr bwMode="auto">
          <a:xfrm>
            <a:off x="4648200" y="4953000"/>
            <a:ext cx="152400" cy="304800"/>
          </a:xfrm>
          <a:custGeom>
            <a:avLst/>
            <a:gdLst>
              <a:gd name="T0" fmla="*/ 0 w 96"/>
              <a:gd name="T1" fmla="*/ 144 h 192"/>
              <a:gd name="T2" fmla="*/ 0 w 96"/>
              <a:gd name="T3" fmla="*/ 192 h 192"/>
              <a:gd name="T4" fmla="*/ 96 w 96"/>
              <a:gd name="T5" fmla="*/ 96 h 192"/>
              <a:gd name="T6" fmla="*/ 0 w 96"/>
              <a:gd name="T7" fmla="*/ 0 h 192"/>
              <a:gd name="T8" fmla="*/ 0 w 96"/>
              <a:gd name="T9" fmla="*/ 48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92"/>
              <a:gd name="T17" fmla="*/ 96 w 96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92">
                <a:moveTo>
                  <a:pt x="0" y="144"/>
                </a:moveTo>
                <a:lnTo>
                  <a:pt x="0" y="192"/>
                </a:lnTo>
                <a:lnTo>
                  <a:pt x="96" y="96"/>
                </a:ln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1" name="Line 31">
            <a:extLst>
              <a:ext uri="{FF2B5EF4-FFF2-40B4-BE49-F238E27FC236}">
                <a16:creationId xmlns:a16="http://schemas.microsoft.com/office/drawing/2014/main" id="{A55785EB-B828-3074-ABC6-9D836F2DB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1816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512" name="Line 32">
            <a:extLst>
              <a:ext uri="{FF2B5EF4-FFF2-40B4-BE49-F238E27FC236}">
                <a16:creationId xmlns:a16="http://schemas.microsoft.com/office/drawing/2014/main" id="{C5C6F520-EEC4-6560-BA5A-43FFEB2264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59436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513" name="Line 33">
            <a:extLst>
              <a:ext uri="{FF2B5EF4-FFF2-40B4-BE49-F238E27FC236}">
                <a16:creationId xmlns:a16="http://schemas.microsoft.com/office/drawing/2014/main" id="{4A854EFD-3F1B-4AAB-4E6F-CD7311E449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5181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514" name="Line 34">
            <a:extLst>
              <a:ext uri="{FF2B5EF4-FFF2-40B4-BE49-F238E27FC236}">
                <a16:creationId xmlns:a16="http://schemas.microsoft.com/office/drawing/2014/main" id="{0896023C-C147-2703-9297-38299512A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1816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515" name="Line 35">
            <a:extLst>
              <a:ext uri="{FF2B5EF4-FFF2-40B4-BE49-F238E27FC236}">
                <a16:creationId xmlns:a16="http://schemas.microsoft.com/office/drawing/2014/main" id="{56FC7106-CA35-49E4-7438-063AC365DC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5029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516" name="Line 36">
            <a:extLst>
              <a:ext uri="{FF2B5EF4-FFF2-40B4-BE49-F238E27FC236}">
                <a16:creationId xmlns:a16="http://schemas.microsoft.com/office/drawing/2014/main" id="{1838E6B1-F40A-E472-092A-893FB8C73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0292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517" name="Line 37">
            <a:extLst>
              <a:ext uri="{FF2B5EF4-FFF2-40B4-BE49-F238E27FC236}">
                <a16:creationId xmlns:a16="http://schemas.microsoft.com/office/drawing/2014/main" id="{970A8D80-72F3-6605-A62B-92C0A97F6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60960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518" name="Line 38">
            <a:extLst>
              <a:ext uri="{FF2B5EF4-FFF2-40B4-BE49-F238E27FC236}">
                <a16:creationId xmlns:a16="http://schemas.microsoft.com/office/drawing/2014/main" id="{B6654339-3B22-8E61-6F93-D8DCFC3BF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181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519" name="Line 39">
            <a:extLst>
              <a:ext uri="{FF2B5EF4-FFF2-40B4-BE49-F238E27FC236}">
                <a16:creationId xmlns:a16="http://schemas.microsoft.com/office/drawing/2014/main" id="{4A82CD2D-20E5-FA00-4022-C88AC7135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33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520" name="Line 40">
            <a:extLst>
              <a:ext uri="{FF2B5EF4-FFF2-40B4-BE49-F238E27FC236}">
                <a16:creationId xmlns:a16="http://schemas.microsoft.com/office/drawing/2014/main" id="{C50BE088-4A40-41EB-017E-72FAD99EFA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419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521" name="Line 41">
            <a:extLst>
              <a:ext uri="{FF2B5EF4-FFF2-40B4-BE49-F238E27FC236}">
                <a16:creationId xmlns:a16="http://schemas.microsoft.com/office/drawing/2014/main" id="{263877A9-125C-660F-9638-F2DE1C2120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4572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522" name="Line 42">
            <a:extLst>
              <a:ext uri="{FF2B5EF4-FFF2-40B4-BE49-F238E27FC236}">
                <a16:creationId xmlns:a16="http://schemas.microsoft.com/office/drawing/2014/main" id="{527C7FE1-8ED4-968E-F18E-8ECFC6A9DF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733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523" name="Line 43">
            <a:extLst>
              <a:ext uri="{FF2B5EF4-FFF2-40B4-BE49-F238E27FC236}">
                <a16:creationId xmlns:a16="http://schemas.microsoft.com/office/drawing/2014/main" id="{D06F3C67-73A2-52B4-548C-51CA95496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581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524" name="Line 44">
            <a:extLst>
              <a:ext uri="{FF2B5EF4-FFF2-40B4-BE49-F238E27FC236}">
                <a16:creationId xmlns:a16="http://schemas.microsoft.com/office/drawing/2014/main" id="{F56395A0-441A-FF08-DC42-3011809E6A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733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525" name="Freeform 45" descr="Light upward diagonal">
            <a:extLst>
              <a:ext uri="{FF2B5EF4-FFF2-40B4-BE49-F238E27FC236}">
                <a16:creationId xmlns:a16="http://schemas.microsoft.com/office/drawing/2014/main" id="{17F788FB-2923-425A-0695-5838E71ABE3F}"/>
              </a:ext>
            </a:extLst>
          </p:cNvPr>
          <p:cNvSpPr>
            <a:spLocks/>
          </p:cNvSpPr>
          <p:nvPr/>
        </p:nvSpPr>
        <p:spPr bwMode="auto">
          <a:xfrm>
            <a:off x="4495800" y="3581400"/>
            <a:ext cx="3124200" cy="1066800"/>
          </a:xfrm>
          <a:custGeom>
            <a:avLst/>
            <a:gdLst>
              <a:gd name="T0" fmla="*/ 0 w 1968"/>
              <a:gd name="T1" fmla="*/ 0 h 672"/>
              <a:gd name="T2" fmla="*/ 1776 w 1968"/>
              <a:gd name="T3" fmla="*/ 0 h 672"/>
              <a:gd name="T4" fmla="*/ 1776 w 1968"/>
              <a:gd name="T5" fmla="*/ 528 h 672"/>
              <a:gd name="T6" fmla="*/ 1872 w 1968"/>
              <a:gd name="T7" fmla="*/ 528 h 672"/>
              <a:gd name="T8" fmla="*/ 1872 w 1968"/>
              <a:gd name="T9" fmla="*/ 480 h 672"/>
              <a:gd name="T10" fmla="*/ 1968 w 1968"/>
              <a:gd name="T11" fmla="*/ 576 h 672"/>
              <a:gd name="T12" fmla="*/ 1872 w 1968"/>
              <a:gd name="T13" fmla="*/ 672 h 672"/>
              <a:gd name="T14" fmla="*/ 1872 w 1968"/>
              <a:gd name="T15" fmla="*/ 624 h 672"/>
              <a:gd name="T16" fmla="*/ 1680 w 1968"/>
              <a:gd name="T17" fmla="*/ 624 h 672"/>
              <a:gd name="T18" fmla="*/ 1680 w 1968"/>
              <a:gd name="T19" fmla="*/ 96 h 672"/>
              <a:gd name="T20" fmla="*/ 0 w 1968"/>
              <a:gd name="T21" fmla="*/ 96 h 67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68"/>
              <a:gd name="T34" fmla="*/ 0 h 672"/>
              <a:gd name="T35" fmla="*/ 1968 w 1968"/>
              <a:gd name="T36" fmla="*/ 672 h 67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68" h="672">
                <a:moveTo>
                  <a:pt x="0" y="0"/>
                </a:moveTo>
                <a:lnTo>
                  <a:pt x="1776" y="0"/>
                </a:lnTo>
                <a:lnTo>
                  <a:pt x="1776" y="528"/>
                </a:lnTo>
                <a:lnTo>
                  <a:pt x="1872" y="528"/>
                </a:lnTo>
                <a:lnTo>
                  <a:pt x="1872" y="480"/>
                </a:lnTo>
                <a:lnTo>
                  <a:pt x="1968" y="576"/>
                </a:lnTo>
                <a:lnTo>
                  <a:pt x="1872" y="672"/>
                </a:lnTo>
                <a:lnTo>
                  <a:pt x="1872" y="624"/>
                </a:lnTo>
                <a:lnTo>
                  <a:pt x="1680" y="624"/>
                </a:lnTo>
                <a:lnTo>
                  <a:pt x="1680" y="96"/>
                </a:lnTo>
                <a:lnTo>
                  <a:pt x="0" y="96"/>
                </a:lnTo>
              </a:path>
            </a:pathLst>
          </a:custGeom>
          <a:pattFill prst="ltUpDiag">
            <a:fgClr>
              <a:schemeClr val="tx2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26" name="Text Box 46">
            <a:extLst>
              <a:ext uri="{FF2B5EF4-FFF2-40B4-BE49-F238E27FC236}">
                <a16:creationId xmlns:a16="http://schemas.microsoft.com/office/drawing/2014/main" id="{269220C5-AA64-8D7E-C431-9E1B95130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3352801"/>
            <a:ext cx="28479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 b="1">
                <a:solidFill>
                  <a:srgbClr val="FF0000"/>
                </a:solidFill>
              </a:rPr>
              <a:t>Mealy only; no connection for Moore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305FD12-E369-2477-46F1-92114EA71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Moore </a:t>
            </a:r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CC82CEB0-A77F-E0D5-655B-FE0776890E40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600200"/>
            <a:ext cx="8299450" cy="5257800"/>
            <a:chOff x="0" y="621"/>
            <a:chExt cx="5228" cy="3312"/>
          </a:xfrm>
        </p:grpSpPr>
        <p:pic>
          <p:nvPicPr>
            <p:cNvPr id="21509" name="Picture 5" descr="file9">
              <a:extLst>
                <a:ext uri="{FF2B5EF4-FFF2-40B4-BE49-F238E27FC236}">
                  <a16:creationId xmlns:a16="http://schemas.microsoft.com/office/drawing/2014/main" id="{60E29F48-AF85-2AD4-43F4-BAED8C9531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-66000" contrast="90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31" b="4546"/>
            <a:stretch>
              <a:fillRect/>
            </a:stretch>
          </p:blipFill>
          <p:spPr bwMode="auto">
            <a:xfrm>
              <a:off x="52" y="621"/>
              <a:ext cx="4352" cy="1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0" name="Picture 6" descr="file10">
              <a:extLst>
                <a:ext uri="{FF2B5EF4-FFF2-40B4-BE49-F238E27FC236}">
                  <a16:creationId xmlns:a16="http://schemas.microsoft.com/office/drawing/2014/main" id="{72365DC7-8545-3CEB-4CC1-199A8C33B9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54000" contrast="72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" y="2231"/>
              <a:ext cx="4931" cy="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1" name="Rectangle 7">
              <a:extLst>
                <a:ext uri="{FF2B5EF4-FFF2-40B4-BE49-F238E27FC236}">
                  <a16:creationId xmlns:a16="http://schemas.microsoft.com/office/drawing/2014/main" id="{C450243D-E137-C718-5EFB-051794C56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4"/>
              <a:ext cx="707" cy="1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2" name="Rectangle 8">
              <a:extLst>
                <a:ext uri="{FF2B5EF4-FFF2-40B4-BE49-F238E27FC236}">
                  <a16:creationId xmlns:a16="http://schemas.microsoft.com/office/drawing/2014/main" id="{E6882684-DF35-72F2-8E4F-614A2EEDE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3639"/>
              <a:ext cx="707" cy="1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BE0846C0-A7DC-1C03-6725-FF7EC0EF8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Moore machines are faster</a:t>
            </a:r>
          </a:p>
          <a:p>
            <a:pPr eaLnBrk="1" hangingPunct="1"/>
            <a:r>
              <a:rPr lang="en-AU" altLang="en-US"/>
              <a:t>Mealy machines are smaller</a:t>
            </a:r>
          </a:p>
          <a:p>
            <a:pPr eaLnBrk="1" hangingPunct="1"/>
            <a:r>
              <a:rPr lang="en-AU" altLang="en-US"/>
              <a:t>Any Moore machine can be turned into a Mealy machine (and vice versa)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>
            <a:extLst>
              <a:ext uri="{FF2B5EF4-FFF2-40B4-BE49-F238E27FC236}">
                <a16:creationId xmlns:a16="http://schemas.microsoft.com/office/drawing/2014/main" id="{35CBFA6E-5249-8AE8-1EA9-0C54CB227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1473111"/>
            <a:ext cx="90773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 dirty="0"/>
              <a:t>Instead of using algebraic equations for next state and outputs of sequential network, it is more convenient and useful to express the information in tabular form. 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55822FA6-0A9A-9E2B-B1BB-AD7A2FC29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3407"/>
            <a:ext cx="70739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3200" b="1" u="sng" dirty="0"/>
              <a:t>Transition Tables :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DF8B0441-66C5-3981-8B4E-88AA9D531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27289"/>
            <a:ext cx="9144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 dirty="0"/>
              <a:t>The </a:t>
            </a:r>
            <a:r>
              <a:rPr lang="en-US" altLang="en-US" sz="2400" u="sng" dirty="0"/>
              <a:t>Transition Table</a:t>
            </a:r>
            <a:r>
              <a:rPr lang="en-US" altLang="en-US" sz="2400" dirty="0"/>
              <a:t> or </a:t>
            </a:r>
            <a:r>
              <a:rPr lang="en-US" altLang="en-US" sz="2400" u="sng" dirty="0"/>
              <a:t>State Transition Table</a:t>
            </a:r>
            <a:r>
              <a:rPr lang="en-US" altLang="en-US" sz="2400" dirty="0"/>
              <a:t> or </a:t>
            </a:r>
            <a:r>
              <a:rPr lang="en-US" altLang="en-US" sz="2400" u="sng" dirty="0"/>
              <a:t>State Table</a:t>
            </a:r>
            <a:r>
              <a:rPr lang="en-US" altLang="en-US" sz="2400" dirty="0"/>
              <a:t> is the tabular representation of the transition and output equations. This table consist of Present State, Next State, external inputs and output variables. If there are n state variables then 2</a:t>
            </a:r>
            <a:r>
              <a:rPr lang="en-US" altLang="en-US" sz="2400" baseline="30000" dirty="0"/>
              <a:t>n</a:t>
            </a:r>
            <a:r>
              <a:rPr lang="en-US" altLang="en-US" sz="2400" dirty="0"/>
              <a:t> rows are present in state table.</a:t>
            </a:r>
          </a:p>
          <a:p>
            <a:pPr algn="just" eaLnBrk="1" hangingPunct="1"/>
            <a:r>
              <a:rPr lang="en-US" altLang="en-US" sz="2400" b="1" dirty="0"/>
              <a:t>State machine notations : </a:t>
            </a:r>
            <a:endParaRPr lang="en-US" altLang="en-US" sz="2400" dirty="0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8288790A-11A5-8554-8685-451988046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8" y="5228065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66688" indent="-166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en-US" altLang="en-US" sz="2400"/>
              <a:t>Input Variables : External input variables to sequential machine as inputs.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>
            <a:extLst>
              <a:ext uri="{FF2B5EF4-FFF2-40B4-BE49-F238E27FC236}">
                <a16:creationId xmlns:a16="http://schemas.microsoft.com/office/drawing/2014/main" id="{BACC321F-509B-3746-25C3-206ECD7F6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1" y="1160890"/>
            <a:ext cx="9982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166688" indent="-166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en-US" altLang="en-US" sz="2400" dirty="0"/>
              <a:t>Output Variables : All variables that exit from the sequential machine are output variables. 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3D1BEDB3-EC17-5275-E67A-6BF18DE9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1" y="2170103"/>
            <a:ext cx="1043940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166688" indent="-166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en-US" altLang="en-US" sz="2400" dirty="0"/>
              <a:t>State : State of sequential machine is defined by the content of memory, when memory is realized by using FFs.</a:t>
            </a:r>
          </a:p>
          <a:p>
            <a:pPr algn="just" eaLnBrk="1" hangingPunct="1">
              <a:buFontTx/>
              <a:buChar char="•"/>
            </a:pPr>
            <a:r>
              <a:rPr lang="en-US" altLang="en-US" sz="2400" dirty="0"/>
              <a:t>Present State : The status of all state variable i.e. content of FF for given instant of time t is called as present state. </a:t>
            </a:r>
          </a:p>
          <a:p>
            <a:pPr algn="just" eaLnBrk="1" hangingPunct="1">
              <a:buFontTx/>
              <a:buChar char="•"/>
            </a:pPr>
            <a:r>
              <a:rPr lang="en-US" altLang="en-US" sz="2400" dirty="0"/>
              <a:t>Next State : The state of memory at t+1 is called as Next state.</a:t>
            </a:r>
          </a:p>
          <a:p>
            <a:pPr algn="just" eaLnBrk="1" hangingPunct="1">
              <a:buFontTx/>
              <a:buChar char="•"/>
            </a:pPr>
            <a:r>
              <a:rPr lang="en-US" altLang="en-US" sz="2400" dirty="0"/>
              <a:t>State Diagram : State diagram is graphical representation of state variables represented by circle. The connection between two states represented by lives with arrows and also indicates the excitation input and related outputs.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>
            <a:extLst>
              <a:ext uri="{FF2B5EF4-FFF2-40B4-BE49-F238E27FC236}">
                <a16:creationId xmlns:a16="http://schemas.microsoft.com/office/drawing/2014/main" id="{D88274F4-D7A0-1063-0C17-8B13C1EA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4982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solidFill>
                  <a:schemeClr val="tx2"/>
                </a:solidFill>
              </a:rPr>
              <a:t>Sequential Circuit Analysis (cont.)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FC9830E6-20E7-469E-70B1-5BB9F9104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38300"/>
            <a:ext cx="104775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Generate State Diagram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dirty="0"/>
              <a:t>Circles (nodes) represent current or present state values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dirty="0"/>
              <a:t>Lines (arcs) represent how state and output values change</a:t>
            </a:r>
          </a:p>
          <a:p>
            <a:pPr lvl="3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Given the current state and current inputs, the next state and output values are indicated by the associated arc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dirty="0"/>
              <a:t>State diagram can have different forms depending on the type of sequential circuit output.</a:t>
            </a:r>
          </a:p>
        </p:txBody>
      </p:sp>
      <p:sp>
        <p:nvSpPr>
          <p:cNvPr id="25606" name="Oval 6">
            <a:extLst>
              <a:ext uri="{FF2B5EF4-FFF2-40B4-BE49-F238E27FC236}">
                <a16:creationId xmlns:a16="http://schemas.microsoft.com/office/drawing/2014/main" id="{AB07D617-8F59-90E3-511B-9114B0126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5" y="5133975"/>
            <a:ext cx="1143000" cy="1143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1"/>
              <a:t>Present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1"/>
              <a:t>State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1"/>
              <a:t>Value</a:t>
            </a:r>
          </a:p>
        </p:txBody>
      </p:sp>
      <p:sp>
        <p:nvSpPr>
          <p:cNvPr id="25607" name="Oval 7">
            <a:extLst>
              <a:ext uri="{FF2B5EF4-FFF2-40B4-BE49-F238E27FC236}">
                <a16:creationId xmlns:a16="http://schemas.microsoft.com/office/drawing/2014/main" id="{485AB596-A080-328B-A271-41FB34B89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275" y="4752975"/>
            <a:ext cx="1143000" cy="1143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1"/>
              <a:t>Next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1"/>
              <a:t>State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1"/>
              <a:t>Value</a:t>
            </a:r>
          </a:p>
        </p:txBody>
      </p:sp>
      <p:sp>
        <p:nvSpPr>
          <p:cNvPr id="25608" name="Freeform 8">
            <a:extLst>
              <a:ext uri="{FF2B5EF4-FFF2-40B4-BE49-F238E27FC236}">
                <a16:creationId xmlns:a16="http://schemas.microsoft.com/office/drawing/2014/main" id="{4255D6D7-E714-5A35-3C00-CFB0309E3A2D}"/>
              </a:ext>
            </a:extLst>
          </p:cNvPr>
          <p:cNvSpPr>
            <a:spLocks/>
          </p:cNvSpPr>
          <p:nvPr/>
        </p:nvSpPr>
        <p:spPr bwMode="auto">
          <a:xfrm>
            <a:off x="4867275" y="5133975"/>
            <a:ext cx="1905000" cy="381000"/>
          </a:xfrm>
          <a:custGeom>
            <a:avLst/>
            <a:gdLst>
              <a:gd name="T0" fmla="*/ 0 w 1200"/>
              <a:gd name="T1" fmla="*/ 240 h 240"/>
              <a:gd name="T2" fmla="*/ 432 w 1200"/>
              <a:gd name="T3" fmla="*/ 48 h 240"/>
              <a:gd name="T4" fmla="*/ 864 w 1200"/>
              <a:gd name="T5" fmla="*/ 0 h 240"/>
              <a:gd name="T6" fmla="*/ 1200 w 1200"/>
              <a:gd name="T7" fmla="*/ 48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240"/>
              <a:gd name="T14" fmla="*/ 1200 w 1200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240">
                <a:moveTo>
                  <a:pt x="0" y="240"/>
                </a:moveTo>
                <a:cubicBezTo>
                  <a:pt x="144" y="164"/>
                  <a:pt x="288" y="88"/>
                  <a:pt x="432" y="48"/>
                </a:cubicBezTo>
                <a:cubicBezTo>
                  <a:pt x="576" y="8"/>
                  <a:pt x="736" y="0"/>
                  <a:pt x="864" y="0"/>
                </a:cubicBezTo>
                <a:cubicBezTo>
                  <a:pt x="992" y="0"/>
                  <a:pt x="1096" y="24"/>
                  <a:pt x="1200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9" name="Text Box 9">
            <a:extLst>
              <a:ext uri="{FF2B5EF4-FFF2-40B4-BE49-F238E27FC236}">
                <a16:creationId xmlns:a16="http://schemas.microsoft.com/office/drawing/2014/main" id="{050D3FA7-644F-A231-EA1F-C9799B512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4829176"/>
            <a:ext cx="14112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1"/>
              <a:t>Inputs/outputs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0B5272EE-2609-95E9-21BA-E51466270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9" y="463244"/>
            <a:ext cx="94964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166688" indent="-166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en-US" altLang="en-US" sz="2400" dirty="0"/>
              <a:t>Output Variables : All variables that exit from the sequential machine are output variables. </a:t>
            </a:r>
          </a:p>
        </p:txBody>
      </p:sp>
      <p:grpSp>
        <p:nvGrpSpPr>
          <p:cNvPr id="26629" name="Group 5">
            <a:extLst>
              <a:ext uri="{FF2B5EF4-FFF2-40B4-BE49-F238E27FC236}">
                <a16:creationId xmlns:a16="http://schemas.microsoft.com/office/drawing/2014/main" id="{BD14E55D-DC38-F67D-683B-EB041F2FCABD}"/>
              </a:ext>
            </a:extLst>
          </p:cNvPr>
          <p:cNvGrpSpPr>
            <a:grpSpLocks/>
          </p:cNvGrpSpPr>
          <p:nvPr/>
        </p:nvGrpSpPr>
        <p:grpSpPr bwMode="auto">
          <a:xfrm>
            <a:off x="1608139" y="1952626"/>
            <a:ext cx="4300537" cy="3916363"/>
            <a:chOff x="53" y="1230"/>
            <a:chExt cx="2709" cy="2467"/>
          </a:xfrm>
        </p:grpSpPr>
        <p:sp>
          <p:nvSpPr>
            <p:cNvPr id="26668" name="Oval 6">
              <a:extLst>
                <a:ext uri="{FF2B5EF4-FFF2-40B4-BE49-F238E27FC236}">
                  <a16:creationId xmlns:a16="http://schemas.microsoft.com/office/drawing/2014/main" id="{255E8963-75CE-AC4C-E090-7B1C7BF0C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" y="1545"/>
              <a:ext cx="1414" cy="14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69" name="AutoShape 7">
              <a:extLst>
                <a:ext uri="{FF2B5EF4-FFF2-40B4-BE49-F238E27FC236}">
                  <a16:creationId xmlns:a16="http://schemas.microsoft.com/office/drawing/2014/main" id="{8A631AED-0957-A3AA-0142-1F24125608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467350">
              <a:off x="1424" y="2848"/>
              <a:ext cx="82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0" name="AutoShape 8">
              <a:extLst>
                <a:ext uri="{FF2B5EF4-FFF2-40B4-BE49-F238E27FC236}">
                  <a16:creationId xmlns:a16="http://schemas.microsoft.com/office/drawing/2014/main" id="{710EB055-9584-FDE1-14F5-55FE8695B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" y="2010"/>
              <a:ext cx="82" cy="1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1" name="Oval 9">
              <a:extLst>
                <a:ext uri="{FF2B5EF4-FFF2-40B4-BE49-F238E27FC236}">
                  <a16:creationId xmlns:a16="http://schemas.microsoft.com/office/drawing/2014/main" id="{A0BAB34B-1BD0-9677-7A76-B7F205E6D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3063"/>
              <a:ext cx="301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2" name="Oval 10">
              <a:extLst>
                <a:ext uri="{FF2B5EF4-FFF2-40B4-BE49-F238E27FC236}">
                  <a16:creationId xmlns:a16="http://schemas.microsoft.com/office/drawing/2014/main" id="{1FB146EE-3432-1B47-DC5C-93983A86A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736"/>
              <a:ext cx="393" cy="40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B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26673" name="AutoShape 11">
              <a:extLst>
                <a:ext uri="{FF2B5EF4-FFF2-40B4-BE49-F238E27FC236}">
                  <a16:creationId xmlns:a16="http://schemas.microsoft.com/office/drawing/2014/main" id="{405B4F2E-F8D4-C25E-F9FD-B639C3D1E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3135"/>
              <a:ext cx="40" cy="47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4" name="Oval 12">
              <a:extLst>
                <a:ext uri="{FF2B5EF4-FFF2-40B4-BE49-F238E27FC236}">
                  <a16:creationId xmlns:a16="http://schemas.microsoft.com/office/drawing/2014/main" id="{08893228-A89E-388F-BCC3-3EC9C04A9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230"/>
              <a:ext cx="301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5" name="Oval 13">
              <a:extLst>
                <a:ext uri="{FF2B5EF4-FFF2-40B4-BE49-F238E27FC236}">
                  <a16:creationId xmlns:a16="http://schemas.microsoft.com/office/drawing/2014/main" id="{260AA7C1-B1A3-ED61-3977-7B65030CD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401"/>
              <a:ext cx="393" cy="40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A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</p:txBody>
        </p:sp>
        <p:sp>
          <p:nvSpPr>
            <p:cNvPr id="26676" name="AutoShape 14">
              <a:extLst>
                <a:ext uri="{FF2B5EF4-FFF2-40B4-BE49-F238E27FC236}">
                  <a16:creationId xmlns:a16="http://schemas.microsoft.com/office/drawing/2014/main" id="{E733C3C6-4AEB-20B9-69B1-2B200AEBD2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891037">
              <a:off x="1109" y="1380"/>
              <a:ext cx="40" cy="47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7" name="Text Box 15">
              <a:extLst>
                <a:ext uri="{FF2B5EF4-FFF2-40B4-BE49-F238E27FC236}">
                  <a16:creationId xmlns:a16="http://schemas.microsoft.com/office/drawing/2014/main" id="{3CD241D0-47CA-4BC8-8BAA-D8FA4402D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0" y="1348"/>
              <a:ext cx="1022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/>
                <a:t>Q</a:t>
              </a:r>
              <a:r>
                <a:rPr lang="en-US" altLang="en-US" sz="2000">
                  <a:sym typeface="Wingdings" panose="05000000000000000000" pitchFamily="2" charset="2"/>
                </a:rPr>
                <a:t>0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sym typeface="Wingdings" panose="05000000000000000000" pitchFamily="2" charset="2"/>
                </a:rPr>
                <a:t>11/10</a:t>
              </a:r>
              <a:endParaRPr lang="en-US" altLang="en-US" sz="2000"/>
            </a:p>
          </p:txBody>
        </p:sp>
        <p:sp>
          <p:nvSpPr>
            <p:cNvPr id="26678" name="Text Box 16">
              <a:extLst>
                <a:ext uri="{FF2B5EF4-FFF2-40B4-BE49-F238E27FC236}">
                  <a16:creationId xmlns:a16="http://schemas.microsoft.com/office/drawing/2014/main" id="{A393D17D-4554-A328-605F-2E7A848F7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5" y="2722"/>
              <a:ext cx="1022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/>
                <a:t>Q</a:t>
              </a:r>
              <a:r>
                <a:rPr lang="en-US" altLang="en-US" sz="2000">
                  <a:sym typeface="Wingdings" panose="05000000000000000000" pitchFamily="2" charset="2"/>
                </a:rPr>
                <a:t>1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sym typeface="Wingdings" panose="05000000000000000000" pitchFamily="2" charset="2"/>
                </a:rPr>
                <a:t>x0</a:t>
              </a:r>
              <a:endParaRPr lang="en-US" altLang="en-US" sz="2000"/>
            </a:p>
          </p:txBody>
        </p:sp>
        <p:sp>
          <p:nvSpPr>
            <p:cNvPr id="26679" name="Text Box 17">
              <a:extLst>
                <a:ext uri="{FF2B5EF4-FFF2-40B4-BE49-F238E27FC236}">
                  <a16:creationId xmlns:a16="http://schemas.microsoft.com/office/drawing/2014/main" id="{B8F065B5-0EF5-FC00-D318-B44BBB4E6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2291"/>
              <a:ext cx="5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/>
                <a:t>11/01</a:t>
              </a:r>
            </a:p>
          </p:txBody>
        </p:sp>
        <p:sp>
          <p:nvSpPr>
            <p:cNvPr id="26680" name="Rectangle 18">
              <a:extLst>
                <a:ext uri="{FF2B5EF4-FFF2-40B4-BE49-F238E27FC236}">
                  <a16:creationId xmlns:a16="http://schemas.microsoft.com/office/drawing/2014/main" id="{EFB4165D-1507-67BD-FAAE-8E814BBDE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3409"/>
              <a:ext cx="23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166688" indent="-166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400"/>
                <a:t>State diagram of J-K FF</a:t>
              </a:r>
            </a:p>
          </p:txBody>
        </p:sp>
      </p:grpSp>
      <p:sp>
        <p:nvSpPr>
          <p:cNvPr id="26630" name="Text Box 19">
            <a:extLst>
              <a:ext uri="{FF2B5EF4-FFF2-40B4-BE49-F238E27FC236}">
                <a16:creationId xmlns:a16="http://schemas.microsoft.com/office/drawing/2014/main" id="{B511C799-2D2B-3083-CDF5-84F1DA461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813" y="1641476"/>
            <a:ext cx="666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0X</a:t>
            </a:r>
          </a:p>
        </p:txBody>
      </p:sp>
      <p:sp>
        <p:nvSpPr>
          <p:cNvPr id="26631" name="Rectangle 20">
            <a:extLst>
              <a:ext uri="{FF2B5EF4-FFF2-40B4-BE49-F238E27FC236}">
                <a16:creationId xmlns:a16="http://schemas.microsoft.com/office/drawing/2014/main" id="{65FDCB33-ACEB-B7C6-F65C-E613B4CD0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01" y="2244725"/>
            <a:ext cx="448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66688" indent="-166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Application Table of FF</a:t>
            </a:r>
          </a:p>
        </p:txBody>
      </p:sp>
      <p:graphicFrame>
        <p:nvGraphicFramePr>
          <p:cNvPr id="61461" name="Group 21">
            <a:extLst>
              <a:ext uri="{FF2B5EF4-FFF2-40B4-BE49-F238E27FC236}">
                <a16:creationId xmlns:a16="http://schemas.microsoft.com/office/drawing/2014/main" id="{03C1A430-60AE-8F44-D0CC-303E6A03DC31}"/>
              </a:ext>
            </a:extLst>
          </p:cNvPr>
          <p:cNvGraphicFramePr>
            <a:graphicFrameLocks noGrp="1"/>
          </p:cNvGraphicFramePr>
          <p:nvPr/>
        </p:nvGraphicFramePr>
        <p:xfrm>
          <a:off x="6611938" y="2806700"/>
          <a:ext cx="3054350" cy="3108852"/>
        </p:xfrm>
        <a:graphic>
          <a:graphicData uri="http://schemas.openxmlformats.org/drawingml/2006/table">
            <a:tbl>
              <a:tblPr/>
              <a:tblGrid>
                <a:gridCol w="76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FF input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>
            <a:extLst>
              <a:ext uri="{FF2B5EF4-FFF2-40B4-BE49-F238E27FC236}">
                <a16:creationId xmlns:a16="http://schemas.microsoft.com/office/drawing/2014/main" id="{C5168DF1-7C90-52C9-F7E4-904A27ED9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243205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66688" indent="-166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Application Table of FF</a:t>
            </a:r>
          </a:p>
        </p:txBody>
      </p:sp>
      <p:graphicFrame>
        <p:nvGraphicFramePr>
          <p:cNvPr id="62469" name="Group 5">
            <a:extLst>
              <a:ext uri="{FF2B5EF4-FFF2-40B4-BE49-F238E27FC236}">
                <a16:creationId xmlns:a16="http://schemas.microsoft.com/office/drawing/2014/main" id="{E16081CF-85C0-59F9-A756-19EB1DE80B3A}"/>
              </a:ext>
            </a:extLst>
          </p:cNvPr>
          <p:cNvGraphicFramePr>
            <a:graphicFrameLocks noGrp="1"/>
          </p:cNvGraphicFramePr>
          <p:nvPr/>
        </p:nvGraphicFramePr>
        <p:xfrm>
          <a:off x="7067550" y="2994025"/>
          <a:ext cx="3054350" cy="3108852"/>
        </p:xfrm>
        <a:graphic>
          <a:graphicData uri="http://schemas.openxmlformats.org/drawingml/2006/table">
            <a:tbl>
              <a:tblPr/>
              <a:tblGrid>
                <a:gridCol w="76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FF i/p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7689" name="Group 41">
            <a:extLst>
              <a:ext uri="{FF2B5EF4-FFF2-40B4-BE49-F238E27FC236}">
                <a16:creationId xmlns:a16="http://schemas.microsoft.com/office/drawing/2014/main" id="{60B7570B-DE29-DD97-AE16-9B9C2C5DE67F}"/>
              </a:ext>
            </a:extLst>
          </p:cNvPr>
          <p:cNvGrpSpPr>
            <a:grpSpLocks/>
          </p:cNvGrpSpPr>
          <p:nvPr/>
        </p:nvGrpSpPr>
        <p:grpSpPr bwMode="auto">
          <a:xfrm>
            <a:off x="1916114" y="1350964"/>
            <a:ext cx="4778375" cy="2689225"/>
            <a:chOff x="247" y="851"/>
            <a:chExt cx="3010" cy="1694"/>
          </a:xfrm>
        </p:grpSpPr>
        <p:sp>
          <p:nvSpPr>
            <p:cNvPr id="27690" name="Rectangle 42">
              <a:extLst>
                <a:ext uri="{FF2B5EF4-FFF2-40B4-BE49-F238E27FC236}">
                  <a16:creationId xmlns:a16="http://schemas.microsoft.com/office/drawing/2014/main" id="{574342AD-3583-6BF7-E918-10E0C86BD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" y="2257"/>
              <a:ext cx="23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166688" indent="-166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400"/>
                <a:t>State diagram of SR FF</a:t>
              </a:r>
            </a:p>
          </p:txBody>
        </p:sp>
        <p:sp>
          <p:nvSpPr>
            <p:cNvPr id="27691" name="Oval 43">
              <a:extLst>
                <a:ext uri="{FF2B5EF4-FFF2-40B4-BE49-F238E27FC236}">
                  <a16:creationId xmlns:a16="http://schemas.microsoft.com/office/drawing/2014/main" id="{E32A7AE9-0277-7EE7-8042-0F7320245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1440"/>
              <a:ext cx="380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/>
            </a:p>
          </p:txBody>
        </p:sp>
        <p:sp>
          <p:nvSpPr>
            <p:cNvPr id="27692" name="Oval 44">
              <a:extLst>
                <a:ext uri="{FF2B5EF4-FFF2-40B4-BE49-F238E27FC236}">
                  <a16:creationId xmlns:a16="http://schemas.microsoft.com/office/drawing/2014/main" id="{B9856F77-945C-9530-A964-2540005F8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" y="1008"/>
              <a:ext cx="380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/>
            </a:p>
          </p:txBody>
        </p:sp>
        <p:sp>
          <p:nvSpPr>
            <p:cNvPr id="27693" name="Oval 45">
              <a:extLst>
                <a:ext uri="{FF2B5EF4-FFF2-40B4-BE49-F238E27FC236}">
                  <a16:creationId xmlns:a16="http://schemas.microsoft.com/office/drawing/2014/main" id="{6F986C69-ABB9-559F-34D2-917E82249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1205"/>
              <a:ext cx="380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/>
            </a:p>
          </p:txBody>
        </p:sp>
        <p:sp>
          <p:nvSpPr>
            <p:cNvPr id="27694" name="Oval 46">
              <a:extLst>
                <a:ext uri="{FF2B5EF4-FFF2-40B4-BE49-F238E27FC236}">
                  <a16:creationId xmlns:a16="http://schemas.microsoft.com/office/drawing/2014/main" id="{C0F69961-60FF-7838-51F1-F48C100BE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" y="1141"/>
              <a:ext cx="1558" cy="6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95" name="Oval 47">
              <a:extLst>
                <a:ext uri="{FF2B5EF4-FFF2-40B4-BE49-F238E27FC236}">
                  <a16:creationId xmlns:a16="http://schemas.microsoft.com/office/drawing/2014/main" id="{A8E0E531-26EE-B7F7-1474-009FBAE40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" y="1232"/>
              <a:ext cx="459" cy="45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0</a:t>
              </a:r>
            </a:p>
          </p:txBody>
        </p:sp>
        <p:sp>
          <p:nvSpPr>
            <p:cNvPr id="27696" name="Oval 48">
              <a:extLst>
                <a:ext uri="{FF2B5EF4-FFF2-40B4-BE49-F238E27FC236}">
                  <a16:creationId xmlns:a16="http://schemas.microsoft.com/office/drawing/2014/main" id="{3E4CEAE2-6B09-ACA9-2990-2D9EA8561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1232"/>
              <a:ext cx="459" cy="45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1</a:t>
              </a:r>
            </a:p>
          </p:txBody>
        </p:sp>
        <p:sp>
          <p:nvSpPr>
            <p:cNvPr id="27697" name="AutoShape 49">
              <a:extLst>
                <a:ext uri="{FF2B5EF4-FFF2-40B4-BE49-F238E27FC236}">
                  <a16:creationId xmlns:a16="http://schemas.microsoft.com/office/drawing/2014/main" id="{105F4A33-8489-7FD0-5605-A84FA797D8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439344">
              <a:off x="2640" y="1212"/>
              <a:ext cx="40" cy="47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98" name="AutoShape 50">
              <a:extLst>
                <a:ext uri="{FF2B5EF4-FFF2-40B4-BE49-F238E27FC236}">
                  <a16:creationId xmlns:a16="http://schemas.microsoft.com/office/drawing/2014/main" id="{8FBC0EC8-B19F-C6BD-B2FE-16A3EF46E3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63" y="1223"/>
              <a:ext cx="40" cy="47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99" name="AutoShape 51">
              <a:extLst>
                <a:ext uri="{FF2B5EF4-FFF2-40B4-BE49-F238E27FC236}">
                  <a16:creationId xmlns:a16="http://schemas.microsoft.com/office/drawing/2014/main" id="{2DD74218-496A-952D-4817-FCEE35141A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17764">
              <a:off x="432" y="1485"/>
              <a:ext cx="40" cy="47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00" name="Rectangle 52">
              <a:extLst>
                <a:ext uri="{FF2B5EF4-FFF2-40B4-BE49-F238E27FC236}">
                  <a16:creationId xmlns:a16="http://schemas.microsoft.com/office/drawing/2014/main" id="{E24E7DFD-48C5-E89D-75E0-8E5BDED13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" y="1100"/>
              <a:ext cx="3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166688" indent="-166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400"/>
                <a:t>01</a:t>
              </a:r>
            </a:p>
          </p:txBody>
        </p:sp>
        <p:sp>
          <p:nvSpPr>
            <p:cNvPr id="27701" name="Rectangle 53">
              <a:extLst>
                <a:ext uri="{FF2B5EF4-FFF2-40B4-BE49-F238E27FC236}">
                  <a16:creationId xmlns:a16="http://schemas.microsoft.com/office/drawing/2014/main" id="{7FC9016A-09DE-695E-890C-2FDB124AC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" y="1768"/>
              <a:ext cx="3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166688" indent="-166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400"/>
                <a:t>00</a:t>
              </a:r>
            </a:p>
          </p:txBody>
        </p:sp>
        <p:sp>
          <p:nvSpPr>
            <p:cNvPr id="27702" name="Rectangle 54">
              <a:extLst>
                <a:ext uri="{FF2B5EF4-FFF2-40B4-BE49-F238E27FC236}">
                  <a16:creationId xmlns:a16="http://schemas.microsoft.com/office/drawing/2014/main" id="{AA0E7924-425D-F77E-785F-FE20F1E1C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851"/>
              <a:ext cx="3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166688" indent="-166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400"/>
                <a:t>10</a:t>
              </a:r>
            </a:p>
          </p:txBody>
        </p:sp>
        <p:sp>
          <p:nvSpPr>
            <p:cNvPr id="27703" name="Rectangle 55">
              <a:extLst>
                <a:ext uri="{FF2B5EF4-FFF2-40B4-BE49-F238E27FC236}">
                  <a16:creationId xmlns:a16="http://schemas.microsoft.com/office/drawing/2014/main" id="{50EB3330-EDB6-B008-2C25-85011BB97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794"/>
              <a:ext cx="3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166688" indent="-166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400"/>
                <a:t>01</a:t>
              </a:r>
            </a:p>
          </p:txBody>
        </p:sp>
        <p:sp>
          <p:nvSpPr>
            <p:cNvPr id="27704" name="Rectangle 56">
              <a:extLst>
                <a:ext uri="{FF2B5EF4-FFF2-40B4-BE49-F238E27FC236}">
                  <a16:creationId xmlns:a16="http://schemas.microsoft.com/office/drawing/2014/main" id="{FEA1FD16-8186-9319-5549-478EB2EA1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1114"/>
              <a:ext cx="35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166688" indent="-166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400"/>
                <a:t>00</a:t>
              </a:r>
            </a:p>
            <a:p>
              <a:pPr algn="just" eaLnBrk="1" hangingPunct="1"/>
              <a:r>
                <a:rPr lang="en-US" altLang="en-US" sz="2400"/>
                <a:t>10</a:t>
              </a:r>
            </a:p>
          </p:txBody>
        </p:sp>
        <p:sp>
          <p:nvSpPr>
            <p:cNvPr id="27705" name="AutoShape 57">
              <a:extLst>
                <a:ext uri="{FF2B5EF4-FFF2-40B4-BE49-F238E27FC236}">
                  <a16:creationId xmlns:a16="http://schemas.microsoft.com/office/drawing/2014/main" id="{F6707268-69BC-5CBC-BF9B-1FDCF58779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727665">
              <a:off x="2289" y="1258"/>
              <a:ext cx="66" cy="51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06" name="AutoShape 58">
              <a:extLst>
                <a:ext uri="{FF2B5EF4-FFF2-40B4-BE49-F238E27FC236}">
                  <a16:creationId xmlns:a16="http://schemas.microsoft.com/office/drawing/2014/main" id="{E530F4F2-FE60-6F3A-E65B-BE7121B016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648987">
              <a:off x="993" y="1611"/>
              <a:ext cx="66" cy="51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3A04-A012-2598-0CCD-8F4E82BF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Course content outline.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00A3-812B-31EE-42B6-A6CD6FA4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State Machines and their need.</a:t>
            </a:r>
          </a:p>
          <a:p>
            <a:r>
              <a:rPr lang="en-US" dirty="0"/>
              <a:t>To understand the Basic Concepts in State Machine Analysis.</a:t>
            </a:r>
          </a:p>
        </p:txBody>
      </p:sp>
    </p:spTree>
    <p:extLst>
      <p:ext uri="{BB962C8B-B14F-4D97-AF65-F5344CB8AC3E}">
        <p14:creationId xmlns:p14="http://schemas.microsoft.com/office/powerpoint/2010/main" val="158941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>
            <a:extLst>
              <a:ext uri="{FF2B5EF4-FFF2-40B4-BE49-F238E27FC236}">
                <a16:creationId xmlns:a16="http://schemas.microsoft.com/office/drawing/2014/main" id="{E95AD486-D146-2A67-1E7E-937E1DC44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2246313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66688" indent="-166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Application Table of FF</a:t>
            </a:r>
          </a:p>
        </p:txBody>
      </p:sp>
      <p:graphicFrame>
        <p:nvGraphicFramePr>
          <p:cNvPr id="63493" name="Group 5">
            <a:extLst>
              <a:ext uri="{FF2B5EF4-FFF2-40B4-BE49-F238E27FC236}">
                <a16:creationId xmlns:a16="http://schemas.microsoft.com/office/drawing/2014/main" id="{D6E6AE7E-646C-4E89-3F40-C67A1567EB1C}"/>
              </a:ext>
            </a:extLst>
          </p:cNvPr>
          <p:cNvGraphicFramePr>
            <a:graphicFrameLocks noGrp="1"/>
          </p:cNvGraphicFramePr>
          <p:nvPr/>
        </p:nvGraphicFramePr>
        <p:xfrm>
          <a:off x="7067550" y="2808288"/>
          <a:ext cx="3054350" cy="3108852"/>
        </p:xfrm>
        <a:graphic>
          <a:graphicData uri="http://schemas.openxmlformats.org/drawingml/2006/table">
            <a:tbl>
              <a:tblPr/>
              <a:tblGrid>
                <a:gridCol w="76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FF i/p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i/p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8707" name="Group 35">
            <a:extLst>
              <a:ext uri="{FF2B5EF4-FFF2-40B4-BE49-F238E27FC236}">
                <a16:creationId xmlns:a16="http://schemas.microsoft.com/office/drawing/2014/main" id="{D20A8E46-96FE-8599-80CF-EA08683AB3D2}"/>
              </a:ext>
            </a:extLst>
          </p:cNvPr>
          <p:cNvGrpSpPr>
            <a:grpSpLocks/>
          </p:cNvGrpSpPr>
          <p:nvPr/>
        </p:nvGrpSpPr>
        <p:grpSpPr bwMode="auto">
          <a:xfrm>
            <a:off x="1998664" y="1350964"/>
            <a:ext cx="4384675" cy="2689225"/>
            <a:chOff x="351" y="851"/>
            <a:chExt cx="2762" cy="1694"/>
          </a:xfrm>
        </p:grpSpPr>
        <p:sp>
          <p:nvSpPr>
            <p:cNvPr id="28708" name="Rectangle 36">
              <a:extLst>
                <a:ext uri="{FF2B5EF4-FFF2-40B4-BE49-F238E27FC236}">
                  <a16:creationId xmlns:a16="http://schemas.microsoft.com/office/drawing/2014/main" id="{589E40FC-D8F6-D926-0A96-CE80679D1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" y="2257"/>
              <a:ext cx="23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166688" indent="-166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400"/>
                <a:t>State diagram of D FF</a:t>
              </a:r>
            </a:p>
          </p:txBody>
        </p:sp>
        <p:sp>
          <p:nvSpPr>
            <p:cNvPr id="28709" name="Oval 37">
              <a:extLst>
                <a:ext uri="{FF2B5EF4-FFF2-40B4-BE49-F238E27FC236}">
                  <a16:creationId xmlns:a16="http://schemas.microsoft.com/office/drawing/2014/main" id="{D1EFDC37-B0C7-FC7C-BDB5-60B9D6F25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1271"/>
              <a:ext cx="380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/>
            </a:p>
          </p:txBody>
        </p:sp>
        <p:sp>
          <p:nvSpPr>
            <p:cNvPr id="28710" name="Oval 38">
              <a:extLst>
                <a:ext uri="{FF2B5EF4-FFF2-40B4-BE49-F238E27FC236}">
                  <a16:creationId xmlns:a16="http://schemas.microsoft.com/office/drawing/2014/main" id="{0616704A-51CC-BDB3-B444-071885768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1205"/>
              <a:ext cx="380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/>
            </a:p>
          </p:txBody>
        </p:sp>
        <p:sp>
          <p:nvSpPr>
            <p:cNvPr id="28711" name="Oval 39">
              <a:extLst>
                <a:ext uri="{FF2B5EF4-FFF2-40B4-BE49-F238E27FC236}">
                  <a16:creationId xmlns:a16="http://schemas.microsoft.com/office/drawing/2014/main" id="{56A8D850-9EFA-D2E8-B6D6-9385D60B1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" y="1141"/>
              <a:ext cx="1558" cy="6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12" name="Oval 40">
              <a:extLst>
                <a:ext uri="{FF2B5EF4-FFF2-40B4-BE49-F238E27FC236}">
                  <a16:creationId xmlns:a16="http://schemas.microsoft.com/office/drawing/2014/main" id="{DF877A54-238A-DE77-F1EA-AE715F4C4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" y="1232"/>
              <a:ext cx="459" cy="45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0</a:t>
              </a:r>
            </a:p>
          </p:txBody>
        </p:sp>
        <p:sp>
          <p:nvSpPr>
            <p:cNvPr id="28713" name="Oval 41">
              <a:extLst>
                <a:ext uri="{FF2B5EF4-FFF2-40B4-BE49-F238E27FC236}">
                  <a16:creationId xmlns:a16="http://schemas.microsoft.com/office/drawing/2014/main" id="{22DEF185-B9CE-FEF6-0C6B-9DB423226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1232"/>
              <a:ext cx="459" cy="45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1</a:t>
              </a:r>
            </a:p>
          </p:txBody>
        </p:sp>
        <p:sp>
          <p:nvSpPr>
            <p:cNvPr id="28714" name="AutoShape 42">
              <a:extLst>
                <a:ext uri="{FF2B5EF4-FFF2-40B4-BE49-F238E27FC236}">
                  <a16:creationId xmlns:a16="http://schemas.microsoft.com/office/drawing/2014/main" id="{2D743F48-25FC-BCFC-4723-72A369284C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439344">
              <a:off x="2640" y="1212"/>
              <a:ext cx="40" cy="47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15" name="Rectangle 43">
              <a:extLst>
                <a:ext uri="{FF2B5EF4-FFF2-40B4-BE49-F238E27FC236}">
                  <a16:creationId xmlns:a16="http://schemas.microsoft.com/office/drawing/2014/main" id="{B2853ED9-B053-74D1-8E6E-5F07C8B8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" y="983"/>
              <a:ext cx="2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166688" indent="-166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400"/>
                <a:t>0</a:t>
              </a:r>
            </a:p>
          </p:txBody>
        </p:sp>
        <p:sp>
          <p:nvSpPr>
            <p:cNvPr id="28716" name="Rectangle 44">
              <a:extLst>
                <a:ext uri="{FF2B5EF4-FFF2-40B4-BE49-F238E27FC236}">
                  <a16:creationId xmlns:a16="http://schemas.microsoft.com/office/drawing/2014/main" id="{287E158C-BEE6-F551-47B3-C23E90A0D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851"/>
              <a:ext cx="3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166688" indent="-166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1</a:t>
              </a:r>
            </a:p>
          </p:txBody>
        </p:sp>
        <p:sp>
          <p:nvSpPr>
            <p:cNvPr id="28717" name="Rectangle 45">
              <a:extLst>
                <a:ext uri="{FF2B5EF4-FFF2-40B4-BE49-F238E27FC236}">
                  <a16:creationId xmlns:a16="http://schemas.microsoft.com/office/drawing/2014/main" id="{8A93EFC5-AEE7-1B85-6D72-BB16388FA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794"/>
              <a:ext cx="3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166688" indent="-166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0</a:t>
              </a:r>
            </a:p>
          </p:txBody>
        </p:sp>
        <p:sp>
          <p:nvSpPr>
            <p:cNvPr id="28718" name="Rectangle 46">
              <a:extLst>
                <a:ext uri="{FF2B5EF4-FFF2-40B4-BE49-F238E27FC236}">
                  <a16:creationId xmlns:a16="http://schemas.microsoft.com/office/drawing/2014/main" id="{1997F0F6-A9C1-DF05-B01E-FE63B7278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1232"/>
              <a:ext cx="2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166688" indent="-166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400"/>
                <a:t>1</a:t>
              </a:r>
            </a:p>
          </p:txBody>
        </p:sp>
        <p:sp>
          <p:nvSpPr>
            <p:cNvPr id="28719" name="AutoShape 47">
              <a:extLst>
                <a:ext uri="{FF2B5EF4-FFF2-40B4-BE49-F238E27FC236}">
                  <a16:creationId xmlns:a16="http://schemas.microsoft.com/office/drawing/2014/main" id="{CCD4CBCD-D4F7-2DBD-1C6F-F82ADD7E80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727665">
              <a:off x="2289" y="1258"/>
              <a:ext cx="66" cy="51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20" name="AutoShape 48">
              <a:extLst>
                <a:ext uri="{FF2B5EF4-FFF2-40B4-BE49-F238E27FC236}">
                  <a16:creationId xmlns:a16="http://schemas.microsoft.com/office/drawing/2014/main" id="{9C616F95-58B5-4F88-6B2F-C8FCECE3C7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648987">
              <a:off x="993" y="1611"/>
              <a:ext cx="66" cy="51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21" name="AutoShape 49">
              <a:extLst>
                <a:ext uri="{FF2B5EF4-FFF2-40B4-BE49-F238E27FC236}">
                  <a16:creationId xmlns:a16="http://schemas.microsoft.com/office/drawing/2014/main" id="{30C24573-95E3-D31C-A9C9-3E92854117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727665">
              <a:off x="587" y="1258"/>
              <a:ext cx="66" cy="51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>
            <a:extLst>
              <a:ext uri="{FF2B5EF4-FFF2-40B4-BE49-F238E27FC236}">
                <a16:creationId xmlns:a16="http://schemas.microsoft.com/office/drawing/2014/main" id="{9AD1F578-1E20-443B-5751-6B93341E6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2246313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66688" indent="-166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Application Table of FF</a:t>
            </a:r>
          </a:p>
        </p:txBody>
      </p:sp>
      <p:grpSp>
        <p:nvGrpSpPr>
          <p:cNvPr id="29701" name="Group 5">
            <a:extLst>
              <a:ext uri="{FF2B5EF4-FFF2-40B4-BE49-F238E27FC236}">
                <a16:creationId xmlns:a16="http://schemas.microsoft.com/office/drawing/2014/main" id="{00EA7013-0344-0B5D-5AF4-011BCF1245BC}"/>
              </a:ext>
            </a:extLst>
          </p:cNvPr>
          <p:cNvGrpSpPr>
            <a:grpSpLocks/>
          </p:cNvGrpSpPr>
          <p:nvPr/>
        </p:nvGrpSpPr>
        <p:grpSpPr bwMode="auto">
          <a:xfrm>
            <a:off x="1998664" y="1350964"/>
            <a:ext cx="4384675" cy="2689225"/>
            <a:chOff x="351" y="851"/>
            <a:chExt cx="2762" cy="1694"/>
          </a:xfrm>
        </p:grpSpPr>
        <p:sp>
          <p:nvSpPr>
            <p:cNvPr id="29732" name="Rectangle 6">
              <a:extLst>
                <a:ext uri="{FF2B5EF4-FFF2-40B4-BE49-F238E27FC236}">
                  <a16:creationId xmlns:a16="http://schemas.microsoft.com/office/drawing/2014/main" id="{B06986FC-5A4C-BB99-A0DE-8F246E6B4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" y="2257"/>
              <a:ext cx="23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166688" indent="-166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400"/>
                <a:t>State diagram of T FF</a:t>
              </a:r>
            </a:p>
          </p:txBody>
        </p:sp>
        <p:sp>
          <p:nvSpPr>
            <p:cNvPr id="29733" name="Oval 7">
              <a:extLst>
                <a:ext uri="{FF2B5EF4-FFF2-40B4-BE49-F238E27FC236}">
                  <a16:creationId xmlns:a16="http://schemas.microsoft.com/office/drawing/2014/main" id="{ABC56535-70CC-66AB-E1FF-EEA8D1AFA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1271"/>
              <a:ext cx="380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/>
            </a:p>
          </p:txBody>
        </p:sp>
        <p:sp>
          <p:nvSpPr>
            <p:cNvPr id="29734" name="Oval 8">
              <a:extLst>
                <a:ext uri="{FF2B5EF4-FFF2-40B4-BE49-F238E27FC236}">
                  <a16:creationId xmlns:a16="http://schemas.microsoft.com/office/drawing/2014/main" id="{F556439B-6F47-2D09-5124-2D5B9F985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1205"/>
              <a:ext cx="380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/>
            </a:p>
          </p:txBody>
        </p:sp>
        <p:sp>
          <p:nvSpPr>
            <p:cNvPr id="29735" name="Oval 9">
              <a:extLst>
                <a:ext uri="{FF2B5EF4-FFF2-40B4-BE49-F238E27FC236}">
                  <a16:creationId xmlns:a16="http://schemas.microsoft.com/office/drawing/2014/main" id="{579B72CD-A320-6B03-FE8D-978CC31F2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" y="1141"/>
              <a:ext cx="1558" cy="6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6" name="Oval 10">
              <a:extLst>
                <a:ext uri="{FF2B5EF4-FFF2-40B4-BE49-F238E27FC236}">
                  <a16:creationId xmlns:a16="http://schemas.microsoft.com/office/drawing/2014/main" id="{535B0094-D85C-9BF2-88EF-5E2383F5C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" y="1232"/>
              <a:ext cx="459" cy="45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0</a:t>
              </a:r>
            </a:p>
          </p:txBody>
        </p:sp>
        <p:sp>
          <p:nvSpPr>
            <p:cNvPr id="29737" name="Oval 11">
              <a:extLst>
                <a:ext uri="{FF2B5EF4-FFF2-40B4-BE49-F238E27FC236}">
                  <a16:creationId xmlns:a16="http://schemas.microsoft.com/office/drawing/2014/main" id="{DC69B144-C4DB-5304-CCB3-43EB9179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1232"/>
              <a:ext cx="459" cy="45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1</a:t>
              </a:r>
            </a:p>
          </p:txBody>
        </p:sp>
        <p:sp>
          <p:nvSpPr>
            <p:cNvPr id="29738" name="AutoShape 12">
              <a:extLst>
                <a:ext uri="{FF2B5EF4-FFF2-40B4-BE49-F238E27FC236}">
                  <a16:creationId xmlns:a16="http://schemas.microsoft.com/office/drawing/2014/main" id="{C058DB6B-54FA-FDCE-04C4-250AC0BE99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439344">
              <a:off x="2640" y="1212"/>
              <a:ext cx="40" cy="47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9" name="Rectangle 13">
              <a:extLst>
                <a:ext uri="{FF2B5EF4-FFF2-40B4-BE49-F238E27FC236}">
                  <a16:creationId xmlns:a16="http://schemas.microsoft.com/office/drawing/2014/main" id="{AF693FD8-C615-A085-2D8B-0F7C0197B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" y="983"/>
              <a:ext cx="2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166688" indent="-166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400"/>
                <a:t>0</a:t>
              </a:r>
            </a:p>
          </p:txBody>
        </p:sp>
        <p:sp>
          <p:nvSpPr>
            <p:cNvPr id="29740" name="Rectangle 14">
              <a:extLst>
                <a:ext uri="{FF2B5EF4-FFF2-40B4-BE49-F238E27FC236}">
                  <a16:creationId xmlns:a16="http://schemas.microsoft.com/office/drawing/2014/main" id="{874FEB5E-1E7B-B635-38D4-C72AB4DDD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851"/>
              <a:ext cx="3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166688" indent="-166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1</a:t>
              </a:r>
            </a:p>
          </p:txBody>
        </p:sp>
        <p:sp>
          <p:nvSpPr>
            <p:cNvPr id="29741" name="Rectangle 15">
              <a:extLst>
                <a:ext uri="{FF2B5EF4-FFF2-40B4-BE49-F238E27FC236}">
                  <a16:creationId xmlns:a16="http://schemas.microsoft.com/office/drawing/2014/main" id="{49EFC2B0-CE62-6AF5-5F5B-4A9BCE4CB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794"/>
              <a:ext cx="3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166688" indent="-166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1</a:t>
              </a:r>
            </a:p>
          </p:txBody>
        </p:sp>
        <p:sp>
          <p:nvSpPr>
            <p:cNvPr id="29742" name="Rectangle 16">
              <a:extLst>
                <a:ext uri="{FF2B5EF4-FFF2-40B4-BE49-F238E27FC236}">
                  <a16:creationId xmlns:a16="http://schemas.microsoft.com/office/drawing/2014/main" id="{04EB9AD4-D7D7-83B6-5F84-2D27E4967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1232"/>
              <a:ext cx="2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166688" indent="-1666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2400"/>
                <a:t>0</a:t>
              </a:r>
            </a:p>
          </p:txBody>
        </p:sp>
        <p:sp>
          <p:nvSpPr>
            <p:cNvPr id="29743" name="AutoShape 17">
              <a:extLst>
                <a:ext uri="{FF2B5EF4-FFF2-40B4-BE49-F238E27FC236}">
                  <a16:creationId xmlns:a16="http://schemas.microsoft.com/office/drawing/2014/main" id="{BC86DC8B-464E-FFC3-5B94-224194FC4C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727665">
              <a:off x="2289" y="1258"/>
              <a:ext cx="66" cy="51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4" name="AutoShape 18">
              <a:extLst>
                <a:ext uri="{FF2B5EF4-FFF2-40B4-BE49-F238E27FC236}">
                  <a16:creationId xmlns:a16="http://schemas.microsoft.com/office/drawing/2014/main" id="{19A0967B-C120-7F8F-8A1E-DF224D9D63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648987">
              <a:off x="993" y="1611"/>
              <a:ext cx="66" cy="51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5" name="AutoShape 19">
              <a:extLst>
                <a:ext uri="{FF2B5EF4-FFF2-40B4-BE49-F238E27FC236}">
                  <a16:creationId xmlns:a16="http://schemas.microsoft.com/office/drawing/2014/main" id="{D2C6AEBC-28CC-4403-8D39-B2A4F74911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727665">
              <a:off x="587" y="1258"/>
              <a:ext cx="66" cy="51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aphicFrame>
        <p:nvGraphicFramePr>
          <p:cNvPr id="64532" name="Group 20">
            <a:extLst>
              <a:ext uri="{FF2B5EF4-FFF2-40B4-BE49-F238E27FC236}">
                <a16:creationId xmlns:a16="http://schemas.microsoft.com/office/drawing/2014/main" id="{72BA94C3-767D-4CF4-CE0E-D3ED7C49B59C}"/>
              </a:ext>
            </a:extLst>
          </p:cNvPr>
          <p:cNvGraphicFramePr>
            <a:graphicFrameLocks noGrp="1"/>
          </p:cNvGraphicFramePr>
          <p:nvPr/>
        </p:nvGraphicFramePr>
        <p:xfrm>
          <a:off x="7108825" y="2808288"/>
          <a:ext cx="3054350" cy="3108852"/>
        </p:xfrm>
        <a:graphic>
          <a:graphicData uri="http://schemas.openxmlformats.org/drawingml/2006/table">
            <a:tbl>
              <a:tblPr/>
              <a:tblGrid>
                <a:gridCol w="76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FF i/p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 i/p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>
            <a:extLst>
              <a:ext uri="{FF2B5EF4-FFF2-40B4-BE49-F238E27FC236}">
                <a16:creationId xmlns:a16="http://schemas.microsoft.com/office/drawing/2014/main" id="{86E853D3-8121-DE95-BED3-8AF22D66C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921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en-US" sz="4400" dirty="0">
                <a:solidFill>
                  <a:schemeClr val="tx2"/>
                </a:solidFill>
              </a:rPr>
              <a:t>Analysis of </a:t>
            </a:r>
            <a:r>
              <a:rPr lang="en-US" altLang="en-US" sz="4400" dirty="0">
                <a:solidFill>
                  <a:schemeClr val="tx2"/>
                </a:solidFill>
              </a:rPr>
              <a:t>Sequential </a:t>
            </a:r>
            <a:r>
              <a:rPr lang="tr-TR" altLang="en-US" sz="4400" dirty="0">
                <a:solidFill>
                  <a:schemeClr val="tx2"/>
                </a:solidFill>
              </a:rPr>
              <a:t>Circuits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0157C599-EAE5-0555-AECF-C398E932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600200"/>
            <a:ext cx="7924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tr-TR" altLang="en-US" sz="3200"/>
              <a:t>Example 2</a:t>
            </a:r>
          </a:p>
        </p:txBody>
      </p:sp>
      <p:pic>
        <p:nvPicPr>
          <p:cNvPr id="36870" name="Picture 6">
            <a:extLst>
              <a:ext uri="{FF2B5EF4-FFF2-40B4-BE49-F238E27FC236}">
                <a16:creationId xmlns:a16="http://schemas.microsoft.com/office/drawing/2014/main" id="{C10F5E6D-047A-5883-D63F-ED02C89AF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1" y="2006600"/>
            <a:ext cx="52038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7">
            <a:extLst>
              <a:ext uri="{FF2B5EF4-FFF2-40B4-BE49-F238E27FC236}">
                <a16:creationId xmlns:a16="http://schemas.microsoft.com/office/drawing/2014/main" id="{1CE17769-AD01-4A03-00FC-4F99D3DF7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914" y="1600200"/>
            <a:ext cx="5915025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2" name="Text Box 8">
            <a:extLst>
              <a:ext uri="{FF2B5EF4-FFF2-40B4-BE49-F238E27FC236}">
                <a16:creationId xmlns:a16="http://schemas.microsoft.com/office/drawing/2014/main" id="{104E3E46-E41E-AB50-8E32-C7172223A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2506664"/>
            <a:ext cx="1881188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tr-TR" altLang="en-US" sz="1400" b="1"/>
              <a:t>FF input Equations: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tr-TR" altLang="en-US" sz="1400" b="1"/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tr-TR" altLang="en-US" sz="1400" b="1"/>
              <a:t>DA=AX+BX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tr-TR" altLang="en-US" sz="1400" b="1"/>
              <a:t>DB=A’X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tr-TR" altLang="en-US" sz="1400" b="1"/>
              <a:t>A+=DA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tr-TR" altLang="en-US" sz="1400" b="1"/>
              <a:t>B+=DB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tr-TR" altLang="en-US" sz="1400" b="1"/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tr-TR" altLang="en-US" sz="1400" b="1"/>
              <a:t>Output: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tr-TR" altLang="en-US" sz="1400" b="1"/>
              <a:t>Y=X’(A+B)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tr-TR" altLang="en-US" sz="1400" b="1"/>
          </a:p>
        </p:txBody>
      </p:sp>
      <p:sp>
        <p:nvSpPr>
          <p:cNvPr id="36873" name="Line 9">
            <a:extLst>
              <a:ext uri="{FF2B5EF4-FFF2-40B4-BE49-F238E27FC236}">
                <a16:creationId xmlns:a16="http://schemas.microsoft.com/office/drawing/2014/main" id="{DF7901A9-D334-C794-DBD7-5803C181D2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2026" y="2590801"/>
            <a:ext cx="421322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74" name="Line 10">
            <a:extLst>
              <a:ext uri="{FF2B5EF4-FFF2-40B4-BE49-F238E27FC236}">
                <a16:creationId xmlns:a16="http://schemas.microsoft.com/office/drawing/2014/main" id="{81E3BBF1-5B5B-F967-AE67-73951C037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8051" y="3505200"/>
            <a:ext cx="47466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F9E6FC51-476D-4CC7-9141-9BAD37C13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4075" y="4157663"/>
            <a:ext cx="5867400" cy="127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>
            <a:extLst>
              <a:ext uri="{FF2B5EF4-FFF2-40B4-BE49-F238E27FC236}">
                <a16:creationId xmlns:a16="http://schemas.microsoft.com/office/drawing/2014/main" id="{1A616539-D997-39D9-32C8-793A44368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en-US" sz="4400">
                <a:solidFill>
                  <a:schemeClr val="tx2"/>
                </a:solidFill>
              </a:rPr>
              <a:t>Analysis of </a:t>
            </a:r>
            <a:r>
              <a:rPr lang="en-US" altLang="en-US" sz="4400">
                <a:solidFill>
                  <a:schemeClr val="tx2"/>
                </a:solidFill>
              </a:rPr>
              <a:t>Sequential </a:t>
            </a:r>
            <a:r>
              <a:rPr lang="tr-TR" altLang="en-US" sz="4400">
                <a:solidFill>
                  <a:schemeClr val="tx2"/>
                </a:solidFill>
              </a:rPr>
              <a:t>Circuits</a:t>
            </a:r>
          </a:p>
        </p:txBody>
      </p:sp>
      <p:pic>
        <p:nvPicPr>
          <p:cNvPr id="37893" name="Picture 5">
            <a:extLst>
              <a:ext uri="{FF2B5EF4-FFF2-40B4-BE49-F238E27FC236}">
                <a16:creationId xmlns:a16="http://schemas.microsoft.com/office/drawing/2014/main" id="{A8024B19-6089-4E85-DF2A-E94951B34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09676"/>
            <a:ext cx="76962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6">
            <a:extLst>
              <a:ext uri="{FF2B5EF4-FFF2-40B4-BE49-F238E27FC236}">
                <a16:creationId xmlns:a16="http://schemas.microsoft.com/office/drawing/2014/main" id="{11F1B952-2B91-5F6E-F442-2F53A9977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426" y="979488"/>
            <a:ext cx="316706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tr-TR" altLang="en-US" sz="1400" b="1"/>
              <a:t>State Table: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>
            <a:extLst>
              <a:ext uri="{FF2B5EF4-FFF2-40B4-BE49-F238E27FC236}">
                <a16:creationId xmlns:a16="http://schemas.microsoft.com/office/drawing/2014/main" id="{D228F49A-D125-2506-75D2-FD1877EB4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2133600"/>
            <a:ext cx="128305" cy="31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endParaRPr lang="tr-TR" altLang="en-US" sz="2000" b="1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9FCE0A26-34C8-17FE-52DC-F4D9057DF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solidFill>
                  <a:schemeClr val="tx2"/>
                </a:solidFill>
              </a:rPr>
              <a:t>Basic Design Approach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8C7CB403-8A64-8DAA-0DE8-3D8E0FCA0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49" y="1200150"/>
            <a:ext cx="96488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tr-TR" altLang="en-US" sz="2000" b="1" i="1" dirty="0"/>
              <a:t>Sequential Circuit design: Reverse of analysis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</a:pPr>
            <a:r>
              <a:rPr lang="tr-TR" altLang="en-US" sz="2000" b="1" i="1" dirty="0"/>
              <a:t>    State diagram       </a:t>
            </a:r>
            <a:r>
              <a:rPr lang="en-US" altLang="en-US" sz="2000" b="1" i="1" dirty="0"/>
              <a:t>   </a:t>
            </a:r>
            <a:r>
              <a:rPr lang="tr-TR" altLang="en-US" sz="2000" b="1" i="1" dirty="0"/>
              <a:t> State table    </a:t>
            </a:r>
            <a:r>
              <a:rPr lang="en-US" altLang="en-US" sz="2000" b="1" i="1" dirty="0"/>
              <a:t>   </a:t>
            </a:r>
            <a:r>
              <a:rPr lang="tr-TR" altLang="en-US" sz="2000" b="1" i="1" dirty="0"/>
              <a:t> next s.e.   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</a:pPr>
            <a:r>
              <a:rPr lang="tr-TR" altLang="en-US" sz="2000" b="1" i="1" dirty="0"/>
              <a:t>    FF input eq.               Circuit Diagram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endParaRPr lang="tr-TR" altLang="en-US" sz="2000" b="1" i="1" dirty="0"/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b="1" i="1" dirty="0"/>
              <a:t>Six Step Process</a:t>
            </a:r>
            <a:endParaRPr lang="en-US" altLang="en-US" sz="2000" b="1" dirty="0"/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endParaRPr lang="en-US" altLang="en-US" sz="2000" b="1" dirty="0"/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</a:pPr>
            <a:r>
              <a:rPr lang="en-US" altLang="en-US" sz="2000" b="1" dirty="0"/>
              <a:t>1.  Understand the statement of the Specification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</a:pPr>
            <a:r>
              <a:rPr lang="en-US" altLang="en-US" sz="2000" b="1" dirty="0"/>
              <a:t>2.  Obtain an abstract specification of the SSC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</a:pPr>
            <a:r>
              <a:rPr lang="en-US" altLang="en-US" sz="2000" b="1" dirty="0"/>
              <a:t>3.  Generate State Table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</a:pPr>
            <a:r>
              <a:rPr lang="en-US" altLang="en-US" sz="2000" b="1" dirty="0"/>
              <a:t>4.  Perform state assignment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</a:pPr>
            <a:r>
              <a:rPr lang="en-US" altLang="en-US" sz="2000" b="1" dirty="0"/>
              <a:t>5.  Choose FF types to implement SSC state register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</a:pPr>
            <a:r>
              <a:rPr lang="en-US" altLang="en-US" sz="2000" b="1" dirty="0"/>
              <a:t>6.  Implement the SSC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000" dirty="0"/>
          </a:p>
        </p:txBody>
      </p:sp>
      <p:sp>
        <p:nvSpPr>
          <p:cNvPr id="38919" name="Line 7">
            <a:extLst>
              <a:ext uri="{FF2B5EF4-FFF2-40B4-BE49-F238E27FC236}">
                <a16:creationId xmlns:a16="http://schemas.microsoft.com/office/drawing/2014/main" id="{88B5EB7F-9486-ED0F-A69D-085F82EA5E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3114" y="1673225"/>
            <a:ext cx="484187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0E8C86B8-E944-DA1A-4F40-0FF16137B8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3114" y="1990725"/>
            <a:ext cx="484187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8921" name="Line 9">
            <a:extLst>
              <a:ext uri="{FF2B5EF4-FFF2-40B4-BE49-F238E27FC236}">
                <a16:creationId xmlns:a16="http://schemas.microsoft.com/office/drawing/2014/main" id="{FFE34809-26F4-7044-BCD8-DA943C35C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6226" y="1685925"/>
            <a:ext cx="320674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FD7197DE-3A5C-2311-A9BC-0EAD9D6EE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7838" y="1698625"/>
            <a:ext cx="56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>
            <a:extLst>
              <a:ext uri="{FF2B5EF4-FFF2-40B4-BE49-F238E27FC236}">
                <a16:creationId xmlns:a16="http://schemas.microsoft.com/office/drawing/2014/main" id="{F8901064-2CEC-E15F-93FA-0E753B21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8382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800" dirty="0"/>
              <a:t>Sequential Circuit Design</a:t>
            </a:r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FB7BD96F-4FAC-72E4-D090-2D9C1BBA6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2295525"/>
            <a:ext cx="104394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300" dirty="0">
                <a:cs typeface="Arial" panose="020B0604020202020204" pitchFamily="34" charset="0"/>
              </a:rPr>
              <a:t>Design a sequence detector for the string “1101”. The output must be ‘1’ when the input matches this string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8CAFF45A-CE40-355D-28C7-468A68637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010025"/>
            <a:ext cx="21336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7" name="Line 7">
            <a:extLst>
              <a:ext uri="{FF2B5EF4-FFF2-40B4-BE49-F238E27FC236}">
                <a16:creationId xmlns:a16="http://schemas.microsoft.com/office/drawing/2014/main" id="{589C6FE5-373B-470B-DE96-7485BD2F4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2386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2E2CE531-E234-15FC-A495-35EE53F18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010025"/>
            <a:ext cx="914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6A6443F0-46C5-FD27-5A6E-73278D27D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238625"/>
            <a:ext cx="914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35850" name="Line 10">
            <a:extLst>
              <a:ext uri="{FF2B5EF4-FFF2-40B4-BE49-F238E27FC236}">
                <a16:creationId xmlns:a16="http://schemas.microsoft.com/office/drawing/2014/main" id="{D982B32A-A622-5BFE-4A4B-3AE9ACB85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46722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5851" name="Line 11">
            <a:extLst>
              <a:ext uri="{FF2B5EF4-FFF2-40B4-BE49-F238E27FC236}">
                <a16:creationId xmlns:a16="http://schemas.microsoft.com/office/drawing/2014/main" id="{9320F4E7-CDAC-6FEC-D3BD-A1B11DF2B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6958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5852" name="Rectangle 12">
            <a:extLst>
              <a:ext uri="{FF2B5EF4-FFF2-40B4-BE49-F238E27FC236}">
                <a16:creationId xmlns:a16="http://schemas.microsoft.com/office/drawing/2014/main" id="{45D67052-56EE-3CA7-83E8-CC14A792E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67225"/>
            <a:ext cx="914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35853" name="Rectangle 13">
            <a:extLst>
              <a:ext uri="{FF2B5EF4-FFF2-40B4-BE49-F238E27FC236}">
                <a16:creationId xmlns:a16="http://schemas.microsoft.com/office/drawing/2014/main" id="{A3F4B53F-3144-3ABC-4F28-CBEEBDDEC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086225"/>
            <a:ext cx="1500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anose="030F0702030302020204" pitchFamily="66" charset="0"/>
                <a:cs typeface="Arial" panose="020B0604020202020204" pitchFamily="34" charset="0"/>
              </a:rPr>
              <a:t>Sequence </a:t>
            </a:r>
          </a:p>
          <a:p>
            <a:pPr eaLnBrk="1" hangingPunct="1"/>
            <a:r>
              <a:rPr lang="en-US" altLang="en-US" sz="2200">
                <a:latin typeface="Comic Sans MS" panose="030F0702030302020204" pitchFamily="66" charset="0"/>
                <a:cs typeface="Arial" panose="020B0604020202020204" pitchFamily="34" charset="0"/>
              </a:rPr>
              <a:t>detector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nimBg="1"/>
      <p:bldP spid="35848" grpId="0"/>
      <p:bldP spid="35849" grpId="0"/>
      <p:bldP spid="35852" grpId="0"/>
      <p:bldP spid="358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>
            <a:extLst>
              <a:ext uri="{FF2B5EF4-FFF2-40B4-BE49-F238E27FC236}">
                <a16:creationId xmlns:a16="http://schemas.microsoft.com/office/drawing/2014/main" id="{CDD0FBF1-44F9-2893-559C-94C49BBD6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800" dirty="0"/>
              <a:t>Sequential Circuit Design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BA94D63A-E81D-D13B-1CB0-6A83D6165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990600"/>
            <a:ext cx="109823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300" dirty="0">
                <a:cs typeface="Arial" panose="020B0604020202020204" pitchFamily="34" charset="0"/>
              </a:rPr>
              <a:t>Mealy state machine (remember that in this state machine the output is dependent on input changes and states)</a:t>
            </a:r>
          </a:p>
        </p:txBody>
      </p:sp>
      <p:sp>
        <p:nvSpPr>
          <p:cNvPr id="36870" name="Oval 6">
            <a:extLst>
              <a:ext uri="{FF2B5EF4-FFF2-40B4-BE49-F238E27FC236}">
                <a16:creationId xmlns:a16="http://schemas.microsoft.com/office/drawing/2014/main" id="{21E86533-4DAB-A055-4B3D-A006F9A4D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819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1" name="Oval 7">
            <a:extLst>
              <a:ext uri="{FF2B5EF4-FFF2-40B4-BE49-F238E27FC236}">
                <a16:creationId xmlns:a16="http://schemas.microsoft.com/office/drawing/2014/main" id="{1EB52E3B-D93C-A924-2F7C-CADF7E0CF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819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2" name="Oval 8">
            <a:extLst>
              <a:ext uri="{FF2B5EF4-FFF2-40B4-BE49-F238E27FC236}">
                <a16:creationId xmlns:a16="http://schemas.microsoft.com/office/drawing/2014/main" id="{8E3E3A40-07BB-7EF8-425B-F804DA30E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819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3" name="Oval 9">
            <a:extLst>
              <a:ext uri="{FF2B5EF4-FFF2-40B4-BE49-F238E27FC236}">
                <a16:creationId xmlns:a16="http://schemas.microsoft.com/office/drawing/2014/main" id="{BE1EA39B-6518-01CE-136B-FF8BB65B4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819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6874" name="AutoShape 10">
            <a:extLst>
              <a:ext uri="{FF2B5EF4-FFF2-40B4-BE49-F238E27FC236}">
                <a16:creationId xmlns:a16="http://schemas.microsoft.com/office/drawing/2014/main" id="{B8E64706-EDBA-7AF5-CBA3-D316CBAB5766}"/>
              </a:ext>
            </a:extLst>
          </p:cNvPr>
          <p:cNvCxnSpPr>
            <a:cxnSpLocks noChangeShapeType="1"/>
            <a:stCxn id="36871" idx="7"/>
            <a:endCxn id="36870" idx="1"/>
          </p:cNvCxnSpPr>
          <p:nvPr/>
        </p:nvCxnSpPr>
        <p:spPr bwMode="auto">
          <a:xfrm rot="5400000" flipV="1">
            <a:off x="4685506" y="2324894"/>
            <a:ext cx="1588" cy="1168400"/>
          </a:xfrm>
          <a:prstGeom prst="curvedConnector3">
            <a:avLst>
              <a:gd name="adj1" fmla="val -29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5" name="AutoShape 11">
            <a:extLst>
              <a:ext uri="{FF2B5EF4-FFF2-40B4-BE49-F238E27FC236}">
                <a16:creationId xmlns:a16="http://schemas.microsoft.com/office/drawing/2014/main" id="{A5183F5E-573A-3782-93C4-0F11F439B52F}"/>
              </a:ext>
            </a:extLst>
          </p:cNvPr>
          <p:cNvCxnSpPr>
            <a:cxnSpLocks noChangeShapeType="1"/>
            <a:stCxn id="36871" idx="1"/>
            <a:endCxn id="36871" idx="0"/>
          </p:cNvCxnSpPr>
          <p:nvPr/>
        </p:nvCxnSpPr>
        <p:spPr bwMode="auto">
          <a:xfrm rot="16200000">
            <a:off x="3733800" y="2755900"/>
            <a:ext cx="88900" cy="215900"/>
          </a:xfrm>
          <a:prstGeom prst="curvedConnector3">
            <a:avLst>
              <a:gd name="adj1" fmla="val 5875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6" name="AutoShape 12">
            <a:extLst>
              <a:ext uri="{FF2B5EF4-FFF2-40B4-BE49-F238E27FC236}">
                <a16:creationId xmlns:a16="http://schemas.microsoft.com/office/drawing/2014/main" id="{0C402A69-9A50-1904-C4D8-CFDC6AF72E52}"/>
              </a:ext>
            </a:extLst>
          </p:cNvPr>
          <p:cNvCxnSpPr>
            <a:cxnSpLocks noChangeShapeType="1"/>
            <a:stCxn id="36870" idx="7"/>
            <a:endCxn id="36872" idx="1"/>
          </p:cNvCxnSpPr>
          <p:nvPr/>
        </p:nvCxnSpPr>
        <p:spPr bwMode="auto">
          <a:xfrm rot="5400000" flipV="1">
            <a:off x="6323806" y="2286794"/>
            <a:ext cx="1588" cy="1244600"/>
          </a:xfrm>
          <a:prstGeom prst="curvedConnector3">
            <a:avLst>
              <a:gd name="adj1" fmla="val -29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7" name="Text Box 13">
            <a:extLst>
              <a:ext uri="{FF2B5EF4-FFF2-40B4-BE49-F238E27FC236}">
                <a16:creationId xmlns:a16="http://schemas.microsoft.com/office/drawing/2014/main" id="{482F0AE6-CC5E-784C-5A41-35E9D418A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9718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6878" name="Text Box 14">
            <a:extLst>
              <a:ext uri="{FF2B5EF4-FFF2-40B4-BE49-F238E27FC236}">
                <a16:creationId xmlns:a16="http://schemas.microsoft.com/office/drawing/2014/main" id="{D4A2B1B8-947B-3809-3C04-D2BCE5A62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9718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6879" name="Text Box 15">
            <a:extLst>
              <a:ext uri="{FF2B5EF4-FFF2-40B4-BE49-F238E27FC236}">
                <a16:creationId xmlns:a16="http://schemas.microsoft.com/office/drawing/2014/main" id="{086019CA-5593-4943-3D29-AA5A449CF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9718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6880" name="Text Box 16">
            <a:extLst>
              <a:ext uri="{FF2B5EF4-FFF2-40B4-BE49-F238E27FC236}">
                <a16:creationId xmlns:a16="http://schemas.microsoft.com/office/drawing/2014/main" id="{0B15311D-6DE6-7607-1489-03730B73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9718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36881" name="AutoShape 17">
            <a:extLst>
              <a:ext uri="{FF2B5EF4-FFF2-40B4-BE49-F238E27FC236}">
                <a16:creationId xmlns:a16="http://schemas.microsoft.com/office/drawing/2014/main" id="{FDB15862-605B-FF3A-F8CD-98169CE3A76E}"/>
              </a:ext>
            </a:extLst>
          </p:cNvPr>
          <p:cNvCxnSpPr>
            <a:cxnSpLocks noChangeShapeType="1"/>
            <a:stCxn id="36872" idx="7"/>
            <a:endCxn id="36873" idx="0"/>
          </p:cNvCxnSpPr>
          <p:nvPr/>
        </p:nvCxnSpPr>
        <p:spPr bwMode="auto">
          <a:xfrm rot="16200000">
            <a:off x="7988300" y="2209800"/>
            <a:ext cx="88900" cy="1308100"/>
          </a:xfrm>
          <a:prstGeom prst="curvedConnector3">
            <a:avLst>
              <a:gd name="adj1" fmla="val 6303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2" name="AutoShape 18">
            <a:extLst>
              <a:ext uri="{FF2B5EF4-FFF2-40B4-BE49-F238E27FC236}">
                <a16:creationId xmlns:a16="http://schemas.microsoft.com/office/drawing/2014/main" id="{CD29DCE1-C221-ABEF-004E-52C26B393DB2}"/>
              </a:ext>
            </a:extLst>
          </p:cNvPr>
          <p:cNvCxnSpPr>
            <a:cxnSpLocks noChangeShapeType="1"/>
            <a:stCxn id="36872" idx="1"/>
            <a:endCxn id="36872" idx="0"/>
          </p:cNvCxnSpPr>
          <p:nvPr/>
        </p:nvCxnSpPr>
        <p:spPr bwMode="auto">
          <a:xfrm rot="16200000">
            <a:off x="7010400" y="2755900"/>
            <a:ext cx="88900" cy="215900"/>
          </a:xfrm>
          <a:prstGeom prst="curvedConnector3">
            <a:avLst>
              <a:gd name="adj1" fmla="val 7875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3" name="AutoShape 19">
            <a:extLst>
              <a:ext uri="{FF2B5EF4-FFF2-40B4-BE49-F238E27FC236}">
                <a16:creationId xmlns:a16="http://schemas.microsoft.com/office/drawing/2014/main" id="{2D1608F1-8999-21EE-4142-13F130AC48CB}"/>
              </a:ext>
            </a:extLst>
          </p:cNvPr>
          <p:cNvCxnSpPr>
            <a:cxnSpLocks noChangeShapeType="1"/>
            <a:stCxn id="36873" idx="4"/>
            <a:endCxn id="36871" idx="4"/>
          </p:cNvCxnSpPr>
          <p:nvPr/>
        </p:nvCxnSpPr>
        <p:spPr bwMode="auto">
          <a:xfrm rot="5400000">
            <a:off x="6285706" y="1029494"/>
            <a:ext cx="1588" cy="4800600"/>
          </a:xfrm>
          <a:prstGeom prst="curvedConnector3">
            <a:avLst>
              <a:gd name="adj1" fmla="val 60000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4" name="AutoShape 20">
            <a:extLst>
              <a:ext uri="{FF2B5EF4-FFF2-40B4-BE49-F238E27FC236}">
                <a16:creationId xmlns:a16="http://schemas.microsoft.com/office/drawing/2014/main" id="{68F58F00-2C25-CE34-75D3-4FDE0A72B676}"/>
              </a:ext>
            </a:extLst>
          </p:cNvPr>
          <p:cNvCxnSpPr>
            <a:cxnSpLocks noChangeShapeType="1"/>
            <a:stCxn id="36873" idx="4"/>
            <a:endCxn id="36870" idx="4"/>
          </p:cNvCxnSpPr>
          <p:nvPr/>
        </p:nvCxnSpPr>
        <p:spPr bwMode="auto">
          <a:xfrm rot="5400000">
            <a:off x="7085806" y="1829594"/>
            <a:ext cx="1588" cy="3200400"/>
          </a:xfrm>
          <a:prstGeom prst="curvedConnector3">
            <a:avLst>
              <a:gd name="adj1" fmla="val 280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5" name="Text Box 21">
            <a:extLst>
              <a:ext uri="{FF2B5EF4-FFF2-40B4-BE49-F238E27FC236}">
                <a16:creationId xmlns:a16="http://schemas.microsoft.com/office/drawing/2014/main" id="{46762D23-126E-322C-6C99-7EC560149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2098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0/0</a:t>
            </a:r>
          </a:p>
        </p:txBody>
      </p:sp>
      <p:sp>
        <p:nvSpPr>
          <p:cNvPr id="36886" name="Text Box 22">
            <a:extLst>
              <a:ext uri="{FF2B5EF4-FFF2-40B4-BE49-F238E27FC236}">
                <a16:creationId xmlns:a16="http://schemas.microsoft.com/office/drawing/2014/main" id="{EC3DBD7E-195A-DE71-33BB-E86798E43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0574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1/0</a:t>
            </a:r>
          </a:p>
        </p:txBody>
      </p:sp>
      <p:sp>
        <p:nvSpPr>
          <p:cNvPr id="36887" name="Text Box 23">
            <a:extLst>
              <a:ext uri="{FF2B5EF4-FFF2-40B4-BE49-F238E27FC236}">
                <a16:creationId xmlns:a16="http://schemas.microsoft.com/office/drawing/2014/main" id="{DA3F157D-57C2-0731-1B8E-AD28C0FFC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133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1/0</a:t>
            </a:r>
          </a:p>
        </p:txBody>
      </p:sp>
      <p:sp>
        <p:nvSpPr>
          <p:cNvPr id="36888" name="Text Box 24">
            <a:extLst>
              <a:ext uri="{FF2B5EF4-FFF2-40B4-BE49-F238E27FC236}">
                <a16:creationId xmlns:a16="http://schemas.microsoft.com/office/drawing/2014/main" id="{5233F749-5984-A8F5-8176-06D903D3D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9050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1/0</a:t>
            </a:r>
          </a:p>
        </p:txBody>
      </p:sp>
      <p:sp>
        <p:nvSpPr>
          <p:cNvPr id="36889" name="Text Box 25">
            <a:extLst>
              <a:ext uri="{FF2B5EF4-FFF2-40B4-BE49-F238E27FC236}">
                <a16:creationId xmlns:a16="http://schemas.microsoft.com/office/drawing/2014/main" id="{304359DD-8AC9-332E-DC95-923BF2A3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0574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0/0</a:t>
            </a:r>
          </a:p>
        </p:txBody>
      </p:sp>
      <p:sp>
        <p:nvSpPr>
          <p:cNvPr id="36890" name="Text Box 26">
            <a:extLst>
              <a:ext uri="{FF2B5EF4-FFF2-40B4-BE49-F238E27FC236}">
                <a16:creationId xmlns:a16="http://schemas.microsoft.com/office/drawing/2014/main" id="{9BA5ED15-1299-5ECA-C158-74ED37D8A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03860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0/0</a:t>
            </a:r>
          </a:p>
        </p:txBody>
      </p:sp>
      <p:sp>
        <p:nvSpPr>
          <p:cNvPr id="36891" name="Text Box 27">
            <a:extLst>
              <a:ext uri="{FF2B5EF4-FFF2-40B4-BE49-F238E27FC236}">
                <a16:creationId xmlns:a16="http://schemas.microsoft.com/office/drawing/2014/main" id="{C0F4A5A0-973F-A7EE-DD24-28DA8A36D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58140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1/1</a:t>
            </a:r>
          </a:p>
        </p:txBody>
      </p:sp>
      <p:cxnSp>
        <p:nvCxnSpPr>
          <p:cNvPr id="36892" name="AutoShape 28">
            <a:extLst>
              <a:ext uri="{FF2B5EF4-FFF2-40B4-BE49-F238E27FC236}">
                <a16:creationId xmlns:a16="http://schemas.microsoft.com/office/drawing/2014/main" id="{D9A80ED0-7906-F614-CA18-91647E474B58}"/>
              </a:ext>
            </a:extLst>
          </p:cNvPr>
          <p:cNvCxnSpPr>
            <a:cxnSpLocks noChangeShapeType="1"/>
            <a:stCxn id="36870" idx="4"/>
            <a:endCxn id="36871" idx="4"/>
          </p:cNvCxnSpPr>
          <p:nvPr/>
        </p:nvCxnSpPr>
        <p:spPr bwMode="auto">
          <a:xfrm rot="5400000">
            <a:off x="4685506" y="2629694"/>
            <a:ext cx="1588" cy="16002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3" name="Text Box 29">
            <a:extLst>
              <a:ext uri="{FF2B5EF4-FFF2-40B4-BE49-F238E27FC236}">
                <a16:creationId xmlns:a16="http://schemas.microsoft.com/office/drawing/2014/main" id="{857DBEDD-C2CF-C7DD-67BB-E27B10E75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0/0</a:t>
            </a:r>
          </a:p>
        </p:txBody>
      </p:sp>
      <p:sp>
        <p:nvSpPr>
          <p:cNvPr id="36894" name="Text Box 30">
            <a:extLst>
              <a:ext uri="{FF2B5EF4-FFF2-40B4-BE49-F238E27FC236}">
                <a16:creationId xmlns:a16="http://schemas.microsoft.com/office/drawing/2014/main" id="{5960E6A3-C1E8-609E-E44B-C49CB0303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5229226"/>
            <a:ext cx="83058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300">
                <a:cs typeface="Arial" panose="020B0604020202020204" pitchFamily="34" charset="0"/>
              </a:rPr>
              <a:t>Assign binary values to each state. Example:</a:t>
            </a:r>
          </a:p>
          <a:p>
            <a:pPr>
              <a:spcBef>
                <a:spcPct val="50000"/>
              </a:spcBef>
            </a:pPr>
            <a:r>
              <a:rPr lang="en-US" altLang="en-US" sz="2300">
                <a:cs typeface="Arial" panose="020B0604020202020204" pitchFamily="34" charset="0"/>
              </a:rPr>
              <a:t>A = 00, B = 01, C = 11, D 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70" grpId="0" animBg="1"/>
      <p:bldP spid="36871" grpId="0" animBg="1"/>
      <p:bldP spid="36872" grpId="0" animBg="1"/>
      <p:bldP spid="36873" grpId="0" animBg="1"/>
      <p:bldP spid="36877" grpId="0"/>
      <p:bldP spid="36878" grpId="0"/>
      <p:bldP spid="36879" grpId="0"/>
      <p:bldP spid="36880" grpId="0"/>
      <p:bldP spid="36885" grpId="0"/>
      <p:bldP spid="36886" grpId="0"/>
      <p:bldP spid="36887" grpId="0"/>
      <p:bldP spid="36888" grpId="0"/>
      <p:bldP spid="36889" grpId="0"/>
      <p:bldP spid="36890" grpId="0"/>
      <p:bldP spid="36891" grpId="0"/>
      <p:bldP spid="36893" grpId="0"/>
      <p:bldP spid="3689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>
            <a:extLst>
              <a:ext uri="{FF2B5EF4-FFF2-40B4-BE49-F238E27FC236}">
                <a16:creationId xmlns:a16="http://schemas.microsoft.com/office/drawing/2014/main" id="{BB0F42B0-F6A5-F98B-C7D9-031B3188F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800">
                <a:solidFill>
                  <a:srgbClr val="FF0033"/>
                </a:solidFill>
              </a:rPr>
              <a:t>Sequential Circuit Design</a:t>
            </a:r>
          </a:p>
        </p:txBody>
      </p:sp>
      <p:graphicFrame>
        <p:nvGraphicFramePr>
          <p:cNvPr id="38917" name="Object 5">
            <a:extLst>
              <a:ext uri="{FF2B5EF4-FFF2-40B4-BE49-F238E27FC236}">
                <a16:creationId xmlns:a16="http://schemas.microsoft.com/office/drawing/2014/main" id="{03CCB85C-CDAF-BEE6-EAF8-0359216378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295400"/>
          <a:ext cx="29718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66720" imgH="1669680" progId="Word.Document.8">
                  <p:embed/>
                </p:oleObj>
              </mc:Choice>
              <mc:Fallback>
                <p:oleObj name="Document" r:id="rId2" imgW="3366720" imgH="1669680" progId="Word.Document.8">
                  <p:embed/>
                  <p:pic>
                    <p:nvPicPr>
                      <p:cNvPr id="38917" name="Object 5">
                        <a:extLst>
                          <a:ext uri="{FF2B5EF4-FFF2-40B4-BE49-F238E27FC236}">
                            <a16:creationId xmlns:a16="http://schemas.microsoft.com/office/drawing/2014/main" id="{03CCB85C-CDAF-BEE6-EAF8-0359216378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295400"/>
                        <a:ext cx="29718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6">
            <a:extLst>
              <a:ext uri="{FF2B5EF4-FFF2-40B4-BE49-F238E27FC236}">
                <a16:creationId xmlns:a16="http://schemas.microsoft.com/office/drawing/2014/main" id="{8E7599A2-7061-8355-55C4-51F5A3A22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838200"/>
            <a:ext cx="83058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300">
                <a:latin typeface="Comic Sans MS" panose="030F0702030302020204" pitchFamily="66" charset="0"/>
              </a:rPr>
              <a:t>Make Table FROM present state &amp; input TO next state &amp; output, and FF inputs.</a:t>
            </a:r>
            <a:endParaRPr lang="en-US" altLang="en-US" sz="23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38919" name="Picture 7">
            <a:extLst>
              <a:ext uri="{FF2B5EF4-FFF2-40B4-BE49-F238E27FC236}">
                <a16:creationId xmlns:a16="http://schemas.microsoft.com/office/drawing/2014/main" id="{B7527276-6EC1-E4C6-3D7A-AF743BDEF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6858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Text Box 8">
            <a:extLst>
              <a:ext uri="{FF2B5EF4-FFF2-40B4-BE49-F238E27FC236}">
                <a16:creationId xmlns:a16="http://schemas.microsoft.com/office/drawing/2014/main" id="{8B39DB1D-C458-BAFB-B31E-E1BF11E0D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338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FFD5025E-3962-19BE-44E1-CAF34E0A7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2672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138C63AB-C15B-0B64-84F2-3D6777386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768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CA583DCF-95C5-763C-79ED-F1A1C8650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4102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38920" grpId="0"/>
      <p:bldP spid="38921" grpId="0"/>
      <p:bldP spid="38922" grpId="0"/>
      <p:bldP spid="389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228EA496-0D1F-C67E-51BA-00CE903FF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D6BBA2E-D98B-3E4E-FBAB-ED2D0BA60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68ABD358-F90C-5A49-9FD2-CAFA10B79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800">
                <a:solidFill>
                  <a:srgbClr val="FF0033"/>
                </a:solidFill>
              </a:rPr>
              <a:t>Sequential Circuit Design</a:t>
            </a:r>
          </a:p>
        </p:txBody>
      </p:sp>
      <p:sp>
        <p:nvSpPr>
          <p:cNvPr id="7174" name="Text Box 5">
            <a:extLst>
              <a:ext uri="{FF2B5EF4-FFF2-40B4-BE49-F238E27FC236}">
                <a16:creationId xmlns:a16="http://schemas.microsoft.com/office/drawing/2014/main" id="{9A08B9C9-45AE-20AA-FDC0-81EFD2921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838201"/>
            <a:ext cx="83058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300">
                <a:latin typeface="Comic Sans MS" panose="030F0702030302020204" pitchFamily="66" charset="0"/>
              </a:rPr>
              <a:t>K-maps of the states &amp; the outputs</a:t>
            </a:r>
            <a:endParaRPr lang="en-US" altLang="en-US" sz="23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39942" name="Picture 6">
            <a:extLst>
              <a:ext uri="{FF2B5EF4-FFF2-40B4-BE49-F238E27FC236}">
                <a16:creationId xmlns:a16="http://schemas.microsoft.com/office/drawing/2014/main" id="{67C4D9C8-64B7-198E-97DC-F98D238CA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1"/>
            <a:ext cx="46482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7">
            <a:extLst>
              <a:ext uri="{FF2B5EF4-FFF2-40B4-BE49-F238E27FC236}">
                <a16:creationId xmlns:a16="http://schemas.microsoft.com/office/drawing/2014/main" id="{678626CA-6518-E552-0008-81281BC94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733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6182BB21-3521-9A81-04BD-A24677FCE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4290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Comic Sans MS" panose="030F0702030302020204" pitchFamily="66" charset="0"/>
              </a:rPr>
              <a:t>Q1 Q0</a:t>
            </a:r>
          </a:p>
        </p:txBody>
      </p:sp>
      <p:sp>
        <p:nvSpPr>
          <p:cNvPr id="39945" name="Line 9">
            <a:extLst>
              <a:ext uri="{FF2B5EF4-FFF2-40B4-BE49-F238E27FC236}">
                <a16:creationId xmlns:a16="http://schemas.microsoft.com/office/drawing/2014/main" id="{5DD45A84-A7D2-57DF-5BDA-FAB199671A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3505200"/>
            <a:ext cx="685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946" name="Text Box 10">
            <a:extLst>
              <a:ext uri="{FF2B5EF4-FFF2-40B4-BE49-F238E27FC236}">
                <a16:creationId xmlns:a16="http://schemas.microsoft.com/office/drawing/2014/main" id="{6932C11A-D012-EF8B-E029-8A14F7DEE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429001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J1</a:t>
            </a: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9947" name="Object 11">
            <a:extLst>
              <a:ext uri="{FF2B5EF4-FFF2-40B4-BE49-F238E27FC236}">
                <a16:creationId xmlns:a16="http://schemas.microsoft.com/office/drawing/2014/main" id="{5ACD7831-DE41-AF16-446F-28AE70D969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886201"/>
          <a:ext cx="30480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3" imgW="2375818" imgH="647841" progId="Excel.Sheet.8">
                  <p:embed/>
                </p:oleObj>
              </mc:Choice>
              <mc:Fallback>
                <p:oleObj name="Hoja de cálculo" r:id="rId3" imgW="2375818" imgH="647841" progId="Excel.Sheet.8">
                  <p:embed/>
                  <p:pic>
                    <p:nvPicPr>
                      <p:cNvPr id="39947" name="Object 11">
                        <a:extLst>
                          <a:ext uri="{FF2B5EF4-FFF2-40B4-BE49-F238E27FC236}">
                            <a16:creationId xmlns:a16="http://schemas.microsoft.com/office/drawing/2014/main" id="{5ACD7831-DE41-AF16-446F-28AE70D969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886201"/>
                        <a:ext cx="30480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Oval 12">
            <a:extLst>
              <a:ext uri="{FF2B5EF4-FFF2-40B4-BE49-F238E27FC236}">
                <a16:creationId xmlns:a16="http://schemas.microsoft.com/office/drawing/2014/main" id="{EE08C68D-ACAF-CC5D-2BAE-6C79DBDAA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1143000" cy="457200"/>
          </a:xfrm>
          <a:prstGeom prst="ellips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0033"/>
              </a:solidFill>
              <a:latin typeface="Comic Sans MS" panose="030F0702030302020204" pitchFamily="66" charset="0"/>
            </a:endParaRPr>
          </a:p>
        </p:txBody>
      </p:sp>
      <p:pic>
        <p:nvPicPr>
          <p:cNvPr id="39949" name="Picture 13">
            <a:extLst>
              <a:ext uri="{FF2B5EF4-FFF2-40B4-BE49-F238E27FC236}">
                <a16:creationId xmlns:a16="http://schemas.microsoft.com/office/drawing/2014/main" id="{38814532-47B3-D3E4-B424-2DA984C42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963989"/>
            <a:ext cx="30480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50" name="Text Box 14">
            <a:extLst>
              <a:ext uri="{FF2B5EF4-FFF2-40B4-BE49-F238E27FC236}">
                <a16:creationId xmlns:a16="http://schemas.microsoft.com/office/drawing/2014/main" id="{CA922F71-92A4-1A80-DD6B-AC31DE906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733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53E7C628-1414-49F8-980D-FA332667E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290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Comic Sans MS" panose="030F0702030302020204" pitchFamily="66" charset="0"/>
              </a:rPr>
              <a:t>Q1 Q0</a:t>
            </a:r>
          </a:p>
        </p:txBody>
      </p:sp>
      <p:sp>
        <p:nvSpPr>
          <p:cNvPr id="39952" name="Line 16">
            <a:extLst>
              <a:ext uri="{FF2B5EF4-FFF2-40B4-BE49-F238E27FC236}">
                <a16:creationId xmlns:a16="http://schemas.microsoft.com/office/drawing/2014/main" id="{4D404CFA-82D5-5008-D4EC-5C84F49FC0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3505200"/>
            <a:ext cx="685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953" name="Text Box 17">
            <a:extLst>
              <a:ext uri="{FF2B5EF4-FFF2-40B4-BE49-F238E27FC236}">
                <a16:creationId xmlns:a16="http://schemas.microsoft.com/office/drawing/2014/main" id="{364A0CEC-74A7-4A58-AB77-4B32534A0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429001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K1</a:t>
            </a: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39954" name="Rectangle 18">
            <a:extLst>
              <a:ext uri="{FF2B5EF4-FFF2-40B4-BE49-F238E27FC236}">
                <a16:creationId xmlns:a16="http://schemas.microsoft.com/office/drawing/2014/main" id="{2C2B8822-D4D5-B32F-31E3-548AD337A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rect">
            <a:avLst/>
          </a:prstGeom>
          <a:noFill/>
          <a:ln w="254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5" name="Rectangle 19">
            <a:extLst>
              <a:ext uri="{FF2B5EF4-FFF2-40B4-BE49-F238E27FC236}">
                <a16:creationId xmlns:a16="http://schemas.microsoft.com/office/drawing/2014/main" id="{7B64843E-9712-2A23-52FF-867774389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4267200"/>
            <a:ext cx="457200" cy="457200"/>
          </a:xfrm>
          <a:prstGeom prst="rect">
            <a:avLst/>
          </a:prstGeom>
          <a:noFill/>
          <a:ln w="254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6" name="Line 20">
            <a:extLst>
              <a:ext uri="{FF2B5EF4-FFF2-40B4-BE49-F238E27FC236}">
                <a16:creationId xmlns:a16="http://schemas.microsoft.com/office/drawing/2014/main" id="{78C74B3B-609D-B6E9-547C-FE2F9DD48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267200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957" name="Line 21">
            <a:extLst>
              <a:ext uri="{FF2B5EF4-FFF2-40B4-BE49-F238E27FC236}">
                <a16:creationId xmlns:a16="http://schemas.microsoft.com/office/drawing/2014/main" id="{2E3D4A65-7DE3-CFA0-2A9B-BE91BACA6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4267200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pic>
        <p:nvPicPr>
          <p:cNvPr id="39958" name="Picture 22">
            <a:extLst>
              <a:ext uri="{FF2B5EF4-FFF2-40B4-BE49-F238E27FC236}">
                <a16:creationId xmlns:a16="http://schemas.microsoft.com/office/drawing/2014/main" id="{BD0420E5-90EF-65B5-FB5B-E18BF40F3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562601"/>
            <a:ext cx="32766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59" name="Text Box 23">
            <a:extLst>
              <a:ext uri="{FF2B5EF4-FFF2-40B4-BE49-F238E27FC236}">
                <a16:creationId xmlns:a16="http://schemas.microsoft.com/office/drawing/2014/main" id="{0A8FE738-F683-A545-3DDE-B8A6EC183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410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39960" name="Text Box 24">
            <a:extLst>
              <a:ext uri="{FF2B5EF4-FFF2-40B4-BE49-F238E27FC236}">
                <a16:creationId xmlns:a16="http://schemas.microsoft.com/office/drawing/2014/main" id="{4DD0EC1F-CD8D-33CF-F955-AC18C5B9A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1054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Comic Sans MS" panose="030F0702030302020204" pitchFamily="66" charset="0"/>
              </a:rPr>
              <a:t>Q1 Q0</a:t>
            </a:r>
          </a:p>
        </p:txBody>
      </p:sp>
      <p:sp>
        <p:nvSpPr>
          <p:cNvPr id="39961" name="Line 25">
            <a:extLst>
              <a:ext uri="{FF2B5EF4-FFF2-40B4-BE49-F238E27FC236}">
                <a16:creationId xmlns:a16="http://schemas.microsoft.com/office/drawing/2014/main" id="{0999B49E-04B5-F8B9-89EC-277C0A3B26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7400" y="5181600"/>
            <a:ext cx="685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962" name="Text Box 26">
            <a:extLst>
              <a:ext uri="{FF2B5EF4-FFF2-40B4-BE49-F238E27FC236}">
                <a16:creationId xmlns:a16="http://schemas.microsoft.com/office/drawing/2014/main" id="{FDFFA4D6-7DDF-61FB-7DAE-ECCDF5D5C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05401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J0 = I</a:t>
            </a: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39963" name="Oval 27">
            <a:extLst>
              <a:ext uri="{FF2B5EF4-FFF2-40B4-BE49-F238E27FC236}">
                <a16:creationId xmlns:a16="http://schemas.microsoft.com/office/drawing/2014/main" id="{F2ED6B9A-39DA-688F-2F9D-FBA9E6A2C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943600"/>
            <a:ext cx="2438400" cy="3048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9964" name="Picture 28">
            <a:extLst>
              <a:ext uri="{FF2B5EF4-FFF2-40B4-BE49-F238E27FC236}">
                <a16:creationId xmlns:a16="http://schemas.microsoft.com/office/drawing/2014/main" id="{7CF9A6CF-69A8-99C4-6190-A7475BB1E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562601"/>
            <a:ext cx="34290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65" name="Text Box 29">
            <a:extLst>
              <a:ext uri="{FF2B5EF4-FFF2-40B4-BE49-F238E27FC236}">
                <a16:creationId xmlns:a16="http://schemas.microsoft.com/office/drawing/2014/main" id="{ABB9FA87-7BE4-A841-F2DA-EEFD23443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410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39966" name="Text Box 30">
            <a:extLst>
              <a:ext uri="{FF2B5EF4-FFF2-40B4-BE49-F238E27FC236}">
                <a16:creationId xmlns:a16="http://schemas.microsoft.com/office/drawing/2014/main" id="{5615FF58-E00A-CA3B-4D75-488DED6CD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1054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Comic Sans MS" panose="030F0702030302020204" pitchFamily="66" charset="0"/>
              </a:rPr>
              <a:t>Q1 Q0</a:t>
            </a:r>
          </a:p>
        </p:txBody>
      </p:sp>
      <p:sp>
        <p:nvSpPr>
          <p:cNvPr id="39967" name="Line 31">
            <a:extLst>
              <a:ext uri="{FF2B5EF4-FFF2-40B4-BE49-F238E27FC236}">
                <a16:creationId xmlns:a16="http://schemas.microsoft.com/office/drawing/2014/main" id="{3398C251-0602-11E9-DB2F-D15A16D1D6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5181600"/>
            <a:ext cx="685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968" name="Text Box 32">
            <a:extLst>
              <a:ext uri="{FF2B5EF4-FFF2-40B4-BE49-F238E27FC236}">
                <a16:creationId xmlns:a16="http://schemas.microsoft.com/office/drawing/2014/main" id="{E3A323CC-57D8-57F7-F032-C64047B1C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105401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K0 = I’</a:t>
            </a: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39969" name="Oval 33">
            <a:extLst>
              <a:ext uri="{FF2B5EF4-FFF2-40B4-BE49-F238E27FC236}">
                <a16:creationId xmlns:a16="http://schemas.microsoft.com/office/drawing/2014/main" id="{8D102CFB-CEF4-829A-A39D-85FB8480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715000"/>
            <a:ext cx="2438400" cy="3048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70" name="Text Box 34">
            <a:extLst>
              <a:ext uri="{FF2B5EF4-FFF2-40B4-BE49-F238E27FC236}">
                <a16:creationId xmlns:a16="http://schemas.microsoft.com/office/drawing/2014/main" id="{F8C571B5-3540-0062-B5D2-EDCAE33B8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429001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= IQ0</a:t>
            </a: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39971" name="Text Box 35">
            <a:extLst>
              <a:ext uri="{FF2B5EF4-FFF2-40B4-BE49-F238E27FC236}">
                <a16:creationId xmlns:a16="http://schemas.microsoft.com/office/drawing/2014/main" id="{63C9C1C4-1017-5666-474E-5F2F10F02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429001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= Q0’</a:t>
            </a: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39972" name="Picture 36">
            <a:extLst>
              <a:ext uri="{FF2B5EF4-FFF2-40B4-BE49-F238E27FC236}">
                <a16:creationId xmlns:a16="http://schemas.microsoft.com/office/drawing/2014/main" id="{2457A326-FAA8-B650-7C82-E78BFADA3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905000"/>
            <a:ext cx="31242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73" name="Text Box 37">
            <a:extLst>
              <a:ext uri="{FF2B5EF4-FFF2-40B4-BE49-F238E27FC236}">
                <a16:creationId xmlns:a16="http://schemas.microsoft.com/office/drawing/2014/main" id="{C4FD568A-A6AF-C5F1-AEBE-221018614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752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39974" name="Text Box 38">
            <a:extLst>
              <a:ext uri="{FF2B5EF4-FFF2-40B4-BE49-F238E27FC236}">
                <a16:creationId xmlns:a16="http://schemas.microsoft.com/office/drawing/2014/main" id="{8D9A22ED-DCCB-2E9E-0A50-7EC0F3BA2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447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Comic Sans MS" panose="030F0702030302020204" pitchFamily="66" charset="0"/>
              </a:rPr>
              <a:t>Q1 Q0</a:t>
            </a:r>
          </a:p>
        </p:txBody>
      </p:sp>
      <p:sp>
        <p:nvSpPr>
          <p:cNvPr id="39975" name="Line 39">
            <a:extLst>
              <a:ext uri="{FF2B5EF4-FFF2-40B4-BE49-F238E27FC236}">
                <a16:creationId xmlns:a16="http://schemas.microsoft.com/office/drawing/2014/main" id="{2EDBF410-0566-3E68-17BE-7CDF52163C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62800" y="1524000"/>
            <a:ext cx="685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976" name="Text Box 40">
            <a:extLst>
              <a:ext uri="{FF2B5EF4-FFF2-40B4-BE49-F238E27FC236}">
                <a16:creationId xmlns:a16="http://schemas.microsoft.com/office/drawing/2014/main" id="{88A6FE8B-ED5C-6DAB-36E8-55161DB7A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447801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Output = IQ1Q0’</a:t>
            </a: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/>
      <p:bldP spid="39944" grpId="0"/>
      <p:bldP spid="39946" grpId="0"/>
      <p:bldP spid="39948" grpId="0" animBg="1"/>
      <p:bldP spid="39950" grpId="0"/>
      <p:bldP spid="39951" grpId="0"/>
      <p:bldP spid="39953" grpId="0"/>
      <p:bldP spid="39954" grpId="0" animBg="1"/>
      <p:bldP spid="39955" grpId="0" animBg="1"/>
      <p:bldP spid="39959" grpId="0"/>
      <p:bldP spid="39960" grpId="0"/>
      <p:bldP spid="39962" grpId="0"/>
      <p:bldP spid="39963" grpId="0" animBg="1"/>
      <p:bldP spid="39965" grpId="0"/>
      <p:bldP spid="39966" grpId="0"/>
      <p:bldP spid="39968" grpId="0"/>
      <p:bldP spid="39969" grpId="0" animBg="1"/>
      <p:bldP spid="39970" grpId="0"/>
      <p:bldP spid="39971" grpId="0"/>
      <p:bldP spid="39973" grpId="0"/>
      <p:bldP spid="39974" grpId="0"/>
      <p:bldP spid="399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FF96500-960B-2A87-76F1-3F522EC6C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B8D81FE-BDF1-5523-EB42-FE0848AFA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0E2827BA-1F16-ECBA-CFE3-556C4ADE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800">
                <a:solidFill>
                  <a:srgbClr val="FF0033"/>
                </a:solidFill>
              </a:rPr>
              <a:t>Sequential Circuit Design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E2B60A25-AACD-1DFA-62AE-15742039E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838201"/>
            <a:ext cx="83058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300">
                <a:latin typeface="Comic Sans MS" panose="030F0702030302020204" pitchFamily="66" charset="0"/>
              </a:rPr>
              <a:t>Layout Diagram</a:t>
            </a:r>
            <a:endParaRPr lang="en-US" altLang="en-US" sz="23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9CF72652-68A7-4921-2E8E-33F842AEF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1"/>
            <a:ext cx="23622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J1 = IQ0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K1 = Q0’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J0 = I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K0 = I’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Output = IQ1Q0’</a:t>
            </a: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43015" name="Picture 7">
            <a:extLst>
              <a:ext uri="{FF2B5EF4-FFF2-40B4-BE49-F238E27FC236}">
                <a16:creationId xmlns:a16="http://schemas.microsoft.com/office/drawing/2014/main" id="{AC6074E9-5AE7-18EB-57E1-B6C3763AB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1"/>
            <a:ext cx="52578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>
            <a:extLst>
              <a:ext uri="{FF2B5EF4-FFF2-40B4-BE49-F238E27FC236}">
                <a16:creationId xmlns:a16="http://schemas.microsoft.com/office/drawing/2014/main" id="{251F4AE9-91E0-B826-C8B0-E44CA7C95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5000" b="1">
              <a:solidFill>
                <a:srgbClr val="FF0000"/>
              </a:solidFill>
            </a:endParaRPr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37A7211C-3892-1F37-3DE1-95C31CDC18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366821"/>
              </p:ext>
            </p:extLst>
          </p:nvPr>
        </p:nvGraphicFramePr>
        <p:xfrm>
          <a:off x="4648200" y="1714501"/>
          <a:ext cx="251460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497330" imgH="1287066" progId="Visio.Drawing.6">
                  <p:embed/>
                </p:oleObj>
              </mc:Choice>
              <mc:Fallback>
                <p:oleObj name="Visio" r:id="rId2" imgW="1497330" imgH="1287066" progId="Visio.Drawing.6">
                  <p:embed/>
                  <p:pic>
                    <p:nvPicPr>
                      <p:cNvPr id="1026" name="Object 5">
                        <a:extLst>
                          <a:ext uri="{FF2B5EF4-FFF2-40B4-BE49-F238E27FC236}">
                            <a16:creationId xmlns:a16="http://schemas.microsoft.com/office/drawing/2014/main" id="{37A7211C-3892-1F37-3DE1-95C31CDC18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14501"/>
                        <a:ext cx="2514600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6">
            <a:extLst>
              <a:ext uri="{FF2B5EF4-FFF2-40B4-BE49-F238E27FC236}">
                <a16:creationId xmlns:a16="http://schemas.microsoft.com/office/drawing/2014/main" id="{29C24BB7-D0E7-66C0-480A-D10C8A1E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3648076"/>
            <a:ext cx="1219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DAE54114-4A71-6034-AC01-E78FC1EA9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81301"/>
            <a:ext cx="9144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300">
                <a:cs typeface="Arial" panose="020B0604020202020204" pitchFamily="34" charset="0"/>
              </a:rPr>
              <a:t>Storage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300">
                <a:cs typeface="Arial" panose="020B0604020202020204" pitchFamily="34" charset="0"/>
              </a:rPr>
              <a:t>elements</a:t>
            </a:r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C854A3C5-3CEC-5237-B271-74E5BE0F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4549169"/>
            <a:ext cx="11125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A combinational circuit and storage elements are interconnected to form a sequential circuit.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altLang="en-US" sz="800" dirty="0">
              <a:cs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The information stored at any time defines the state of the circuit at that time.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altLang="en-US" sz="800" dirty="0">
              <a:cs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The next state of the storage elements is a function of the inputs and the present state.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altLang="en-US" sz="800" dirty="0">
              <a:cs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Synchronous sequential circuit can be defined from the knowledge of its signals at discrete instants.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6FA2DC16-2B36-05D9-6893-AB0964B01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572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100" dirty="0"/>
              <a:t>Sequential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>
            <a:extLst>
              <a:ext uri="{FF2B5EF4-FFF2-40B4-BE49-F238E27FC236}">
                <a16:creationId xmlns:a16="http://schemas.microsoft.com/office/drawing/2014/main" id="{84C73681-4E94-E15A-566F-590CCD8D0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7620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500" dirty="0">
                <a:cs typeface="Arial" panose="020B0604020202020204" pitchFamily="34" charset="0"/>
              </a:rPr>
              <a:t>Moore State Machine for the sequence detector 110</a:t>
            </a:r>
          </a:p>
        </p:txBody>
      </p:sp>
      <p:sp>
        <p:nvSpPr>
          <p:cNvPr id="8198" name="Rectangle 5">
            <a:extLst>
              <a:ext uri="{FF2B5EF4-FFF2-40B4-BE49-F238E27FC236}">
                <a16:creationId xmlns:a16="http://schemas.microsoft.com/office/drawing/2014/main" id="{DF33367B-6CDF-4211-8FD5-7F43638A1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>
                <a:cs typeface="Arial" panose="020B0604020202020204" pitchFamily="34" charset="0"/>
              </a:rPr>
              <a:t>Sequential Circuit Design</a:t>
            </a:r>
          </a:p>
        </p:txBody>
      </p:sp>
      <p:sp>
        <p:nvSpPr>
          <p:cNvPr id="8199" name="Line 6">
            <a:extLst>
              <a:ext uri="{FF2B5EF4-FFF2-40B4-BE49-F238E27FC236}">
                <a16:creationId xmlns:a16="http://schemas.microsoft.com/office/drawing/2014/main" id="{37A058BA-A9A3-B7F9-7C2F-7F8A8C2B0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00200"/>
            <a:ext cx="830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graphicFrame>
        <p:nvGraphicFramePr>
          <p:cNvPr id="8194" name="Object 7">
            <a:extLst>
              <a:ext uri="{FF2B5EF4-FFF2-40B4-BE49-F238E27FC236}">
                <a16:creationId xmlns:a16="http://schemas.microsoft.com/office/drawing/2014/main" id="{1C7263C4-AC3E-0377-1CAF-42869461A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524376"/>
          <a:ext cx="5029200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561511" imgH="865346" progId="Visio.Drawing.6">
                  <p:embed/>
                </p:oleObj>
              </mc:Choice>
              <mc:Fallback>
                <p:oleObj name="Visio" r:id="rId2" imgW="2561511" imgH="865346" progId="Visio.Drawing.6">
                  <p:embed/>
                  <p:pic>
                    <p:nvPicPr>
                      <p:cNvPr id="8194" name="Object 7">
                        <a:extLst>
                          <a:ext uri="{FF2B5EF4-FFF2-40B4-BE49-F238E27FC236}">
                            <a16:creationId xmlns:a16="http://schemas.microsoft.com/office/drawing/2014/main" id="{1C7263C4-AC3E-0377-1CAF-42869461A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24376"/>
                        <a:ext cx="5029200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>
            <a:extLst>
              <a:ext uri="{FF2B5EF4-FFF2-40B4-BE49-F238E27FC236}">
                <a16:creationId xmlns:a16="http://schemas.microsoft.com/office/drawing/2014/main" id="{094D4E87-7B06-B6AB-9B96-9D6CFC9D7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09600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4BF58FB4-8B5F-6305-D31F-E74F533ED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09600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226B3809-F925-253A-CF98-A614518D3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09600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EE4A43D4-2481-5818-8E6C-5C44649F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9600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693EF2CC-C06A-6528-4687-263D99568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096001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8205" name="Text Box 13">
            <a:extLst>
              <a:ext uri="{FF2B5EF4-FFF2-40B4-BE49-F238E27FC236}">
                <a16:creationId xmlns:a16="http://schemas.microsoft.com/office/drawing/2014/main" id="{63BDC26B-AD16-9567-5D36-22916893D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609600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206" name="Oval 14">
            <a:extLst>
              <a:ext uri="{FF2B5EF4-FFF2-40B4-BE49-F238E27FC236}">
                <a16:creationId xmlns:a16="http://schemas.microsoft.com/office/drawing/2014/main" id="{BDCD20B6-8133-CB61-91C1-40DBFDEA0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438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7" name="Oval 15">
            <a:extLst>
              <a:ext uri="{FF2B5EF4-FFF2-40B4-BE49-F238E27FC236}">
                <a16:creationId xmlns:a16="http://schemas.microsoft.com/office/drawing/2014/main" id="{9678D612-E66B-2939-DAB0-CBEE6A6CB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438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8" name="Oval 16">
            <a:extLst>
              <a:ext uri="{FF2B5EF4-FFF2-40B4-BE49-F238E27FC236}">
                <a16:creationId xmlns:a16="http://schemas.microsoft.com/office/drawing/2014/main" id="{CD812D79-6FB7-57FF-9879-F62328BD2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438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9" name="Oval 17">
            <a:extLst>
              <a:ext uri="{FF2B5EF4-FFF2-40B4-BE49-F238E27FC236}">
                <a16:creationId xmlns:a16="http://schemas.microsoft.com/office/drawing/2014/main" id="{04B93A89-70A8-5660-BF1E-D9D5B37CB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438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8210" name="AutoShape 18">
            <a:extLst>
              <a:ext uri="{FF2B5EF4-FFF2-40B4-BE49-F238E27FC236}">
                <a16:creationId xmlns:a16="http://schemas.microsoft.com/office/drawing/2014/main" id="{E35C1803-D7DF-3610-DD29-AD3C3A7634F4}"/>
              </a:ext>
            </a:extLst>
          </p:cNvPr>
          <p:cNvCxnSpPr>
            <a:cxnSpLocks noChangeShapeType="1"/>
            <a:stCxn id="8207" idx="7"/>
            <a:endCxn id="8206" idx="1"/>
          </p:cNvCxnSpPr>
          <p:nvPr/>
        </p:nvCxnSpPr>
        <p:spPr bwMode="auto">
          <a:xfrm rot="5400000" flipV="1">
            <a:off x="4304506" y="1943894"/>
            <a:ext cx="1588" cy="1168400"/>
          </a:xfrm>
          <a:prstGeom prst="curvedConnector3">
            <a:avLst>
              <a:gd name="adj1" fmla="val -29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9">
            <a:extLst>
              <a:ext uri="{FF2B5EF4-FFF2-40B4-BE49-F238E27FC236}">
                <a16:creationId xmlns:a16="http://schemas.microsoft.com/office/drawing/2014/main" id="{0336C6CC-95EE-3703-67AE-D7C40831359E}"/>
              </a:ext>
            </a:extLst>
          </p:cNvPr>
          <p:cNvCxnSpPr>
            <a:cxnSpLocks noChangeShapeType="1"/>
            <a:stCxn id="8207" idx="1"/>
            <a:endCxn id="8207" idx="0"/>
          </p:cNvCxnSpPr>
          <p:nvPr/>
        </p:nvCxnSpPr>
        <p:spPr bwMode="auto">
          <a:xfrm rot="16200000">
            <a:off x="3352800" y="2374900"/>
            <a:ext cx="88900" cy="215900"/>
          </a:xfrm>
          <a:prstGeom prst="curvedConnector3">
            <a:avLst>
              <a:gd name="adj1" fmla="val 5875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20">
            <a:extLst>
              <a:ext uri="{FF2B5EF4-FFF2-40B4-BE49-F238E27FC236}">
                <a16:creationId xmlns:a16="http://schemas.microsoft.com/office/drawing/2014/main" id="{27B4B0FF-031B-F900-B505-F0022E120E8A}"/>
              </a:ext>
            </a:extLst>
          </p:cNvPr>
          <p:cNvCxnSpPr>
            <a:cxnSpLocks noChangeShapeType="1"/>
            <a:stCxn id="8206" idx="7"/>
            <a:endCxn id="8208" idx="1"/>
          </p:cNvCxnSpPr>
          <p:nvPr/>
        </p:nvCxnSpPr>
        <p:spPr bwMode="auto">
          <a:xfrm rot="5400000" flipV="1">
            <a:off x="5942806" y="1905794"/>
            <a:ext cx="1588" cy="1244600"/>
          </a:xfrm>
          <a:prstGeom prst="curvedConnector3">
            <a:avLst>
              <a:gd name="adj1" fmla="val -29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3" name="Text Box 21">
            <a:extLst>
              <a:ext uri="{FF2B5EF4-FFF2-40B4-BE49-F238E27FC236}">
                <a16:creationId xmlns:a16="http://schemas.microsoft.com/office/drawing/2014/main" id="{0C275AD7-81A6-CA86-4A63-69B4DE51E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59080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A/0</a:t>
            </a:r>
          </a:p>
        </p:txBody>
      </p:sp>
      <p:sp>
        <p:nvSpPr>
          <p:cNvPr id="8214" name="Text Box 22">
            <a:extLst>
              <a:ext uri="{FF2B5EF4-FFF2-40B4-BE49-F238E27FC236}">
                <a16:creationId xmlns:a16="http://schemas.microsoft.com/office/drawing/2014/main" id="{58C0D8D3-B693-AA24-9067-6E88EF0C7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59080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B/0</a:t>
            </a:r>
          </a:p>
        </p:txBody>
      </p:sp>
      <p:sp>
        <p:nvSpPr>
          <p:cNvPr id="8215" name="Text Box 23">
            <a:extLst>
              <a:ext uri="{FF2B5EF4-FFF2-40B4-BE49-F238E27FC236}">
                <a16:creationId xmlns:a16="http://schemas.microsoft.com/office/drawing/2014/main" id="{FB2F2A57-2C87-24FC-DF62-DFAC55DD6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59080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C/0</a:t>
            </a:r>
          </a:p>
        </p:txBody>
      </p:sp>
      <p:sp>
        <p:nvSpPr>
          <p:cNvPr id="8216" name="Text Box 24">
            <a:extLst>
              <a:ext uri="{FF2B5EF4-FFF2-40B4-BE49-F238E27FC236}">
                <a16:creationId xmlns:a16="http://schemas.microsoft.com/office/drawing/2014/main" id="{321F594C-48F4-C82D-6289-509D2615D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59080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D/1</a:t>
            </a:r>
          </a:p>
        </p:txBody>
      </p:sp>
      <p:cxnSp>
        <p:nvCxnSpPr>
          <p:cNvPr id="8217" name="AutoShape 25">
            <a:extLst>
              <a:ext uri="{FF2B5EF4-FFF2-40B4-BE49-F238E27FC236}">
                <a16:creationId xmlns:a16="http://schemas.microsoft.com/office/drawing/2014/main" id="{011EB2FD-4503-E51B-1A4C-44398BD32B18}"/>
              </a:ext>
            </a:extLst>
          </p:cNvPr>
          <p:cNvCxnSpPr>
            <a:cxnSpLocks noChangeShapeType="1"/>
            <a:stCxn id="8208" idx="7"/>
            <a:endCxn id="8209" idx="0"/>
          </p:cNvCxnSpPr>
          <p:nvPr/>
        </p:nvCxnSpPr>
        <p:spPr bwMode="auto">
          <a:xfrm rot="16200000">
            <a:off x="7607300" y="1828800"/>
            <a:ext cx="88900" cy="1308100"/>
          </a:xfrm>
          <a:prstGeom prst="curvedConnector3">
            <a:avLst>
              <a:gd name="adj1" fmla="val 6303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8" name="AutoShape 26">
            <a:extLst>
              <a:ext uri="{FF2B5EF4-FFF2-40B4-BE49-F238E27FC236}">
                <a16:creationId xmlns:a16="http://schemas.microsoft.com/office/drawing/2014/main" id="{EF85DA51-8CC4-1CD1-D612-C22F83568F37}"/>
              </a:ext>
            </a:extLst>
          </p:cNvPr>
          <p:cNvCxnSpPr>
            <a:cxnSpLocks noChangeShapeType="1"/>
            <a:stCxn id="8208" idx="1"/>
            <a:endCxn id="8208" idx="0"/>
          </p:cNvCxnSpPr>
          <p:nvPr/>
        </p:nvCxnSpPr>
        <p:spPr bwMode="auto">
          <a:xfrm rot="16200000">
            <a:off x="6629400" y="2374900"/>
            <a:ext cx="88900" cy="215900"/>
          </a:xfrm>
          <a:prstGeom prst="curvedConnector3">
            <a:avLst>
              <a:gd name="adj1" fmla="val 7875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9" name="AutoShape 27">
            <a:extLst>
              <a:ext uri="{FF2B5EF4-FFF2-40B4-BE49-F238E27FC236}">
                <a16:creationId xmlns:a16="http://schemas.microsoft.com/office/drawing/2014/main" id="{B74B7304-D78B-A48C-DF6A-55AEB6CE2BCA}"/>
              </a:ext>
            </a:extLst>
          </p:cNvPr>
          <p:cNvCxnSpPr>
            <a:cxnSpLocks noChangeShapeType="1"/>
            <a:stCxn id="8209" idx="4"/>
            <a:endCxn id="8207" idx="4"/>
          </p:cNvCxnSpPr>
          <p:nvPr/>
        </p:nvCxnSpPr>
        <p:spPr bwMode="auto">
          <a:xfrm rot="5400000">
            <a:off x="5904706" y="648494"/>
            <a:ext cx="1588" cy="4800600"/>
          </a:xfrm>
          <a:prstGeom prst="curvedConnector3">
            <a:avLst>
              <a:gd name="adj1" fmla="val 60000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0" name="AutoShape 28">
            <a:extLst>
              <a:ext uri="{FF2B5EF4-FFF2-40B4-BE49-F238E27FC236}">
                <a16:creationId xmlns:a16="http://schemas.microsoft.com/office/drawing/2014/main" id="{87E32392-4DC1-46FD-51A7-EF8F401073C2}"/>
              </a:ext>
            </a:extLst>
          </p:cNvPr>
          <p:cNvCxnSpPr>
            <a:cxnSpLocks noChangeShapeType="1"/>
            <a:stCxn id="8209" idx="4"/>
            <a:endCxn id="8206" idx="4"/>
          </p:cNvCxnSpPr>
          <p:nvPr/>
        </p:nvCxnSpPr>
        <p:spPr bwMode="auto">
          <a:xfrm rot="5400000">
            <a:off x="6704806" y="1448594"/>
            <a:ext cx="1588" cy="3200400"/>
          </a:xfrm>
          <a:prstGeom prst="curvedConnector3">
            <a:avLst>
              <a:gd name="adj1" fmla="val 280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1" name="Text Box 29">
            <a:extLst>
              <a:ext uri="{FF2B5EF4-FFF2-40B4-BE49-F238E27FC236}">
                <a16:creationId xmlns:a16="http://schemas.microsoft.com/office/drawing/2014/main" id="{0693EF8D-C39C-E5C2-E9AA-8AA794185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8288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222" name="Text Box 30">
            <a:extLst>
              <a:ext uri="{FF2B5EF4-FFF2-40B4-BE49-F238E27FC236}">
                <a16:creationId xmlns:a16="http://schemas.microsoft.com/office/drawing/2014/main" id="{776E689A-0472-5FCD-38F0-8C9133538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6764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223" name="Text Box 31">
            <a:extLst>
              <a:ext uri="{FF2B5EF4-FFF2-40B4-BE49-F238E27FC236}">
                <a16:creationId xmlns:a16="http://schemas.microsoft.com/office/drawing/2014/main" id="{4E4C1BC7-C722-6A4C-186F-338B87913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7526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224" name="Text Box 32">
            <a:extLst>
              <a:ext uri="{FF2B5EF4-FFF2-40B4-BE49-F238E27FC236}">
                <a16:creationId xmlns:a16="http://schemas.microsoft.com/office/drawing/2014/main" id="{F3A348A2-A246-E536-A046-AAF9E273F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6764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225" name="Text Box 33">
            <a:extLst>
              <a:ext uri="{FF2B5EF4-FFF2-40B4-BE49-F238E27FC236}">
                <a16:creationId xmlns:a16="http://schemas.microsoft.com/office/drawing/2014/main" id="{08D9AB66-81EA-0357-D0F4-B83A61135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6764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226" name="Text Box 34">
            <a:extLst>
              <a:ext uri="{FF2B5EF4-FFF2-40B4-BE49-F238E27FC236}">
                <a16:creationId xmlns:a16="http://schemas.microsoft.com/office/drawing/2014/main" id="{342E3BA3-1ABD-0BC7-2F06-F11D6861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6576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227" name="Text Box 35">
            <a:extLst>
              <a:ext uri="{FF2B5EF4-FFF2-40B4-BE49-F238E27FC236}">
                <a16:creationId xmlns:a16="http://schemas.microsoft.com/office/drawing/2014/main" id="{C0B55F0E-509C-6097-93CE-E7858F930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2004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8228" name="AutoShape 36">
            <a:extLst>
              <a:ext uri="{FF2B5EF4-FFF2-40B4-BE49-F238E27FC236}">
                <a16:creationId xmlns:a16="http://schemas.microsoft.com/office/drawing/2014/main" id="{9DB41E35-7C72-CBE4-5ED0-3E8EB46ADB77}"/>
              </a:ext>
            </a:extLst>
          </p:cNvPr>
          <p:cNvCxnSpPr>
            <a:cxnSpLocks noChangeShapeType="1"/>
            <a:stCxn id="8206" idx="4"/>
            <a:endCxn id="8207" idx="4"/>
          </p:cNvCxnSpPr>
          <p:nvPr/>
        </p:nvCxnSpPr>
        <p:spPr bwMode="auto">
          <a:xfrm rot="5400000">
            <a:off x="4304506" y="2248694"/>
            <a:ext cx="1588" cy="16002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9" name="Text Box 37">
            <a:extLst>
              <a:ext uri="{FF2B5EF4-FFF2-40B4-BE49-F238E27FC236}">
                <a16:creationId xmlns:a16="http://schemas.microsoft.com/office/drawing/2014/main" id="{9DE36621-3EF0-C501-1C99-F32D77A4B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9718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3399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BE0A46F-09AE-13F7-A7C2-CC1F3049A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99C5B86-406E-6B42-2AC3-3FC6B839C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96BBE898-1025-5FA3-C739-A74FFA56E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743" y="228601"/>
            <a:ext cx="2542364" cy="72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725BE5B0-E9B9-CA7B-55EA-47EC4240B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219201"/>
            <a:ext cx="8420100" cy="300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/>
              <a:t>Finite state machines form the basis of many digital systems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/>
              <a:t>Designs often start from clear specifications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/>
              <a:t>Develop state diagram and state table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/>
              <a:t>Optimize using combinational design techniques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/>
              <a:t>Mealy or Moore implementations possible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Can model approach using HDL.</a:t>
            </a:r>
          </a:p>
        </p:txBody>
      </p:sp>
      <p:pic>
        <p:nvPicPr>
          <p:cNvPr id="57350" name="Picture 6" descr="j0302953">
            <a:extLst>
              <a:ext uri="{FF2B5EF4-FFF2-40B4-BE49-F238E27FC236}">
                <a16:creationId xmlns:a16="http://schemas.microsoft.com/office/drawing/2014/main" id="{30F8EF57-1AD5-6B62-2B1F-DA61E9EA1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4267200"/>
            <a:ext cx="13049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26144-BC89-6C42-A260-D0C2B8E3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612" y="3130550"/>
            <a:ext cx="3152775" cy="793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MY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3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>
            <a:extLst>
              <a:ext uri="{FF2B5EF4-FFF2-40B4-BE49-F238E27FC236}">
                <a16:creationId xmlns:a16="http://schemas.microsoft.com/office/drawing/2014/main" id="{667EA1DB-EAF0-318D-8B9C-6A2BB970A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608013"/>
            <a:ext cx="105537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endParaRPr lang="en-US" altLang="en-US" sz="32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 dirty="0"/>
              <a:t>Logic blocks are classified as: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800" dirty="0"/>
              <a:t>Combinational and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800" dirty="0"/>
              <a:t>Sequential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 dirty="0"/>
              <a:t>Does sequential logic contain both </a:t>
            </a:r>
            <a:r>
              <a:rPr lang="en-US" altLang="en-US" sz="3200" dirty="0">
                <a:solidFill>
                  <a:srgbClr val="FF0000"/>
                </a:solidFill>
              </a:rPr>
              <a:t>combinational</a:t>
            </a:r>
            <a:r>
              <a:rPr lang="en-US" altLang="en-US" sz="3200" dirty="0"/>
              <a:t> logic and </a:t>
            </a:r>
            <a:r>
              <a:rPr lang="en-US" altLang="en-US" sz="3200" dirty="0">
                <a:solidFill>
                  <a:srgbClr val="FF0000"/>
                </a:solidFill>
              </a:rPr>
              <a:t>memory</a:t>
            </a:r>
            <a:r>
              <a:rPr lang="en-US" altLang="en-US" sz="3200" dirty="0"/>
              <a:t>?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800" dirty="0"/>
              <a:t>Yes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800" dirty="0"/>
              <a:t>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>
            <a:extLst>
              <a:ext uri="{FF2B5EF4-FFF2-40B4-BE49-F238E27FC236}">
                <a16:creationId xmlns:a16="http://schemas.microsoft.com/office/drawing/2014/main" id="{BBD5E6EE-09B4-821F-BE6F-120A364C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207963"/>
            <a:ext cx="7997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dirty="0"/>
              <a:t>Combinational and Sequential Logic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D79CE5BB-4763-1C82-3828-69AF40C45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62100"/>
            <a:ext cx="109156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Combinational logic does not have memory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It generates output solely according to the input and does not care about history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Often, we need a different reaction on the same input depending on the current state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E.g.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dirty="0"/>
              <a:t>Current state is 7 and input is 1, the new state and output are 8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dirty="0"/>
              <a:t>Current state is 15 and input is 1, the new state and output are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dirty="0"/>
              <a:t>To make the new state depends on the previous state, we need memory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>
            <a:extLst>
              <a:ext uri="{FF2B5EF4-FFF2-40B4-BE49-F238E27FC236}">
                <a16:creationId xmlns:a16="http://schemas.microsoft.com/office/drawing/2014/main" id="{0330C0B3-F9BF-9A25-2FDA-153F051F9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939" y="427038"/>
            <a:ext cx="7997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</a:rPr>
              <a:t>Sequential Logic and FSM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EEB5B3A3-0352-A037-D001-03962215C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1373188"/>
            <a:ext cx="10991849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8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rgbClr val="FF0000"/>
                </a:solidFill>
              </a:rPr>
              <a:t>Computers</a:t>
            </a:r>
            <a:r>
              <a:rPr lang="en-US" altLang="en-US" sz="2800" dirty="0"/>
              <a:t> are made of sequential logic blocks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Truth tables are used to design combinational logic, but can’t be used to design sequential logic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rgbClr val="FF0000"/>
                </a:solidFill>
              </a:rPr>
              <a:t>Finite state machines</a:t>
            </a:r>
            <a:r>
              <a:rPr lang="en-US" altLang="en-US" sz="2800" dirty="0"/>
              <a:t> (FSM) are used instead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FSM describes a sequential logic block in terms of: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dirty="0"/>
              <a:t>Set of states,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dirty="0"/>
              <a:t>State transition function (defined on current state and input), and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dirty="0"/>
              <a:t>Output function (defined on current state and input, or on current state only)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71D3724-A28B-31B4-9C56-C4BEF2678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State Machines?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6807FA4-578E-8B3B-0174-DEF51306E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Goal: provide </a:t>
            </a:r>
            <a:r>
              <a:rPr lang="en-US" altLang="en-US" dirty="0">
                <a:solidFill>
                  <a:schemeClr val="hlink"/>
                </a:solidFill>
              </a:rPr>
              <a:t>simple abstractions</a:t>
            </a:r>
            <a:r>
              <a:rPr lang="en-US" altLang="en-US" dirty="0"/>
              <a:t> of complex systems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All </a:t>
            </a:r>
            <a:r>
              <a:rPr lang="en-US" altLang="en-US" dirty="0">
                <a:solidFill>
                  <a:schemeClr val="hlink"/>
                </a:solidFill>
              </a:rPr>
              <a:t>computer systems are state machines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registers and memory are state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changes are transitions between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program defines the way in which initial states are transformed into final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programming language determines a set of programs (and hence, a set of machines)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Primary challenge will be to </a:t>
            </a:r>
            <a:r>
              <a:rPr lang="en-US" altLang="en-US" dirty="0">
                <a:solidFill>
                  <a:schemeClr val="hlink"/>
                </a:solidFill>
              </a:rPr>
              <a:t>represent these very complex machines with simpler </a:t>
            </a:r>
            <a:r>
              <a:rPr lang="en-US" altLang="en-US" dirty="0"/>
              <a:t>(more abstract)</a:t>
            </a:r>
            <a:r>
              <a:rPr lang="en-US" altLang="en-US" dirty="0">
                <a:solidFill>
                  <a:schemeClr val="hlink"/>
                </a:solidFill>
              </a:rPr>
              <a:t> machines</a:t>
            </a:r>
            <a:r>
              <a:rPr lang="en-US" altLang="en-US" dirty="0"/>
              <a:t> that we can reason about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5979AA5-3FC5-FE13-8835-FD5F8D5CF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State Machines Are Often Used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015FBD9-D260-9542-D4B4-C22D5D9A9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it is possible to abstract away irrelevant details, leaving only a small number of states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When we want to examine every possibility using exhaustive checking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For communication protocols and complex distributed algorithms (e.g., cache coherency)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C797116-DCF3-AA69-9D4D-35D111DF1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Informally ...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1B3C39C-D746-6CA9-7DC4-BF0974218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A state machine captures the idea that a system progresses through a set of states by performing (or responding to) a set of actions.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Thus there are two key concepts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solidFill>
                  <a:schemeClr val="hlink"/>
                </a:solidFill>
              </a:rPr>
              <a:t>States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solidFill>
                  <a:schemeClr val="hlink"/>
                </a:solidFill>
              </a:rPr>
              <a:t>Actions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 state machine definition must say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what the possible </a:t>
            </a:r>
            <a:r>
              <a:rPr lang="en-US" altLang="en-US">
                <a:solidFill>
                  <a:schemeClr val="hlink"/>
                </a:solidFill>
              </a:rPr>
              <a:t>states</a:t>
            </a:r>
            <a:r>
              <a:rPr lang="en-US" altLang="en-US"/>
              <a:t> 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what </a:t>
            </a:r>
            <a:r>
              <a:rPr lang="en-US" altLang="en-US">
                <a:solidFill>
                  <a:schemeClr val="hlink"/>
                </a:solidFill>
              </a:rPr>
              <a:t>initial states</a:t>
            </a:r>
            <a:r>
              <a:rPr lang="en-US" altLang="en-US"/>
              <a:t> the machine may start 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what the possible </a:t>
            </a:r>
            <a:r>
              <a:rPr lang="en-US" altLang="en-US">
                <a:solidFill>
                  <a:schemeClr val="hlink"/>
                </a:solidFill>
              </a:rPr>
              <a:t>actions</a:t>
            </a:r>
            <a:r>
              <a:rPr lang="en-US" altLang="en-US"/>
              <a:t> 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how the state </a:t>
            </a:r>
            <a:r>
              <a:rPr lang="en-US" altLang="en-US">
                <a:solidFill>
                  <a:schemeClr val="hlink"/>
                </a:solidFill>
              </a:rPr>
              <a:t>changes</a:t>
            </a:r>
            <a:r>
              <a:rPr lang="en-US" altLang="en-US"/>
              <a:t> when actions occur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1512</Words>
  <Application>Microsoft Office PowerPoint</Application>
  <PresentationFormat>Widescreen</PresentationFormat>
  <Paragraphs>379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Abadi</vt:lpstr>
      <vt:lpstr>Aptos</vt:lpstr>
      <vt:lpstr>Aptos Display</vt:lpstr>
      <vt:lpstr>Arial</vt:lpstr>
      <vt:lpstr>Comic Sans MS</vt:lpstr>
      <vt:lpstr>Wingdings</vt:lpstr>
      <vt:lpstr>Office Theme</vt:lpstr>
      <vt:lpstr>Microsoft Visio Drawing</vt:lpstr>
      <vt:lpstr>Microsoft Word Document</vt:lpstr>
      <vt:lpstr>Hoja de cálculo de Microsoft Office Excel</vt:lpstr>
      <vt:lpstr>DEE 4544 DIGITAL ELECTRONICS Chapter 5: Introduction to State Machines. </vt:lpstr>
      <vt:lpstr>Course content outline.</vt:lpstr>
      <vt:lpstr>PowerPoint Presentation</vt:lpstr>
      <vt:lpstr>PowerPoint Presentation</vt:lpstr>
      <vt:lpstr>PowerPoint Presentation</vt:lpstr>
      <vt:lpstr>PowerPoint Presentation</vt:lpstr>
      <vt:lpstr>Why State Machines?</vt:lpstr>
      <vt:lpstr>State Machines Are Often Used</vt:lpstr>
      <vt:lpstr>Informally ...</vt:lpstr>
      <vt:lpstr>A (Very) Simple State Machine</vt:lpstr>
      <vt:lpstr>PowerPoint Presentation</vt:lpstr>
      <vt:lpstr>Moore vs. Mealy Machines</vt:lpstr>
      <vt:lpstr>Moore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 4544 DIGITAL ELECTRONICS Chapter 5: Introduction to State Machines. </dc:title>
  <dc:creator>Raflis Awang</dc:creator>
  <cp:lastModifiedBy>Raflis Awang</cp:lastModifiedBy>
  <cp:revision>2</cp:revision>
  <dcterms:created xsi:type="dcterms:W3CDTF">2024-04-24T01:51:34Z</dcterms:created>
  <dcterms:modified xsi:type="dcterms:W3CDTF">2024-04-24T23:36:03Z</dcterms:modified>
</cp:coreProperties>
</file>