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5" r:id="rId1"/>
  </p:sldMasterIdLst>
  <p:notesMasterIdLst>
    <p:notesMasterId r:id="rId56"/>
  </p:notesMasterIdLst>
  <p:handoutMasterIdLst>
    <p:handoutMasterId r:id="rId57"/>
  </p:handoutMasterIdLst>
  <p:sldIdLst>
    <p:sldId id="298" r:id="rId2"/>
    <p:sldId id="304" r:id="rId3"/>
    <p:sldId id="306" r:id="rId4"/>
    <p:sldId id="307" r:id="rId5"/>
    <p:sldId id="308" r:id="rId6"/>
    <p:sldId id="309" r:id="rId7"/>
    <p:sldId id="311" r:id="rId8"/>
    <p:sldId id="300" r:id="rId9"/>
    <p:sldId id="305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</p:sldIdLst>
  <p:sldSz cx="12192000" cy="6858000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4" autoAdjust="0"/>
    <p:restoredTop sz="95324" autoAdjust="0"/>
  </p:normalViewPr>
  <p:slideViewPr>
    <p:cSldViewPr snapToGrid="0">
      <p:cViewPr>
        <p:scale>
          <a:sx n="50" d="100"/>
          <a:sy n="50" d="100"/>
        </p:scale>
        <p:origin x="-1290" y="-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495AFAD-6566-425A-9BF2-1FD22EB2986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726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70726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D130BEF-DA0B-4BB4-8240-1EC95AF1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CC8B07C-3A76-40A8-A610-EB828D32CA2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3225" cy="237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79866"/>
            <a:ext cx="7447280" cy="2765346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0726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70726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91BEFEE-1646-4B0A-8EBD-ADFA5CC5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perkenalkan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berkenalan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student</a:t>
            </a:r>
          </a:p>
          <a:p>
            <a:r>
              <a:rPr lang="en-US" dirty="0" smtClean="0"/>
              <a:t>-representative</a:t>
            </a:r>
            <a:r>
              <a:rPr lang="en-US" baseline="0" dirty="0" smtClean="0"/>
              <a:t> of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BEFEE-1646-4B0A-8EBD-ADFA5CC5D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F1AD5D-18CF-4D3E-88F1-C15C65CE76F7}" type="slidenum">
              <a:rPr lang="en-US" altLang="en-US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2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00EB59-F4F3-45BB-A11C-226029713B9B}" type="slidenum">
              <a:rPr lang="en-US" altLang="en-US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97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63D0F1-BBEB-481A-88BB-E7E7EFA35C39}" type="slidenum">
              <a:rPr lang="en-US" altLang="en-US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36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332C13-0D4D-4708-BB11-A409709344AD}" type="slidenum">
              <a:rPr lang="en-US" altLang="en-US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69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B464E6-63EA-4937-B164-4639B0F40DAB}" type="slidenum">
              <a:rPr lang="en-US" altLang="en-US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46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001FB8-B378-49AA-BD9E-DB534C14A6A6}" type="slidenum">
              <a:rPr lang="en-US" altLang="en-US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54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084024-C7F2-4F81-917F-33E76B221BB7}" type="slidenum">
              <a:rPr lang="en-US" altLang="en-US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50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7FFEC5-C710-4560-831D-704B54F38351}" type="slidenum">
              <a:rPr lang="en-US" altLang="en-US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96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CC53D-993E-4785-AF10-030A9A8642F5}" type="slidenum">
              <a:rPr lang="en-US" altLang="en-US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08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59AA26-B43D-404F-826F-1F43ACB31418}" type="slidenum">
              <a:rPr lang="en-US" altLang="en-US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3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6C5D33-60BC-4A3B-B6C7-D317E7B77036}" type="slidenum">
              <a:rPr lang="en-US" altLang="en-US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2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7EA4E1-FFEE-4EDC-ADA8-CE52F24E783B}" type="slidenum">
              <a:rPr lang="en-US" altLang="en-US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40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D560B2-5E32-4935-8160-6949F5E3F2D6}" type="slidenum">
              <a:rPr lang="en-US" altLang="en-US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214" y="3335973"/>
            <a:ext cx="6826673" cy="31603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6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7BE95A-D827-4E82-B24D-6C3E37B70EC3}" type="slidenum">
              <a:rPr lang="en-US" altLang="en-US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214" y="3335973"/>
            <a:ext cx="6826673" cy="31603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76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1E4695-375D-4572-B3D6-A192719CF78F}" type="slidenum">
              <a:rPr lang="en-US" altLang="en-US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214" y="3335973"/>
            <a:ext cx="6826673" cy="31603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12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C5A4C7-6F05-4A57-8983-D89D96B27B80}" type="slidenum">
              <a:rPr lang="en-US" altLang="en-US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214" y="3335973"/>
            <a:ext cx="6826673" cy="31603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49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F11560-B159-40F1-8F82-8423C9184580}" type="slidenum">
              <a:rPr lang="en-US" altLang="en-US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214" y="3335973"/>
            <a:ext cx="6826673" cy="31603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05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2BCD5B-20A3-4460-9C1A-AFB75AB9125B}" type="slidenum">
              <a:rPr lang="en-US" altLang="en-US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214" y="3335973"/>
            <a:ext cx="6826673" cy="31603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83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38EB3C-8CB8-4625-8A26-6EAE317B4A52}" type="slidenum">
              <a:rPr lang="en-US" altLang="en-US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214" y="3335973"/>
            <a:ext cx="6826673" cy="31603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2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67EBBB-E9C9-4C14-9080-AE6BBB283679}" type="slidenum">
              <a:rPr lang="en-US" altLang="en-US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214" y="3335973"/>
            <a:ext cx="6826673" cy="31603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6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FD5526-58BF-4574-B7A1-71E6BC4FFAE6}" type="slidenum">
              <a:rPr lang="en-US" altLang="en-US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214" y="3335973"/>
            <a:ext cx="6826673" cy="31603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4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b="1" dirty="0"/>
              <a:t>the independent variable is what </a:t>
            </a:r>
            <a:r>
              <a:rPr lang="en-US" b="1" i="1" dirty="0"/>
              <a:t>you</a:t>
            </a:r>
            <a:r>
              <a:rPr lang="en-US" b="1" dirty="0"/>
              <a:t> change, and the dependent variable is what changes because of that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Variable: </a:t>
            </a:r>
            <a:r>
              <a:rPr lang="en-US" dirty="0" err="1" smtClean="0"/>
              <a:t>Pembolehubah</a:t>
            </a:r>
            <a:endParaRPr lang="en-US" dirty="0" smtClean="0"/>
          </a:p>
          <a:p>
            <a:r>
              <a:rPr lang="en-US" dirty="0" smtClean="0"/>
              <a:t>Independent: </a:t>
            </a:r>
            <a:r>
              <a:rPr lang="en-US" dirty="0" err="1" smtClean="0"/>
              <a:t>Bebas</a:t>
            </a:r>
            <a:r>
              <a:rPr lang="en-US" dirty="0" smtClean="0"/>
              <a:t> (age and time)</a:t>
            </a:r>
          </a:p>
          <a:p>
            <a:r>
              <a:rPr lang="en-US" dirty="0" smtClean="0"/>
              <a:t>Dependent: </a:t>
            </a:r>
            <a:r>
              <a:rPr lang="en-US" dirty="0" err="1" smtClean="0"/>
              <a:t>Bergantung</a:t>
            </a:r>
            <a:r>
              <a:rPr lang="en-US" dirty="0" smtClean="0"/>
              <a:t> (Height)</a:t>
            </a:r>
          </a:p>
          <a:p>
            <a:endParaRPr lang="en-US" dirty="0" smtClean="0"/>
          </a:p>
          <a:p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BEFEE-1646-4B0A-8EBD-ADFA5CC5D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0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32E39B-B515-45BF-BA8F-7C9C5630E327}" type="slidenum">
              <a:rPr lang="en-US" altLang="en-US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214" y="3335973"/>
            <a:ext cx="6826673" cy="31603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93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9E27EE-642C-47C4-9C85-32D484A1DB17}" type="slidenum">
              <a:rPr lang="en-US" altLang="en-US">
                <a:latin typeface="Times New Roman" panose="02020603050405020304" pitchFamily="18" charset="0"/>
              </a:rPr>
              <a:pPr eaLnBrk="1" hangingPunct="1"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070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5F7C3C-F0E0-4DE7-94C7-A8B144A49E1C}" type="slidenum">
              <a:rPr lang="en-US" altLang="en-US"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96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8A9605-BD3B-4148-955F-77B992D5E155}" type="slidenum">
              <a:rPr lang="en-US" altLang="en-US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996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621F98-7B99-4B3C-BB0F-FCB9E5396A84}" type="slidenum">
              <a:rPr lang="en-US" altLang="en-US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54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C0739B-14AA-4B67-99BA-D9FE22A57A9E}" type="slidenum">
              <a:rPr lang="en-US" altLang="en-US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36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EA0351-D568-4D5D-AF78-8B040D4C02D4}" type="slidenum">
              <a:rPr lang="en-US" altLang="en-US">
                <a:latin typeface="Times New Roman" panose="02020603050405020304" pitchFamily="18" charset="0"/>
              </a:rPr>
              <a:pPr eaLnBrk="1" hangingPunct="1"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18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6DFDA9-5C2A-4CB0-AFF2-5154D1272719}" type="slidenum">
              <a:rPr lang="en-US" altLang="en-US">
                <a:latin typeface="Times New Roman" panose="02020603050405020304" pitchFamily="18" charset="0"/>
              </a:rPr>
              <a:pPr eaLnBrk="1" hangingPunct="1"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883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FE32CA-9767-4226-AA21-765FBF0B4EDE}" type="slidenum">
              <a:rPr lang="en-US" altLang="en-US">
                <a:latin typeface="Times New Roman" panose="02020603050405020304" pitchFamily="18" charset="0"/>
              </a:rPr>
              <a:pPr eaLnBrk="1" hangingPunct="1"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25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8F630A-297B-4F97-87F7-1135666F1648}" type="slidenum">
              <a:rPr lang="en-US" altLang="en-US">
                <a:latin typeface="Times New Roman" panose="02020603050405020304" pitchFamily="18" charset="0"/>
              </a:rPr>
              <a:pPr eaLnBrk="1" hangingPunct="1"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77E648-0D71-4B86-8553-99F6F8858867}" type="slidenum">
              <a:rPr lang="en-US" altLang="en-US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25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 smtClean="0">
              <a:cs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53A85-DFF0-499F-B71B-6566A5A7925A}" type="slidenum">
              <a:rPr lang="en-US" altLang="en-US"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8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2432DE-655B-4CEE-93D3-1B2D922D1C55}" type="slidenum">
              <a:rPr lang="en-US" altLang="en-US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2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545D41-D882-478D-9B87-40B5EEFA5319}" type="slidenum">
              <a:rPr lang="en-US" altLang="en-US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22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46ED01-50A7-41C5-BE03-8DED55700B0C}" type="slidenum">
              <a:rPr lang="en-US" altLang="en-US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576EC2-0C7F-4415-9381-2825EA814852}" type="slidenum">
              <a:rPr lang="en-US" altLang="en-US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3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58255" indent="-291636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66546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33164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99782" indent="-233309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426C29-341C-4363-B32A-9161A8047754}" type="slidenum">
              <a:rPr lang="en-US" altLang="en-US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3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0BB-1CA5-4538-94C6-025C1936B97B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0750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B2A-87F3-405E-94E6-1D83619130A2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F8C2-C595-4314-B8C3-67B7FB1CA34E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473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5D43E9-3D5E-4961-8767-2D23E23794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2D91-0558-4470-A625-4E3AF60E0098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6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4C44-E744-46CB-B2CC-DB9CBF77331B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118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903-AB06-4256-81E4-148B4D3D76F0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4E3-CB6C-4144-8E9B-64F734DD3840}" type="datetime1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4DE-D33B-4BA5-B9F7-8F3B28E8CCD8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F0D9-54E4-4EAA-AAEE-6481BC7B4FFA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CB8D-CBEA-4791-A52A-6611DB6FD88A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B015-8E50-41C4-A937-CD83277141A1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2742-4BBF-46B8-88D6-1ED56AB1D401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42633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04813" algn="l"/>
            <a:r>
              <a:rPr lang="en-US" b="1" dirty="0" smtClean="0">
                <a:latin typeface="Century Gothic" panose="020B0502020202020204" pitchFamily="34" charset="0"/>
              </a:rPr>
              <a:t>ELECTRONIC COMMUNICATIONS SYSTEMS</a:t>
            </a:r>
            <a:br>
              <a:rPr lang="en-US" b="1" dirty="0" smtClean="0">
                <a:latin typeface="Century Gothic" panose="020B0502020202020204" pitchFamily="34" charset="0"/>
              </a:rPr>
            </a:br>
            <a:r>
              <a:rPr lang="en-US" b="1" dirty="0" smtClean="0">
                <a:latin typeface="Century Gothic" panose="020B0502020202020204" pitchFamily="34" charset="0"/>
              </a:rPr>
              <a:t>(DEE 4413)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SEMESTER JAN 2021</a:t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Slide 1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63391"/>
            <a:ext cx="12192000" cy="2594609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>
                <a:latin typeface="Century Gothic" panose="020B0502020202020204" pitchFamily="34" charset="0"/>
              </a:rPr>
              <a:t>Lecturer: Dr. </a:t>
            </a:r>
            <a:r>
              <a:rPr lang="en-US" sz="2800" dirty="0" err="1" smtClean="0">
                <a:latin typeface="Century Gothic" panose="020B0502020202020204" pitchFamily="34" charset="0"/>
              </a:rPr>
              <a:t>Siti</a:t>
            </a:r>
            <a:r>
              <a:rPr lang="en-US" sz="2800" dirty="0" smtClean="0">
                <a:latin typeface="Century Gothic" panose="020B0502020202020204" pitchFamily="34" charset="0"/>
              </a:rPr>
              <a:t> Sarah </a:t>
            </a:r>
            <a:r>
              <a:rPr lang="en-US" sz="2800" dirty="0" err="1" smtClean="0">
                <a:latin typeface="Century Gothic" panose="020B0502020202020204" pitchFamily="34" charset="0"/>
              </a:rPr>
              <a:t>Binti</a:t>
            </a:r>
            <a:r>
              <a:rPr lang="en-US" sz="2800" dirty="0" smtClean="0">
                <a:latin typeface="Century Gothic" panose="020B0502020202020204" pitchFamily="34" charset="0"/>
              </a:rPr>
              <a:t> Md. </a:t>
            </a:r>
            <a:r>
              <a:rPr lang="en-US" sz="2800" dirty="0" err="1" smtClean="0">
                <a:latin typeface="Century Gothic" panose="020B0502020202020204" pitchFamily="34" charset="0"/>
              </a:rPr>
              <a:t>Sallah</a:t>
            </a:r>
            <a:endParaRPr lang="en-US" sz="2800" dirty="0" smtClean="0">
              <a:latin typeface="Century Gothic" panose="020B0502020202020204" pitchFamily="34" charset="0"/>
            </a:endParaRPr>
          </a:p>
          <a:p>
            <a:r>
              <a:rPr lang="en-US" sz="2800" dirty="0" smtClean="0">
                <a:latin typeface="Century Gothic" panose="020B0502020202020204" pitchFamily="34" charset="0"/>
              </a:rPr>
              <a:t>Email: sitisarah@lincoln.edu.my</a:t>
            </a:r>
          </a:p>
          <a:p>
            <a:r>
              <a:rPr lang="en-US" sz="2800" dirty="0" smtClean="0">
                <a:latin typeface="Century Gothic" panose="020B0502020202020204" pitchFamily="34" charset="0"/>
              </a:rPr>
              <a:t>Faculty of Engineering </a:t>
            </a:r>
          </a:p>
          <a:p>
            <a:r>
              <a:rPr lang="en-US" sz="2800" dirty="0" smtClean="0">
                <a:latin typeface="Century Gothic" panose="020B0502020202020204" pitchFamily="34" charset="0"/>
              </a:rPr>
              <a:t>Lincoln University College (LUC)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65" y="2131695"/>
            <a:ext cx="3746339" cy="15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Information, message and signals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Information</a:t>
            </a:r>
          </a:p>
          <a:p>
            <a:pPr lvl="1" algn="just" eaLnBrk="1" hangingPunct="1">
              <a:lnSpc>
                <a:spcPct val="90000"/>
              </a:lnSpc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The commodity produced by the source for transfer to some user at the destination.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Message</a:t>
            </a:r>
          </a:p>
          <a:p>
            <a:pPr lvl="1" algn="just" eaLnBrk="1" hangingPunct="1">
              <a:lnSpc>
                <a:spcPct val="90000"/>
              </a:lnSpc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The physical manifestation of information as produced by the information  source.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Signals</a:t>
            </a:r>
          </a:p>
          <a:p>
            <a:pPr lvl="1" algn="just" eaLnBrk="1" hangingPunct="1">
              <a:lnSpc>
                <a:spcPct val="90000"/>
              </a:lnSpc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A physical embodiment of information – voltage signal or current signal</a:t>
            </a:r>
          </a:p>
        </p:txBody>
      </p:sp>
    </p:spTree>
    <p:extLst>
      <p:ext uri="{BB962C8B-B14F-4D97-AF65-F5344CB8AC3E}">
        <p14:creationId xmlns:p14="http://schemas.microsoft.com/office/powerpoint/2010/main" val="824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Brief History in Communication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7924800" cy="4572000"/>
          </a:xfrm>
        </p:spPr>
        <p:txBody>
          <a:bodyPr>
            <a:normAutofit lnSpcReduction="10000"/>
          </a:bodyPr>
          <a:lstStyle/>
          <a:p>
            <a:pPr marL="609600" indent="-609600">
              <a:buNone/>
              <a:defRPr/>
            </a:pPr>
            <a:r>
              <a:rPr lang="en-US" sz="2400" u="sng">
                <a:latin typeface="Georgia" pitchFamily="18" charset="0"/>
              </a:rPr>
              <a:t>Year</a:t>
            </a:r>
            <a:r>
              <a:rPr lang="en-US" sz="2400">
                <a:latin typeface="Georgia" pitchFamily="18" charset="0"/>
              </a:rPr>
              <a:t>			</a:t>
            </a:r>
            <a:r>
              <a:rPr lang="en-US" sz="2400" u="sng">
                <a:latin typeface="Georgia" pitchFamily="18" charset="0"/>
              </a:rPr>
              <a:t>Events</a:t>
            </a:r>
          </a:p>
          <a:p>
            <a:pPr marL="609600" indent="-609600">
              <a:buNone/>
              <a:defRPr/>
            </a:pPr>
            <a:r>
              <a:rPr lang="en-US" sz="2400">
                <a:latin typeface="Georgia" pitchFamily="18" charset="0"/>
              </a:rPr>
              <a:t>1844                  	Telegraph</a:t>
            </a:r>
          </a:p>
          <a:p>
            <a:pPr marL="609600" indent="-609600">
              <a:buNone/>
              <a:defRPr/>
            </a:pPr>
            <a:r>
              <a:rPr lang="en-US" sz="2400">
                <a:latin typeface="Georgia" pitchFamily="18" charset="0"/>
              </a:rPr>
              <a:t>1876                  	Telephone</a:t>
            </a:r>
          </a:p>
          <a:p>
            <a:pPr marL="609600" indent="-609600">
              <a:buNone/>
              <a:defRPr/>
            </a:pPr>
            <a:r>
              <a:rPr lang="en-US" sz="2400">
                <a:latin typeface="Georgia" pitchFamily="18" charset="0"/>
              </a:rPr>
              <a:t>1904                 	 AM Radio</a:t>
            </a:r>
          </a:p>
          <a:p>
            <a:pPr marL="609600" indent="-609600">
              <a:buNone/>
              <a:defRPr/>
            </a:pPr>
            <a:r>
              <a:rPr lang="en-US" sz="2400">
                <a:latin typeface="Georgia" pitchFamily="18" charset="0"/>
              </a:rPr>
              <a:t>1923                  	Television</a:t>
            </a:r>
          </a:p>
          <a:p>
            <a:pPr marL="609600" indent="-609600">
              <a:buNone/>
              <a:defRPr/>
            </a:pPr>
            <a:r>
              <a:rPr lang="en-US" sz="2400">
                <a:latin typeface="Georgia" pitchFamily="18" charset="0"/>
              </a:rPr>
              <a:t>1936                  	FM Radio	</a:t>
            </a:r>
          </a:p>
          <a:p>
            <a:pPr marL="609600" indent="-609600">
              <a:buNone/>
              <a:defRPr/>
            </a:pPr>
            <a:r>
              <a:rPr lang="en-US" sz="2400">
                <a:latin typeface="Georgia" pitchFamily="18" charset="0"/>
              </a:rPr>
              <a:t>1962			Satellite</a:t>
            </a:r>
          </a:p>
          <a:p>
            <a:pPr marL="609600" indent="-609600">
              <a:buNone/>
              <a:defRPr/>
            </a:pPr>
            <a:r>
              <a:rPr lang="en-US" sz="2400">
                <a:latin typeface="Georgia" pitchFamily="18" charset="0"/>
              </a:rPr>
              <a:t>1966			Optical links using laser and 				fiber optics</a:t>
            </a:r>
          </a:p>
          <a:p>
            <a:pPr marL="609600" indent="-609600">
              <a:buNone/>
              <a:defRPr/>
            </a:pPr>
            <a:r>
              <a:rPr lang="en-US" sz="2400">
                <a:latin typeface="Georgia" pitchFamily="18" charset="0"/>
              </a:rPr>
              <a:t>1972                             Cellular Telephone</a:t>
            </a:r>
          </a:p>
          <a:p>
            <a:pPr marL="609600" indent="-609600">
              <a:buNone/>
              <a:defRPr/>
            </a:pPr>
            <a:r>
              <a:rPr lang="en-US" sz="2400">
                <a:latin typeface="Georgia" pitchFamily="18" charset="0"/>
              </a:rPr>
              <a:t>1989                            Internet</a:t>
            </a:r>
          </a:p>
        </p:txBody>
      </p:sp>
      <p:pic>
        <p:nvPicPr>
          <p:cNvPr id="29700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5181600"/>
            <a:ext cx="11144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vs.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Continuous Variation</a:t>
            </a:r>
          </a:p>
          <a:p>
            <a:pPr lvl="1"/>
            <a:r>
              <a:rPr lang="en-US" dirty="0" smtClean="0"/>
              <a:t>Assume the total range of frequencies/ time</a:t>
            </a:r>
          </a:p>
          <a:p>
            <a:pPr lvl="1"/>
            <a:r>
              <a:rPr lang="en-US" dirty="0" smtClean="0"/>
              <a:t>All information is transmitted.</a:t>
            </a:r>
          </a:p>
          <a:p>
            <a:r>
              <a:rPr lang="en-US" dirty="0" smtClean="0"/>
              <a:t>Digital</a:t>
            </a:r>
          </a:p>
          <a:p>
            <a:pPr lvl="1"/>
            <a:r>
              <a:rPr lang="en-US" dirty="0" smtClean="0"/>
              <a:t>Takes samples:</a:t>
            </a:r>
          </a:p>
          <a:p>
            <a:pPr lvl="2"/>
            <a:r>
              <a:rPr lang="en-US" dirty="0"/>
              <a:t>Non continuous stream of on/off </a:t>
            </a:r>
            <a:r>
              <a:rPr lang="en-US" dirty="0" smtClean="0"/>
              <a:t>pulses</a:t>
            </a:r>
          </a:p>
          <a:p>
            <a:pPr lvl="1"/>
            <a:r>
              <a:rPr lang="en-US" dirty="0" smtClean="0"/>
              <a:t>Translates to 1’s and 0’s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Analog vs. Digital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033838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500" dirty="0"/>
              <a:t>Digital CS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500" u="sng" dirty="0">
                <a:solidFill>
                  <a:srgbClr val="FF0066"/>
                </a:solidFill>
              </a:rPr>
              <a:t>Advantages</a:t>
            </a:r>
            <a:r>
              <a:rPr lang="en-US" sz="2500" dirty="0">
                <a:solidFill>
                  <a:srgbClr val="FF0066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500" dirty="0"/>
              <a:t>-Inexpensive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500" dirty="0"/>
              <a:t>-Privacy preserved(data encrypted)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500" dirty="0"/>
              <a:t>-Can merge different data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500" dirty="0"/>
              <a:t>-error correction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5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500" u="sng" dirty="0">
                <a:solidFill>
                  <a:srgbClr val="FF0066"/>
                </a:solidFill>
              </a:rPr>
              <a:t>Disadvantages: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500" dirty="0"/>
              <a:t>-Larger bandwidth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500" dirty="0"/>
              <a:t>-synchronization problem is relatively difficult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6964" y="1600201"/>
            <a:ext cx="4033837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Analog Cs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u="sng">
                <a:solidFill>
                  <a:srgbClr val="FF0066"/>
                </a:solidFill>
              </a:rPr>
              <a:t>Disadvantages: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-expensive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-No privacy preserved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-Cannot merge different data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-No error correction capability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u="sng">
                <a:solidFill>
                  <a:srgbClr val="FF0066"/>
                </a:solidFill>
              </a:rPr>
              <a:t>Advantages: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-smaller bandwidth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-synchronization problem is relatively easier.</a:t>
            </a:r>
          </a:p>
        </p:txBody>
      </p:sp>
      <p:pic>
        <p:nvPicPr>
          <p:cNvPr id="33797" name="Picture 5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5562600"/>
            <a:ext cx="11144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4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Basic Requirements of Communication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Rate of information transfer:</a:t>
            </a:r>
          </a:p>
          <a:p>
            <a:pPr lvl="1" algn="just" eaLnBrk="1" hangingPunct="1">
              <a:lnSpc>
                <a:spcPct val="90000"/>
              </a:lnSpc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how fast the information can be transferred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Purity of signal received:</a:t>
            </a:r>
          </a:p>
          <a:p>
            <a:pPr lvl="1" algn="just" eaLnBrk="1" hangingPunct="1">
              <a:lnSpc>
                <a:spcPct val="90000"/>
              </a:lnSpc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whether the signal received is the same as the signal being transmit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Simplicity of the system</a:t>
            </a:r>
          </a:p>
          <a:p>
            <a:pPr lvl="1" algn="just" eaLnBrk="1" hangingPunct="1">
              <a:lnSpc>
                <a:spcPct val="90000"/>
              </a:lnSpc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the simpler the system, the better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Reliability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pic>
        <p:nvPicPr>
          <p:cNvPr id="34820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5181600"/>
            <a:ext cx="11144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565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Elements of Communication System(CS)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</p:txBody>
      </p:sp>
      <p:pic>
        <p:nvPicPr>
          <p:cNvPr id="35844" name="Picture 9" descr="fg01_002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676400"/>
            <a:ext cx="82296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3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Elements of CS (cont…)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dirty="0" smtClean="0"/>
              <a:t>Information 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The communication system exists to convey a message.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Message comes from information source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Information forms -  audio, video, text or data</a:t>
            </a:r>
          </a:p>
        </p:txBody>
      </p:sp>
      <p:pic>
        <p:nvPicPr>
          <p:cNvPr id="37892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5181600"/>
            <a:ext cx="11144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Cont…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305800" cy="50292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dirty="0" smtClean="0"/>
              <a:t>Transmitter: 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Processes input signal to produce a transmitted signal that suited the characteristic of transmission channel. 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E.g. modulation, coding, mixing, translate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Other functions performed - Amplification, filtering, antenna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Message converted to into electrical signals by transducers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E.g. speech waves are converted to voltage variation by a microphone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pic>
        <p:nvPicPr>
          <p:cNvPr id="38916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5726114"/>
            <a:ext cx="1114425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Elements of CS (cont…)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dirty="0" smtClean="0"/>
              <a:t>Channel (transmission media):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a medium that bridges the distance from source to destination. </a:t>
            </a:r>
            <a:r>
              <a:rPr lang="en-US" dirty="0" err="1" smtClean="0"/>
              <a:t>Eg</a:t>
            </a:r>
            <a:r>
              <a:rPr lang="en-US" dirty="0" smtClean="0"/>
              <a:t>: Atmosphere (free space), coaxial cable, fiber optics, waveguide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signals undergoes degradation from noise , interference  and distortion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endParaRPr lang="en-US" dirty="0" smtClean="0"/>
          </a:p>
        </p:txBody>
      </p:sp>
      <p:pic>
        <p:nvPicPr>
          <p:cNvPr id="39940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5181600"/>
            <a:ext cx="11144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4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Elements of CS (cont…)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dirty="0" smtClean="0"/>
              <a:t>Receiver: 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to recover the message signal contained in the received signal from the output of the channel, and convert it to a form suitable for the output transducer. 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E.g. mixing, demodulation, decoding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Other functions performed: Amplification, filtering.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Transducer converts the electrical signal at its input into a form desired by the system used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40964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5486400"/>
            <a:ext cx="11144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ASSESSMENT MARKS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216689"/>
              </p:ext>
            </p:extLst>
          </p:nvPr>
        </p:nvGraphicFramePr>
        <p:xfrm>
          <a:off x="1954530" y="1783079"/>
          <a:ext cx="7943850" cy="372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25"/>
                <a:gridCol w="3971925"/>
              </a:tblGrid>
              <a:tr h="6210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Assessment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Percentage</a:t>
                      </a:r>
                      <a:endParaRPr lang="en-US" sz="2800" dirty="0"/>
                    </a:p>
                  </a:txBody>
                  <a:tcPr/>
                </a:tc>
              </a:tr>
              <a:tr h="62103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</a:tr>
              <a:tr h="62103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Assignment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  <a:tr h="62103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Lab Report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</a:tr>
              <a:tr h="62103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Forum/Online</a:t>
                      </a:r>
                      <a:r>
                        <a:rPr lang="en-US" sz="2800" baseline="0" dirty="0" smtClean="0"/>
                        <a:t> discussion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  <a:tr h="62103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Final Exam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Modulation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What is modulation?</a:t>
            </a:r>
          </a:p>
          <a:p>
            <a:pPr lvl="1" algn="just" eaLnBrk="1" hangingPunct="1">
              <a:lnSpc>
                <a:spcPct val="90000"/>
              </a:lnSpc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a process of changing one or more properties of the analog carrier in proportion to the information signal.</a:t>
            </a:r>
          </a:p>
          <a:p>
            <a:pPr lvl="1" algn="just" eaLnBrk="1" hangingPunct="1">
              <a:lnSpc>
                <a:spcPct val="90000"/>
              </a:lnSpc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One of the characteristics of the carrier signal is changed according to the variations of the modulating signal.</a:t>
            </a:r>
          </a:p>
          <a:p>
            <a:pPr lvl="2" algn="just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AM – amplitude</a:t>
            </a:r>
            <a:endParaRPr lang="en-US" b="1" dirty="0" smtClean="0"/>
          </a:p>
          <a:p>
            <a:pPr lvl="2" algn="just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FM – frequency </a:t>
            </a:r>
          </a:p>
          <a:p>
            <a:pPr lvl="2" algn="just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PM -  phase </a:t>
            </a:r>
            <a:endParaRPr lang="el-GR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>
              <a:latin typeface="Times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>
              <a:latin typeface="Times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>
              <a:latin typeface="Times" pitchFamily="18" charset="0"/>
            </a:endParaRPr>
          </a:p>
        </p:txBody>
      </p:sp>
      <p:pic>
        <p:nvPicPr>
          <p:cNvPr id="41988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5181600"/>
            <a:ext cx="11144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Modulation (cont…)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dirty="0" smtClean="0"/>
              <a:t>Why modulation is needed?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To generate a modulated signal suited and compatible to the characteristics of the transmission channel.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For ease radiation and reduction of antenna size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Reduction of noise and interference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Channel assignment</a:t>
            </a:r>
          </a:p>
          <a:p>
            <a:pPr lvl="1" algn="just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Increase transmission speed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endParaRPr lang="en-US" dirty="0" smtClean="0"/>
          </a:p>
        </p:txBody>
      </p:sp>
      <p:pic>
        <p:nvPicPr>
          <p:cNvPr id="43012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5181600"/>
            <a:ext cx="11144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3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Noise, interference and distortion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Noise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/>
              <a:t>unwanted signals that coincide with the desired signals. 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/>
              <a:t>Two type of noise:internal and external noise.</a:t>
            </a:r>
          </a:p>
          <a:p>
            <a:pPr eaLnBrk="1" hangingPunct="1">
              <a:defRPr/>
            </a:pPr>
            <a:r>
              <a:rPr lang="en-US"/>
              <a:t>Internal noise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/>
              <a:t>Caused by internal devices/components in the circuits.</a:t>
            </a:r>
          </a:p>
          <a:p>
            <a:pPr eaLnBrk="1" hangingPunct="1">
              <a:defRPr/>
            </a:pPr>
            <a:r>
              <a:rPr lang="en-US"/>
              <a:t>External noise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/>
              <a:t>noise that is generated outside the circuit. 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/>
              <a:t>E.g. atmospheric noise,solar noise, cosmic noise, man made noise.</a:t>
            </a:r>
          </a:p>
        </p:txBody>
      </p:sp>
      <p:pic>
        <p:nvPicPr>
          <p:cNvPr id="44036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5181600"/>
            <a:ext cx="11144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8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Noise, interference and distortion (Cont…)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Interference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Contamination by extraneous signals from human sources.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E.g. from other transmitters, power lines and machineries.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Occurs most often in radio systems whose receiving antennas usually intercept several signals at the same time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One type of noise.</a:t>
            </a:r>
          </a:p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5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Noise, interference and distortion (Cont…)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Distortion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Signals or waves perturbation caused by imperfect response of the system to the desired signal itself.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May be corrected or reduced with the help of equalizers.</a:t>
            </a:r>
          </a:p>
        </p:txBody>
      </p:sp>
    </p:spTree>
    <p:extLst>
      <p:ext uri="{BB962C8B-B14F-4D97-AF65-F5344CB8AC3E}">
        <p14:creationId xmlns:p14="http://schemas.microsoft.com/office/powerpoint/2010/main" val="7408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Limitations in communication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3300"/>
                </a:solidFill>
              </a:rPr>
              <a:t>Technological problems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Includes equipment availability, economic factors, federal regulations and interaction with existing systems.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Problem solved in theory but perfect solutions may not be practical.</a:t>
            </a:r>
          </a:p>
        </p:txBody>
      </p:sp>
      <p:pic>
        <p:nvPicPr>
          <p:cNvPr id="47108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5181600"/>
            <a:ext cx="11144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Limitations in communication system (cont…)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3300"/>
                </a:solidFill>
              </a:rPr>
              <a:t>Physicals limitations</a:t>
            </a:r>
          </a:p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Bandwidth limitation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Measure of speed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The system ability to follow signal variations depends on the transmission bandwidth.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Available bandwidth determines the maximum signal speed.</a:t>
            </a:r>
          </a:p>
        </p:txBody>
      </p:sp>
    </p:spTree>
    <p:extLst>
      <p:ext uri="{BB962C8B-B14F-4D97-AF65-F5344CB8AC3E}">
        <p14:creationId xmlns:p14="http://schemas.microsoft.com/office/powerpoint/2010/main" val="38531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Limitations in communication system (cont…)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Noise limitation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Unavoidable.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The kinetic theory.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Noise relative to an information signal is measured in terms of signal to noise ratio (SNR).</a:t>
            </a:r>
          </a:p>
        </p:txBody>
      </p:sp>
    </p:spTree>
    <p:extLst>
      <p:ext uri="{BB962C8B-B14F-4D97-AF65-F5344CB8AC3E}">
        <p14:creationId xmlns:p14="http://schemas.microsoft.com/office/powerpoint/2010/main" val="27144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8800" y="3810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FREQUENCY AND WAVELENGTH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sz="3000" b="1" i="1" u="sng" dirty="0"/>
              <a:t>Cycle</a:t>
            </a:r>
            <a:r>
              <a:rPr lang="en-US" sz="3000" b="1" dirty="0"/>
              <a:t> - One complete occurrence of a repeating wave (periodic signal) such as one positive and one negative alternation of a sine wave.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sz="3000" b="1" i="1" u="sng" dirty="0"/>
              <a:t>Frequency</a:t>
            </a:r>
            <a:r>
              <a:rPr lang="en-US" sz="3000" b="1" dirty="0"/>
              <a:t> - the number of cycles of a signal that occur in one second.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sz="3000" b="1" i="1" u="sng" dirty="0"/>
              <a:t>Period</a:t>
            </a:r>
            <a:r>
              <a:rPr lang="en-US" sz="3000" b="1" i="1" dirty="0"/>
              <a:t> </a:t>
            </a:r>
            <a:r>
              <a:rPr lang="en-US" sz="3000" b="1" dirty="0"/>
              <a:t>- the time distance between two similar points on a periodic wave.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sz="3000" b="1" i="1" u="sng" dirty="0"/>
              <a:t>Wavelength</a:t>
            </a:r>
            <a:r>
              <a:rPr lang="en-US" sz="3000" b="1" dirty="0"/>
              <a:t> - the distance traveled by an electromagnetic (radio) wave during one period.</a:t>
            </a:r>
          </a:p>
        </p:txBody>
      </p:sp>
    </p:spTree>
    <p:extLst>
      <p:ext uri="{BB962C8B-B14F-4D97-AF65-F5344CB8AC3E}">
        <p14:creationId xmlns:p14="http://schemas.microsoft.com/office/powerpoint/2010/main" val="1805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2590800" y="41148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1" name="Freeform 3"/>
          <p:cNvSpPr>
            <a:spLocks/>
          </p:cNvSpPr>
          <p:nvPr/>
        </p:nvSpPr>
        <p:spPr bwMode="auto">
          <a:xfrm>
            <a:off x="2819400" y="2768600"/>
            <a:ext cx="5791200" cy="2755900"/>
          </a:xfrm>
          <a:custGeom>
            <a:avLst/>
            <a:gdLst>
              <a:gd name="T0" fmla="*/ 0 w 3648"/>
              <a:gd name="T1" fmla="*/ 2147483647 h 1736"/>
              <a:gd name="T2" fmla="*/ 2147483647 w 3648"/>
              <a:gd name="T3" fmla="*/ 2147483647 h 1736"/>
              <a:gd name="T4" fmla="*/ 2147483647 w 3648"/>
              <a:gd name="T5" fmla="*/ 2147483647 h 1736"/>
              <a:gd name="T6" fmla="*/ 2147483647 w 3648"/>
              <a:gd name="T7" fmla="*/ 2147483647 h 1736"/>
              <a:gd name="T8" fmla="*/ 2147483647 w 3648"/>
              <a:gd name="T9" fmla="*/ 2147483647 h 1736"/>
              <a:gd name="T10" fmla="*/ 2147483647 w 3648"/>
              <a:gd name="T11" fmla="*/ 2147483647 h 1736"/>
              <a:gd name="T12" fmla="*/ 2147483647 w 3648"/>
              <a:gd name="T13" fmla="*/ 2147483647 h 1736"/>
              <a:gd name="T14" fmla="*/ 2147483647 w 3648"/>
              <a:gd name="T15" fmla="*/ 2147483647 h 1736"/>
              <a:gd name="T16" fmla="*/ 2147483647 w 3648"/>
              <a:gd name="T17" fmla="*/ 2147483647 h 17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48"/>
              <a:gd name="T28" fmla="*/ 0 h 1736"/>
              <a:gd name="T29" fmla="*/ 3648 w 3648"/>
              <a:gd name="T30" fmla="*/ 1736 h 17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48" h="1736">
                <a:moveTo>
                  <a:pt x="0" y="848"/>
                </a:moveTo>
                <a:cubicBezTo>
                  <a:pt x="128" y="540"/>
                  <a:pt x="256" y="232"/>
                  <a:pt x="384" y="176"/>
                </a:cubicBezTo>
                <a:cubicBezTo>
                  <a:pt x="512" y="120"/>
                  <a:pt x="672" y="400"/>
                  <a:pt x="768" y="512"/>
                </a:cubicBezTo>
                <a:cubicBezTo>
                  <a:pt x="864" y="624"/>
                  <a:pt x="864" y="656"/>
                  <a:pt x="960" y="848"/>
                </a:cubicBezTo>
                <a:cubicBezTo>
                  <a:pt x="1056" y="1040"/>
                  <a:pt x="1192" y="1664"/>
                  <a:pt x="1344" y="1664"/>
                </a:cubicBezTo>
                <a:cubicBezTo>
                  <a:pt x="1496" y="1664"/>
                  <a:pt x="1720" y="1104"/>
                  <a:pt x="1872" y="848"/>
                </a:cubicBezTo>
                <a:cubicBezTo>
                  <a:pt x="2024" y="592"/>
                  <a:pt x="2048" y="0"/>
                  <a:pt x="2256" y="128"/>
                </a:cubicBezTo>
                <a:cubicBezTo>
                  <a:pt x="2464" y="256"/>
                  <a:pt x="2888" y="1496"/>
                  <a:pt x="3120" y="1616"/>
                </a:cubicBezTo>
                <a:cubicBezTo>
                  <a:pt x="3352" y="1736"/>
                  <a:pt x="3560" y="976"/>
                  <a:pt x="3648" y="8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362200"/>
            <a:ext cx="2971800" cy="3733800"/>
            <a:chOff x="816" y="1200"/>
            <a:chExt cx="1872" cy="2352"/>
          </a:xfrm>
        </p:grpSpPr>
        <p:sp>
          <p:nvSpPr>
            <p:cNvPr id="52239" name="Line 5"/>
            <p:cNvSpPr>
              <a:spLocks noChangeShapeType="1"/>
            </p:cNvSpPr>
            <p:nvPr/>
          </p:nvSpPr>
          <p:spPr bwMode="auto">
            <a:xfrm>
              <a:off x="816" y="1200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6"/>
            <p:cNvSpPr>
              <a:spLocks noChangeShapeType="1"/>
            </p:cNvSpPr>
            <p:nvPr/>
          </p:nvSpPr>
          <p:spPr bwMode="auto">
            <a:xfrm>
              <a:off x="2688" y="1200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5562601"/>
            <a:ext cx="2971800" cy="498475"/>
            <a:chOff x="816" y="3216"/>
            <a:chExt cx="1872" cy="314"/>
          </a:xfrm>
        </p:grpSpPr>
        <p:sp>
          <p:nvSpPr>
            <p:cNvPr id="52237" name="Line 8"/>
            <p:cNvSpPr>
              <a:spLocks noChangeShapeType="1"/>
            </p:cNvSpPr>
            <p:nvPr/>
          </p:nvSpPr>
          <p:spPr bwMode="auto">
            <a:xfrm>
              <a:off x="816" y="3216"/>
              <a:ext cx="18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Text Box 9"/>
            <p:cNvSpPr txBox="1">
              <a:spLocks noChangeArrowheads="1"/>
            </p:cNvSpPr>
            <p:nvPr/>
          </p:nvSpPr>
          <p:spPr bwMode="auto">
            <a:xfrm>
              <a:off x="1224" y="3242"/>
              <a:ext cx="9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One cycle</a:t>
              </a:r>
            </a:p>
          </p:txBody>
        </p:sp>
      </p:grpSp>
      <p:sp>
        <p:nvSpPr>
          <p:cNvPr id="52230" name="Text Box 10"/>
          <p:cNvSpPr txBox="1">
            <a:spLocks noChangeArrowheads="1"/>
          </p:cNvSpPr>
          <p:nvPr/>
        </p:nvSpPr>
        <p:spPr bwMode="auto">
          <a:xfrm>
            <a:off x="3489325" y="803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31" name="Text Box 11"/>
          <p:cNvSpPr txBox="1">
            <a:spLocks noChangeArrowheads="1"/>
          </p:cNvSpPr>
          <p:nvPr/>
        </p:nvSpPr>
        <p:spPr bwMode="auto">
          <a:xfrm>
            <a:off x="8991601" y="38862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52232" name="Rectangle 12"/>
          <p:cNvSpPr>
            <a:spLocks noChangeArrowheads="1"/>
          </p:cNvSpPr>
          <p:nvPr/>
        </p:nvSpPr>
        <p:spPr bwMode="auto">
          <a:xfrm>
            <a:off x="2209800" y="3810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</a:rPr>
              <a:t>PERIOD AND FREQUENCY COMPARED</a:t>
            </a: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6172200" y="5715000"/>
            <a:ext cx="276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Frequency = f = 1/T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819400" y="2133600"/>
            <a:ext cx="2971800" cy="533400"/>
            <a:chOff x="816" y="1056"/>
            <a:chExt cx="1872" cy="336"/>
          </a:xfrm>
        </p:grpSpPr>
        <p:sp>
          <p:nvSpPr>
            <p:cNvPr id="52235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1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T  =  One period</a:t>
              </a:r>
            </a:p>
          </p:txBody>
        </p:sp>
        <p:sp>
          <p:nvSpPr>
            <p:cNvPr id="52236" name="Line 16"/>
            <p:cNvSpPr>
              <a:spLocks noChangeShapeType="1"/>
            </p:cNvSpPr>
            <p:nvPr/>
          </p:nvSpPr>
          <p:spPr bwMode="auto">
            <a:xfrm>
              <a:off x="816" y="1392"/>
              <a:ext cx="18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2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animBg="1"/>
      <p:bldP spid="28878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the principles of basic communication systems.</a:t>
            </a:r>
          </a:p>
          <a:p>
            <a:r>
              <a:rPr lang="en-US" dirty="0" smtClean="0"/>
              <a:t>To define information, message and signals.</a:t>
            </a:r>
          </a:p>
          <a:p>
            <a:r>
              <a:rPr lang="en-US" dirty="0" smtClean="0"/>
              <a:t>To explain the elements of communication systems. </a:t>
            </a:r>
          </a:p>
          <a:p>
            <a:r>
              <a:rPr lang="en-US" dirty="0" smtClean="0"/>
              <a:t>The explain the terms modulation and why they are needed in communication system.</a:t>
            </a:r>
          </a:p>
          <a:p>
            <a:r>
              <a:rPr lang="en-US" dirty="0" smtClean="0"/>
              <a:t>To explain the limitations in communication system.</a:t>
            </a:r>
          </a:p>
          <a:p>
            <a:r>
              <a:rPr lang="en-US" dirty="0" smtClean="0"/>
              <a:t>To define frequency and wavelength</a:t>
            </a:r>
          </a:p>
          <a:p>
            <a:r>
              <a:rPr lang="en-US" dirty="0" smtClean="0"/>
              <a:t>To understand the use of decibel (dB) in communication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1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1400" y="1676400"/>
            <a:ext cx="4419600" cy="1371600"/>
            <a:chOff x="336" y="864"/>
            <a:chExt cx="5168" cy="2532"/>
          </a:xfrm>
        </p:grpSpPr>
        <p:grpSp>
          <p:nvGrpSpPr>
            <p:cNvPr id="53297" name="Group 3"/>
            <p:cNvGrpSpPr>
              <a:grpSpLocks/>
            </p:cNvGrpSpPr>
            <p:nvPr/>
          </p:nvGrpSpPr>
          <p:grpSpPr bwMode="auto">
            <a:xfrm>
              <a:off x="336" y="864"/>
              <a:ext cx="2583" cy="2532"/>
              <a:chOff x="2496" y="866"/>
              <a:chExt cx="2583" cy="2532"/>
            </a:xfrm>
          </p:grpSpPr>
          <p:grpSp>
            <p:nvGrpSpPr>
              <p:cNvPr id="53309" name="Group 4"/>
              <p:cNvGrpSpPr>
                <a:grpSpLocks/>
              </p:cNvGrpSpPr>
              <p:nvPr/>
            </p:nvGrpSpPr>
            <p:grpSpPr bwMode="auto">
              <a:xfrm>
                <a:off x="2496" y="866"/>
                <a:ext cx="1291" cy="1267"/>
                <a:chOff x="2496" y="866"/>
                <a:chExt cx="1291" cy="1267"/>
              </a:xfrm>
            </p:grpSpPr>
            <p:sp>
              <p:nvSpPr>
                <p:cNvPr id="53315" name="Freeform 5"/>
                <p:cNvSpPr>
                  <a:spLocks/>
                </p:cNvSpPr>
                <p:nvPr/>
              </p:nvSpPr>
              <p:spPr bwMode="auto">
                <a:xfrm>
                  <a:off x="2496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316" name="Freeform 6"/>
                <p:cNvSpPr>
                  <a:spLocks/>
                </p:cNvSpPr>
                <p:nvPr/>
              </p:nvSpPr>
              <p:spPr bwMode="auto">
                <a:xfrm>
                  <a:off x="28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317" name="Freeform 7"/>
                <p:cNvSpPr>
                  <a:spLocks/>
                </p:cNvSpPr>
                <p:nvPr/>
              </p:nvSpPr>
              <p:spPr bwMode="auto">
                <a:xfrm flipH="1">
                  <a:off x="31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318" name="Freeform 8"/>
                <p:cNvSpPr>
                  <a:spLocks/>
                </p:cNvSpPr>
                <p:nvPr/>
              </p:nvSpPr>
              <p:spPr bwMode="auto">
                <a:xfrm flipH="1">
                  <a:off x="3448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</p:grpSp>
          <p:grpSp>
            <p:nvGrpSpPr>
              <p:cNvPr id="53310" name="Group 9"/>
              <p:cNvGrpSpPr>
                <a:grpSpLocks/>
              </p:cNvGrpSpPr>
              <p:nvPr/>
            </p:nvGrpSpPr>
            <p:grpSpPr bwMode="auto">
              <a:xfrm flipV="1">
                <a:off x="3788" y="2131"/>
                <a:ext cx="1291" cy="1267"/>
                <a:chOff x="2496" y="866"/>
                <a:chExt cx="1291" cy="1267"/>
              </a:xfrm>
            </p:grpSpPr>
            <p:sp>
              <p:nvSpPr>
                <p:cNvPr id="53311" name="Freeform 10"/>
                <p:cNvSpPr>
                  <a:spLocks/>
                </p:cNvSpPr>
                <p:nvPr/>
              </p:nvSpPr>
              <p:spPr bwMode="auto">
                <a:xfrm>
                  <a:off x="2496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312" name="Freeform 11"/>
                <p:cNvSpPr>
                  <a:spLocks/>
                </p:cNvSpPr>
                <p:nvPr/>
              </p:nvSpPr>
              <p:spPr bwMode="auto">
                <a:xfrm>
                  <a:off x="28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313" name="Freeform 12"/>
                <p:cNvSpPr>
                  <a:spLocks/>
                </p:cNvSpPr>
                <p:nvPr/>
              </p:nvSpPr>
              <p:spPr bwMode="auto">
                <a:xfrm flipH="1">
                  <a:off x="31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314" name="Freeform 13"/>
                <p:cNvSpPr>
                  <a:spLocks/>
                </p:cNvSpPr>
                <p:nvPr/>
              </p:nvSpPr>
              <p:spPr bwMode="auto">
                <a:xfrm flipH="1">
                  <a:off x="3448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</p:grpSp>
        </p:grpSp>
        <p:grpSp>
          <p:nvGrpSpPr>
            <p:cNvPr id="53298" name="Group 14"/>
            <p:cNvGrpSpPr>
              <a:grpSpLocks/>
            </p:cNvGrpSpPr>
            <p:nvPr/>
          </p:nvGrpSpPr>
          <p:grpSpPr bwMode="auto">
            <a:xfrm>
              <a:off x="2921" y="864"/>
              <a:ext cx="2583" cy="2532"/>
              <a:chOff x="2496" y="866"/>
              <a:chExt cx="2583" cy="2532"/>
            </a:xfrm>
          </p:grpSpPr>
          <p:grpSp>
            <p:nvGrpSpPr>
              <p:cNvPr id="53299" name="Group 15"/>
              <p:cNvGrpSpPr>
                <a:grpSpLocks/>
              </p:cNvGrpSpPr>
              <p:nvPr/>
            </p:nvGrpSpPr>
            <p:grpSpPr bwMode="auto">
              <a:xfrm>
                <a:off x="2496" y="866"/>
                <a:ext cx="1291" cy="1267"/>
                <a:chOff x="2496" y="866"/>
                <a:chExt cx="1291" cy="1267"/>
              </a:xfrm>
            </p:grpSpPr>
            <p:sp>
              <p:nvSpPr>
                <p:cNvPr id="53305" name="Freeform 16"/>
                <p:cNvSpPr>
                  <a:spLocks/>
                </p:cNvSpPr>
                <p:nvPr/>
              </p:nvSpPr>
              <p:spPr bwMode="auto">
                <a:xfrm>
                  <a:off x="2496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306" name="Freeform 17"/>
                <p:cNvSpPr>
                  <a:spLocks/>
                </p:cNvSpPr>
                <p:nvPr/>
              </p:nvSpPr>
              <p:spPr bwMode="auto">
                <a:xfrm>
                  <a:off x="28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307" name="Freeform 18"/>
                <p:cNvSpPr>
                  <a:spLocks/>
                </p:cNvSpPr>
                <p:nvPr/>
              </p:nvSpPr>
              <p:spPr bwMode="auto">
                <a:xfrm flipH="1">
                  <a:off x="31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308" name="Freeform 19"/>
                <p:cNvSpPr>
                  <a:spLocks/>
                </p:cNvSpPr>
                <p:nvPr/>
              </p:nvSpPr>
              <p:spPr bwMode="auto">
                <a:xfrm flipH="1">
                  <a:off x="3448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</p:grpSp>
          <p:grpSp>
            <p:nvGrpSpPr>
              <p:cNvPr id="53300" name="Group 20"/>
              <p:cNvGrpSpPr>
                <a:grpSpLocks/>
              </p:cNvGrpSpPr>
              <p:nvPr/>
            </p:nvGrpSpPr>
            <p:grpSpPr bwMode="auto">
              <a:xfrm flipV="1">
                <a:off x="3788" y="2131"/>
                <a:ext cx="1291" cy="1267"/>
                <a:chOff x="2496" y="866"/>
                <a:chExt cx="1291" cy="1267"/>
              </a:xfrm>
            </p:grpSpPr>
            <p:sp>
              <p:nvSpPr>
                <p:cNvPr id="53301" name="Freeform 21"/>
                <p:cNvSpPr>
                  <a:spLocks/>
                </p:cNvSpPr>
                <p:nvPr/>
              </p:nvSpPr>
              <p:spPr bwMode="auto">
                <a:xfrm>
                  <a:off x="2496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302" name="Freeform 22"/>
                <p:cNvSpPr>
                  <a:spLocks/>
                </p:cNvSpPr>
                <p:nvPr/>
              </p:nvSpPr>
              <p:spPr bwMode="auto">
                <a:xfrm>
                  <a:off x="28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303" name="Freeform 23"/>
                <p:cNvSpPr>
                  <a:spLocks/>
                </p:cNvSpPr>
                <p:nvPr/>
              </p:nvSpPr>
              <p:spPr bwMode="auto">
                <a:xfrm flipH="1">
                  <a:off x="31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304" name="Freeform 24"/>
                <p:cNvSpPr>
                  <a:spLocks/>
                </p:cNvSpPr>
                <p:nvPr/>
              </p:nvSpPr>
              <p:spPr bwMode="auto">
                <a:xfrm flipH="1">
                  <a:off x="3448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</p:grpSp>
        </p:grpSp>
      </p:grpSp>
      <p:sp>
        <p:nvSpPr>
          <p:cNvPr id="53251" name="Line 25"/>
          <p:cNvSpPr>
            <a:spLocks noChangeShapeType="1"/>
          </p:cNvSpPr>
          <p:nvPr/>
        </p:nvSpPr>
        <p:spPr bwMode="auto">
          <a:xfrm>
            <a:off x="3581400" y="1219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26"/>
          <p:cNvSpPr>
            <a:spLocks noChangeShapeType="1"/>
          </p:cNvSpPr>
          <p:nvPr/>
        </p:nvSpPr>
        <p:spPr bwMode="auto">
          <a:xfrm>
            <a:off x="3581400" y="23622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27"/>
          <p:cNvSpPr txBox="1">
            <a:spLocks noChangeArrowheads="1"/>
          </p:cNvSpPr>
          <p:nvPr/>
        </p:nvSpPr>
        <p:spPr bwMode="auto">
          <a:xfrm>
            <a:off x="3390900" y="838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4" name="Text Box 28"/>
          <p:cNvSpPr txBox="1">
            <a:spLocks noChangeArrowheads="1"/>
          </p:cNvSpPr>
          <p:nvPr/>
        </p:nvSpPr>
        <p:spPr bwMode="auto">
          <a:xfrm>
            <a:off x="3200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5" name="Text Box 29"/>
          <p:cNvSpPr txBox="1">
            <a:spLocks noChangeArrowheads="1"/>
          </p:cNvSpPr>
          <p:nvPr/>
        </p:nvSpPr>
        <p:spPr bwMode="auto">
          <a:xfrm>
            <a:off x="8610601" y="21336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time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581400" y="4622800"/>
            <a:ext cx="4419600" cy="1092200"/>
            <a:chOff x="336" y="864"/>
            <a:chExt cx="5168" cy="2532"/>
          </a:xfrm>
        </p:grpSpPr>
        <p:grpSp>
          <p:nvGrpSpPr>
            <p:cNvPr id="53275" name="Group 31"/>
            <p:cNvGrpSpPr>
              <a:grpSpLocks/>
            </p:cNvGrpSpPr>
            <p:nvPr/>
          </p:nvGrpSpPr>
          <p:grpSpPr bwMode="auto">
            <a:xfrm>
              <a:off x="336" y="864"/>
              <a:ext cx="2583" cy="2532"/>
              <a:chOff x="2496" y="866"/>
              <a:chExt cx="2583" cy="2532"/>
            </a:xfrm>
          </p:grpSpPr>
          <p:grpSp>
            <p:nvGrpSpPr>
              <p:cNvPr id="53287" name="Group 32"/>
              <p:cNvGrpSpPr>
                <a:grpSpLocks/>
              </p:cNvGrpSpPr>
              <p:nvPr/>
            </p:nvGrpSpPr>
            <p:grpSpPr bwMode="auto">
              <a:xfrm>
                <a:off x="2496" y="866"/>
                <a:ext cx="1291" cy="1267"/>
                <a:chOff x="2496" y="866"/>
                <a:chExt cx="1291" cy="1267"/>
              </a:xfrm>
            </p:grpSpPr>
            <p:sp>
              <p:nvSpPr>
                <p:cNvPr id="53293" name="Freeform 33"/>
                <p:cNvSpPr>
                  <a:spLocks/>
                </p:cNvSpPr>
                <p:nvPr/>
              </p:nvSpPr>
              <p:spPr bwMode="auto">
                <a:xfrm>
                  <a:off x="2496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294" name="Freeform 34"/>
                <p:cNvSpPr>
                  <a:spLocks/>
                </p:cNvSpPr>
                <p:nvPr/>
              </p:nvSpPr>
              <p:spPr bwMode="auto">
                <a:xfrm>
                  <a:off x="28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295" name="Freeform 35"/>
                <p:cNvSpPr>
                  <a:spLocks/>
                </p:cNvSpPr>
                <p:nvPr/>
              </p:nvSpPr>
              <p:spPr bwMode="auto">
                <a:xfrm flipH="1">
                  <a:off x="31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296" name="Freeform 36"/>
                <p:cNvSpPr>
                  <a:spLocks/>
                </p:cNvSpPr>
                <p:nvPr/>
              </p:nvSpPr>
              <p:spPr bwMode="auto">
                <a:xfrm flipH="1">
                  <a:off x="3448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</p:grpSp>
          <p:grpSp>
            <p:nvGrpSpPr>
              <p:cNvPr id="53288" name="Group 37"/>
              <p:cNvGrpSpPr>
                <a:grpSpLocks/>
              </p:cNvGrpSpPr>
              <p:nvPr/>
            </p:nvGrpSpPr>
            <p:grpSpPr bwMode="auto">
              <a:xfrm flipV="1">
                <a:off x="3788" y="2131"/>
                <a:ext cx="1291" cy="1267"/>
                <a:chOff x="2496" y="866"/>
                <a:chExt cx="1291" cy="1267"/>
              </a:xfrm>
            </p:grpSpPr>
            <p:sp>
              <p:nvSpPr>
                <p:cNvPr id="53289" name="Freeform 38"/>
                <p:cNvSpPr>
                  <a:spLocks/>
                </p:cNvSpPr>
                <p:nvPr/>
              </p:nvSpPr>
              <p:spPr bwMode="auto">
                <a:xfrm>
                  <a:off x="2496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290" name="Freeform 39"/>
                <p:cNvSpPr>
                  <a:spLocks/>
                </p:cNvSpPr>
                <p:nvPr/>
              </p:nvSpPr>
              <p:spPr bwMode="auto">
                <a:xfrm>
                  <a:off x="28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291" name="Freeform 40"/>
                <p:cNvSpPr>
                  <a:spLocks/>
                </p:cNvSpPr>
                <p:nvPr/>
              </p:nvSpPr>
              <p:spPr bwMode="auto">
                <a:xfrm flipH="1">
                  <a:off x="31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292" name="Freeform 41"/>
                <p:cNvSpPr>
                  <a:spLocks/>
                </p:cNvSpPr>
                <p:nvPr/>
              </p:nvSpPr>
              <p:spPr bwMode="auto">
                <a:xfrm flipH="1">
                  <a:off x="3448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</p:grpSp>
        </p:grpSp>
        <p:grpSp>
          <p:nvGrpSpPr>
            <p:cNvPr id="53276" name="Group 42"/>
            <p:cNvGrpSpPr>
              <a:grpSpLocks/>
            </p:cNvGrpSpPr>
            <p:nvPr/>
          </p:nvGrpSpPr>
          <p:grpSpPr bwMode="auto">
            <a:xfrm>
              <a:off x="2921" y="864"/>
              <a:ext cx="2583" cy="2532"/>
              <a:chOff x="2496" y="866"/>
              <a:chExt cx="2583" cy="2532"/>
            </a:xfrm>
          </p:grpSpPr>
          <p:grpSp>
            <p:nvGrpSpPr>
              <p:cNvPr id="53277" name="Group 43"/>
              <p:cNvGrpSpPr>
                <a:grpSpLocks/>
              </p:cNvGrpSpPr>
              <p:nvPr/>
            </p:nvGrpSpPr>
            <p:grpSpPr bwMode="auto">
              <a:xfrm>
                <a:off x="2496" y="866"/>
                <a:ext cx="1291" cy="1267"/>
                <a:chOff x="2496" y="866"/>
                <a:chExt cx="1291" cy="1267"/>
              </a:xfrm>
            </p:grpSpPr>
            <p:sp>
              <p:nvSpPr>
                <p:cNvPr id="53283" name="Freeform 44"/>
                <p:cNvSpPr>
                  <a:spLocks/>
                </p:cNvSpPr>
                <p:nvPr/>
              </p:nvSpPr>
              <p:spPr bwMode="auto">
                <a:xfrm>
                  <a:off x="2496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284" name="Freeform 45"/>
                <p:cNvSpPr>
                  <a:spLocks/>
                </p:cNvSpPr>
                <p:nvPr/>
              </p:nvSpPr>
              <p:spPr bwMode="auto">
                <a:xfrm>
                  <a:off x="28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285" name="Freeform 46"/>
                <p:cNvSpPr>
                  <a:spLocks/>
                </p:cNvSpPr>
                <p:nvPr/>
              </p:nvSpPr>
              <p:spPr bwMode="auto">
                <a:xfrm flipH="1">
                  <a:off x="31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286" name="Freeform 47"/>
                <p:cNvSpPr>
                  <a:spLocks/>
                </p:cNvSpPr>
                <p:nvPr/>
              </p:nvSpPr>
              <p:spPr bwMode="auto">
                <a:xfrm flipH="1">
                  <a:off x="3448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</p:grpSp>
          <p:grpSp>
            <p:nvGrpSpPr>
              <p:cNvPr id="53278" name="Group 48"/>
              <p:cNvGrpSpPr>
                <a:grpSpLocks/>
              </p:cNvGrpSpPr>
              <p:nvPr/>
            </p:nvGrpSpPr>
            <p:grpSpPr bwMode="auto">
              <a:xfrm flipV="1">
                <a:off x="3788" y="2131"/>
                <a:ext cx="1291" cy="1267"/>
                <a:chOff x="2496" y="866"/>
                <a:chExt cx="1291" cy="1267"/>
              </a:xfrm>
            </p:grpSpPr>
            <p:sp>
              <p:nvSpPr>
                <p:cNvPr id="53279" name="Freeform 49"/>
                <p:cNvSpPr>
                  <a:spLocks/>
                </p:cNvSpPr>
                <p:nvPr/>
              </p:nvSpPr>
              <p:spPr bwMode="auto">
                <a:xfrm>
                  <a:off x="2496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280" name="Freeform 50"/>
                <p:cNvSpPr>
                  <a:spLocks/>
                </p:cNvSpPr>
                <p:nvPr/>
              </p:nvSpPr>
              <p:spPr bwMode="auto">
                <a:xfrm>
                  <a:off x="28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281" name="Freeform 51"/>
                <p:cNvSpPr>
                  <a:spLocks/>
                </p:cNvSpPr>
                <p:nvPr/>
              </p:nvSpPr>
              <p:spPr bwMode="auto">
                <a:xfrm flipH="1">
                  <a:off x="3134" y="866"/>
                  <a:ext cx="315" cy="397"/>
                </a:xfrm>
                <a:custGeom>
                  <a:avLst/>
                  <a:gdLst>
                    <a:gd name="T0" fmla="*/ 315 w 315"/>
                    <a:gd name="T1" fmla="*/ 1 h 397"/>
                    <a:gd name="T2" fmla="*/ 300 w 315"/>
                    <a:gd name="T3" fmla="*/ 1 h 397"/>
                    <a:gd name="T4" fmla="*/ 269 w 315"/>
                    <a:gd name="T5" fmla="*/ 7 h 397"/>
                    <a:gd name="T6" fmla="*/ 233 w 315"/>
                    <a:gd name="T7" fmla="*/ 26 h 397"/>
                    <a:gd name="T8" fmla="*/ 169 w 315"/>
                    <a:gd name="T9" fmla="*/ 87 h 397"/>
                    <a:gd name="T10" fmla="*/ 115 w 315"/>
                    <a:gd name="T11" fmla="*/ 168 h 397"/>
                    <a:gd name="T12" fmla="*/ 61 w 315"/>
                    <a:gd name="T13" fmla="*/ 264 h 397"/>
                    <a:gd name="T14" fmla="*/ 0 w 315"/>
                    <a:gd name="T15" fmla="*/ 397 h 3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5"/>
                    <a:gd name="T25" fmla="*/ 0 h 397"/>
                    <a:gd name="T26" fmla="*/ 315 w 315"/>
                    <a:gd name="T27" fmla="*/ 397 h 3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5" h="397">
                      <a:moveTo>
                        <a:pt x="315" y="1"/>
                      </a:moveTo>
                      <a:cubicBezTo>
                        <a:pt x="312" y="1"/>
                        <a:pt x="308" y="0"/>
                        <a:pt x="300" y="1"/>
                      </a:cubicBezTo>
                      <a:cubicBezTo>
                        <a:pt x="292" y="2"/>
                        <a:pt x="281" y="3"/>
                        <a:pt x="269" y="7"/>
                      </a:cubicBezTo>
                      <a:cubicBezTo>
                        <a:pt x="258" y="12"/>
                        <a:pt x="249" y="13"/>
                        <a:pt x="233" y="26"/>
                      </a:cubicBezTo>
                      <a:cubicBezTo>
                        <a:pt x="216" y="40"/>
                        <a:pt x="189" y="63"/>
                        <a:pt x="169" y="87"/>
                      </a:cubicBezTo>
                      <a:cubicBezTo>
                        <a:pt x="149" y="111"/>
                        <a:pt x="133" y="138"/>
                        <a:pt x="115" y="168"/>
                      </a:cubicBezTo>
                      <a:cubicBezTo>
                        <a:pt x="97" y="198"/>
                        <a:pt x="80" y="226"/>
                        <a:pt x="61" y="264"/>
                      </a:cubicBezTo>
                      <a:cubicBezTo>
                        <a:pt x="42" y="302"/>
                        <a:pt x="13" y="369"/>
                        <a:pt x="0" y="397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  <p:sp>
              <p:nvSpPr>
                <p:cNvPr id="53282" name="Freeform 52"/>
                <p:cNvSpPr>
                  <a:spLocks/>
                </p:cNvSpPr>
                <p:nvPr/>
              </p:nvSpPr>
              <p:spPr bwMode="auto">
                <a:xfrm flipH="1">
                  <a:off x="3448" y="1262"/>
                  <a:ext cx="339" cy="871"/>
                </a:xfrm>
                <a:custGeom>
                  <a:avLst/>
                  <a:gdLst>
                    <a:gd name="T0" fmla="*/ 339 w 339"/>
                    <a:gd name="T1" fmla="*/ 0 h 871"/>
                    <a:gd name="T2" fmla="*/ 0 w 339"/>
                    <a:gd name="T3" fmla="*/ 871 h 871"/>
                    <a:gd name="T4" fmla="*/ 0 60000 65536"/>
                    <a:gd name="T5" fmla="*/ 0 60000 65536"/>
                    <a:gd name="T6" fmla="*/ 0 w 339"/>
                    <a:gd name="T7" fmla="*/ 0 h 871"/>
                    <a:gd name="T8" fmla="*/ 339 w 339"/>
                    <a:gd name="T9" fmla="*/ 871 h 87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9" h="871">
                      <a:moveTo>
                        <a:pt x="339" y="0"/>
                      </a:moveTo>
                      <a:cubicBezTo>
                        <a:pt x="282" y="145"/>
                        <a:pt x="56" y="726"/>
                        <a:pt x="0" y="871"/>
                      </a:cubicBezTo>
                    </a:path>
                  </a:pathLst>
                </a:cu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MY" altLang="en-US"/>
                </a:p>
              </p:txBody>
            </p:sp>
          </p:grpSp>
        </p:grpSp>
      </p:grpSp>
      <p:sp>
        <p:nvSpPr>
          <p:cNvPr id="53257" name="Line 53"/>
          <p:cNvSpPr>
            <a:spLocks noChangeShapeType="1"/>
          </p:cNvSpPr>
          <p:nvPr/>
        </p:nvSpPr>
        <p:spPr bwMode="auto">
          <a:xfrm>
            <a:off x="3581400" y="40894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54"/>
          <p:cNvSpPr>
            <a:spLocks noChangeShapeType="1"/>
          </p:cNvSpPr>
          <p:nvPr/>
        </p:nvSpPr>
        <p:spPr bwMode="auto">
          <a:xfrm>
            <a:off x="3581400" y="642620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Text Box 55"/>
          <p:cNvSpPr txBox="1">
            <a:spLocks noChangeArrowheads="1"/>
          </p:cNvSpPr>
          <p:nvPr/>
        </p:nvSpPr>
        <p:spPr bwMode="auto">
          <a:xfrm>
            <a:off x="8610600" y="61722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distance</a:t>
            </a: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0" name="Line 56"/>
          <p:cNvSpPr>
            <a:spLocks noChangeShapeType="1"/>
          </p:cNvSpPr>
          <p:nvPr/>
        </p:nvSpPr>
        <p:spPr bwMode="auto">
          <a:xfrm>
            <a:off x="3505200" y="370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Rectangle 57"/>
          <p:cNvSpPr>
            <a:spLocks noChangeArrowheads="1"/>
          </p:cNvSpPr>
          <p:nvPr/>
        </p:nvSpPr>
        <p:spPr bwMode="auto">
          <a:xfrm>
            <a:off x="2209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latin typeface="Times New Roman" panose="02020603050405020304" pitchFamily="18" charset="0"/>
              </a:rPr>
              <a:t>Frequency and wavelength compared</a:t>
            </a:r>
          </a:p>
        </p:txBody>
      </p:sp>
      <p:sp>
        <p:nvSpPr>
          <p:cNvPr id="290874" name="Line 58"/>
          <p:cNvSpPr>
            <a:spLocks noChangeShapeType="1"/>
          </p:cNvSpPr>
          <p:nvPr/>
        </p:nvSpPr>
        <p:spPr bwMode="auto">
          <a:xfrm>
            <a:off x="5257800" y="1066800"/>
            <a:ext cx="0" cy="2438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75" name="Line 59"/>
          <p:cNvSpPr>
            <a:spLocks noChangeShapeType="1"/>
          </p:cNvSpPr>
          <p:nvPr/>
        </p:nvSpPr>
        <p:spPr bwMode="auto">
          <a:xfrm>
            <a:off x="7454900" y="1066800"/>
            <a:ext cx="0" cy="2438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5257800" y="3962400"/>
            <a:ext cx="2197100" cy="457200"/>
            <a:chOff x="2352" y="2400"/>
            <a:chExt cx="1384" cy="288"/>
          </a:xfrm>
        </p:grpSpPr>
        <p:sp>
          <p:nvSpPr>
            <p:cNvPr id="53272" name="Rectangle 61"/>
            <p:cNvSpPr>
              <a:spLocks noChangeArrowheads="1"/>
            </p:cNvSpPr>
            <p:nvPr/>
          </p:nvSpPr>
          <p:spPr bwMode="auto">
            <a:xfrm>
              <a:off x="2960" y="240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3273" name="Line 62"/>
            <p:cNvSpPr>
              <a:spLocks noChangeShapeType="1"/>
            </p:cNvSpPr>
            <p:nvPr/>
          </p:nvSpPr>
          <p:spPr bwMode="auto">
            <a:xfrm>
              <a:off x="3208" y="2544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4" name="Line 63"/>
            <p:cNvSpPr>
              <a:spLocks noChangeShapeType="1"/>
            </p:cNvSpPr>
            <p:nvPr/>
          </p:nvSpPr>
          <p:spPr bwMode="auto">
            <a:xfrm flipH="1">
              <a:off x="2352" y="2544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0880" name="Text Box 64"/>
          <p:cNvSpPr txBox="1">
            <a:spLocks noChangeArrowheads="1"/>
          </p:cNvSpPr>
          <p:nvPr/>
        </p:nvSpPr>
        <p:spPr bwMode="auto">
          <a:xfrm>
            <a:off x="8305801" y="2743200"/>
            <a:ext cx="120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f  =  1/T</a:t>
            </a:r>
          </a:p>
        </p:txBody>
      </p:sp>
      <p:sp>
        <p:nvSpPr>
          <p:cNvPr id="290881" name="Line 65"/>
          <p:cNvSpPr>
            <a:spLocks noChangeShapeType="1"/>
          </p:cNvSpPr>
          <p:nvPr/>
        </p:nvSpPr>
        <p:spPr bwMode="auto">
          <a:xfrm>
            <a:off x="5257800" y="4000500"/>
            <a:ext cx="0" cy="24384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82" name="Line 66"/>
          <p:cNvSpPr>
            <a:spLocks noChangeShapeType="1"/>
          </p:cNvSpPr>
          <p:nvPr/>
        </p:nvSpPr>
        <p:spPr bwMode="auto">
          <a:xfrm>
            <a:off x="7454900" y="4000500"/>
            <a:ext cx="0" cy="24384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67"/>
          <p:cNvGrpSpPr>
            <a:grpSpLocks/>
          </p:cNvGrpSpPr>
          <p:nvPr/>
        </p:nvGrpSpPr>
        <p:grpSpPr bwMode="auto">
          <a:xfrm>
            <a:off x="5257800" y="1200150"/>
            <a:ext cx="2197100" cy="457200"/>
            <a:chOff x="2352" y="660"/>
            <a:chExt cx="1384" cy="288"/>
          </a:xfrm>
        </p:grpSpPr>
        <p:sp>
          <p:nvSpPr>
            <p:cNvPr id="53269" name="Rectangle 68"/>
            <p:cNvSpPr>
              <a:spLocks noChangeArrowheads="1"/>
            </p:cNvSpPr>
            <p:nvPr/>
          </p:nvSpPr>
          <p:spPr bwMode="auto">
            <a:xfrm>
              <a:off x="2968" y="66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CC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3270" name="Line 69"/>
            <p:cNvSpPr>
              <a:spLocks noChangeShapeType="1"/>
            </p:cNvSpPr>
            <p:nvPr/>
          </p:nvSpPr>
          <p:spPr bwMode="auto">
            <a:xfrm>
              <a:off x="3208" y="816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Line 70"/>
            <p:cNvSpPr>
              <a:spLocks noChangeShapeType="1"/>
            </p:cNvSpPr>
            <p:nvPr/>
          </p:nvSpPr>
          <p:spPr bwMode="auto">
            <a:xfrm flipH="1">
              <a:off x="2352" y="816"/>
              <a:ext cx="6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7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0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0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74" grpId="0" animBg="1"/>
      <p:bldP spid="290875" grpId="0" animBg="1"/>
      <p:bldP spid="290880" grpId="0" autoUpdateAnimBg="0"/>
      <p:bldP spid="290881" grpId="0" animBg="1"/>
      <p:bldP spid="2908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04950" y="55245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0" smtClean="0">
                <a:solidFill>
                  <a:schemeClr val="tx1"/>
                </a:solidFill>
              </a:rPr>
              <a:t>CALCULATING WAVELENGTH</a:t>
            </a:r>
            <a:br>
              <a:rPr lang="en-US" b="0" smtClean="0">
                <a:solidFill>
                  <a:schemeClr val="tx1"/>
                </a:solidFill>
              </a:rPr>
            </a:br>
            <a:r>
              <a:rPr lang="en-US" b="0" smtClean="0">
                <a:solidFill>
                  <a:schemeClr val="tx1"/>
                </a:solidFill>
              </a:rPr>
              <a:t>AND FREQUENCY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3681413" y="4160838"/>
            <a:ext cx="46682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 sz="3200" b="1">
                <a:latin typeface="Times New Roman" panose="02020603050405020304" pitchFamily="18" charset="0"/>
              </a:rPr>
              <a:t> =  wavelength in meters</a:t>
            </a:r>
          </a:p>
          <a:p>
            <a:endParaRPr lang="en-US" altLang="en-US" sz="3200" b="1">
              <a:latin typeface="Times New Roman" panose="02020603050405020304" pitchFamily="18" charset="0"/>
            </a:endParaRPr>
          </a:p>
          <a:p>
            <a:r>
              <a:rPr lang="en-US" altLang="en-US" sz="3200" b="1">
                <a:latin typeface="Times New Roman" panose="02020603050405020304" pitchFamily="18" charset="0"/>
              </a:rPr>
              <a:t>f  =  frequency in MHz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3581401" y="2414589"/>
            <a:ext cx="1903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sym typeface="Symbol" panose="05050102010706020507" pitchFamily="18" charset="2"/>
              </a:rPr>
              <a:t>  =  300/f</a:t>
            </a:r>
            <a:endParaRPr lang="en-US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3810001" y="3352800"/>
            <a:ext cx="1903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</a:rPr>
              <a:t>f  =  300/</a:t>
            </a:r>
            <a:r>
              <a:rPr lang="en-US" altLang="en-US" sz="3200" b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</p:txBody>
      </p:sp>
    </p:spTree>
    <p:extLst>
      <p:ext uri="{BB962C8B-B14F-4D97-AF65-F5344CB8AC3E}">
        <p14:creationId xmlns:p14="http://schemas.microsoft.com/office/powerpoint/2010/main" val="192089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autoUpdateAnimBg="0"/>
      <p:bldP spid="292868" grpId="0" autoUpdateAnimBg="0"/>
      <p:bldP spid="29286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28800" y="3048000"/>
            <a:ext cx="838200" cy="1905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1905000" y="3763964"/>
            <a:ext cx="679450" cy="39687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ELF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667000" y="3028950"/>
            <a:ext cx="762000" cy="1905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715000" y="3028950"/>
            <a:ext cx="838200" cy="1905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477000" y="3028950"/>
            <a:ext cx="762000" cy="1905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429000" y="3028950"/>
            <a:ext cx="762000" cy="1905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7239000" y="3028950"/>
            <a:ext cx="762000" cy="1905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191000" y="3028950"/>
            <a:ext cx="762000" cy="1905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9525000" y="3028950"/>
            <a:ext cx="838200" cy="1905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8763000" y="3028950"/>
            <a:ext cx="762000" cy="1905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4953000" y="3028950"/>
            <a:ext cx="762000" cy="1905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8001000" y="3028950"/>
            <a:ext cx="762000" cy="1905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-5400000">
            <a:off x="4491038" y="2403475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3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 rot="-5400000">
            <a:off x="1443038" y="2414588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7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 rot="-5400000">
            <a:off x="3729038" y="2403475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4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 rot="-5400000">
            <a:off x="2967038" y="2403475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5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 rot="-5400000">
            <a:off x="2205038" y="2403475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6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 rot="-5400000">
            <a:off x="6065838" y="2454275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 m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 rot="-5400000">
            <a:off x="6904038" y="2517775"/>
            <a:ext cx="66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 m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 rot="-5400000">
            <a:off x="7504907" y="2361407"/>
            <a:ext cx="98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-1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 rot="-5400000">
            <a:off x="8266907" y="2361407"/>
            <a:ext cx="98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-2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 rot="-5400000">
            <a:off x="9028907" y="2361407"/>
            <a:ext cx="98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-3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 rot="-5400000">
            <a:off x="9790907" y="2361407"/>
            <a:ext cx="98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-4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 rot="-5400000">
            <a:off x="5254625" y="2441575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 rot="-5400000">
            <a:off x="2120901" y="5226051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300 Hz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 rot="-5400000">
            <a:off x="1435101" y="5156201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30 Hz</a:t>
            </a: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 rot="-5400000">
            <a:off x="3636169" y="5217319"/>
            <a:ext cx="110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30 kHz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 rot="-5400000">
            <a:off x="2950369" y="5147469"/>
            <a:ext cx="95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 kHz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 rot="-5400000">
            <a:off x="4321969" y="5293519"/>
            <a:ext cx="1258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300 kHz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 rot="-5400000">
            <a:off x="5863432" y="5310982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30 MHz</a:t>
            </a:r>
          </a:p>
        </p:txBody>
      </p:sp>
      <p:sp>
        <p:nvSpPr>
          <p:cNvPr id="55328" name="Text Box 32"/>
          <p:cNvSpPr txBox="1">
            <a:spLocks noChangeArrowheads="1"/>
          </p:cNvSpPr>
          <p:nvPr/>
        </p:nvSpPr>
        <p:spPr bwMode="auto">
          <a:xfrm rot="-5400000">
            <a:off x="5177632" y="5207794"/>
            <a:ext cx="107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 MHz</a:t>
            </a:r>
          </a:p>
        </p:txBody>
      </p:sp>
      <p:sp>
        <p:nvSpPr>
          <p:cNvPr id="55329" name="Text Box 33"/>
          <p:cNvSpPr txBox="1">
            <a:spLocks noChangeArrowheads="1"/>
          </p:cNvSpPr>
          <p:nvPr/>
        </p:nvSpPr>
        <p:spPr bwMode="auto">
          <a:xfrm rot="-5400000">
            <a:off x="6549232" y="5349082"/>
            <a:ext cx="1376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300 MHz</a:t>
            </a:r>
          </a:p>
        </p:txBody>
      </p:sp>
      <p:sp>
        <p:nvSpPr>
          <p:cNvPr id="55330" name="Text Box 34"/>
          <p:cNvSpPr txBox="1">
            <a:spLocks noChangeArrowheads="1"/>
          </p:cNvSpPr>
          <p:nvPr/>
        </p:nvSpPr>
        <p:spPr bwMode="auto">
          <a:xfrm rot="-5400000">
            <a:off x="7489032" y="5182394"/>
            <a:ext cx="1020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 GHz</a:t>
            </a:r>
          </a:p>
        </p:txBody>
      </p:sp>
      <p:sp>
        <p:nvSpPr>
          <p:cNvPr id="55331" name="Text Box 35"/>
          <p:cNvSpPr txBox="1">
            <a:spLocks noChangeArrowheads="1"/>
          </p:cNvSpPr>
          <p:nvPr/>
        </p:nvSpPr>
        <p:spPr bwMode="auto">
          <a:xfrm rot="-5400000">
            <a:off x="8860632" y="5334794"/>
            <a:ext cx="1325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300 GHz</a:t>
            </a:r>
          </a:p>
        </p:txBody>
      </p:sp>
      <p:sp>
        <p:nvSpPr>
          <p:cNvPr id="55332" name="Text Box 36"/>
          <p:cNvSpPr txBox="1">
            <a:spLocks noChangeArrowheads="1"/>
          </p:cNvSpPr>
          <p:nvPr/>
        </p:nvSpPr>
        <p:spPr bwMode="auto">
          <a:xfrm rot="-5400000">
            <a:off x="8174832" y="5258594"/>
            <a:ext cx="1173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30 GHz</a:t>
            </a:r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2133600" y="180976"/>
            <a:ext cx="78486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THE ELECTROMAGNETIC SPECTRUM FROM 30 HZ TO 300 GHZ</a:t>
            </a:r>
          </a:p>
        </p:txBody>
      </p:sp>
      <p:sp>
        <p:nvSpPr>
          <p:cNvPr id="294950" name="Text Box 38"/>
          <p:cNvSpPr txBox="1">
            <a:spLocks noChangeArrowheads="1"/>
          </p:cNvSpPr>
          <p:nvPr/>
        </p:nvSpPr>
        <p:spPr bwMode="auto">
          <a:xfrm>
            <a:off x="7264401" y="3763964"/>
            <a:ext cx="720725" cy="39687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UHF</a:t>
            </a:r>
          </a:p>
        </p:txBody>
      </p:sp>
      <p:sp>
        <p:nvSpPr>
          <p:cNvPr id="294951" name="Text Box 39"/>
          <p:cNvSpPr txBox="1">
            <a:spLocks noChangeArrowheads="1"/>
          </p:cNvSpPr>
          <p:nvPr/>
        </p:nvSpPr>
        <p:spPr bwMode="auto">
          <a:xfrm>
            <a:off x="6518276" y="3763964"/>
            <a:ext cx="720725" cy="39687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VHF</a:t>
            </a:r>
          </a:p>
        </p:txBody>
      </p:sp>
      <p:sp>
        <p:nvSpPr>
          <p:cNvPr id="294952" name="Text Box 40"/>
          <p:cNvSpPr txBox="1">
            <a:spLocks noChangeArrowheads="1"/>
          </p:cNvSpPr>
          <p:nvPr/>
        </p:nvSpPr>
        <p:spPr bwMode="auto">
          <a:xfrm>
            <a:off x="5867400" y="3763964"/>
            <a:ext cx="609600" cy="39687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HF</a:t>
            </a:r>
          </a:p>
        </p:txBody>
      </p:sp>
      <p:sp>
        <p:nvSpPr>
          <p:cNvPr id="294953" name="Text Box 41"/>
          <p:cNvSpPr txBox="1">
            <a:spLocks noChangeArrowheads="1"/>
          </p:cNvSpPr>
          <p:nvPr/>
        </p:nvSpPr>
        <p:spPr bwMode="auto">
          <a:xfrm>
            <a:off x="5029200" y="3763964"/>
            <a:ext cx="579438" cy="39687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MF</a:t>
            </a:r>
          </a:p>
        </p:txBody>
      </p:sp>
      <p:sp>
        <p:nvSpPr>
          <p:cNvPr id="294954" name="Text Box 42"/>
          <p:cNvSpPr txBox="1">
            <a:spLocks noChangeArrowheads="1"/>
          </p:cNvSpPr>
          <p:nvPr/>
        </p:nvSpPr>
        <p:spPr bwMode="auto">
          <a:xfrm>
            <a:off x="4305300" y="3763964"/>
            <a:ext cx="509588" cy="39687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LF</a:t>
            </a:r>
          </a:p>
        </p:txBody>
      </p:sp>
      <p:sp>
        <p:nvSpPr>
          <p:cNvPr id="294955" name="Text Box 43"/>
          <p:cNvSpPr txBox="1">
            <a:spLocks noChangeArrowheads="1"/>
          </p:cNvSpPr>
          <p:nvPr/>
        </p:nvSpPr>
        <p:spPr bwMode="auto">
          <a:xfrm>
            <a:off x="3448050" y="3763964"/>
            <a:ext cx="693738" cy="39687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VLF</a:t>
            </a:r>
          </a:p>
        </p:txBody>
      </p:sp>
      <p:sp>
        <p:nvSpPr>
          <p:cNvPr id="294956" name="Text Box 44"/>
          <p:cNvSpPr txBox="1">
            <a:spLocks noChangeArrowheads="1"/>
          </p:cNvSpPr>
          <p:nvPr/>
        </p:nvSpPr>
        <p:spPr bwMode="auto">
          <a:xfrm>
            <a:off x="2743201" y="3776664"/>
            <a:ext cx="523875" cy="39687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VF</a:t>
            </a:r>
          </a:p>
        </p:txBody>
      </p:sp>
      <p:sp>
        <p:nvSpPr>
          <p:cNvPr id="294957" name="Text Box 45"/>
          <p:cNvSpPr txBox="1">
            <a:spLocks noChangeArrowheads="1"/>
          </p:cNvSpPr>
          <p:nvPr/>
        </p:nvSpPr>
        <p:spPr bwMode="auto">
          <a:xfrm>
            <a:off x="8039101" y="3763964"/>
            <a:ext cx="677863" cy="39687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SHF</a:t>
            </a:r>
          </a:p>
        </p:txBody>
      </p:sp>
      <p:sp>
        <p:nvSpPr>
          <p:cNvPr id="294958" name="Text Box 46"/>
          <p:cNvSpPr txBox="1">
            <a:spLocks noChangeArrowheads="1"/>
          </p:cNvSpPr>
          <p:nvPr/>
        </p:nvSpPr>
        <p:spPr bwMode="auto">
          <a:xfrm>
            <a:off x="8775700" y="3763964"/>
            <a:ext cx="706438" cy="39687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EHF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37126" y="6248400"/>
            <a:ext cx="4359275" cy="457200"/>
            <a:chOff x="2150" y="3780"/>
            <a:chExt cx="2746" cy="288"/>
          </a:xfrm>
        </p:grpSpPr>
        <p:sp>
          <p:nvSpPr>
            <p:cNvPr id="55350" name="Text Box 48"/>
            <p:cNvSpPr txBox="1">
              <a:spLocks noChangeArrowheads="1"/>
            </p:cNvSpPr>
            <p:nvPr/>
          </p:nvSpPr>
          <p:spPr bwMode="auto">
            <a:xfrm>
              <a:off x="2150" y="3780"/>
              <a:ext cx="9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latin typeface="Times New Roman" panose="02020603050405020304" pitchFamily="18" charset="0"/>
                </a:rPr>
                <a:t>Frequency</a:t>
              </a:r>
            </a:p>
          </p:txBody>
        </p:sp>
        <p:sp>
          <p:nvSpPr>
            <p:cNvPr id="55351" name="Line 49"/>
            <p:cNvSpPr>
              <a:spLocks noChangeShapeType="1"/>
            </p:cNvSpPr>
            <p:nvPr/>
          </p:nvSpPr>
          <p:spPr bwMode="auto">
            <a:xfrm>
              <a:off x="3072" y="3946"/>
              <a:ext cx="18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124200" y="1619250"/>
            <a:ext cx="4256088" cy="457200"/>
            <a:chOff x="1008" y="768"/>
            <a:chExt cx="2681" cy="288"/>
          </a:xfrm>
        </p:grpSpPr>
        <p:sp>
          <p:nvSpPr>
            <p:cNvPr id="55348" name="Text Box 51"/>
            <p:cNvSpPr txBox="1">
              <a:spLocks noChangeArrowheads="1"/>
            </p:cNvSpPr>
            <p:nvPr/>
          </p:nvSpPr>
          <p:spPr bwMode="auto">
            <a:xfrm>
              <a:off x="2592" y="768"/>
              <a:ext cx="10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latin typeface="Times New Roman" panose="02020603050405020304" pitchFamily="18" charset="0"/>
                </a:rPr>
                <a:t>Wavelength</a:t>
              </a:r>
            </a:p>
          </p:txBody>
        </p:sp>
        <p:sp>
          <p:nvSpPr>
            <p:cNvPr id="55349" name="Line 52"/>
            <p:cNvSpPr>
              <a:spLocks noChangeShapeType="1"/>
            </p:cNvSpPr>
            <p:nvPr/>
          </p:nvSpPr>
          <p:spPr bwMode="auto">
            <a:xfrm flipH="1">
              <a:off x="1008" y="912"/>
              <a:ext cx="15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4965" name="Text Box 53"/>
          <p:cNvSpPr txBox="1">
            <a:spLocks noChangeArrowheads="1"/>
          </p:cNvSpPr>
          <p:nvPr/>
        </p:nvSpPr>
        <p:spPr bwMode="auto">
          <a:xfrm rot="-5400000">
            <a:off x="9151938" y="3632201"/>
            <a:ext cx="1568450" cy="701675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Millimeter</a:t>
            </a:r>
          </a:p>
          <a:p>
            <a:pPr algn="ctr"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waves</a:t>
            </a:r>
          </a:p>
        </p:txBody>
      </p:sp>
      <p:sp>
        <p:nvSpPr>
          <p:cNvPr id="294966" name="Text Box 54"/>
          <p:cNvSpPr txBox="1">
            <a:spLocks noChangeArrowheads="1"/>
          </p:cNvSpPr>
          <p:nvPr/>
        </p:nvSpPr>
        <p:spPr bwMode="auto">
          <a:xfrm>
            <a:off x="7848600" y="16192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(  =  300/f)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94967" name="Text Box 55"/>
          <p:cNvSpPr txBox="1">
            <a:spLocks noChangeArrowheads="1"/>
          </p:cNvSpPr>
          <p:nvPr/>
        </p:nvSpPr>
        <p:spPr bwMode="auto">
          <a:xfrm>
            <a:off x="2209800" y="623887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(f  =  300/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)</a:t>
            </a:r>
          </a:p>
        </p:txBody>
      </p:sp>
    </p:spTree>
    <p:extLst>
      <p:ext uri="{BB962C8B-B14F-4D97-AF65-F5344CB8AC3E}">
        <p14:creationId xmlns:p14="http://schemas.microsoft.com/office/powerpoint/2010/main" val="8342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4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nimBg="1" autoUpdateAnimBg="0"/>
      <p:bldP spid="294950" grpId="0" animBg="1" autoUpdateAnimBg="0"/>
      <p:bldP spid="294951" grpId="0" animBg="1" autoUpdateAnimBg="0"/>
      <p:bldP spid="294952" grpId="0" animBg="1" autoUpdateAnimBg="0"/>
      <p:bldP spid="294953" grpId="0" animBg="1" autoUpdateAnimBg="0"/>
      <p:bldP spid="294954" grpId="0" animBg="1" autoUpdateAnimBg="0"/>
      <p:bldP spid="294955" grpId="0" animBg="1" autoUpdateAnimBg="0"/>
      <p:bldP spid="294956" grpId="0" animBg="1" autoUpdateAnimBg="0"/>
      <p:bldP spid="294957" grpId="0" animBg="1" autoUpdateAnimBg="0"/>
      <p:bldP spid="294958" grpId="0" animBg="1" autoUpdateAnimBg="0"/>
      <p:bldP spid="294965" grpId="0" animBg="1" autoUpdateAnimBg="0"/>
      <p:bldP spid="294966" grpId="0" autoUpdateAnimBg="0"/>
      <p:bldP spid="29496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LOW AND MEDIUM FREQUENCIES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90800"/>
            <a:ext cx="8153400" cy="3505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 u="sng" smtClean="0"/>
              <a:t>Extremely Low Frequencies</a:t>
            </a:r>
            <a:r>
              <a:rPr lang="en-US" b="1" smtClean="0"/>
              <a:t> - 30 to 300 Hz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b="1" u="sng" smtClean="0"/>
              <a:t>Voice Frequencies</a:t>
            </a:r>
            <a:r>
              <a:rPr lang="en-US" b="1" smtClean="0"/>
              <a:t> - 300 to 3000 Hz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b="1" u="sng" smtClean="0"/>
              <a:t>Very Low Frequencies</a:t>
            </a:r>
            <a:r>
              <a:rPr lang="en-US" b="1" smtClean="0"/>
              <a:t> - 3 kHz to 30 kHz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b="1" u="sng" smtClean="0"/>
              <a:t>Low Frequencies</a:t>
            </a:r>
            <a:r>
              <a:rPr lang="en-US" b="1" smtClean="0"/>
              <a:t> - 30 kHz to 300 kHz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b="1" u="sng" smtClean="0"/>
              <a:t>Medium Frequencies</a:t>
            </a:r>
            <a:r>
              <a:rPr lang="en-US" b="1" smtClean="0"/>
              <a:t> - 300 kHz to 3 MHz</a:t>
            </a:r>
          </a:p>
        </p:txBody>
      </p:sp>
    </p:spTree>
    <p:extLst>
      <p:ext uri="{BB962C8B-B14F-4D97-AF65-F5344CB8AC3E}">
        <p14:creationId xmlns:p14="http://schemas.microsoft.com/office/powerpoint/2010/main" val="23542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HIGH FREQUENCIES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7100" y="1143000"/>
            <a:ext cx="5791200" cy="54864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sz="3000" b="1" u="sng"/>
              <a:t>High Frequencies</a:t>
            </a:r>
            <a:r>
              <a:rPr lang="en-US" sz="3000" b="1"/>
              <a:t>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sz="2600" b="1"/>
              <a:t>- 3 MHz to 30 MHz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3000" b="1" u="sng"/>
              <a:t>Very High Frequencies</a:t>
            </a:r>
            <a:r>
              <a:rPr lang="en-US" sz="3000" b="1"/>
              <a:t>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sz="2600" b="1"/>
              <a:t>- 30 MHz to 300 MHz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3000" b="1" u="sng"/>
              <a:t>Ultra High Frequencies</a:t>
            </a:r>
            <a:r>
              <a:rPr lang="en-US" sz="3000" b="1"/>
              <a:t>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sz="2600" b="1"/>
              <a:t>- 300 MHz to 3 GHz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sz="2600" b="1"/>
              <a:t>  (1 GHz and above = microwaves)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3000" b="1" u="sng"/>
              <a:t>Super High Frequencies</a:t>
            </a:r>
            <a:r>
              <a:rPr lang="en-US" sz="3000" b="1"/>
              <a:t>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sz="2600" b="1"/>
              <a:t>- 3 GHz to 30 GHz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3000" b="1" u="sng"/>
              <a:t>Extremely High Frequencies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sz="2600" b="1"/>
              <a:t>- 30 GHz to 300 GHz  </a:t>
            </a:r>
          </a:p>
        </p:txBody>
      </p:sp>
    </p:spTree>
    <p:extLst>
      <p:ext uri="{BB962C8B-B14F-4D97-AF65-F5344CB8AC3E}">
        <p14:creationId xmlns:p14="http://schemas.microsoft.com/office/powerpoint/2010/main" val="27067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905000" y="3489325"/>
            <a:ext cx="762000" cy="19192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667000" y="3489325"/>
            <a:ext cx="1524000" cy="19192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953000" y="3489325"/>
            <a:ext cx="1143000" cy="19192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191000" y="3489325"/>
            <a:ext cx="762000" cy="19192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 rot="-5400000">
            <a:off x="1423194" y="2809082"/>
            <a:ext cx="98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-3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 rot="-5400000">
            <a:off x="2170907" y="2809082"/>
            <a:ext cx="98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-4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 rot="-5400000">
            <a:off x="1242219" y="5807869"/>
            <a:ext cx="1325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300 GHz</a:t>
            </a:r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 rot="-5400000">
            <a:off x="1485234" y="4032677"/>
            <a:ext cx="15824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Millimeter</a:t>
            </a:r>
          </a:p>
          <a:p>
            <a:pPr algn="ctr"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waves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514600" y="130176"/>
            <a:ext cx="6553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latin typeface="Times New Roman" panose="02020603050405020304" pitchFamily="18" charset="0"/>
              </a:rPr>
              <a:t>THE ELECTROMAGNETIC SPECTRUM ABOVE 300 GHZ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6172200" y="1524000"/>
            <a:ext cx="174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Wavelength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 flipH="1">
            <a:off x="3657600" y="1752600"/>
            <a:ext cx="2514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 rot="-5400000">
            <a:off x="3352007" y="2439194"/>
            <a:ext cx="167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0.8 x 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-6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 rot="-5400000">
            <a:off x="4112419" y="2442369"/>
            <a:ext cx="167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0.4 x 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-6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6096000" y="3492500"/>
            <a:ext cx="1143000" cy="19192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7239000" y="3492500"/>
            <a:ext cx="1143000" cy="19192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301073" name="Text Box 17"/>
          <p:cNvSpPr txBox="1">
            <a:spLocks noChangeArrowheads="1"/>
          </p:cNvSpPr>
          <p:nvPr/>
        </p:nvSpPr>
        <p:spPr bwMode="auto">
          <a:xfrm rot="-5400000">
            <a:off x="3157538" y="4232275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Infrared</a:t>
            </a:r>
          </a:p>
        </p:txBody>
      </p:sp>
      <p:sp>
        <p:nvSpPr>
          <p:cNvPr id="301074" name="Text Box 18"/>
          <p:cNvSpPr txBox="1">
            <a:spLocks noChangeArrowheads="1"/>
          </p:cNvSpPr>
          <p:nvPr/>
        </p:nvSpPr>
        <p:spPr bwMode="auto">
          <a:xfrm rot="-5400000">
            <a:off x="4028282" y="4260057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Visible</a:t>
            </a:r>
          </a:p>
        </p:txBody>
      </p:sp>
      <p:sp>
        <p:nvSpPr>
          <p:cNvPr id="301075" name="Text Box 19"/>
          <p:cNvSpPr txBox="1">
            <a:spLocks noChangeArrowheads="1"/>
          </p:cNvSpPr>
          <p:nvPr/>
        </p:nvSpPr>
        <p:spPr bwMode="auto">
          <a:xfrm rot="-5400000">
            <a:off x="4767263" y="4157663"/>
            <a:ext cx="158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Ultraviolet</a:t>
            </a:r>
          </a:p>
        </p:txBody>
      </p:sp>
      <p:sp>
        <p:nvSpPr>
          <p:cNvPr id="301076" name="Text Box 20"/>
          <p:cNvSpPr txBox="1">
            <a:spLocks noChangeArrowheads="1"/>
          </p:cNvSpPr>
          <p:nvPr/>
        </p:nvSpPr>
        <p:spPr bwMode="auto">
          <a:xfrm rot="-5400000">
            <a:off x="6171407" y="4185444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X-rays</a:t>
            </a:r>
          </a:p>
        </p:txBody>
      </p:sp>
      <p:sp>
        <p:nvSpPr>
          <p:cNvPr id="301077" name="Text Box 21"/>
          <p:cNvSpPr txBox="1">
            <a:spLocks noChangeArrowheads="1"/>
          </p:cNvSpPr>
          <p:nvPr/>
        </p:nvSpPr>
        <p:spPr bwMode="auto">
          <a:xfrm rot="-5400000">
            <a:off x="6838157" y="4247357"/>
            <a:ext cx="186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Gamma rays</a:t>
            </a:r>
          </a:p>
        </p:txBody>
      </p:sp>
      <p:sp>
        <p:nvSpPr>
          <p:cNvPr id="58390" name="Freeform 22"/>
          <p:cNvSpPr>
            <a:spLocks/>
          </p:cNvSpPr>
          <p:nvPr/>
        </p:nvSpPr>
        <p:spPr bwMode="auto">
          <a:xfrm>
            <a:off x="8382000" y="3490914"/>
            <a:ext cx="1962150" cy="1920875"/>
          </a:xfrm>
          <a:custGeom>
            <a:avLst/>
            <a:gdLst>
              <a:gd name="T0" fmla="*/ 2147483647 w 1236"/>
              <a:gd name="T1" fmla="*/ 2147483647 h 1210"/>
              <a:gd name="T2" fmla="*/ 2147483647 w 1236"/>
              <a:gd name="T3" fmla="*/ 2147483647 h 1210"/>
              <a:gd name="T4" fmla="*/ 2147483647 w 1236"/>
              <a:gd name="T5" fmla="*/ 0 h 1210"/>
              <a:gd name="T6" fmla="*/ 2147483647 w 1236"/>
              <a:gd name="T7" fmla="*/ 2147483647 h 1210"/>
              <a:gd name="T8" fmla="*/ 2147483647 w 1236"/>
              <a:gd name="T9" fmla="*/ 2147483647 h 1210"/>
              <a:gd name="T10" fmla="*/ 2147483647 w 1236"/>
              <a:gd name="T11" fmla="*/ 2147483647 h 1210"/>
              <a:gd name="T12" fmla="*/ 0 w 1236"/>
              <a:gd name="T13" fmla="*/ 2147483647 h 1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36"/>
              <a:gd name="T22" fmla="*/ 0 h 1210"/>
              <a:gd name="T23" fmla="*/ 1236 w 1236"/>
              <a:gd name="T24" fmla="*/ 1210 h 12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36" h="1210">
                <a:moveTo>
                  <a:pt x="2" y="1210"/>
                </a:moveTo>
                <a:lnTo>
                  <a:pt x="2" y="2"/>
                </a:lnTo>
                <a:lnTo>
                  <a:pt x="1070" y="0"/>
                </a:lnTo>
                <a:cubicBezTo>
                  <a:pt x="1235" y="98"/>
                  <a:pt x="981" y="460"/>
                  <a:pt x="992" y="591"/>
                </a:cubicBezTo>
                <a:cubicBezTo>
                  <a:pt x="1003" y="722"/>
                  <a:pt x="1127" y="682"/>
                  <a:pt x="1136" y="785"/>
                </a:cubicBezTo>
                <a:cubicBezTo>
                  <a:pt x="1145" y="888"/>
                  <a:pt x="1236" y="1139"/>
                  <a:pt x="1047" y="1210"/>
                </a:cubicBezTo>
                <a:lnTo>
                  <a:pt x="0" y="1210"/>
                </a:lnTo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301079" name="Text Box 23"/>
          <p:cNvSpPr txBox="1">
            <a:spLocks noChangeArrowheads="1"/>
          </p:cNvSpPr>
          <p:nvPr/>
        </p:nvSpPr>
        <p:spPr bwMode="auto">
          <a:xfrm rot="-5400000">
            <a:off x="8324850" y="4289425"/>
            <a:ext cx="178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Cosmic rays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124200" y="5410200"/>
            <a:ext cx="2819400" cy="1143000"/>
            <a:chOff x="1008" y="3408"/>
            <a:chExt cx="1776" cy="720"/>
          </a:xfrm>
        </p:grpSpPr>
        <p:sp>
          <p:nvSpPr>
            <p:cNvPr id="58395" name="Rectangle 25"/>
            <p:cNvSpPr>
              <a:spLocks noChangeArrowheads="1"/>
            </p:cNvSpPr>
            <p:nvPr/>
          </p:nvSpPr>
          <p:spPr bwMode="auto">
            <a:xfrm>
              <a:off x="1008" y="3696"/>
              <a:ext cx="1776" cy="432"/>
            </a:xfrm>
            <a:prstGeom prst="rect">
              <a:avLst/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MY" altLang="en-US"/>
            </a:p>
          </p:txBody>
        </p:sp>
        <p:sp>
          <p:nvSpPr>
            <p:cNvPr id="58396" name="Line 26"/>
            <p:cNvSpPr>
              <a:spLocks noChangeShapeType="1"/>
            </p:cNvSpPr>
            <p:nvPr/>
          </p:nvSpPr>
          <p:spPr bwMode="auto">
            <a:xfrm flipV="1">
              <a:off x="1008" y="340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Line 27"/>
            <p:cNvSpPr>
              <a:spLocks noChangeShapeType="1"/>
            </p:cNvSpPr>
            <p:nvPr/>
          </p:nvSpPr>
          <p:spPr bwMode="auto">
            <a:xfrm flipH="1" flipV="1">
              <a:off x="2160" y="3408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93" name="Rectangle 28"/>
          <p:cNvSpPr>
            <a:spLocks noChangeArrowheads="1"/>
          </p:cNvSpPr>
          <p:nvPr/>
        </p:nvSpPr>
        <p:spPr bwMode="auto">
          <a:xfrm>
            <a:off x="2659063" y="3490914"/>
            <a:ext cx="762000" cy="19192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>
              <a:solidFill>
                <a:srgbClr val="FF0000"/>
              </a:solidFill>
            </a:endParaRPr>
          </a:p>
        </p:txBody>
      </p:sp>
      <p:sp>
        <p:nvSpPr>
          <p:cNvPr id="58394" name="Text Box 29"/>
          <p:cNvSpPr txBox="1">
            <a:spLocks noChangeArrowheads="1"/>
          </p:cNvSpPr>
          <p:nvPr/>
        </p:nvSpPr>
        <p:spPr bwMode="auto">
          <a:xfrm rot="-5400000">
            <a:off x="2945607" y="2788444"/>
            <a:ext cx="989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10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-5</a:t>
            </a:r>
            <a:r>
              <a:rPr lang="en-US" altLang="en-US" sz="2400" b="1">
                <a:latin typeface="Times New Roman" panose="02020603050405020304" pitchFamily="18" charset="0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4239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0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0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0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0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5" grpId="0" autoUpdateAnimBg="0"/>
      <p:bldP spid="301073" grpId="0" autoUpdateAnimBg="0"/>
      <p:bldP spid="301074" grpId="0" autoUpdateAnimBg="0"/>
      <p:bldP spid="301075" grpId="0" autoUpdateAnimBg="0"/>
      <p:bldP spid="301076" grpId="0" autoUpdateAnimBg="0"/>
      <p:bldP spid="301077" grpId="0" autoUpdateAnimBg="0"/>
      <p:bldP spid="30107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OPTICAL FREQUENCIES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3464" y="1768476"/>
            <a:ext cx="7585075" cy="23463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 u="sng" smtClean="0"/>
              <a:t>Infrared</a:t>
            </a:r>
            <a:r>
              <a:rPr lang="en-US" b="1" smtClean="0"/>
              <a:t> - 0.7 to 10 micron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b="1" u="sng" smtClean="0"/>
              <a:t>Visible light</a:t>
            </a:r>
            <a:r>
              <a:rPr lang="en-US" b="1" smtClean="0"/>
              <a:t> - 0.4 to 0.8 micron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b="1" u="sng" smtClean="0"/>
              <a:t>Ultraviolet</a:t>
            </a:r>
            <a:r>
              <a:rPr lang="en-US" b="1" smtClean="0"/>
              <a:t> - Shorter than 0.4 micron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2362200" y="4922839"/>
            <a:ext cx="7696200" cy="15636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1">
                <a:latin typeface="Times New Roman" pitchFamily="18" charset="0"/>
                <a:cs typeface="Arial" charset="0"/>
              </a:rPr>
              <a:t>Note: A micron is one millionth of a meter.  Light waves are measured and expressed in wavelength rather than frequency.</a:t>
            </a:r>
          </a:p>
        </p:txBody>
      </p:sp>
    </p:spTree>
    <p:extLst>
      <p:ext uri="{BB962C8B-B14F-4D97-AF65-F5344CB8AC3E}">
        <p14:creationId xmlns:p14="http://schemas.microsoft.com/office/powerpoint/2010/main" val="167158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 autoUpdateAnimBg="0"/>
      <p:bldP spid="303108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57450" y="533400"/>
            <a:ext cx="7162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COMMUNICATIONS SIGNAL VARIATIONS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057400"/>
            <a:ext cx="7620000" cy="4343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 i="1" u="sng" dirty="0" smtClean="0"/>
              <a:t>Baseband</a:t>
            </a:r>
            <a:r>
              <a:rPr lang="en-US" b="1" dirty="0" smtClean="0"/>
              <a:t> - The original information signal such as audio, video, or computer data.  Can be analog or digital.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b="1" i="1" u="sng" dirty="0" smtClean="0"/>
              <a:t>Broadband</a:t>
            </a:r>
            <a:r>
              <a:rPr lang="en-US" b="1" dirty="0" smtClean="0"/>
              <a:t> - The baseband signal modulates or modifies a carrier signal, which is usually a sine wave at a frequency much higher than the baseband signal.</a:t>
            </a:r>
          </a:p>
        </p:txBody>
      </p:sp>
    </p:spTree>
    <p:extLst>
      <p:ext uri="{BB962C8B-B14F-4D97-AF65-F5344CB8AC3E}">
        <p14:creationId xmlns:p14="http://schemas.microsoft.com/office/powerpoint/2010/main" val="12118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Various forms of communication system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Broadcast: radio and television</a:t>
            </a:r>
          </a:p>
          <a:p>
            <a:pPr eaLnBrk="1" hangingPunct="1">
              <a:defRPr/>
            </a:pPr>
            <a:r>
              <a:rPr lang="en-US" smtClean="0"/>
              <a:t>Mobile communications</a:t>
            </a:r>
          </a:p>
          <a:p>
            <a:pPr eaLnBrk="1" hangingPunct="1">
              <a:defRPr/>
            </a:pPr>
            <a:r>
              <a:rPr lang="en-US" smtClean="0"/>
              <a:t>Fixed communication system- land line</a:t>
            </a:r>
          </a:p>
          <a:p>
            <a:pPr eaLnBrk="1" hangingPunct="1">
              <a:defRPr/>
            </a:pPr>
            <a:r>
              <a:rPr lang="en-US" smtClean="0"/>
              <a:t>Data communication-internet</a:t>
            </a:r>
          </a:p>
        </p:txBody>
      </p:sp>
      <p:pic>
        <p:nvPicPr>
          <p:cNvPr id="62468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5726114"/>
            <a:ext cx="1114425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530226"/>
            <a:ext cx="8229600" cy="8874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Frequency Spectrum &amp; Bandwidth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frequency spectrum of a waveform consists of all frequencies contained in the waveform and their amplitudes plotted in the frequency domain.</a:t>
            </a:r>
          </a:p>
          <a:p>
            <a:pPr eaLnBrk="1" hangingPunct="1">
              <a:defRPr/>
            </a:pPr>
            <a:r>
              <a:rPr lang="en-US" dirty="0" smtClean="0"/>
              <a:t>The bandwidth of a frequency spectrum is the range of frequencies contained in the spectrum. It is calculated by subtracting the lowest frequency from the highest. </a:t>
            </a:r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63492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6" y="5726114"/>
            <a:ext cx="1114425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6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signal and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signal</a:t>
            </a:r>
            <a:r>
              <a:rPr lang="en-US" dirty="0" smtClean="0"/>
              <a:t> is any physical phenomenon which conveys information.</a:t>
            </a:r>
          </a:p>
          <a:p>
            <a:r>
              <a:rPr lang="en-US" dirty="0" smtClean="0"/>
              <a:t>System respond to signals and produce new signals.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Excitation signals </a:t>
            </a:r>
            <a:r>
              <a:rPr lang="en-US" dirty="0" smtClean="0"/>
              <a:t>are applied at </a:t>
            </a:r>
            <a:r>
              <a:rPr lang="en-US" dirty="0" smtClean="0">
                <a:solidFill>
                  <a:srgbClr val="FF0000"/>
                </a:solidFill>
              </a:rPr>
              <a:t>system inputs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response signals </a:t>
            </a:r>
            <a:r>
              <a:rPr lang="en-US" dirty="0" smtClean="0"/>
              <a:t>are produced at </a:t>
            </a:r>
            <a:r>
              <a:rPr lang="en-US" dirty="0" smtClean="0">
                <a:solidFill>
                  <a:srgbClr val="FF0000"/>
                </a:solidFill>
              </a:rPr>
              <a:t>system outputs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4392930"/>
            <a:ext cx="6172200" cy="106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53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Power gain</a:t>
            </a:r>
          </a:p>
        </p:txBody>
      </p:sp>
    </p:spTree>
    <p:extLst>
      <p:ext uri="{BB962C8B-B14F-4D97-AF65-F5344CB8AC3E}">
        <p14:creationId xmlns:p14="http://schemas.microsoft.com/office/powerpoint/2010/main" val="30251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1"/>
            <a:ext cx="82296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Power gain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9144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It is the ratio of output power, P</a:t>
            </a:r>
            <a:r>
              <a:rPr lang="en-US" sz="2000" dirty="0"/>
              <a:t>out</a:t>
            </a:r>
            <a:r>
              <a:rPr lang="en-US" dirty="0" smtClean="0"/>
              <a:t> over input power, P</a:t>
            </a:r>
            <a:r>
              <a:rPr lang="en-US" sz="2000" dirty="0"/>
              <a:t>in</a:t>
            </a:r>
            <a:r>
              <a:rPr lang="en-US" dirty="0" smtClean="0"/>
              <a:t>.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 Absolute power ratio (</a:t>
            </a:r>
            <a:r>
              <a:rPr lang="en-US" dirty="0" err="1" smtClean="0"/>
              <a:t>unitless</a:t>
            </a:r>
            <a:r>
              <a:rPr lang="en-US" dirty="0" smtClean="0"/>
              <a:t>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			    Power ratio,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p</a:t>
            </a:r>
            <a:r>
              <a:rPr lang="en-US" dirty="0" smtClean="0"/>
              <a:t> = P</a:t>
            </a:r>
            <a:r>
              <a:rPr lang="en-US" baseline="-25000" dirty="0" smtClean="0"/>
              <a:t>out</a:t>
            </a:r>
            <a:r>
              <a:rPr lang="en-US" dirty="0" smtClean="0"/>
              <a:t>/P</a:t>
            </a:r>
            <a:r>
              <a:rPr lang="en-US" baseline="-25000" dirty="0" smtClean="0"/>
              <a:t>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			where, P</a:t>
            </a:r>
            <a:r>
              <a:rPr lang="en-US" sz="2400" baseline="-25000" dirty="0"/>
              <a:t>out </a:t>
            </a:r>
            <a:r>
              <a:rPr lang="en-US" sz="2400" dirty="0"/>
              <a:t>=output power levels (watts) </a:t>
            </a:r>
            <a:endParaRPr lang="en-US" sz="2400" baseline="-25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				P</a:t>
            </a:r>
            <a:r>
              <a:rPr lang="en-US" sz="2400" baseline="-25000" dirty="0"/>
              <a:t>in </a:t>
            </a:r>
            <a:r>
              <a:rPr lang="en-US" sz="2400" dirty="0"/>
              <a:t>=input power levels (watts)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Absolute power ratio can be converted to a power gain in dB value,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Power gain (dB), </a:t>
            </a:r>
            <a:r>
              <a:rPr lang="en-US" dirty="0" err="1" smtClean="0"/>
              <a:t>A</a:t>
            </a:r>
            <a:r>
              <a:rPr lang="en-US" sz="2000" dirty="0" err="1"/>
              <a:t>p</a:t>
            </a:r>
            <a:r>
              <a:rPr lang="en-US" sz="2000" dirty="0"/>
              <a:t>(dB) </a:t>
            </a:r>
            <a:r>
              <a:rPr lang="en-US" dirty="0" smtClean="0"/>
              <a:t>= 10 log (</a:t>
            </a:r>
            <a:r>
              <a:rPr lang="en-US" dirty="0" err="1" smtClean="0"/>
              <a:t>A</a:t>
            </a:r>
            <a:r>
              <a:rPr lang="en-US" sz="2000" dirty="0" err="1"/>
              <a:t>p</a:t>
            </a:r>
            <a:r>
              <a:rPr lang="en-US" dirty="0" smtClean="0"/>
              <a:t>)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 positive (+) dB value indicates a power gain or amplification.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 negative (-) dB value indicates a power loss or attenuation.</a:t>
            </a:r>
          </a:p>
        </p:txBody>
      </p:sp>
    </p:spTree>
    <p:extLst>
      <p:ext uri="{BB962C8B-B14F-4D97-AF65-F5344CB8AC3E}">
        <p14:creationId xmlns:p14="http://schemas.microsoft.com/office/powerpoint/2010/main" val="37972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Voltage Gain in Communication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9144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dirty="0"/>
              <a:t>In communication, due to known characteristic impedance of the channel, the power and voltage gains become explicit.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36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dirty="0"/>
              <a:t>Voltage gain in dB = 20 log (</a:t>
            </a:r>
            <a:r>
              <a:rPr lang="en-US" sz="3600" dirty="0" err="1"/>
              <a:t>V</a:t>
            </a:r>
            <a:r>
              <a:rPr lang="en-US" sz="3600" baseline="-25000" dirty="0" err="1"/>
              <a:t>out</a:t>
            </a:r>
            <a:r>
              <a:rPr lang="en-US" sz="3600" dirty="0"/>
              <a:t>/V</a:t>
            </a:r>
            <a:r>
              <a:rPr lang="en-US" sz="3600" baseline="-25000" dirty="0"/>
              <a:t>in</a:t>
            </a:r>
            <a:r>
              <a:rPr lang="en-US" sz="3600" dirty="0"/>
              <a:t>)  dB.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dirty="0"/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372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Alternatively: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           	Power gain  	= 10</a:t>
            </a:r>
            <a:r>
              <a:rPr lang="en-US" dirty="0" smtClean="0"/>
              <a:t> </a:t>
            </a:r>
            <a:r>
              <a:rPr lang="en-US" b="1" baseline="30000" dirty="0"/>
              <a:t>(gain in dB/10)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    	Voltage gain 	= 10 </a:t>
            </a:r>
            <a:r>
              <a:rPr lang="en-US" b="1" baseline="30000" dirty="0"/>
              <a:t>(gain in dB/20)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A 64 dB gain means 10</a:t>
            </a:r>
            <a:r>
              <a:rPr lang="en-US" baseline="30000" dirty="0" smtClean="0"/>
              <a:t>(64/10)</a:t>
            </a:r>
            <a:r>
              <a:rPr lang="en-US" dirty="0" smtClean="0"/>
              <a:t> = 2.5212x10</a:t>
            </a:r>
            <a:r>
              <a:rPr lang="en-US" baseline="30000" dirty="0" smtClean="0"/>
              <a:t>6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An attenuation by      0.01= 10 log(0.01)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						= -20 dB</a:t>
            </a:r>
          </a:p>
        </p:txBody>
      </p:sp>
    </p:spTree>
    <p:extLst>
      <p:ext uri="{BB962C8B-B14F-4D97-AF65-F5344CB8AC3E}">
        <p14:creationId xmlns:p14="http://schemas.microsoft.com/office/powerpoint/2010/main" val="3237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Let there be two amplifiers in cascade. Their gains are 13 dB  and 10 dB respectively. </a:t>
            </a:r>
          </a:p>
          <a:p>
            <a:pPr eaLnBrk="1" hangingPunct="1">
              <a:defRPr/>
            </a:pPr>
            <a:r>
              <a:rPr lang="en-US" dirty="0" smtClean="0"/>
              <a:t>The overall gain is 13+10 = 23 dB.</a:t>
            </a:r>
          </a:p>
          <a:p>
            <a:pPr eaLnBrk="1" hangingPunct="1">
              <a:defRPr/>
            </a:pPr>
            <a:r>
              <a:rPr lang="en-US" dirty="0" smtClean="0"/>
              <a:t>In terms of ratio:</a:t>
            </a:r>
          </a:p>
          <a:p>
            <a:pPr eaLnBrk="1" hangingPunct="1">
              <a:defRPr/>
            </a:pPr>
            <a:r>
              <a:rPr lang="en-US" dirty="0" smtClean="0"/>
              <a:t>23 dB = 10</a:t>
            </a:r>
            <a:r>
              <a:rPr lang="en-US" baseline="30000" dirty="0" smtClean="0"/>
              <a:t>(23/10)</a:t>
            </a:r>
            <a:r>
              <a:rPr lang="en-US" dirty="0" smtClean="0"/>
              <a:t>= 200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OR</a:t>
            </a:r>
          </a:p>
          <a:p>
            <a:pPr eaLnBrk="1" hangingPunct="1">
              <a:defRPr/>
            </a:pPr>
            <a:r>
              <a:rPr lang="en-US" dirty="0" smtClean="0"/>
              <a:t>13 dB = 10</a:t>
            </a:r>
            <a:r>
              <a:rPr lang="en-US" baseline="30000" dirty="0" smtClean="0"/>
              <a:t>(13/10)</a:t>
            </a:r>
            <a:r>
              <a:rPr lang="en-US" dirty="0" smtClean="0"/>
              <a:t>= 20</a:t>
            </a:r>
          </a:p>
          <a:p>
            <a:pPr eaLnBrk="1" hangingPunct="1">
              <a:defRPr/>
            </a:pPr>
            <a:r>
              <a:rPr lang="en-US" dirty="0" smtClean="0"/>
              <a:t>10 dB = 10</a:t>
            </a:r>
            <a:r>
              <a:rPr lang="en-US" baseline="30000" dirty="0" smtClean="0"/>
              <a:t>(10/10)</a:t>
            </a:r>
            <a:r>
              <a:rPr lang="en-US" dirty="0" smtClean="0"/>
              <a:t>= 10</a:t>
            </a:r>
          </a:p>
          <a:p>
            <a:pPr eaLnBrk="1" hangingPunct="1">
              <a:defRPr/>
            </a:pPr>
            <a:r>
              <a:rPr lang="en-US" dirty="0" smtClean="0"/>
              <a:t>Overall gain in terms of ratio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20 x 10  = 200.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924801" y="4343400"/>
            <a:ext cx="7524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same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05800" y="4800600"/>
            <a:ext cx="12954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 flipH="1" flipV="1">
            <a:off x="6019800" y="3733800"/>
            <a:ext cx="18288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620000" y="3048001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3300"/>
                </a:solidFill>
                <a:latin typeface="Arial" panose="020B0604020202020204" pitchFamily="34" charset="0"/>
              </a:rPr>
              <a:t>Sum</a:t>
            </a:r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 flipH="1" flipV="1">
            <a:off x="5943600" y="2743200"/>
            <a:ext cx="1676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Relative dB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6868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It is convenient to express signals with some </a:t>
            </a:r>
            <a:r>
              <a:rPr lang="en-US" dirty="0" smtClean="0">
                <a:solidFill>
                  <a:schemeClr val="accent2"/>
                </a:solidFill>
              </a:rPr>
              <a:t>reference</a:t>
            </a:r>
            <a:r>
              <a:rPr lang="en-US" dirty="0" smtClean="0"/>
              <a:t> such as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	1mW power  or,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	1 </a:t>
            </a:r>
            <a:r>
              <a:rPr lang="en-US" dirty="0" smtClean="0">
                <a:sym typeface="Symbol" pitchFamily="18" charset="2"/>
              </a:rPr>
              <a:t>V voltage level.  </a:t>
            </a:r>
          </a:p>
          <a:p>
            <a:pPr eaLnBrk="1" hangingPunct="1">
              <a:defRPr/>
            </a:pPr>
            <a:r>
              <a:rPr lang="en-US" dirty="0" smtClean="0"/>
              <a:t>This permits input- and output- signals to be expressed in terms of  relative dB.</a:t>
            </a:r>
          </a:p>
          <a:p>
            <a:pPr eaLnBrk="1" hangingPunct="1">
              <a:defRPr/>
            </a:pPr>
            <a:r>
              <a:rPr lang="en-US" dirty="0" smtClean="0"/>
              <a:t>When referenced to 1mW, it is written </a:t>
            </a:r>
            <a:r>
              <a:rPr lang="en-US" dirty="0" err="1" smtClean="0"/>
              <a:t>dB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pPr eaLnBrk="1" hangingPunct="1">
              <a:defRPr/>
            </a:pPr>
            <a:r>
              <a:rPr lang="en-US" dirty="0" smtClean="0"/>
              <a:t>When referenced to 1 </a:t>
            </a:r>
            <a:r>
              <a:rPr lang="en-US" dirty="0" smtClean="0">
                <a:sym typeface="Symbol" pitchFamily="18" charset="2"/>
              </a:rPr>
              <a:t>V, it is written as </a:t>
            </a:r>
            <a:r>
              <a:rPr lang="en-US" dirty="0" err="1" smtClean="0">
                <a:sym typeface="Symbol" pitchFamily="18" charset="2"/>
              </a:rPr>
              <a:t>dB</a:t>
            </a:r>
            <a:r>
              <a:rPr lang="en-US" baseline="-25000" dirty="0" err="1" smtClean="0">
                <a:sym typeface="Symbol" pitchFamily="18" charset="2"/>
              </a:rPr>
              <a:t>V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48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err="1" smtClean="0"/>
              <a:t>dBm</a:t>
            </a:r>
            <a:r>
              <a:rPr lang="en-US" dirty="0" smtClean="0"/>
              <a:t> unit is expressed mathematically as: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Where P is any power in watts and 1mW is the reference power</a:t>
            </a:r>
          </a:p>
          <a:p>
            <a:pPr>
              <a:defRPr/>
            </a:pPr>
            <a:r>
              <a:rPr lang="en-US" dirty="0" smtClean="0"/>
              <a:t>Relative dB is not a gain but is termed as gain with respect to  a reference</a:t>
            </a: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2514600"/>
            <a:ext cx="3051024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62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274638"/>
            <a:ext cx="9144000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Example 1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133600"/>
            <a:ext cx="9144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Convert a power level of 5 watts signal to </a:t>
            </a:r>
            <a:r>
              <a:rPr lang="en-US" dirty="0" err="1" smtClean="0"/>
              <a:t>dBm</a:t>
            </a:r>
            <a:r>
              <a:rPr lang="en-US" dirty="0" smtClean="0"/>
              <a:t>,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In relative dB; </a:t>
            </a:r>
            <a:r>
              <a:rPr lang="en-US" dirty="0" err="1" smtClean="0"/>
              <a:t>dBm</a:t>
            </a:r>
            <a:r>
              <a:rPr lang="en-US" dirty="0" smtClean="0"/>
              <a:t> = 10 log(5W/1mW)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			        = 36.99 </a:t>
            </a:r>
            <a:r>
              <a:rPr lang="en-US" dirty="0" err="1" smtClean="0"/>
              <a:t>dB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pPr eaLnBrk="1" hangingPunct="1">
              <a:defRPr/>
            </a:pPr>
            <a:r>
              <a:rPr lang="en-US" dirty="0" smtClean="0"/>
              <a:t>Convert a power level of 200 </a:t>
            </a:r>
            <a:r>
              <a:rPr lang="en-US" dirty="0" err="1" smtClean="0"/>
              <a:t>mW</a:t>
            </a:r>
            <a:r>
              <a:rPr lang="en-US" dirty="0" smtClean="0">
                <a:sym typeface="Symbol" pitchFamily="18" charset="2"/>
              </a:rPr>
              <a:t> signal to </a:t>
            </a:r>
            <a:r>
              <a:rPr lang="en-US" dirty="0" err="1" smtClean="0">
                <a:sym typeface="Symbol" pitchFamily="18" charset="2"/>
              </a:rPr>
              <a:t>dB</a:t>
            </a:r>
            <a:r>
              <a:rPr lang="en-US" baseline="-25000" dirty="0" err="1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>
                <a:sym typeface="Symbol" pitchFamily="18" charset="2"/>
              </a:rPr>
              <a:t>	In relative dB; </a:t>
            </a:r>
            <a:r>
              <a:rPr lang="en-US" dirty="0" err="1" smtClean="0">
                <a:sym typeface="Symbol" pitchFamily="18" charset="2"/>
              </a:rPr>
              <a:t>dB</a:t>
            </a:r>
            <a:r>
              <a:rPr lang="en-US" baseline="-25000" dirty="0" err="1" smtClean="0">
                <a:sym typeface="Symbol" pitchFamily="18" charset="2"/>
              </a:rPr>
              <a:t>m</a:t>
            </a:r>
            <a:r>
              <a:rPr lang="en-US" baseline="-25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= 10 log(200mW /1 </a:t>
            </a:r>
            <a:r>
              <a:rPr lang="en-US" dirty="0" err="1" smtClean="0">
                <a:sym typeface="Symbol" pitchFamily="18" charset="2"/>
              </a:rPr>
              <a:t>mW</a:t>
            </a:r>
            <a:r>
              <a:rPr lang="en-US" dirty="0" smtClean="0">
                <a:sym typeface="Symbol" pitchFamily="18" charset="2"/>
              </a:rPr>
              <a:t> )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>
                <a:sym typeface="Symbol" pitchFamily="18" charset="2"/>
              </a:rPr>
              <a:t>			                 = 23 </a:t>
            </a:r>
            <a:r>
              <a:rPr lang="en-US" dirty="0" err="1" smtClean="0">
                <a:sym typeface="Symbol" pitchFamily="18" charset="2"/>
              </a:rPr>
              <a:t>dBm</a:t>
            </a:r>
            <a:r>
              <a:rPr lang="en-US" baseline="-25000" dirty="0" smtClean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1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2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Convert 10dBm to watts</a:t>
            </a:r>
          </a:p>
          <a:p>
            <a:pPr>
              <a:defRPr/>
            </a:pPr>
            <a:r>
              <a:rPr lang="en-US" dirty="0" smtClean="0"/>
              <a:t>Solution: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10dBm    = 10 log (P</a:t>
            </a:r>
            <a:r>
              <a:rPr lang="en-US" sz="1600" dirty="0"/>
              <a:t> </a:t>
            </a:r>
            <a:r>
              <a:rPr lang="en-US" dirty="0" smtClean="0"/>
              <a:t>/ 1mW)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antilog (10dBm/10) = P / 1mW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                             P  = 0.01W @ 1mW</a:t>
            </a:r>
          </a:p>
        </p:txBody>
      </p:sp>
    </p:spTree>
    <p:extLst>
      <p:ext uri="{BB962C8B-B14F-4D97-AF65-F5344CB8AC3E}">
        <p14:creationId xmlns:p14="http://schemas.microsoft.com/office/powerpoint/2010/main" val="31556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Power levels, gains and losses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power levels are given in watts and power gains are given in absolute values, the output power is determined by multiplying the input power times the power gains.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69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Communication System as a System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communication system </a:t>
            </a:r>
            <a:r>
              <a:rPr lang="en-US" dirty="0" smtClean="0"/>
              <a:t>has an </a:t>
            </a:r>
            <a:r>
              <a:rPr lang="en-US" dirty="0" smtClean="0">
                <a:solidFill>
                  <a:srgbClr val="FF0000"/>
                </a:solidFill>
              </a:rPr>
              <a:t>information signal </a:t>
            </a:r>
            <a:r>
              <a:rPr lang="en-US" dirty="0" smtClean="0"/>
              <a:t>plus </a:t>
            </a:r>
            <a:r>
              <a:rPr lang="en-US" dirty="0" smtClean="0">
                <a:solidFill>
                  <a:srgbClr val="FF0000"/>
                </a:solidFill>
              </a:rPr>
              <a:t>noise signals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an example of a system that consists of an interconnection of smaller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3475832"/>
            <a:ext cx="7162800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0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50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085850"/>
            <a:ext cx="70580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966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51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742950"/>
            <a:ext cx="72390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099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52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009650"/>
            <a:ext cx="69913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273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53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871538"/>
            <a:ext cx="70675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660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54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595438"/>
            <a:ext cx="70770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22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Signal Types</a:t>
            </a:r>
            <a:endParaRPr lang="en-US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4" y="1493520"/>
            <a:ext cx="42608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169920"/>
            <a:ext cx="4217987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4649470"/>
            <a:ext cx="42957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4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7400" y="1524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Conversions Between Signal Types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371600"/>
            <a:ext cx="40306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2590800"/>
            <a:ext cx="40306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3733801"/>
            <a:ext cx="3838575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4953001"/>
            <a:ext cx="396716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895601" y="2362200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Sampling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743200" y="3581400"/>
            <a:ext cx="153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Quantizing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895601" y="4724400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Encoding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3657600" y="1981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35814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3581400" y="4419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3657600" y="2819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3657600" y="3962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657600" y="518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7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COMMUNICATION SYSTEMS</a:t>
            </a:r>
            <a:endParaRPr lang="en-US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Communications: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Transfer of information from one place to another.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Should be efficient, reliable and </a:t>
            </a:r>
            <a:r>
              <a:rPr lang="en-US" dirty="0" smtClean="0"/>
              <a:t>secured.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0"/>
            <a:r>
              <a:rPr lang="en-US" dirty="0" smtClean="0"/>
              <a:t>Communication system: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Components/subsystems act together to accomplish information transfer/exchange.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Electronic Communication </a:t>
            </a:r>
            <a:r>
              <a:rPr lang="en-US" dirty="0"/>
              <a:t>system: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Transmission, reception and processing of information between two or more locations using electronic circuits.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Information Source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Analog/ Digital form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4" descr="bs001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987" y="5224462"/>
            <a:ext cx="11144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7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of Communication:</a:t>
            </a:r>
          </a:p>
          <a:p>
            <a:pPr lvl="1"/>
            <a:r>
              <a:rPr lang="en-US" dirty="0" smtClean="0"/>
              <a:t>Exchange of information between two parties separated in distances in a more faster and reliable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communication engine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40" y="2985068"/>
            <a:ext cx="6446520" cy="373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2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6094</TotalTime>
  <Words>1864</Words>
  <Application>Microsoft Office PowerPoint</Application>
  <PresentationFormat>Custom</PresentationFormat>
  <Paragraphs>426</Paragraphs>
  <Slides>54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ELECTRONIC COMMUNICATIONS SYSTEMS (DEE 4413) SEMESTER JAN 2021 Slide 1</vt:lpstr>
      <vt:lpstr>ASSESSMENT MARKS</vt:lpstr>
      <vt:lpstr>Objectives:</vt:lpstr>
      <vt:lpstr>Definition of signal and systems</vt:lpstr>
      <vt:lpstr>A Communication System as a System Example</vt:lpstr>
      <vt:lpstr>Signal Types</vt:lpstr>
      <vt:lpstr>Conversions Between Signal Types</vt:lpstr>
      <vt:lpstr>COMMUNICATION SYSTEMS</vt:lpstr>
      <vt:lpstr>Need for Communication</vt:lpstr>
      <vt:lpstr>Information, message and signals</vt:lpstr>
      <vt:lpstr>Brief History in Communication</vt:lpstr>
      <vt:lpstr>Analog vs. Digital</vt:lpstr>
      <vt:lpstr>Analog vs. Digital </vt:lpstr>
      <vt:lpstr>Basic Requirements of Communication System</vt:lpstr>
      <vt:lpstr>Elements of Communication System(CS)</vt:lpstr>
      <vt:lpstr>Elements of CS (cont…)</vt:lpstr>
      <vt:lpstr>Cont…</vt:lpstr>
      <vt:lpstr>Elements of CS (cont…)</vt:lpstr>
      <vt:lpstr>Elements of CS (cont…)</vt:lpstr>
      <vt:lpstr>Modulation</vt:lpstr>
      <vt:lpstr>Modulation (cont…)</vt:lpstr>
      <vt:lpstr>Noise, interference and distortion</vt:lpstr>
      <vt:lpstr>Noise, interference and distortion (Cont…)</vt:lpstr>
      <vt:lpstr>Noise, interference and distortion (Cont…)</vt:lpstr>
      <vt:lpstr>Limitations in communication system</vt:lpstr>
      <vt:lpstr>Limitations in communication system (cont…)</vt:lpstr>
      <vt:lpstr>Limitations in communication system (cont…)</vt:lpstr>
      <vt:lpstr>FREQUENCY AND WAVELENGTH</vt:lpstr>
      <vt:lpstr>PowerPoint Presentation</vt:lpstr>
      <vt:lpstr>PowerPoint Presentation</vt:lpstr>
      <vt:lpstr>CALCULATING WAVELENGTH AND FREQUENCY</vt:lpstr>
      <vt:lpstr>PowerPoint Presentation</vt:lpstr>
      <vt:lpstr>LOW AND MEDIUM FREQUENCIES</vt:lpstr>
      <vt:lpstr>HIGH FREQUENCIES</vt:lpstr>
      <vt:lpstr>PowerPoint Presentation</vt:lpstr>
      <vt:lpstr>OPTICAL FREQUENCIES</vt:lpstr>
      <vt:lpstr>COMMUNICATIONS SIGNAL VARIATIONS</vt:lpstr>
      <vt:lpstr>Various forms of communication system</vt:lpstr>
      <vt:lpstr>Frequency Spectrum &amp; Bandwidth </vt:lpstr>
      <vt:lpstr>Power gain</vt:lpstr>
      <vt:lpstr>Power gain</vt:lpstr>
      <vt:lpstr>Voltage Gain in Communication</vt:lpstr>
      <vt:lpstr>Alternatively:</vt:lpstr>
      <vt:lpstr>Example:</vt:lpstr>
      <vt:lpstr>Relative dB</vt:lpstr>
      <vt:lpstr>PowerPoint Presentation</vt:lpstr>
      <vt:lpstr>Example 1</vt:lpstr>
      <vt:lpstr>Example 2</vt:lpstr>
      <vt:lpstr>Power levels, gains and losses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(KET4843) Semester February 2019</dc:title>
  <dc:creator>user</dc:creator>
  <cp:lastModifiedBy>user</cp:lastModifiedBy>
  <cp:revision>93</cp:revision>
  <cp:lastPrinted>2020-01-07T08:42:59Z</cp:lastPrinted>
  <dcterms:created xsi:type="dcterms:W3CDTF">2019-02-11T08:21:53Z</dcterms:created>
  <dcterms:modified xsi:type="dcterms:W3CDTF">2023-07-24T06:38:37Z</dcterms:modified>
</cp:coreProperties>
</file>