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DC33-2995-C226-32F9-E4141A957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71A99-5F24-8D65-9583-665E196ED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5B48F-5338-7FDB-35E2-0FFED708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D5E9-A758-F0D6-377A-5C47643C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386A-2759-550C-2E8F-D3697791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9AD7-2CF7-0D3A-F8DF-26C4D077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1644C-57E4-D41F-4574-F7884DEC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8C1A-2417-D0BA-B0E6-1ECBF531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4BD0-0E92-951D-C9E5-9D7C91C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6FA0-1B2A-C018-66C3-BAA57B81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1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F30B7-7A6E-272E-24A7-313B4E4CF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157CC-2C2D-C2C5-51E4-5B7AA38D6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8FCE-4DDD-EE5F-7963-BDDB3BB4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7E38-0702-554D-8F44-9A264E76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78D2-033D-1CAC-4CAB-4359B8EA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4F6E-FA29-8AFF-C80C-E6C49285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C9C6-8201-FFF4-0A40-7CC75064E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1E5-6188-8940-5E70-D6CEC1E3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3CE1C-7962-7B45-0BCE-B8EBF2A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A59A-05B7-B977-688B-53E2ED5B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C533-FEFD-11D7-9EC8-294897F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A8E5-DE70-E5BD-C8F9-C98741D1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541E-ECB7-BF5C-916F-259597C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8E1E-380B-C830-DB33-E58714AE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3A82-55A5-DCA1-D8C4-33CBFE0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C31E-8950-237F-4D84-C514B3A2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B6EC-0803-7E48-1A1B-BD49C52C4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1382-0E39-F916-9758-DD607A79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8C455-791A-81DB-803B-53CB7AC1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FCDF-1F10-5948-9E3A-F74FE102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FEAE0-79B5-2028-400A-96652C2C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F3F2-6FD6-453C-34BE-1F661504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38AFB-838E-B8C9-E1CB-E60DB7597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FD251-3888-20C8-1F3E-2A99A36BA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B83AE-9A8D-1022-6947-BF1E830B1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1568F-8453-A8E1-0A2C-FEE18A467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543D1-AEC5-24EF-154F-76C4AE6F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C1175-9ECE-EA28-71AA-F4901D0D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9B1E9-BF84-FD62-FEFE-B8877D9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C94F-B1CF-95DF-6D36-F2B4CD05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ED4CC-2E16-1789-0400-0C7D431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F021-BAEC-5AA7-E037-5EDB3EA1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5A698-1F60-D3EC-FB51-F549544B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FB9D8-3760-369B-0A58-7AD12A1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5F259-00C0-6532-6D57-F56152B2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55AB6-3EC7-185D-BDEA-B2DE3114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B136-6CCD-6FFA-05BD-8BDB4F41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6AF5-2216-D599-BCA2-8CF2A615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38C35-A799-5386-30DF-09E3AA5F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EC9D-7B6A-AA90-E7F4-81FDD0C7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852C-7BAF-6E77-57AD-3F78010B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92B3-8A47-355A-62A3-A9319516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933E-586D-644B-9FEB-1500F10D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9FE21-0776-A375-BC69-3D47012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F064-E4F2-8423-F8B6-8A6E235A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48E8D-CF7E-86FE-E24B-21E3A840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7D2F-8BE8-C53E-D559-8085CA5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5892C-5FB4-250B-5CC3-805AAB57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7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FBED4-3732-8C6B-6E1D-914B1086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4D92-A70F-436A-DE55-318BC93F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5CFD-204B-D8F7-78BD-49E5CA9A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4FD88-CA3F-406B-9D47-223BA2B04787}" type="datetimeFigureOut">
              <a:rPr lang="en-US" smtClean="0"/>
              <a:t>27-Nov-24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86BD-775E-4BAD-88D5-525D4939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2F62-B5DA-B43A-94F3-196FD406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83E29-85C2-400E-A32B-D701F0E0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6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9F39-DABD-09BF-C696-7F8D3EF6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Chest X-Ray Radiology Report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F847-177A-627D-7626-79ECBF7B2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88520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A5D6-DE8E-7D6A-ED1C-F89CC0E9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750A-2680-9A91-3E59-B3DCD03D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Project Details</a:t>
            </a:r>
          </a:p>
          <a:p>
            <a:r>
              <a:rPr lang="en-US" dirty="0"/>
              <a:t>Generating Radiology Reports using Vision and Text (LLAMA 3 + </a:t>
            </a:r>
            <a:r>
              <a:rPr lang="en-US" dirty="0" err="1"/>
              <a:t>Swin</a:t>
            </a:r>
            <a:r>
              <a:rPr lang="en-US" dirty="0"/>
              <a:t> Transformer)</a:t>
            </a:r>
          </a:p>
          <a:p>
            <a:r>
              <a:rPr lang="en-US" dirty="0"/>
              <a:t>X-Ray – Most common medical image examination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Issues</a:t>
            </a:r>
          </a:p>
          <a:p>
            <a:r>
              <a:rPr lang="en-US" dirty="0"/>
              <a:t>Shortage of Radiologists </a:t>
            </a:r>
            <a:r>
              <a:rPr lang="en-US" sz="1900" dirty="0"/>
              <a:t>[1], [2]</a:t>
            </a:r>
          </a:p>
          <a:p>
            <a:r>
              <a:rPr lang="en-US" dirty="0"/>
              <a:t>Backlog of reporting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Solution</a:t>
            </a:r>
          </a:p>
          <a:p>
            <a:r>
              <a:rPr lang="en-US" dirty="0"/>
              <a:t>AI Assisted Radiology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1621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22A0-13FF-63CF-35A9-165F841B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51D9E8-CFF7-6C0B-7574-C758200C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542" y="4455425"/>
            <a:ext cx="5294916" cy="19485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D0C1F-FB8E-E304-DCF9-4DD8798163D2}"/>
              </a:ext>
            </a:extLst>
          </p:cNvPr>
          <p:cNvSpPr txBox="1">
            <a:spLocks/>
          </p:cNvSpPr>
          <p:nvPr/>
        </p:nvSpPr>
        <p:spPr>
          <a:xfrm>
            <a:off x="838200" y="15617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Data</a:t>
            </a:r>
          </a:p>
          <a:p>
            <a:r>
              <a:rPr lang="en-US" dirty="0"/>
              <a:t>MIMIC CXR JPG </a:t>
            </a:r>
            <a:r>
              <a:rPr lang="en-US" sz="1800" dirty="0"/>
              <a:t>[3]</a:t>
            </a:r>
            <a:r>
              <a:rPr lang="en-US" dirty="0"/>
              <a:t> – Chest Xray Images with Radiology Reports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Models</a:t>
            </a:r>
          </a:p>
          <a:p>
            <a:r>
              <a:rPr lang="en-US" dirty="0"/>
              <a:t>R2GenGPT </a:t>
            </a:r>
            <a:r>
              <a:rPr lang="en-US" sz="1800" dirty="0"/>
              <a:t>[4]</a:t>
            </a:r>
          </a:p>
          <a:p>
            <a:pPr lvl="1"/>
            <a:r>
              <a:rPr lang="en-US" dirty="0"/>
              <a:t>Shallow version, with LLAMA 3 instead of LLAMA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01F92-B470-22C6-46AA-1516320F78A9}"/>
              </a:ext>
            </a:extLst>
          </p:cNvPr>
          <p:cNvSpPr txBox="1"/>
          <p:nvPr/>
        </p:nvSpPr>
        <p:spPr>
          <a:xfrm>
            <a:off x="3522588" y="6311900"/>
            <a:ext cx="52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of the training and deployment process</a:t>
            </a:r>
          </a:p>
        </p:txBody>
      </p:sp>
    </p:spTree>
    <p:extLst>
      <p:ext uri="{BB962C8B-B14F-4D97-AF65-F5344CB8AC3E}">
        <p14:creationId xmlns:p14="http://schemas.microsoft.com/office/powerpoint/2010/main" val="31192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18B-8B07-2F49-6FEC-9C0307C9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E35B8-BAFD-2C87-8CB9-EFADEAD7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LLAMA 3 did not outperform in BLEU, but performed better in ROGUE-L CIDR</a:t>
            </a:r>
          </a:p>
          <a:p>
            <a:pPr marL="0" indent="0">
              <a:buNone/>
            </a:pPr>
            <a:r>
              <a:rPr lang="en-US" dirty="0"/>
              <a:t>Rogue is more Recall oriented</a:t>
            </a:r>
          </a:p>
          <a:p>
            <a:pPr marL="0" indent="0">
              <a:buNone/>
            </a:pPr>
            <a:r>
              <a:rPr lang="en-US" dirty="0"/>
              <a:t>Bleu is more Precision oriented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17B98-9E12-FBF0-A203-775510B5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93" y="3877638"/>
            <a:ext cx="7072413" cy="21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0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C1D9-E251-38B6-1402-31D717EF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using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AC12-D3B8-87B2-BE4B-06C2BCE9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58" y="13572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5FB00-432A-68CF-0FFD-8C574CE0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26" y="5961140"/>
            <a:ext cx="6202373" cy="857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DAA69-49F1-AF61-D425-024919D9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4624"/>
            <a:ext cx="3762300" cy="31712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AFD8AD-7B11-DC7B-F307-071BC5EC5495}"/>
              </a:ext>
            </a:extLst>
          </p:cNvPr>
          <p:cNvSpPr txBox="1">
            <a:spLocks/>
          </p:cNvSpPr>
          <p:nvPr/>
        </p:nvSpPr>
        <p:spPr>
          <a:xfrm>
            <a:off x="1388918" y="5123804"/>
            <a:ext cx="2660863" cy="82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Sample Image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BE2719-5811-91A6-5C8D-2E723B80E1F5}"/>
              </a:ext>
            </a:extLst>
          </p:cNvPr>
          <p:cNvSpPr txBox="1">
            <a:spLocks/>
          </p:cNvSpPr>
          <p:nvPr/>
        </p:nvSpPr>
        <p:spPr>
          <a:xfrm>
            <a:off x="3435137" y="6078507"/>
            <a:ext cx="2660863" cy="82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Ground Truth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5A326C-733D-CE44-9B10-24DF96A9B376}"/>
              </a:ext>
            </a:extLst>
          </p:cNvPr>
          <p:cNvSpPr txBox="1">
            <a:spLocks/>
          </p:cNvSpPr>
          <p:nvPr/>
        </p:nvSpPr>
        <p:spPr>
          <a:xfrm rot="18708922">
            <a:off x="4765569" y="1592238"/>
            <a:ext cx="2660863" cy="82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F6590-56EC-6574-FA64-1831D34507EA}"/>
              </a:ext>
            </a:extLst>
          </p:cNvPr>
          <p:cNvCxnSpPr/>
          <p:nvPr/>
        </p:nvCxnSpPr>
        <p:spPr>
          <a:xfrm flipV="1">
            <a:off x="4643458" y="1690688"/>
            <a:ext cx="1806437" cy="1829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9707B1-73F2-2C6E-6322-427CE3542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580" y="598036"/>
            <a:ext cx="4623280" cy="19011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8541DE-AC32-6F8E-D32B-2D641700C3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65"/>
          <a:stretch/>
        </p:blipFill>
        <p:spPr>
          <a:xfrm>
            <a:off x="6351128" y="3491280"/>
            <a:ext cx="4805402" cy="184009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CE3BC-8750-6339-8466-7295556E9F80}"/>
              </a:ext>
            </a:extLst>
          </p:cNvPr>
          <p:cNvCxnSpPr>
            <a:stCxn id="14" idx="2"/>
          </p:cNvCxnSpPr>
          <p:nvPr/>
        </p:nvCxnSpPr>
        <p:spPr>
          <a:xfrm>
            <a:off x="8868220" y="2499139"/>
            <a:ext cx="11893" cy="992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BF5707D-4C57-08F6-465D-35D973CEA554}"/>
              </a:ext>
            </a:extLst>
          </p:cNvPr>
          <p:cNvSpPr txBox="1">
            <a:spLocks/>
          </p:cNvSpPr>
          <p:nvPr/>
        </p:nvSpPr>
        <p:spPr>
          <a:xfrm>
            <a:off x="8881763" y="2732050"/>
            <a:ext cx="2660863" cy="82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6989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B8E4-7A1B-604A-04D4-2506CB3B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4757-09F6-78B3-084C-92E0DC32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other versions “delta”, “deep”, for a better comparison</a:t>
            </a:r>
          </a:p>
          <a:p>
            <a:r>
              <a:rPr lang="en-US" dirty="0"/>
              <a:t>Use other LLM like Alpaca</a:t>
            </a:r>
          </a:p>
          <a:p>
            <a:r>
              <a:rPr lang="en-US" dirty="0"/>
              <a:t>Get users to test out the GUI, and improve on UI based on feedback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dirty="0"/>
              <a:t>-End-</a:t>
            </a:r>
          </a:p>
        </p:txBody>
      </p:sp>
    </p:spTree>
    <p:extLst>
      <p:ext uri="{BB962C8B-B14F-4D97-AF65-F5344CB8AC3E}">
        <p14:creationId xmlns:p14="http://schemas.microsoft.com/office/powerpoint/2010/main" val="362160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E917-4B2C-6D61-0F60-9F00D19F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E70C-6883-F697-E62F-B0ADF433E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[1]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Gregory N. Nicola. 2024. How will we solve our radiology workforce shortage? (March 2024). American College of Radiology. Retrieved November 11, 2024 from https://www.acr.org/Practice-Management-Quality-Informatics/ACR-Bulletin/Articles/March-2024/How-Will-We-Solve-Our-Radiology-Workforce-Shortage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[2]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Omofoye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T. S., Vlahos, I.,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Marom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E. M., Bassett, R.,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Blasinska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K., Ye, X., Tan, B. S., &amp; Yang, W. T. (2023). Backlogs in formal interpretation of radiology examinations: a pilot global survey. Clinical Imaging, 106, 110049. https://doi.org/10.1016/j.clinimag.2023.110049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[3]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Johnson, A. E. W., Pollard, T. J., Greenbaum, N. R., Lungren, M. P., Deng, C., Peng, Y., Lu, Z., Mark, R. G., Berkowitz, S. J., &amp;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Horng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S. (2019b). MIMIC-CXR-JPG, a large publicly available database of labeled chest radiographs.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arXiv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(Cornell University). https://doi.org/10.48550/arxiv.1901.07042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[4]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Wang, Z., Liu, L., Wang, L., &amp; Zhou, L. (2023). R2GenGPT: Radiology Report Generation with Frozen LLMs. Meta-Radiology, 1(3), 100033. https://doi.org/10.1016/j.metrad.2023.100033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https://github.com/wang-zhanyu/R2GenGPT</a:t>
            </a:r>
          </a:p>
        </p:txBody>
      </p:sp>
    </p:spTree>
    <p:extLst>
      <p:ext uri="{BB962C8B-B14F-4D97-AF65-F5344CB8AC3E}">
        <p14:creationId xmlns:p14="http://schemas.microsoft.com/office/powerpoint/2010/main" val="1858993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Chest X-Ray Radiology Report Generation</vt:lpstr>
      <vt:lpstr>Introduction</vt:lpstr>
      <vt:lpstr>Method</vt:lpstr>
      <vt:lpstr>Results</vt:lpstr>
      <vt:lpstr>Results using GUI</vt:lpstr>
      <vt:lpstr>Future Directions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Xian Tan</dc:creator>
  <cp:lastModifiedBy>Jun Xian Tan</cp:lastModifiedBy>
  <cp:revision>5</cp:revision>
  <dcterms:created xsi:type="dcterms:W3CDTF">2024-11-26T21:49:58Z</dcterms:created>
  <dcterms:modified xsi:type="dcterms:W3CDTF">2024-11-26T22:00:38Z</dcterms:modified>
</cp:coreProperties>
</file>