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69" r:id="rId2"/>
    <p:sldId id="266" r:id="rId3"/>
    <p:sldId id="270" r:id="rId4"/>
    <p:sldId id="280" r:id="rId5"/>
    <p:sldId id="281" r:id="rId6"/>
    <p:sldId id="282" r:id="rId7"/>
    <p:sldId id="283" r:id="rId8"/>
    <p:sldId id="284" r:id="rId9"/>
    <p:sldId id="285" r:id="rId10"/>
    <p:sldId id="286" r:id="rId11"/>
    <p:sldId id="287" r:id="rId12"/>
    <p:sldId id="289" r:id="rId13"/>
    <p:sldId id="288" r:id="rId14"/>
    <p:sldId id="290" r:id="rId15"/>
    <p:sldId id="291" r:id="rId16"/>
    <p:sldId id="292" r:id="rId17"/>
    <p:sldId id="293" r:id="rId18"/>
    <p:sldId id="294" r:id="rId19"/>
    <p:sldId id="295" r:id="rId20"/>
    <p:sldId id="296" r:id="rId21"/>
    <p:sldId id="297" r:id="rId22"/>
    <p:sldId id="299" r:id="rId23"/>
    <p:sldId id="300" r:id="rId24"/>
    <p:sldId id="301" r:id="rId25"/>
    <p:sldId id="304" r:id="rId26"/>
    <p:sldId id="302" r:id="rId27"/>
  </p:sldIdLst>
  <p:sldSz cx="9144000" cy="5143500" type="screen16x9"/>
  <p:notesSz cx="6858000" cy="9144000"/>
  <p:embeddedFontLst>
    <p:embeddedFont>
      <p:font typeface="Average" panose="020B0604020202020204" charset="0"/>
      <p:regular r:id="rId29"/>
    </p:embeddedFont>
    <p:embeddedFont>
      <p:font typeface="Oswald" panose="00000500000000000000" pitchFamily="2"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9" d="100"/>
          <a:sy n="129" d="100"/>
        </p:scale>
        <p:origin x="126"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8778f86a53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8778f86a53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4242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8778f86a53_0_5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8778f86a53_0_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8778f86a53_0_5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8778f86a53_0_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1645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8778f86a53_0_5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8778f86a53_0_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8925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8778f86a53_0_5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8778f86a53_0_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9459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8778f86a53_0_5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8778f86a53_0_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5303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8778f86a53_0_5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8778f86a53_0_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4138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8778f86a53_0_5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8778f86a53_0_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1440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0" y="1152475"/>
            <a:ext cx="3507300" cy="17733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scikit-learn.org/stable/modules/model_evaluation.html" TargetMode="External"/><Relationship Id="rId2" Type="http://schemas.openxmlformats.org/officeDocument/2006/relationships/hyperlink" Target="https://pytorch.org/vision/main/models/generated/torchvision.models.resnet50.html" TargetMode="External"/><Relationship Id="rId1" Type="http://schemas.openxmlformats.org/officeDocument/2006/relationships/slideLayout" Target="../slideLayouts/slideLayout3.xml"/><Relationship Id="rId4" Type="http://schemas.openxmlformats.org/officeDocument/2006/relationships/hyperlink" Target="https://www.v7labs.com/blog/vision-transformer-guid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3" name="Title 2">
            <a:extLst>
              <a:ext uri="{FF2B5EF4-FFF2-40B4-BE49-F238E27FC236}">
                <a16:creationId xmlns:a16="http://schemas.microsoft.com/office/drawing/2014/main" id="{9666E7DF-9CE7-2E7D-B49A-25C9E306AF87}"/>
              </a:ext>
            </a:extLst>
          </p:cNvPr>
          <p:cNvSpPr>
            <a:spLocks noGrp="1"/>
          </p:cNvSpPr>
          <p:nvPr>
            <p:ph type="title"/>
          </p:nvPr>
        </p:nvSpPr>
        <p:spPr/>
        <p:txBody>
          <a:bodyPr>
            <a:normAutofit fontScale="90000"/>
          </a:bodyPr>
          <a:lstStyle/>
          <a:p>
            <a:r>
              <a:rPr lang="en-US" dirty="0"/>
              <a:t>Analysis and Prediction of Pneumonia using Chest X-Rays</a:t>
            </a:r>
          </a:p>
        </p:txBody>
      </p:sp>
      <p:sp>
        <p:nvSpPr>
          <p:cNvPr id="5" name="Text Placeholder 4">
            <a:extLst>
              <a:ext uri="{FF2B5EF4-FFF2-40B4-BE49-F238E27FC236}">
                <a16:creationId xmlns:a16="http://schemas.microsoft.com/office/drawing/2014/main" id="{BDF41779-968C-3432-A167-D1CA62671453}"/>
              </a:ext>
            </a:extLst>
          </p:cNvPr>
          <p:cNvSpPr>
            <a:spLocks noGrp="1"/>
          </p:cNvSpPr>
          <p:nvPr>
            <p:ph type="body" idx="1"/>
          </p:nvPr>
        </p:nvSpPr>
        <p:spPr>
          <a:xfrm>
            <a:off x="311700" y="1297948"/>
            <a:ext cx="8416664" cy="3308688"/>
          </a:xfrm>
        </p:spPr>
        <p:txBody>
          <a:bodyPr>
            <a:normAutofit/>
          </a:bodyPr>
          <a:lstStyle/>
          <a:p>
            <a:pPr marL="114300" indent="0">
              <a:buNone/>
            </a:pPr>
            <a:r>
              <a:rPr lang="en-US" dirty="0">
                <a:solidFill>
                  <a:schemeClr val="tx1"/>
                </a:solidFill>
              </a:rPr>
              <a:t>In this tutorial, we will go through the steps required to use deep learning to predict Pneumonia with Chest X-Ray data.</a:t>
            </a:r>
          </a:p>
          <a:p>
            <a:pPr marL="114300" indent="0">
              <a:buNone/>
            </a:pPr>
            <a:endParaRPr lang="en-US" dirty="0">
              <a:solidFill>
                <a:schemeClr val="tx1"/>
              </a:solidFill>
            </a:endParaRPr>
          </a:p>
          <a:p>
            <a:pPr marL="114300" indent="0">
              <a:buNone/>
            </a:pPr>
            <a:r>
              <a:rPr lang="en-US" dirty="0">
                <a:solidFill>
                  <a:schemeClr val="tx1"/>
                </a:solidFill>
              </a:rPr>
              <a:t>Content will be as follows:</a:t>
            </a:r>
          </a:p>
          <a:p>
            <a:pPr>
              <a:buAutoNum type="arabicPeriod"/>
            </a:pPr>
            <a:r>
              <a:rPr lang="en-US" dirty="0">
                <a:solidFill>
                  <a:schemeClr val="tx1"/>
                </a:solidFill>
              </a:rPr>
              <a:t>Data setup and Data class</a:t>
            </a:r>
          </a:p>
          <a:p>
            <a:pPr>
              <a:buAutoNum type="arabicPeriod"/>
            </a:pPr>
            <a:r>
              <a:rPr lang="en-US" dirty="0">
                <a:solidFill>
                  <a:schemeClr val="tx1"/>
                </a:solidFill>
              </a:rPr>
              <a:t>Short Data Visualization</a:t>
            </a:r>
          </a:p>
          <a:p>
            <a:pPr>
              <a:buAutoNum type="arabicPeriod"/>
            </a:pPr>
            <a:r>
              <a:rPr lang="en-US" dirty="0">
                <a:solidFill>
                  <a:schemeClr val="tx1"/>
                </a:solidFill>
              </a:rPr>
              <a:t>Model Training and Validation</a:t>
            </a:r>
          </a:p>
          <a:p>
            <a:pPr>
              <a:buAutoNum type="arabicPeriod"/>
            </a:pPr>
            <a:r>
              <a:rPr lang="en-US" dirty="0">
                <a:solidFill>
                  <a:schemeClr val="tx1"/>
                </a:solidFill>
              </a:rPr>
              <a:t>Model Testing</a:t>
            </a:r>
          </a:p>
          <a:p>
            <a:pPr>
              <a:buAutoNum type="arabicPeriod"/>
            </a:pPr>
            <a:r>
              <a:rPr lang="en-US" dirty="0">
                <a:solidFill>
                  <a:schemeClr val="tx1"/>
                </a:solidFill>
              </a:rPr>
              <a:t>Test Results Visualization</a:t>
            </a:r>
          </a:p>
        </p:txBody>
      </p:sp>
    </p:spTree>
    <p:extLst>
      <p:ext uri="{BB962C8B-B14F-4D97-AF65-F5344CB8AC3E}">
        <p14:creationId xmlns:p14="http://schemas.microsoft.com/office/powerpoint/2010/main" val="38198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6250A6A-3FDE-A69E-B39D-658EA8FB4451}"/>
              </a:ext>
            </a:extLst>
          </p:cNvPr>
          <p:cNvPicPr>
            <a:picLocks noChangeAspect="1"/>
          </p:cNvPicPr>
          <p:nvPr/>
        </p:nvPicPr>
        <p:blipFill>
          <a:blip r:embed="rId2"/>
          <a:stretch>
            <a:fillRect/>
          </a:stretch>
        </p:blipFill>
        <p:spPr>
          <a:xfrm>
            <a:off x="137919" y="468359"/>
            <a:ext cx="8868161" cy="4497650"/>
          </a:xfrm>
          <a:prstGeom prst="rect">
            <a:avLst/>
          </a:prstGeom>
        </p:spPr>
      </p:pic>
    </p:spTree>
    <p:extLst>
      <p:ext uri="{BB962C8B-B14F-4D97-AF65-F5344CB8AC3E}">
        <p14:creationId xmlns:p14="http://schemas.microsoft.com/office/powerpoint/2010/main" val="461039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AE765CE-189E-21D0-9E80-A584656C2BC7}"/>
              </a:ext>
            </a:extLst>
          </p:cNvPr>
          <p:cNvSpPr txBox="1"/>
          <p:nvPr/>
        </p:nvSpPr>
        <p:spPr>
          <a:xfrm>
            <a:off x="640773" y="408710"/>
            <a:ext cx="3931227" cy="307777"/>
          </a:xfrm>
          <a:prstGeom prst="rect">
            <a:avLst/>
          </a:prstGeom>
          <a:noFill/>
        </p:spPr>
        <p:txBody>
          <a:bodyPr wrap="square" rtlCol="0">
            <a:spAutoFit/>
          </a:bodyPr>
          <a:lstStyle/>
          <a:p>
            <a:r>
              <a:rPr lang="en-US" dirty="0">
                <a:solidFill>
                  <a:schemeClr val="tx1"/>
                </a:solidFill>
              </a:rPr>
              <a:t>2. Visualization of data</a:t>
            </a:r>
          </a:p>
        </p:txBody>
      </p:sp>
      <p:sp>
        <p:nvSpPr>
          <p:cNvPr id="7" name="TextBox 6">
            <a:extLst>
              <a:ext uri="{FF2B5EF4-FFF2-40B4-BE49-F238E27FC236}">
                <a16:creationId xmlns:a16="http://schemas.microsoft.com/office/drawing/2014/main" id="{4A2CD161-D92C-06FC-FD4D-5FA34669D8AC}"/>
              </a:ext>
            </a:extLst>
          </p:cNvPr>
          <p:cNvSpPr txBox="1"/>
          <p:nvPr/>
        </p:nvSpPr>
        <p:spPr>
          <a:xfrm>
            <a:off x="90054" y="852055"/>
            <a:ext cx="3931227" cy="2462213"/>
          </a:xfrm>
          <a:prstGeom prst="rect">
            <a:avLst/>
          </a:prstGeom>
          <a:noFill/>
        </p:spPr>
        <p:txBody>
          <a:bodyPr wrap="square" rtlCol="0">
            <a:spAutoFit/>
          </a:bodyPr>
          <a:lstStyle/>
          <a:p>
            <a:r>
              <a:rPr lang="en-US" dirty="0">
                <a:solidFill>
                  <a:schemeClr val="tx1"/>
                </a:solidFill>
              </a:rPr>
              <a:t>A function will be created to calculate the class distribution of the train, </a:t>
            </a:r>
            <a:r>
              <a:rPr lang="en-US" dirty="0" err="1">
                <a:solidFill>
                  <a:schemeClr val="tx1"/>
                </a:solidFill>
              </a:rPr>
              <a:t>val</a:t>
            </a:r>
            <a:r>
              <a:rPr lang="en-US" dirty="0">
                <a:solidFill>
                  <a:schemeClr val="tx1"/>
                </a:solidFill>
              </a:rPr>
              <a:t>, test datasets.  </a:t>
            </a:r>
          </a:p>
          <a:p>
            <a:endParaRPr lang="en-US" dirty="0">
              <a:solidFill>
                <a:schemeClr val="tx1"/>
              </a:solidFill>
            </a:endParaRPr>
          </a:p>
          <a:p>
            <a:r>
              <a:rPr lang="en-US" dirty="0">
                <a:solidFill>
                  <a:schemeClr val="tx1"/>
                </a:solidFill>
              </a:rPr>
              <a:t>As seen,</a:t>
            </a:r>
          </a:p>
          <a:p>
            <a:endParaRPr lang="en-US" dirty="0">
              <a:solidFill>
                <a:schemeClr val="tx1"/>
              </a:solidFill>
            </a:endParaRPr>
          </a:p>
          <a:p>
            <a:r>
              <a:rPr lang="en-US" dirty="0">
                <a:solidFill>
                  <a:schemeClr val="tx1"/>
                </a:solidFill>
              </a:rPr>
              <a:t>Training: 3126 Positive, 1061 Negative</a:t>
            </a:r>
          </a:p>
          <a:p>
            <a:r>
              <a:rPr lang="en-US" dirty="0">
                <a:solidFill>
                  <a:schemeClr val="tx1"/>
                </a:solidFill>
              </a:rPr>
              <a:t>Validation: 757 Positive, 288 Negative</a:t>
            </a:r>
          </a:p>
          <a:p>
            <a:r>
              <a:rPr lang="en-US" dirty="0">
                <a:solidFill>
                  <a:schemeClr val="tx1"/>
                </a:solidFill>
              </a:rPr>
              <a:t>Testing: 390 Positive, 234 Negative</a:t>
            </a:r>
          </a:p>
          <a:p>
            <a:endParaRPr lang="en-US" dirty="0">
              <a:solidFill>
                <a:schemeClr val="tx1"/>
              </a:solidFill>
            </a:endParaRPr>
          </a:p>
          <a:p>
            <a:r>
              <a:rPr lang="en-US" dirty="0">
                <a:solidFill>
                  <a:schemeClr val="tx1"/>
                </a:solidFill>
              </a:rPr>
              <a:t>It is still quite imbalance as there is a 2.5 ~ 3x positive compared to negative</a:t>
            </a:r>
          </a:p>
        </p:txBody>
      </p:sp>
      <p:pic>
        <p:nvPicPr>
          <p:cNvPr id="11" name="Picture 10">
            <a:extLst>
              <a:ext uri="{FF2B5EF4-FFF2-40B4-BE49-F238E27FC236}">
                <a16:creationId xmlns:a16="http://schemas.microsoft.com/office/drawing/2014/main" id="{62DC219E-790B-584F-1A17-0FDB51525593}"/>
              </a:ext>
            </a:extLst>
          </p:cNvPr>
          <p:cNvPicPr>
            <a:picLocks noChangeAspect="1"/>
          </p:cNvPicPr>
          <p:nvPr/>
        </p:nvPicPr>
        <p:blipFill>
          <a:blip r:embed="rId2"/>
          <a:stretch>
            <a:fillRect/>
          </a:stretch>
        </p:blipFill>
        <p:spPr>
          <a:xfrm>
            <a:off x="4412823" y="207987"/>
            <a:ext cx="4641123" cy="4824929"/>
          </a:xfrm>
          <a:prstGeom prst="rect">
            <a:avLst/>
          </a:prstGeom>
        </p:spPr>
      </p:pic>
    </p:spTree>
    <p:extLst>
      <p:ext uri="{BB962C8B-B14F-4D97-AF65-F5344CB8AC3E}">
        <p14:creationId xmlns:p14="http://schemas.microsoft.com/office/powerpoint/2010/main" val="3318194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AE765CE-189E-21D0-9E80-A584656C2BC7}"/>
              </a:ext>
            </a:extLst>
          </p:cNvPr>
          <p:cNvSpPr txBox="1"/>
          <p:nvPr/>
        </p:nvSpPr>
        <p:spPr>
          <a:xfrm>
            <a:off x="640773" y="408710"/>
            <a:ext cx="3931227" cy="307777"/>
          </a:xfrm>
          <a:prstGeom prst="rect">
            <a:avLst/>
          </a:prstGeom>
          <a:noFill/>
        </p:spPr>
        <p:txBody>
          <a:bodyPr wrap="square" rtlCol="0">
            <a:spAutoFit/>
          </a:bodyPr>
          <a:lstStyle/>
          <a:p>
            <a:r>
              <a:rPr lang="en-US" dirty="0">
                <a:solidFill>
                  <a:schemeClr val="tx1"/>
                </a:solidFill>
              </a:rPr>
              <a:t>3. Training model</a:t>
            </a:r>
          </a:p>
        </p:txBody>
      </p:sp>
      <p:sp>
        <p:nvSpPr>
          <p:cNvPr id="7" name="TextBox 6">
            <a:extLst>
              <a:ext uri="{FF2B5EF4-FFF2-40B4-BE49-F238E27FC236}">
                <a16:creationId xmlns:a16="http://schemas.microsoft.com/office/drawing/2014/main" id="{4A2CD161-D92C-06FC-FD4D-5FA34669D8AC}"/>
              </a:ext>
            </a:extLst>
          </p:cNvPr>
          <p:cNvSpPr txBox="1"/>
          <p:nvPr/>
        </p:nvSpPr>
        <p:spPr>
          <a:xfrm>
            <a:off x="90054" y="852055"/>
            <a:ext cx="3931227" cy="3970318"/>
          </a:xfrm>
          <a:prstGeom prst="rect">
            <a:avLst/>
          </a:prstGeom>
          <a:noFill/>
        </p:spPr>
        <p:txBody>
          <a:bodyPr wrap="square" rtlCol="0">
            <a:spAutoFit/>
          </a:bodyPr>
          <a:lstStyle/>
          <a:p>
            <a:r>
              <a:rPr lang="en-US" dirty="0">
                <a:solidFill>
                  <a:schemeClr val="tx1"/>
                </a:solidFill>
              </a:rPr>
              <a:t>Next, we will start to prepare to train the model.</a:t>
            </a:r>
          </a:p>
          <a:p>
            <a:endParaRPr lang="en-US" dirty="0">
              <a:solidFill>
                <a:schemeClr val="tx1"/>
              </a:solidFill>
            </a:endParaRPr>
          </a:p>
          <a:p>
            <a:r>
              <a:rPr lang="en-US" dirty="0">
                <a:solidFill>
                  <a:schemeClr val="tx1"/>
                </a:solidFill>
              </a:rPr>
              <a:t>We will do transfer learning, using a pretrained Vision Transformer, adding a classification layer to the pretrained model.</a:t>
            </a:r>
          </a:p>
          <a:p>
            <a:endParaRPr lang="en-US" dirty="0">
              <a:solidFill>
                <a:schemeClr val="tx1"/>
              </a:solidFill>
            </a:endParaRPr>
          </a:p>
          <a:p>
            <a:r>
              <a:rPr lang="en-US" dirty="0">
                <a:solidFill>
                  <a:schemeClr val="tx1"/>
                </a:solidFill>
              </a:rPr>
              <a:t>By freezing the weights of the pretrained model, it will not be trained and it will save time.</a:t>
            </a:r>
          </a:p>
          <a:p>
            <a:endParaRPr lang="en-US" dirty="0">
              <a:solidFill>
                <a:schemeClr val="tx1"/>
              </a:solidFill>
            </a:endParaRPr>
          </a:p>
          <a:p>
            <a:r>
              <a:rPr lang="en-US" dirty="0">
                <a:solidFill>
                  <a:schemeClr val="tx1"/>
                </a:solidFill>
              </a:rPr>
              <a:t>The pretrained model’s head layer will be replaced by the custom layer created. Then the output layer will have 2 classes, for binary classification. </a:t>
            </a:r>
          </a:p>
          <a:p>
            <a:endParaRPr lang="en-US" dirty="0">
              <a:solidFill>
                <a:schemeClr val="tx1"/>
              </a:solidFill>
            </a:endParaRPr>
          </a:p>
          <a:p>
            <a:r>
              <a:rPr lang="en-US" dirty="0">
                <a:solidFill>
                  <a:schemeClr val="tx1"/>
                </a:solidFill>
              </a:rPr>
              <a:t>By printing out the model architecture, we can see that our custom layer was created correctly, with the final </a:t>
            </a:r>
            <a:r>
              <a:rPr lang="en-US" dirty="0" err="1">
                <a:solidFill>
                  <a:schemeClr val="tx1"/>
                </a:solidFill>
              </a:rPr>
              <a:t>out_features</a:t>
            </a:r>
            <a:r>
              <a:rPr lang="en-US" dirty="0">
                <a:solidFill>
                  <a:schemeClr val="tx1"/>
                </a:solidFill>
              </a:rPr>
              <a:t>=2, for binary classification.</a:t>
            </a:r>
          </a:p>
        </p:txBody>
      </p:sp>
      <p:pic>
        <p:nvPicPr>
          <p:cNvPr id="3" name="Picture 2">
            <a:extLst>
              <a:ext uri="{FF2B5EF4-FFF2-40B4-BE49-F238E27FC236}">
                <a16:creationId xmlns:a16="http://schemas.microsoft.com/office/drawing/2014/main" id="{5C94E7DF-E717-FFCA-10D0-A5F8F7454705}"/>
              </a:ext>
            </a:extLst>
          </p:cNvPr>
          <p:cNvPicPr>
            <a:picLocks noChangeAspect="1"/>
          </p:cNvPicPr>
          <p:nvPr/>
        </p:nvPicPr>
        <p:blipFill>
          <a:blip r:embed="rId2"/>
          <a:stretch>
            <a:fillRect/>
          </a:stretch>
        </p:blipFill>
        <p:spPr>
          <a:xfrm>
            <a:off x="4248173" y="716487"/>
            <a:ext cx="4805773" cy="2232985"/>
          </a:xfrm>
          <a:prstGeom prst="rect">
            <a:avLst/>
          </a:prstGeom>
        </p:spPr>
      </p:pic>
      <p:pic>
        <p:nvPicPr>
          <p:cNvPr id="5" name="Picture 4">
            <a:extLst>
              <a:ext uri="{FF2B5EF4-FFF2-40B4-BE49-F238E27FC236}">
                <a16:creationId xmlns:a16="http://schemas.microsoft.com/office/drawing/2014/main" id="{7316C9D7-A8EF-CB5F-F599-42F170A2CB3C}"/>
              </a:ext>
            </a:extLst>
          </p:cNvPr>
          <p:cNvPicPr>
            <a:picLocks noChangeAspect="1"/>
          </p:cNvPicPr>
          <p:nvPr/>
        </p:nvPicPr>
        <p:blipFill>
          <a:blip r:embed="rId3"/>
          <a:stretch>
            <a:fillRect/>
          </a:stretch>
        </p:blipFill>
        <p:spPr>
          <a:xfrm>
            <a:off x="4557132" y="3401575"/>
            <a:ext cx="4354388" cy="1618138"/>
          </a:xfrm>
          <a:prstGeom prst="rect">
            <a:avLst/>
          </a:prstGeom>
        </p:spPr>
      </p:pic>
    </p:spTree>
    <p:extLst>
      <p:ext uri="{BB962C8B-B14F-4D97-AF65-F5344CB8AC3E}">
        <p14:creationId xmlns:p14="http://schemas.microsoft.com/office/powerpoint/2010/main" val="1585618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E0C1C0-8063-4D08-A47D-44D5569502FE}"/>
              </a:ext>
            </a:extLst>
          </p:cNvPr>
          <p:cNvPicPr>
            <a:picLocks noChangeAspect="1"/>
          </p:cNvPicPr>
          <p:nvPr/>
        </p:nvPicPr>
        <p:blipFill>
          <a:blip r:embed="rId2"/>
          <a:stretch>
            <a:fillRect/>
          </a:stretch>
        </p:blipFill>
        <p:spPr>
          <a:xfrm>
            <a:off x="4264067" y="562598"/>
            <a:ext cx="4789880" cy="3280856"/>
          </a:xfrm>
          <a:prstGeom prst="rect">
            <a:avLst/>
          </a:prstGeom>
        </p:spPr>
      </p:pic>
      <p:sp>
        <p:nvSpPr>
          <p:cNvPr id="6" name="TextBox 5">
            <a:extLst>
              <a:ext uri="{FF2B5EF4-FFF2-40B4-BE49-F238E27FC236}">
                <a16:creationId xmlns:a16="http://schemas.microsoft.com/office/drawing/2014/main" id="{03188F2C-B600-420B-E620-FCBE1DBFB0A7}"/>
              </a:ext>
            </a:extLst>
          </p:cNvPr>
          <p:cNvSpPr txBox="1"/>
          <p:nvPr/>
        </p:nvSpPr>
        <p:spPr>
          <a:xfrm>
            <a:off x="640773" y="408710"/>
            <a:ext cx="3931227" cy="307777"/>
          </a:xfrm>
          <a:prstGeom prst="rect">
            <a:avLst/>
          </a:prstGeom>
          <a:noFill/>
        </p:spPr>
        <p:txBody>
          <a:bodyPr wrap="square" rtlCol="0">
            <a:spAutoFit/>
          </a:bodyPr>
          <a:lstStyle/>
          <a:p>
            <a:r>
              <a:rPr lang="en-US" dirty="0">
                <a:solidFill>
                  <a:schemeClr val="tx1"/>
                </a:solidFill>
              </a:rPr>
              <a:t>3. Training model</a:t>
            </a:r>
          </a:p>
        </p:txBody>
      </p:sp>
      <p:sp>
        <p:nvSpPr>
          <p:cNvPr id="7" name="TextBox 6">
            <a:extLst>
              <a:ext uri="{FF2B5EF4-FFF2-40B4-BE49-F238E27FC236}">
                <a16:creationId xmlns:a16="http://schemas.microsoft.com/office/drawing/2014/main" id="{A7118F20-3BD2-4940-DB01-217447DF8389}"/>
              </a:ext>
            </a:extLst>
          </p:cNvPr>
          <p:cNvSpPr txBox="1"/>
          <p:nvPr/>
        </p:nvSpPr>
        <p:spPr>
          <a:xfrm>
            <a:off x="90054" y="852055"/>
            <a:ext cx="3931227" cy="1815882"/>
          </a:xfrm>
          <a:prstGeom prst="rect">
            <a:avLst/>
          </a:prstGeom>
          <a:noFill/>
        </p:spPr>
        <p:txBody>
          <a:bodyPr wrap="square" rtlCol="0">
            <a:spAutoFit/>
          </a:bodyPr>
          <a:lstStyle/>
          <a:p>
            <a:r>
              <a:rPr lang="en-US" dirty="0">
                <a:solidFill>
                  <a:schemeClr val="tx1"/>
                </a:solidFill>
              </a:rPr>
              <a:t>A function will be created for training the model.</a:t>
            </a:r>
          </a:p>
          <a:p>
            <a:endParaRPr lang="en-US" dirty="0">
              <a:solidFill>
                <a:schemeClr val="tx1"/>
              </a:solidFill>
            </a:endParaRPr>
          </a:p>
          <a:p>
            <a:r>
              <a:rPr lang="en-US" dirty="0">
                <a:solidFill>
                  <a:schemeClr val="tx1"/>
                </a:solidFill>
              </a:rPr>
              <a:t>Using time to keep track of the time taken for the model to train for one epoch.</a:t>
            </a:r>
          </a:p>
          <a:p>
            <a:endParaRPr lang="en-US" dirty="0">
              <a:solidFill>
                <a:schemeClr val="tx1"/>
              </a:solidFill>
            </a:endParaRPr>
          </a:p>
          <a:p>
            <a:r>
              <a:rPr lang="en-US" dirty="0">
                <a:solidFill>
                  <a:schemeClr val="tx1"/>
                </a:solidFill>
              </a:rPr>
              <a:t>Then, storing the training and validation losses and accuracies, so that we can plot the training results later. </a:t>
            </a:r>
          </a:p>
        </p:txBody>
      </p:sp>
    </p:spTree>
    <p:extLst>
      <p:ext uri="{BB962C8B-B14F-4D97-AF65-F5344CB8AC3E}">
        <p14:creationId xmlns:p14="http://schemas.microsoft.com/office/powerpoint/2010/main" val="3541376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3188F2C-B600-420B-E620-FCBE1DBFB0A7}"/>
              </a:ext>
            </a:extLst>
          </p:cNvPr>
          <p:cNvSpPr txBox="1"/>
          <p:nvPr/>
        </p:nvSpPr>
        <p:spPr>
          <a:xfrm>
            <a:off x="640773" y="408710"/>
            <a:ext cx="3931227" cy="307777"/>
          </a:xfrm>
          <a:prstGeom prst="rect">
            <a:avLst/>
          </a:prstGeom>
          <a:noFill/>
        </p:spPr>
        <p:txBody>
          <a:bodyPr wrap="square" rtlCol="0">
            <a:spAutoFit/>
          </a:bodyPr>
          <a:lstStyle/>
          <a:p>
            <a:r>
              <a:rPr lang="en-US" dirty="0">
                <a:solidFill>
                  <a:schemeClr val="tx1"/>
                </a:solidFill>
              </a:rPr>
              <a:t>3. Training model</a:t>
            </a:r>
          </a:p>
        </p:txBody>
      </p:sp>
      <p:pic>
        <p:nvPicPr>
          <p:cNvPr id="3" name="Picture 2">
            <a:extLst>
              <a:ext uri="{FF2B5EF4-FFF2-40B4-BE49-F238E27FC236}">
                <a16:creationId xmlns:a16="http://schemas.microsoft.com/office/drawing/2014/main" id="{DF0F42D1-8221-4266-34F3-9F88E623AE63}"/>
              </a:ext>
            </a:extLst>
          </p:cNvPr>
          <p:cNvPicPr>
            <a:picLocks noChangeAspect="1"/>
          </p:cNvPicPr>
          <p:nvPr/>
        </p:nvPicPr>
        <p:blipFill>
          <a:blip r:embed="rId2"/>
          <a:stretch>
            <a:fillRect/>
          </a:stretch>
        </p:blipFill>
        <p:spPr>
          <a:xfrm>
            <a:off x="4342773" y="412223"/>
            <a:ext cx="4689716" cy="4322567"/>
          </a:xfrm>
          <a:prstGeom prst="rect">
            <a:avLst/>
          </a:prstGeom>
        </p:spPr>
      </p:pic>
      <p:sp>
        <p:nvSpPr>
          <p:cNvPr id="4" name="TextBox 3">
            <a:extLst>
              <a:ext uri="{FF2B5EF4-FFF2-40B4-BE49-F238E27FC236}">
                <a16:creationId xmlns:a16="http://schemas.microsoft.com/office/drawing/2014/main" id="{B526B57A-F698-E83E-49C6-97D231C3E1CF}"/>
              </a:ext>
            </a:extLst>
          </p:cNvPr>
          <p:cNvSpPr txBox="1"/>
          <p:nvPr/>
        </p:nvSpPr>
        <p:spPr>
          <a:xfrm>
            <a:off x="90054" y="852055"/>
            <a:ext cx="3931227" cy="3754874"/>
          </a:xfrm>
          <a:prstGeom prst="rect">
            <a:avLst/>
          </a:prstGeom>
          <a:noFill/>
        </p:spPr>
        <p:txBody>
          <a:bodyPr wrap="square" rtlCol="0">
            <a:spAutoFit/>
          </a:bodyPr>
          <a:lstStyle/>
          <a:p>
            <a:r>
              <a:rPr lang="en-US" dirty="0">
                <a:solidFill>
                  <a:schemeClr val="tx1"/>
                </a:solidFill>
              </a:rPr>
              <a:t>Using a for loop for each epoch, the model is set to training mode using </a:t>
            </a:r>
            <a:r>
              <a:rPr lang="en-US" dirty="0" err="1">
                <a:solidFill>
                  <a:schemeClr val="tx1"/>
                </a:solidFill>
              </a:rPr>
              <a:t>model.train</a:t>
            </a:r>
            <a:r>
              <a:rPr lang="en-US" dirty="0">
                <a:solidFill>
                  <a:schemeClr val="tx1"/>
                </a:solidFill>
              </a:rPr>
              <a:t>().</a:t>
            </a:r>
          </a:p>
          <a:p>
            <a:endParaRPr lang="en-US" dirty="0">
              <a:solidFill>
                <a:schemeClr val="tx1"/>
              </a:solidFill>
            </a:endParaRPr>
          </a:p>
          <a:p>
            <a:r>
              <a:rPr lang="en-US" dirty="0">
                <a:solidFill>
                  <a:schemeClr val="tx1"/>
                </a:solidFill>
              </a:rPr>
              <a:t>Then for each input image and label, it will be sent to the device (GPU or CPU).</a:t>
            </a:r>
          </a:p>
          <a:p>
            <a:endParaRPr lang="en-US" dirty="0">
              <a:solidFill>
                <a:schemeClr val="tx1"/>
              </a:solidFill>
            </a:endParaRPr>
          </a:p>
          <a:p>
            <a:r>
              <a:rPr lang="en-US" dirty="0">
                <a:solidFill>
                  <a:schemeClr val="tx1"/>
                </a:solidFill>
              </a:rPr>
              <a:t>Gradients will be cleared first, then the forward pass will happen through model(inputs).</a:t>
            </a:r>
          </a:p>
          <a:p>
            <a:endParaRPr lang="en-US" dirty="0">
              <a:solidFill>
                <a:schemeClr val="tx1"/>
              </a:solidFill>
            </a:endParaRPr>
          </a:p>
          <a:p>
            <a:r>
              <a:rPr lang="en-US" dirty="0">
                <a:solidFill>
                  <a:schemeClr val="tx1"/>
                </a:solidFill>
              </a:rPr>
              <a:t>The model will output the prediction probabilities.</a:t>
            </a:r>
          </a:p>
          <a:p>
            <a:endParaRPr lang="en-US" dirty="0">
              <a:solidFill>
                <a:schemeClr val="tx1"/>
              </a:solidFill>
            </a:endParaRPr>
          </a:p>
          <a:p>
            <a:r>
              <a:rPr lang="en-US" dirty="0">
                <a:solidFill>
                  <a:schemeClr val="tx1"/>
                </a:solidFill>
              </a:rPr>
              <a:t>Loss will be calculated, and then backward pass happens, followed by the optimizer.</a:t>
            </a:r>
          </a:p>
          <a:p>
            <a:endParaRPr lang="en-US" dirty="0">
              <a:solidFill>
                <a:schemeClr val="tx1"/>
              </a:solidFill>
            </a:endParaRPr>
          </a:p>
          <a:p>
            <a:r>
              <a:rPr lang="en-US" dirty="0">
                <a:solidFill>
                  <a:schemeClr val="tx1"/>
                </a:solidFill>
              </a:rPr>
              <a:t>Then the training loss and accuracy will be calculated for each epoch.</a:t>
            </a:r>
          </a:p>
        </p:txBody>
      </p:sp>
    </p:spTree>
    <p:extLst>
      <p:ext uri="{BB962C8B-B14F-4D97-AF65-F5344CB8AC3E}">
        <p14:creationId xmlns:p14="http://schemas.microsoft.com/office/powerpoint/2010/main" val="2345855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3188F2C-B600-420B-E620-FCBE1DBFB0A7}"/>
              </a:ext>
            </a:extLst>
          </p:cNvPr>
          <p:cNvSpPr txBox="1"/>
          <p:nvPr/>
        </p:nvSpPr>
        <p:spPr>
          <a:xfrm>
            <a:off x="640773" y="408710"/>
            <a:ext cx="3931227" cy="307777"/>
          </a:xfrm>
          <a:prstGeom prst="rect">
            <a:avLst/>
          </a:prstGeom>
          <a:noFill/>
        </p:spPr>
        <p:txBody>
          <a:bodyPr wrap="square" rtlCol="0">
            <a:spAutoFit/>
          </a:bodyPr>
          <a:lstStyle/>
          <a:p>
            <a:r>
              <a:rPr lang="en-US" dirty="0">
                <a:solidFill>
                  <a:schemeClr val="tx1"/>
                </a:solidFill>
              </a:rPr>
              <a:t>3. Training model</a:t>
            </a:r>
          </a:p>
        </p:txBody>
      </p:sp>
      <p:sp>
        <p:nvSpPr>
          <p:cNvPr id="4" name="TextBox 3">
            <a:extLst>
              <a:ext uri="{FF2B5EF4-FFF2-40B4-BE49-F238E27FC236}">
                <a16:creationId xmlns:a16="http://schemas.microsoft.com/office/drawing/2014/main" id="{B526B57A-F698-E83E-49C6-97D231C3E1CF}"/>
              </a:ext>
            </a:extLst>
          </p:cNvPr>
          <p:cNvSpPr txBox="1"/>
          <p:nvPr/>
        </p:nvSpPr>
        <p:spPr>
          <a:xfrm>
            <a:off x="90054" y="852055"/>
            <a:ext cx="3931227" cy="2462213"/>
          </a:xfrm>
          <a:prstGeom prst="rect">
            <a:avLst/>
          </a:prstGeom>
          <a:noFill/>
        </p:spPr>
        <p:txBody>
          <a:bodyPr wrap="square" rtlCol="0">
            <a:spAutoFit/>
          </a:bodyPr>
          <a:lstStyle/>
          <a:p>
            <a:r>
              <a:rPr lang="en-US" dirty="0">
                <a:solidFill>
                  <a:schemeClr val="tx1"/>
                </a:solidFill>
              </a:rPr>
              <a:t>For the validation, the model will be set to evaluation mode using </a:t>
            </a:r>
            <a:r>
              <a:rPr lang="en-US" dirty="0" err="1">
                <a:solidFill>
                  <a:schemeClr val="tx1"/>
                </a:solidFill>
              </a:rPr>
              <a:t>model.eval</a:t>
            </a:r>
            <a:r>
              <a:rPr lang="en-US" dirty="0">
                <a:solidFill>
                  <a:schemeClr val="tx1"/>
                </a:solidFill>
              </a:rPr>
              <a:t>(). This will prevent the model’s weight from changing.</a:t>
            </a:r>
          </a:p>
          <a:p>
            <a:endParaRPr lang="en-US" dirty="0">
              <a:solidFill>
                <a:schemeClr val="tx1"/>
              </a:solidFill>
            </a:endParaRPr>
          </a:p>
          <a:p>
            <a:r>
              <a:rPr lang="en-US" dirty="0">
                <a:solidFill>
                  <a:schemeClr val="tx1"/>
                </a:solidFill>
              </a:rPr>
              <a:t>Similar to the training section, the model will take the input, output probabilities, and then the validation losses and accuracies will be calculated and stored. </a:t>
            </a:r>
          </a:p>
          <a:p>
            <a:endParaRPr lang="en-US" dirty="0">
              <a:solidFill>
                <a:schemeClr val="tx1"/>
              </a:solidFill>
            </a:endParaRPr>
          </a:p>
          <a:p>
            <a:r>
              <a:rPr lang="en-US" dirty="0">
                <a:solidFill>
                  <a:schemeClr val="tx1"/>
                </a:solidFill>
              </a:rPr>
              <a:t>Then, the best model with best validation accuracy will be stored.</a:t>
            </a:r>
          </a:p>
        </p:txBody>
      </p:sp>
      <p:pic>
        <p:nvPicPr>
          <p:cNvPr id="5" name="Picture 4">
            <a:extLst>
              <a:ext uri="{FF2B5EF4-FFF2-40B4-BE49-F238E27FC236}">
                <a16:creationId xmlns:a16="http://schemas.microsoft.com/office/drawing/2014/main" id="{D2E6B720-A911-2889-0BF9-AE8EF8430813}"/>
              </a:ext>
            </a:extLst>
          </p:cNvPr>
          <p:cNvPicPr>
            <a:picLocks noChangeAspect="1"/>
          </p:cNvPicPr>
          <p:nvPr/>
        </p:nvPicPr>
        <p:blipFill>
          <a:blip r:embed="rId2"/>
          <a:stretch>
            <a:fillRect/>
          </a:stretch>
        </p:blipFill>
        <p:spPr>
          <a:xfrm>
            <a:off x="4572000" y="254932"/>
            <a:ext cx="4429907" cy="4633636"/>
          </a:xfrm>
          <a:prstGeom prst="rect">
            <a:avLst/>
          </a:prstGeom>
        </p:spPr>
      </p:pic>
    </p:spTree>
    <p:extLst>
      <p:ext uri="{BB962C8B-B14F-4D97-AF65-F5344CB8AC3E}">
        <p14:creationId xmlns:p14="http://schemas.microsoft.com/office/powerpoint/2010/main" val="2125929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3188F2C-B600-420B-E620-FCBE1DBFB0A7}"/>
              </a:ext>
            </a:extLst>
          </p:cNvPr>
          <p:cNvSpPr txBox="1"/>
          <p:nvPr/>
        </p:nvSpPr>
        <p:spPr>
          <a:xfrm>
            <a:off x="640773" y="408710"/>
            <a:ext cx="3931227" cy="307777"/>
          </a:xfrm>
          <a:prstGeom prst="rect">
            <a:avLst/>
          </a:prstGeom>
          <a:noFill/>
        </p:spPr>
        <p:txBody>
          <a:bodyPr wrap="square" rtlCol="0">
            <a:spAutoFit/>
          </a:bodyPr>
          <a:lstStyle/>
          <a:p>
            <a:r>
              <a:rPr lang="en-US" dirty="0">
                <a:solidFill>
                  <a:schemeClr val="tx1"/>
                </a:solidFill>
              </a:rPr>
              <a:t>3. Training model</a:t>
            </a:r>
          </a:p>
        </p:txBody>
      </p:sp>
      <p:sp>
        <p:nvSpPr>
          <p:cNvPr id="4" name="TextBox 3">
            <a:extLst>
              <a:ext uri="{FF2B5EF4-FFF2-40B4-BE49-F238E27FC236}">
                <a16:creationId xmlns:a16="http://schemas.microsoft.com/office/drawing/2014/main" id="{B526B57A-F698-E83E-49C6-97D231C3E1CF}"/>
              </a:ext>
            </a:extLst>
          </p:cNvPr>
          <p:cNvSpPr txBox="1"/>
          <p:nvPr/>
        </p:nvSpPr>
        <p:spPr>
          <a:xfrm>
            <a:off x="251621" y="884631"/>
            <a:ext cx="8640758" cy="2246769"/>
          </a:xfrm>
          <a:prstGeom prst="rect">
            <a:avLst/>
          </a:prstGeom>
          <a:noFill/>
        </p:spPr>
        <p:txBody>
          <a:bodyPr wrap="square" rtlCol="0">
            <a:spAutoFit/>
          </a:bodyPr>
          <a:lstStyle/>
          <a:p>
            <a:r>
              <a:rPr lang="en-US" dirty="0">
                <a:solidFill>
                  <a:schemeClr val="tx1"/>
                </a:solidFill>
              </a:rPr>
              <a:t>Here, we will use Cross Entropy Loss for binary classification, and with the Adam optimizer, with a learning rate of 1e-5. </a:t>
            </a:r>
          </a:p>
          <a:p>
            <a:endParaRPr lang="en-US" dirty="0">
              <a:solidFill>
                <a:schemeClr val="tx1"/>
              </a:solidFill>
            </a:endParaRPr>
          </a:p>
          <a:p>
            <a:r>
              <a:rPr lang="en-US" dirty="0">
                <a:solidFill>
                  <a:schemeClr val="tx1"/>
                </a:solidFill>
              </a:rPr>
              <a:t>Since this is a transformer architecture, we don’t want a large learning rate. Optimizer is to adjust the model’s parameters. And also because we are using a pre-trained model, so we want small updates to reach optimal solution.</a:t>
            </a:r>
          </a:p>
          <a:p>
            <a:endParaRPr lang="en-US" dirty="0">
              <a:solidFill>
                <a:schemeClr val="tx1"/>
              </a:solidFill>
            </a:endParaRPr>
          </a:p>
          <a:p>
            <a:r>
              <a:rPr lang="en-US" dirty="0">
                <a:solidFill>
                  <a:schemeClr val="tx1"/>
                </a:solidFill>
              </a:rPr>
              <a:t>Then we use a scheduler to control how the learning rate changes over time. This is to allow the model to make larger parameter adjustments, then slowly minimize the changes as the training goes on. This will allow fast convergence initially, then slows down for fine-tuning.</a:t>
            </a:r>
          </a:p>
        </p:txBody>
      </p:sp>
      <p:pic>
        <p:nvPicPr>
          <p:cNvPr id="3" name="Picture 2">
            <a:extLst>
              <a:ext uri="{FF2B5EF4-FFF2-40B4-BE49-F238E27FC236}">
                <a16:creationId xmlns:a16="http://schemas.microsoft.com/office/drawing/2014/main" id="{DC5C107F-88E6-596F-7FB9-460924D8D858}"/>
              </a:ext>
            </a:extLst>
          </p:cNvPr>
          <p:cNvPicPr>
            <a:picLocks noChangeAspect="1"/>
          </p:cNvPicPr>
          <p:nvPr/>
        </p:nvPicPr>
        <p:blipFill>
          <a:blip r:embed="rId2"/>
          <a:stretch>
            <a:fillRect/>
          </a:stretch>
        </p:blipFill>
        <p:spPr>
          <a:xfrm>
            <a:off x="866078" y="3131400"/>
            <a:ext cx="7411844" cy="1897862"/>
          </a:xfrm>
          <a:prstGeom prst="rect">
            <a:avLst/>
          </a:prstGeom>
        </p:spPr>
      </p:pic>
    </p:spTree>
    <p:extLst>
      <p:ext uri="{BB962C8B-B14F-4D97-AF65-F5344CB8AC3E}">
        <p14:creationId xmlns:p14="http://schemas.microsoft.com/office/powerpoint/2010/main" val="2355483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3188F2C-B600-420B-E620-FCBE1DBFB0A7}"/>
              </a:ext>
            </a:extLst>
          </p:cNvPr>
          <p:cNvSpPr txBox="1"/>
          <p:nvPr/>
        </p:nvSpPr>
        <p:spPr>
          <a:xfrm>
            <a:off x="640773" y="408710"/>
            <a:ext cx="3931227" cy="307777"/>
          </a:xfrm>
          <a:prstGeom prst="rect">
            <a:avLst/>
          </a:prstGeom>
          <a:noFill/>
        </p:spPr>
        <p:txBody>
          <a:bodyPr wrap="square" rtlCol="0">
            <a:spAutoFit/>
          </a:bodyPr>
          <a:lstStyle/>
          <a:p>
            <a:r>
              <a:rPr lang="en-US" dirty="0">
                <a:solidFill>
                  <a:schemeClr val="tx1"/>
                </a:solidFill>
              </a:rPr>
              <a:t>3. Training model</a:t>
            </a:r>
          </a:p>
        </p:txBody>
      </p:sp>
      <p:sp>
        <p:nvSpPr>
          <p:cNvPr id="4" name="TextBox 3">
            <a:extLst>
              <a:ext uri="{FF2B5EF4-FFF2-40B4-BE49-F238E27FC236}">
                <a16:creationId xmlns:a16="http://schemas.microsoft.com/office/drawing/2014/main" id="{B526B57A-F698-E83E-49C6-97D231C3E1CF}"/>
              </a:ext>
            </a:extLst>
          </p:cNvPr>
          <p:cNvSpPr txBox="1"/>
          <p:nvPr/>
        </p:nvSpPr>
        <p:spPr>
          <a:xfrm>
            <a:off x="251621" y="884631"/>
            <a:ext cx="4286914" cy="1600438"/>
          </a:xfrm>
          <a:prstGeom prst="rect">
            <a:avLst/>
          </a:prstGeom>
          <a:noFill/>
        </p:spPr>
        <p:txBody>
          <a:bodyPr wrap="square" rtlCol="0">
            <a:spAutoFit/>
          </a:bodyPr>
          <a:lstStyle/>
          <a:p>
            <a:r>
              <a:rPr lang="en-US" dirty="0">
                <a:solidFill>
                  <a:schemeClr val="tx1"/>
                </a:solidFill>
              </a:rPr>
              <a:t>After training, we will plot the training, validation loss and accuracy over epochs. Fortunately, the model training starts off strong, with a high accuracy of more than 0.9. We don’t see much training here as we are probably using a pretrained vision transformer. We will explore the usage of another architecture later</a:t>
            </a:r>
          </a:p>
        </p:txBody>
      </p:sp>
      <p:pic>
        <p:nvPicPr>
          <p:cNvPr id="3" name="Picture 2">
            <a:extLst>
              <a:ext uri="{FF2B5EF4-FFF2-40B4-BE49-F238E27FC236}">
                <a16:creationId xmlns:a16="http://schemas.microsoft.com/office/drawing/2014/main" id="{4913CFBA-A4DE-4573-2473-B34500967B73}"/>
              </a:ext>
            </a:extLst>
          </p:cNvPr>
          <p:cNvPicPr>
            <a:picLocks noChangeAspect="1"/>
          </p:cNvPicPr>
          <p:nvPr/>
        </p:nvPicPr>
        <p:blipFill>
          <a:blip r:embed="rId2"/>
          <a:stretch>
            <a:fillRect/>
          </a:stretch>
        </p:blipFill>
        <p:spPr>
          <a:xfrm>
            <a:off x="4857086" y="562598"/>
            <a:ext cx="4035294" cy="3994534"/>
          </a:xfrm>
          <a:prstGeom prst="rect">
            <a:avLst/>
          </a:prstGeom>
        </p:spPr>
      </p:pic>
      <p:pic>
        <p:nvPicPr>
          <p:cNvPr id="7" name="Picture 6">
            <a:extLst>
              <a:ext uri="{FF2B5EF4-FFF2-40B4-BE49-F238E27FC236}">
                <a16:creationId xmlns:a16="http://schemas.microsoft.com/office/drawing/2014/main" id="{B093CD45-D7FF-FED7-6EF6-127F8F2AED48}"/>
              </a:ext>
            </a:extLst>
          </p:cNvPr>
          <p:cNvPicPr>
            <a:picLocks noChangeAspect="1"/>
          </p:cNvPicPr>
          <p:nvPr/>
        </p:nvPicPr>
        <p:blipFill>
          <a:blip r:embed="rId3"/>
          <a:stretch>
            <a:fillRect/>
          </a:stretch>
        </p:blipFill>
        <p:spPr>
          <a:xfrm>
            <a:off x="251620" y="3177426"/>
            <a:ext cx="4286915" cy="1797739"/>
          </a:xfrm>
          <a:prstGeom prst="rect">
            <a:avLst/>
          </a:prstGeom>
        </p:spPr>
      </p:pic>
    </p:spTree>
    <p:extLst>
      <p:ext uri="{BB962C8B-B14F-4D97-AF65-F5344CB8AC3E}">
        <p14:creationId xmlns:p14="http://schemas.microsoft.com/office/powerpoint/2010/main" val="3369975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3188F2C-B600-420B-E620-FCBE1DBFB0A7}"/>
              </a:ext>
            </a:extLst>
          </p:cNvPr>
          <p:cNvSpPr txBox="1"/>
          <p:nvPr/>
        </p:nvSpPr>
        <p:spPr>
          <a:xfrm>
            <a:off x="640773" y="408710"/>
            <a:ext cx="3931227" cy="307777"/>
          </a:xfrm>
          <a:prstGeom prst="rect">
            <a:avLst/>
          </a:prstGeom>
          <a:noFill/>
        </p:spPr>
        <p:txBody>
          <a:bodyPr wrap="square" rtlCol="0">
            <a:spAutoFit/>
          </a:bodyPr>
          <a:lstStyle/>
          <a:p>
            <a:r>
              <a:rPr lang="en-US" dirty="0">
                <a:solidFill>
                  <a:schemeClr val="tx1"/>
                </a:solidFill>
              </a:rPr>
              <a:t>4. Testing model</a:t>
            </a:r>
          </a:p>
        </p:txBody>
      </p:sp>
      <p:sp>
        <p:nvSpPr>
          <p:cNvPr id="4" name="TextBox 3">
            <a:extLst>
              <a:ext uri="{FF2B5EF4-FFF2-40B4-BE49-F238E27FC236}">
                <a16:creationId xmlns:a16="http://schemas.microsoft.com/office/drawing/2014/main" id="{B526B57A-F698-E83E-49C6-97D231C3E1CF}"/>
              </a:ext>
            </a:extLst>
          </p:cNvPr>
          <p:cNvSpPr txBox="1"/>
          <p:nvPr/>
        </p:nvSpPr>
        <p:spPr>
          <a:xfrm>
            <a:off x="251621" y="884631"/>
            <a:ext cx="3391111" cy="2031325"/>
          </a:xfrm>
          <a:prstGeom prst="rect">
            <a:avLst/>
          </a:prstGeom>
          <a:noFill/>
        </p:spPr>
        <p:txBody>
          <a:bodyPr wrap="square" rtlCol="0">
            <a:spAutoFit/>
          </a:bodyPr>
          <a:lstStyle/>
          <a:p>
            <a:r>
              <a:rPr lang="en-US" dirty="0">
                <a:solidFill>
                  <a:schemeClr val="tx1"/>
                </a:solidFill>
              </a:rPr>
              <a:t>Then, a function is created for testing on the test dataset.</a:t>
            </a:r>
          </a:p>
          <a:p>
            <a:br>
              <a:rPr lang="en-US" dirty="0">
                <a:solidFill>
                  <a:schemeClr val="tx1"/>
                </a:solidFill>
              </a:rPr>
            </a:br>
            <a:r>
              <a:rPr lang="en-US" dirty="0">
                <a:solidFill>
                  <a:schemeClr val="tx1"/>
                </a:solidFill>
              </a:rPr>
              <a:t>This function is similar to the validation section. First the model is set to evaluation mode. Then, test data will be fed to the model for inference, and the output probabilities and labels will be stored</a:t>
            </a:r>
          </a:p>
        </p:txBody>
      </p:sp>
      <p:pic>
        <p:nvPicPr>
          <p:cNvPr id="5" name="Picture 4">
            <a:extLst>
              <a:ext uri="{FF2B5EF4-FFF2-40B4-BE49-F238E27FC236}">
                <a16:creationId xmlns:a16="http://schemas.microsoft.com/office/drawing/2014/main" id="{1077A968-639D-18EE-3FD6-1FDB5D8C2185}"/>
              </a:ext>
            </a:extLst>
          </p:cNvPr>
          <p:cNvPicPr>
            <a:picLocks noChangeAspect="1"/>
          </p:cNvPicPr>
          <p:nvPr/>
        </p:nvPicPr>
        <p:blipFill>
          <a:blip r:embed="rId2"/>
          <a:stretch>
            <a:fillRect/>
          </a:stretch>
        </p:blipFill>
        <p:spPr>
          <a:xfrm>
            <a:off x="5471181" y="28807"/>
            <a:ext cx="3001957" cy="2656181"/>
          </a:xfrm>
          <a:prstGeom prst="rect">
            <a:avLst/>
          </a:prstGeom>
        </p:spPr>
      </p:pic>
      <p:pic>
        <p:nvPicPr>
          <p:cNvPr id="8" name="Picture 7">
            <a:extLst>
              <a:ext uri="{FF2B5EF4-FFF2-40B4-BE49-F238E27FC236}">
                <a16:creationId xmlns:a16="http://schemas.microsoft.com/office/drawing/2014/main" id="{FDF1CE36-FC8A-C665-8EF7-337AE7F37713}"/>
              </a:ext>
            </a:extLst>
          </p:cNvPr>
          <p:cNvPicPr>
            <a:picLocks noChangeAspect="1"/>
          </p:cNvPicPr>
          <p:nvPr/>
        </p:nvPicPr>
        <p:blipFill>
          <a:blip r:embed="rId3"/>
          <a:stretch>
            <a:fillRect/>
          </a:stretch>
        </p:blipFill>
        <p:spPr>
          <a:xfrm>
            <a:off x="5471181" y="2735766"/>
            <a:ext cx="3089496" cy="2340825"/>
          </a:xfrm>
          <a:prstGeom prst="rect">
            <a:avLst/>
          </a:prstGeom>
        </p:spPr>
      </p:pic>
    </p:spTree>
    <p:extLst>
      <p:ext uri="{BB962C8B-B14F-4D97-AF65-F5344CB8AC3E}">
        <p14:creationId xmlns:p14="http://schemas.microsoft.com/office/powerpoint/2010/main" val="3475158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3188F2C-B600-420B-E620-FCBE1DBFB0A7}"/>
              </a:ext>
            </a:extLst>
          </p:cNvPr>
          <p:cNvSpPr txBox="1"/>
          <p:nvPr/>
        </p:nvSpPr>
        <p:spPr>
          <a:xfrm>
            <a:off x="640773" y="408710"/>
            <a:ext cx="3931227" cy="307777"/>
          </a:xfrm>
          <a:prstGeom prst="rect">
            <a:avLst/>
          </a:prstGeom>
          <a:noFill/>
        </p:spPr>
        <p:txBody>
          <a:bodyPr wrap="square" rtlCol="0">
            <a:spAutoFit/>
          </a:bodyPr>
          <a:lstStyle/>
          <a:p>
            <a:r>
              <a:rPr lang="en-US" dirty="0">
                <a:solidFill>
                  <a:schemeClr val="tx1"/>
                </a:solidFill>
              </a:rPr>
              <a:t>4. Testing model</a:t>
            </a:r>
          </a:p>
        </p:txBody>
      </p:sp>
      <p:sp>
        <p:nvSpPr>
          <p:cNvPr id="4" name="TextBox 3">
            <a:extLst>
              <a:ext uri="{FF2B5EF4-FFF2-40B4-BE49-F238E27FC236}">
                <a16:creationId xmlns:a16="http://schemas.microsoft.com/office/drawing/2014/main" id="{B526B57A-F698-E83E-49C6-97D231C3E1CF}"/>
              </a:ext>
            </a:extLst>
          </p:cNvPr>
          <p:cNvSpPr txBox="1"/>
          <p:nvPr/>
        </p:nvSpPr>
        <p:spPr>
          <a:xfrm>
            <a:off x="251621" y="884631"/>
            <a:ext cx="3391111" cy="1384995"/>
          </a:xfrm>
          <a:prstGeom prst="rect">
            <a:avLst/>
          </a:prstGeom>
          <a:noFill/>
        </p:spPr>
        <p:txBody>
          <a:bodyPr wrap="square" rtlCol="0">
            <a:spAutoFit/>
          </a:bodyPr>
          <a:lstStyle/>
          <a:p>
            <a:r>
              <a:rPr lang="en-US" dirty="0">
                <a:solidFill>
                  <a:schemeClr val="tx1"/>
                </a:solidFill>
              </a:rPr>
              <a:t>Two functions will also be created to calculate metrics such as confusion matrix, classification report, ROC, F1, Precision, Recall, Sensitivity, Specificity. </a:t>
            </a:r>
          </a:p>
          <a:p>
            <a:br>
              <a:rPr lang="en-US" dirty="0">
                <a:solidFill>
                  <a:schemeClr val="tx1"/>
                </a:solidFill>
              </a:rPr>
            </a:br>
            <a:r>
              <a:rPr lang="en-US" dirty="0">
                <a:solidFill>
                  <a:schemeClr val="tx1"/>
                </a:solidFill>
              </a:rPr>
              <a:t>Note that Recall = Sensitivity.</a:t>
            </a:r>
          </a:p>
        </p:txBody>
      </p:sp>
      <p:pic>
        <p:nvPicPr>
          <p:cNvPr id="3" name="Picture 2">
            <a:extLst>
              <a:ext uri="{FF2B5EF4-FFF2-40B4-BE49-F238E27FC236}">
                <a16:creationId xmlns:a16="http://schemas.microsoft.com/office/drawing/2014/main" id="{7E7AAFFD-86C9-666E-38C7-08F955864DE0}"/>
              </a:ext>
            </a:extLst>
          </p:cNvPr>
          <p:cNvPicPr>
            <a:picLocks noChangeAspect="1"/>
          </p:cNvPicPr>
          <p:nvPr/>
        </p:nvPicPr>
        <p:blipFill>
          <a:blip r:embed="rId2"/>
          <a:stretch>
            <a:fillRect/>
          </a:stretch>
        </p:blipFill>
        <p:spPr>
          <a:xfrm>
            <a:off x="5363518" y="157654"/>
            <a:ext cx="3341973" cy="2474034"/>
          </a:xfrm>
          <a:prstGeom prst="rect">
            <a:avLst/>
          </a:prstGeom>
        </p:spPr>
      </p:pic>
      <p:pic>
        <p:nvPicPr>
          <p:cNvPr id="9" name="Picture 8">
            <a:extLst>
              <a:ext uri="{FF2B5EF4-FFF2-40B4-BE49-F238E27FC236}">
                <a16:creationId xmlns:a16="http://schemas.microsoft.com/office/drawing/2014/main" id="{199FCACD-5C46-85A3-8A88-A95D8FEC5B8B}"/>
              </a:ext>
            </a:extLst>
          </p:cNvPr>
          <p:cNvPicPr>
            <a:picLocks noChangeAspect="1"/>
          </p:cNvPicPr>
          <p:nvPr/>
        </p:nvPicPr>
        <p:blipFill>
          <a:blip r:embed="rId3"/>
          <a:stretch>
            <a:fillRect/>
          </a:stretch>
        </p:blipFill>
        <p:spPr>
          <a:xfrm>
            <a:off x="5176630" y="2787805"/>
            <a:ext cx="3715748" cy="2279817"/>
          </a:xfrm>
          <a:prstGeom prst="rect">
            <a:avLst/>
          </a:prstGeom>
        </p:spPr>
      </p:pic>
    </p:spTree>
    <p:extLst>
      <p:ext uri="{BB962C8B-B14F-4D97-AF65-F5344CB8AC3E}">
        <p14:creationId xmlns:p14="http://schemas.microsoft.com/office/powerpoint/2010/main" val="761482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3" name="Picture 2">
            <a:extLst>
              <a:ext uri="{FF2B5EF4-FFF2-40B4-BE49-F238E27FC236}">
                <a16:creationId xmlns:a16="http://schemas.microsoft.com/office/drawing/2014/main" id="{F67E3407-3CD2-437C-52DC-B87BD0BD86F2}"/>
              </a:ext>
            </a:extLst>
          </p:cNvPr>
          <p:cNvPicPr>
            <a:picLocks noChangeAspect="1"/>
          </p:cNvPicPr>
          <p:nvPr/>
        </p:nvPicPr>
        <p:blipFill>
          <a:blip r:embed="rId3"/>
          <a:stretch>
            <a:fillRect/>
          </a:stretch>
        </p:blipFill>
        <p:spPr>
          <a:xfrm>
            <a:off x="1681726" y="849912"/>
            <a:ext cx="5780548" cy="2945945"/>
          </a:xfrm>
          <a:prstGeom prst="rect">
            <a:avLst/>
          </a:prstGeom>
        </p:spPr>
      </p:pic>
      <p:sp>
        <p:nvSpPr>
          <p:cNvPr id="4" name="TextBox 3">
            <a:extLst>
              <a:ext uri="{FF2B5EF4-FFF2-40B4-BE49-F238E27FC236}">
                <a16:creationId xmlns:a16="http://schemas.microsoft.com/office/drawing/2014/main" id="{644806B1-FEA3-8625-E497-1F4D2AB1F5A3}"/>
              </a:ext>
            </a:extLst>
          </p:cNvPr>
          <p:cNvSpPr txBox="1"/>
          <p:nvPr/>
        </p:nvSpPr>
        <p:spPr>
          <a:xfrm>
            <a:off x="1160319" y="207819"/>
            <a:ext cx="6629400" cy="523220"/>
          </a:xfrm>
          <a:prstGeom prst="rect">
            <a:avLst/>
          </a:prstGeom>
          <a:noFill/>
        </p:spPr>
        <p:txBody>
          <a:bodyPr wrap="square" rtlCol="0">
            <a:spAutoFit/>
          </a:bodyPr>
          <a:lstStyle/>
          <a:p>
            <a:r>
              <a:rPr lang="en-US" dirty="0">
                <a:solidFill>
                  <a:schemeClr val="tx1"/>
                </a:solidFill>
              </a:rPr>
              <a:t>First, we will import the necessary libraries and check if GPU is available. “</a:t>
            </a:r>
            <a:r>
              <a:rPr lang="en-US" dirty="0" err="1">
                <a:solidFill>
                  <a:schemeClr val="tx1"/>
                </a:solidFill>
              </a:rPr>
              <a:t>cuda</a:t>
            </a:r>
            <a:r>
              <a:rPr lang="en-US" dirty="0">
                <a:solidFill>
                  <a:schemeClr val="tx1"/>
                </a:solidFill>
              </a:rPr>
              <a:t>” means GPU is available, “</a:t>
            </a:r>
            <a:r>
              <a:rPr lang="en-US" dirty="0" err="1">
                <a:solidFill>
                  <a:schemeClr val="tx1"/>
                </a:solidFill>
              </a:rPr>
              <a:t>cpu</a:t>
            </a:r>
            <a:r>
              <a:rPr lang="en-US" dirty="0">
                <a:solidFill>
                  <a:schemeClr val="tx1"/>
                </a:solidFill>
              </a:rPr>
              <a:t>” means </a:t>
            </a:r>
            <a:r>
              <a:rPr lang="en-US" dirty="0" err="1">
                <a:solidFill>
                  <a:schemeClr val="tx1"/>
                </a:solidFill>
              </a:rPr>
              <a:t>gpu</a:t>
            </a:r>
            <a:r>
              <a:rPr lang="en-US" dirty="0">
                <a:solidFill>
                  <a:schemeClr val="tx1"/>
                </a:solidFill>
              </a:rPr>
              <a:t> is not available </a:t>
            </a:r>
          </a:p>
        </p:txBody>
      </p:sp>
      <p:pic>
        <p:nvPicPr>
          <p:cNvPr id="6" name="Picture 5">
            <a:extLst>
              <a:ext uri="{FF2B5EF4-FFF2-40B4-BE49-F238E27FC236}">
                <a16:creationId xmlns:a16="http://schemas.microsoft.com/office/drawing/2014/main" id="{D5629A27-7963-A478-C5A1-76626DE2B593}"/>
              </a:ext>
            </a:extLst>
          </p:cNvPr>
          <p:cNvPicPr>
            <a:picLocks noChangeAspect="1"/>
          </p:cNvPicPr>
          <p:nvPr/>
        </p:nvPicPr>
        <p:blipFill>
          <a:blip r:embed="rId4"/>
          <a:stretch>
            <a:fillRect/>
          </a:stretch>
        </p:blipFill>
        <p:spPr>
          <a:xfrm>
            <a:off x="2451750" y="3914730"/>
            <a:ext cx="4046537" cy="91579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3188F2C-B600-420B-E620-FCBE1DBFB0A7}"/>
              </a:ext>
            </a:extLst>
          </p:cNvPr>
          <p:cNvSpPr txBox="1"/>
          <p:nvPr/>
        </p:nvSpPr>
        <p:spPr>
          <a:xfrm>
            <a:off x="640773" y="408710"/>
            <a:ext cx="3931227" cy="307777"/>
          </a:xfrm>
          <a:prstGeom prst="rect">
            <a:avLst/>
          </a:prstGeom>
          <a:noFill/>
        </p:spPr>
        <p:txBody>
          <a:bodyPr wrap="square" rtlCol="0">
            <a:spAutoFit/>
          </a:bodyPr>
          <a:lstStyle/>
          <a:p>
            <a:r>
              <a:rPr lang="en-US" dirty="0">
                <a:solidFill>
                  <a:schemeClr val="tx1"/>
                </a:solidFill>
              </a:rPr>
              <a:t>4. Testing model</a:t>
            </a:r>
          </a:p>
        </p:txBody>
      </p:sp>
      <p:sp>
        <p:nvSpPr>
          <p:cNvPr id="4" name="TextBox 3">
            <a:extLst>
              <a:ext uri="{FF2B5EF4-FFF2-40B4-BE49-F238E27FC236}">
                <a16:creationId xmlns:a16="http://schemas.microsoft.com/office/drawing/2014/main" id="{B526B57A-F698-E83E-49C6-97D231C3E1CF}"/>
              </a:ext>
            </a:extLst>
          </p:cNvPr>
          <p:cNvSpPr txBox="1"/>
          <p:nvPr/>
        </p:nvSpPr>
        <p:spPr>
          <a:xfrm>
            <a:off x="251621" y="884631"/>
            <a:ext cx="3391111" cy="523220"/>
          </a:xfrm>
          <a:prstGeom prst="rect">
            <a:avLst/>
          </a:prstGeom>
          <a:noFill/>
        </p:spPr>
        <p:txBody>
          <a:bodyPr wrap="square" rtlCol="0">
            <a:spAutoFit/>
          </a:bodyPr>
          <a:lstStyle/>
          <a:p>
            <a:r>
              <a:rPr lang="en-US" dirty="0">
                <a:solidFill>
                  <a:schemeClr val="tx1"/>
                </a:solidFill>
              </a:rPr>
              <a:t>Simple functions created to display the plots for the metrics as well</a:t>
            </a:r>
          </a:p>
        </p:txBody>
      </p:sp>
      <p:pic>
        <p:nvPicPr>
          <p:cNvPr id="5" name="Picture 4">
            <a:extLst>
              <a:ext uri="{FF2B5EF4-FFF2-40B4-BE49-F238E27FC236}">
                <a16:creationId xmlns:a16="http://schemas.microsoft.com/office/drawing/2014/main" id="{694CE37C-6182-0730-1228-F76C8F0C4795}"/>
              </a:ext>
            </a:extLst>
          </p:cNvPr>
          <p:cNvPicPr>
            <a:picLocks noChangeAspect="1"/>
          </p:cNvPicPr>
          <p:nvPr/>
        </p:nvPicPr>
        <p:blipFill>
          <a:blip r:embed="rId2"/>
          <a:stretch>
            <a:fillRect/>
          </a:stretch>
        </p:blipFill>
        <p:spPr>
          <a:xfrm>
            <a:off x="5167661" y="562598"/>
            <a:ext cx="3782812" cy="3991207"/>
          </a:xfrm>
          <a:prstGeom prst="rect">
            <a:avLst/>
          </a:prstGeom>
        </p:spPr>
      </p:pic>
    </p:spTree>
    <p:extLst>
      <p:ext uri="{BB962C8B-B14F-4D97-AF65-F5344CB8AC3E}">
        <p14:creationId xmlns:p14="http://schemas.microsoft.com/office/powerpoint/2010/main" val="3528833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3188F2C-B600-420B-E620-FCBE1DBFB0A7}"/>
              </a:ext>
            </a:extLst>
          </p:cNvPr>
          <p:cNvSpPr txBox="1"/>
          <p:nvPr/>
        </p:nvSpPr>
        <p:spPr>
          <a:xfrm>
            <a:off x="640773" y="408710"/>
            <a:ext cx="3931227" cy="307777"/>
          </a:xfrm>
          <a:prstGeom prst="rect">
            <a:avLst/>
          </a:prstGeom>
          <a:noFill/>
        </p:spPr>
        <p:txBody>
          <a:bodyPr wrap="square" rtlCol="0">
            <a:spAutoFit/>
          </a:bodyPr>
          <a:lstStyle/>
          <a:p>
            <a:r>
              <a:rPr lang="en-US" dirty="0">
                <a:solidFill>
                  <a:schemeClr val="tx1"/>
                </a:solidFill>
              </a:rPr>
              <a:t>4. Testing model</a:t>
            </a:r>
          </a:p>
        </p:txBody>
      </p:sp>
      <p:sp>
        <p:nvSpPr>
          <p:cNvPr id="4" name="TextBox 3">
            <a:extLst>
              <a:ext uri="{FF2B5EF4-FFF2-40B4-BE49-F238E27FC236}">
                <a16:creationId xmlns:a16="http://schemas.microsoft.com/office/drawing/2014/main" id="{B526B57A-F698-E83E-49C6-97D231C3E1CF}"/>
              </a:ext>
            </a:extLst>
          </p:cNvPr>
          <p:cNvSpPr txBox="1"/>
          <p:nvPr/>
        </p:nvSpPr>
        <p:spPr>
          <a:xfrm>
            <a:off x="251621" y="884631"/>
            <a:ext cx="3391111" cy="1600438"/>
          </a:xfrm>
          <a:prstGeom prst="rect">
            <a:avLst/>
          </a:prstGeom>
          <a:noFill/>
        </p:spPr>
        <p:txBody>
          <a:bodyPr wrap="square" rtlCol="0">
            <a:spAutoFit/>
          </a:bodyPr>
          <a:lstStyle/>
          <a:p>
            <a:r>
              <a:rPr lang="en-US" dirty="0">
                <a:solidFill>
                  <a:schemeClr val="tx1"/>
                </a:solidFill>
              </a:rPr>
              <a:t>Then the evaluate function will be run to view the test accuracy and losses.</a:t>
            </a:r>
          </a:p>
          <a:p>
            <a:endParaRPr lang="en-US" dirty="0">
              <a:solidFill>
                <a:schemeClr val="tx1"/>
              </a:solidFill>
            </a:endParaRPr>
          </a:p>
          <a:p>
            <a:r>
              <a:rPr lang="en-US" dirty="0">
                <a:solidFill>
                  <a:schemeClr val="tx1"/>
                </a:solidFill>
              </a:rPr>
              <a:t>As we can see the test accuracy is much lower than the training and validation accuracy. Here it is 0.85, compared to validation which was higher than 0.90</a:t>
            </a:r>
          </a:p>
        </p:txBody>
      </p:sp>
      <p:pic>
        <p:nvPicPr>
          <p:cNvPr id="3" name="Picture 2">
            <a:extLst>
              <a:ext uri="{FF2B5EF4-FFF2-40B4-BE49-F238E27FC236}">
                <a16:creationId xmlns:a16="http://schemas.microsoft.com/office/drawing/2014/main" id="{8F7E5CED-94B8-25B6-9A69-69B924C71DB0}"/>
              </a:ext>
            </a:extLst>
          </p:cNvPr>
          <p:cNvPicPr>
            <a:picLocks noChangeAspect="1"/>
          </p:cNvPicPr>
          <p:nvPr/>
        </p:nvPicPr>
        <p:blipFill>
          <a:blip r:embed="rId2"/>
          <a:stretch>
            <a:fillRect/>
          </a:stretch>
        </p:blipFill>
        <p:spPr>
          <a:xfrm>
            <a:off x="483219" y="3079872"/>
            <a:ext cx="8177561" cy="1303197"/>
          </a:xfrm>
          <a:prstGeom prst="rect">
            <a:avLst/>
          </a:prstGeom>
        </p:spPr>
      </p:pic>
    </p:spTree>
    <p:extLst>
      <p:ext uri="{BB962C8B-B14F-4D97-AF65-F5344CB8AC3E}">
        <p14:creationId xmlns:p14="http://schemas.microsoft.com/office/powerpoint/2010/main" val="16261087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3188F2C-B600-420B-E620-FCBE1DBFB0A7}"/>
              </a:ext>
            </a:extLst>
          </p:cNvPr>
          <p:cNvSpPr txBox="1"/>
          <p:nvPr/>
        </p:nvSpPr>
        <p:spPr>
          <a:xfrm>
            <a:off x="640773" y="408710"/>
            <a:ext cx="3931227" cy="307777"/>
          </a:xfrm>
          <a:prstGeom prst="rect">
            <a:avLst/>
          </a:prstGeom>
          <a:noFill/>
        </p:spPr>
        <p:txBody>
          <a:bodyPr wrap="square" rtlCol="0">
            <a:spAutoFit/>
          </a:bodyPr>
          <a:lstStyle/>
          <a:p>
            <a:r>
              <a:rPr lang="en-US" dirty="0">
                <a:solidFill>
                  <a:schemeClr val="tx1"/>
                </a:solidFill>
              </a:rPr>
              <a:t>5. View test results</a:t>
            </a:r>
          </a:p>
        </p:txBody>
      </p:sp>
      <p:sp>
        <p:nvSpPr>
          <p:cNvPr id="4" name="TextBox 3">
            <a:extLst>
              <a:ext uri="{FF2B5EF4-FFF2-40B4-BE49-F238E27FC236}">
                <a16:creationId xmlns:a16="http://schemas.microsoft.com/office/drawing/2014/main" id="{B526B57A-F698-E83E-49C6-97D231C3E1CF}"/>
              </a:ext>
            </a:extLst>
          </p:cNvPr>
          <p:cNvSpPr txBox="1"/>
          <p:nvPr/>
        </p:nvSpPr>
        <p:spPr>
          <a:xfrm>
            <a:off x="251621" y="884631"/>
            <a:ext cx="4830780" cy="1815882"/>
          </a:xfrm>
          <a:prstGeom prst="rect">
            <a:avLst/>
          </a:prstGeom>
          <a:noFill/>
        </p:spPr>
        <p:txBody>
          <a:bodyPr wrap="square" rtlCol="0">
            <a:spAutoFit/>
          </a:bodyPr>
          <a:lstStyle/>
          <a:p>
            <a:r>
              <a:rPr lang="en-US" dirty="0">
                <a:solidFill>
                  <a:schemeClr val="tx1"/>
                </a:solidFill>
              </a:rPr>
              <a:t>Finally we run the functions to view all the plots for the metrics. This is for classification report, confusion matrix, ROC/AUC graph.</a:t>
            </a:r>
          </a:p>
          <a:p>
            <a:r>
              <a:rPr lang="en-US" dirty="0">
                <a:solidFill>
                  <a:schemeClr val="tx1"/>
                </a:solidFill>
              </a:rPr>
              <a:t>On the left, we have classification report, as we can see the negative class has a low accuracy score, this could be due to the class imbalance.</a:t>
            </a:r>
          </a:p>
          <a:p>
            <a:r>
              <a:rPr lang="en-US" dirty="0">
                <a:solidFill>
                  <a:schemeClr val="tx1"/>
                </a:solidFill>
              </a:rPr>
              <a:t>Then, we can see the ROC AUC is quite high, which is good.</a:t>
            </a:r>
          </a:p>
        </p:txBody>
      </p:sp>
      <p:pic>
        <p:nvPicPr>
          <p:cNvPr id="3" name="Picture 2">
            <a:extLst>
              <a:ext uri="{FF2B5EF4-FFF2-40B4-BE49-F238E27FC236}">
                <a16:creationId xmlns:a16="http://schemas.microsoft.com/office/drawing/2014/main" id="{0E232094-F852-3657-CFA7-B44BBA761AD5}"/>
              </a:ext>
            </a:extLst>
          </p:cNvPr>
          <p:cNvPicPr>
            <a:picLocks noChangeAspect="1"/>
          </p:cNvPicPr>
          <p:nvPr/>
        </p:nvPicPr>
        <p:blipFill>
          <a:blip r:embed="rId2"/>
          <a:stretch>
            <a:fillRect/>
          </a:stretch>
        </p:blipFill>
        <p:spPr>
          <a:xfrm>
            <a:off x="5180123" y="269298"/>
            <a:ext cx="3844932" cy="2085298"/>
          </a:xfrm>
          <a:prstGeom prst="rect">
            <a:avLst/>
          </a:prstGeom>
        </p:spPr>
      </p:pic>
      <p:pic>
        <p:nvPicPr>
          <p:cNvPr id="5" name="Picture 4">
            <a:extLst>
              <a:ext uri="{FF2B5EF4-FFF2-40B4-BE49-F238E27FC236}">
                <a16:creationId xmlns:a16="http://schemas.microsoft.com/office/drawing/2014/main" id="{ED3E2E6B-D8B2-06EE-D0BD-8A5AC476375D}"/>
              </a:ext>
            </a:extLst>
          </p:cNvPr>
          <p:cNvPicPr>
            <a:picLocks noChangeAspect="1"/>
          </p:cNvPicPr>
          <p:nvPr/>
        </p:nvPicPr>
        <p:blipFill>
          <a:blip r:embed="rId3"/>
          <a:stretch>
            <a:fillRect/>
          </a:stretch>
        </p:blipFill>
        <p:spPr>
          <a:xfrm>
            <a:off x="125242" y="2810107"/>
            <a:ext cx="2183526" cy="2235881"/>
          </a:xfrm>
          <a:prstGeom prst="rect">
            <a:avLst/>
          </a:prstGeom>
        </p:spPr>
      </p:pic>
      <p:pic>
        <p:nvPicPr>
          <p:cNvPr id="8" name="Picture 7">
            <a:extLst>
              <a:ext uri="{FF2B5EF4-FFF2-40B4-BE49-F238E27FC236}">
                <a16:creationId xmlns:a16="http://schemas.microsoft.com/office/drawing/2014/main" id="{CD817E8A-053E-71CD-9BDA-0888035B4964}"/>
              </a:ext>
            </a:extLst>
          </p:cNvPr>
          <p:cNvPicPr>
            <a:picLocks noChangeAspect="1"/>
          </p:cNvPicPr>
          <p:nvPr/>
        </p:nvPicPr>
        <p:blipFill>
          <a:blip r:embed="rId4"/>
          <a:stretch>
            <a:fillRect/>
          </a:stretch>
        </p:blipFill>
        <p:spPr>
          <a:xfrm>
            <a:off x="2439625" y="2856158"/>
            <a:ext cx="2642776" cy="2189830"/>
          </a:xfrm>
          <a:prstGeom prst="rect">
            <a:avLst/>
          </a:prstGeom>
        </p:spPr>
      </p:pic>
      <p:pic>
        <p:nvPicPr>
          <p:cNvPr id="10" name="Picture 9">
            <a:extLst>
              <a:ext uri="{FF2B5EF4-FFF2-40B4-BE49-F238E27FC236}">
                <a16:creationId xmlns:a16="http://schemas.microsoft.com/office/drawing/2014/main" id="{A5A67F50-5ED3-4673-F3A4-1DC413A77B50}"/>
              </a:ext>
            </a:extLst>
          </p:cNvPr>
          <p:cNvPicPr>
            <a:picLocks noChangeAspect="1"/>
          </p:cNvPicPr>
          <p:nvPr/>
        </p:nvPicPr>
        <p:blipFill>
          <a:blip r:embed="rId5"/>
          <a:stretch>
            <a:fillRect/>
          </a:stretch>
        </p:blipFill>
        <p:spPr>
          <a:xfrm>
            <a:off x="5346853" y="3928047"/>
            <a:ext cx="3511472" cy="828595"/>
          </a:xfrm>
          <a:prstGeom prst="rect">
            <a:avLst/>
          </a:prstGeom>
        </p:spPr>
      </p:pic>
      <p:sp>
        <p:nvSpPr>
          <p:cNvPr id="11" name="TextBox 10">
            <a:extLst>
              <a:ext uri="{FF2B5EF4-FFF2-40B4-BE49-F238E27FC236}">
                <a16:creationId xmlns:a16="http://schemas.microsoft.com/office/drawing/2014/main" id="{742E0501-7A13-C40E-D76B-51EA97AC152F}"/>
              </a:ext>
            </a:extLst>
          </p:cNvPr>
          <p:cNvSpPr txBox="1"/>
          <p:nvPr/>
        </p:nvSpPr>
        <p:spPr>
          <a:xfrm>
            <a:off x="5346853" y="2788905"/>
            <a:ext cx="3511472" cy="954107"/>
          </a:xfrm>
          <a:prstGeom prst="rect">
            <a:avLst/>
          </a:prstGeom>
          <a:noFill/>
        </p:spPr>
        <p:txBody>
          <a:bodyPr wrap="square" rtlCol="0">
            <a:spAutoFit/>
          </a:bodyPr>
          <a:lstStyle/>
          <a:p>
            <a:r>
              <a:rPr lang="en-US" dirty="0">
                <a:solidFill>
                  <a:schemeClr val="tx1"/>
                </a:solidFill>
              </a:rPr>
              <a:t>For F1, we get a 0.89, which is decent, however, the specificity is quite low, a 0.66 due to the high FP, compared to sensitivity of 0.97. </a:t>
            </a:r>
          </a:p>
        </p:txBody>
      </p:sp>
    </p:spTree>
    <p:extLst>
      <p:ext uri="{BB962C8B-B14F-4D97-AF65-F5344CB8AC3E}">
        <p14:creationId xmlns:p14="http://schemas.microsoft.com/office/powerpoint/2010/main" val="1204975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3188F2C-B600-420B-E620-FCBE1DBFB0A7}"/>
              </a:ext>
            </a:extLst>
          </p:cNvPr>
          <p:cNvSpPr txBox="1"/>
          <p:nvPr/>
        </p:nvSpPr>
        <p:spPr>
          <a:xfrm>
            <a:off x="640773" y="408710"/>
            <a:ext cx="3931227" cy="307777"/>
          </a:xfrm>
          <a:prstGeom prst="rect">
            <a:avLst/>
          </a:prstGeom>
          <a:noFill/>
        </p:spPr>
        <p:txBody>
          <a:bodyPr wrap="square" rtlCol="0">
            <a:spAutoFit/>
          </a:bodyPr>
          <a:lstStyle/>
          <a:p>
            <a:r>
              <a:rPr lang="en-US" dirty="0">
                <a:solidFill>
                  <a:schemeClr val="tx1"/>
                </a:solidFill>
              </a:rPr>
              <a:t>6. Resnet50 Training, Val, Testing</a:t>
            </a:r>
          </a:p>
        </p:txBody>
      </p:sp>
      <p:sp>
        <p:nvSpPr>
          <p:cNvPr id="4" name="TextBox 3">
            <a:extLst>
              <a:ext uri="{FF2B5EF4-FFF2-40B4-BE49-F238E27FC236}">
                <a16:creationId xmlns:a16="http://schemas.microsoft.com/office/drawing/2014/main" id="{B526B57A-F698-E83E-49C6-97D231C3E1CF}"/>
              </a:ext>
            </a:extLst>
          </p:cNvPr>
          <p:cNvSpPr txBox="1"/>
          <p:nvPr/>
        </p:nvSpPr>
        <p:spPr>
          <a:xfrm>
            <a:off x="251621" y="884631"/>
            <a:ext cx="4097355" cy="2677656"/>
          </a:xfrm>
          <a:prstGeom prst="rect">
            <a:avLst/>
          </a:prstGeom>
          <a:noFill/>
        </p:spPr>
        <p:txBody>
          <a:bodyPr wrap="square" rtlCol="0">
            <a:spAutoFit/>
          </a:bodyPr>
          <a:lstStyle/>
          <a:p>
            <a:r>
              <a:rPr lang="en-US" dirty="0">
                <a:solidFill>
                  <a:schemeClr val="tx1"/>
                </a:solidFill>
              </a:rPr>
              <a:t>We will try out using an older architecture, Resnet50, this is to view the training process improving.</a:t>
            </a:r>
          </a:p>
          <a:p>
            <a:br>
              <a:rPr lang="en-US" dirty="0">
                <a:solidFill>
                  <a:schemeClr val="tx1"/>
                </a:solidFill>
              </a:rPr>
            </a:br>
            <a:r>
              <a:rPr lang="en-US" dirty="0">
                <a:solidFill>
                  <a:schemeClr val="tx1"/>
                </a:solidFill>
              </a:rPr>
              <a:t>The same process is done for Resnet50, where we replace the final layer with our own custom layer, with 2 output classes for binary classification.</a:t>
            </a:r>
          </a:p>
          <a:p>
            <a:endParaRPr lang="en-US" dirty="0">
              <a:solidFill>
                <a:schemeClr val="tx1"/>
              </a:solidFill>
            </a:endParaRPr>
          </a:p>
          <a:p>
            <a:r>
              <a:rPr lang="en-US" dirty="0">
                <a:solidFill>
                  <a:schemeClr val="tx1"/>
                </a:solidFill>
              </a:rPr>
              <a:t>We will use the same hyper parameters, to keep comparison fair. We can reuse the functions created earlier for this training model.</a:t>
            </a:r>
          </a:p>
        </p:txBody>
      </p:sp>
      <p:pic>
        <p:nvPicPr>
          <p:cNvPr id="7" name="Picture 6">
            <a:extLst>
              <a:ext uri="{FF2B5EF4-FFF2-40B4-BE49-F238E27FC236}">
                <a16:creationId xmlns:a16="http://schemas.microsoft.com/office/drawing/2014/main" id="{A7021AD1-2890-E9A3-F7E8-E4B605D6BCCC}"/>
              </a:ext>
            </a:extLst>
          </p:cNvPr>
          <p:cNvPicPr>
            <a:picLocks noChangeAspect="1"/>
          </p:cNvPicPr>
          <p:nvPr/>
        </p:nvPicPr>
        <p:blipFill>
          <a:blip r:embed="rId2"/>
          <a:stretch>
            <a:fillRect/>
          </a:stretch>
        </p:blipFill>
        <p:spPr>
          <a:xfrm>
            <a:off x="4646342" y="245188"/>
            <a:ext cx="4408449" cy="2326562"/>
          </a:xfrm>
          <a:prstGeom prst="rect">
            <a:avLst/>
          </a:prstGeom>
        </p:spPr>
      </p:pic>
      <p:pic>
        <p:nvPicPr>
          <p:cNvPr id="12" name="Picture 11">
            <a:extLst>
              <a:ext uri="{FF2B5EF4-FFF2-40B4-BE49-F238E27FC236}">
                <a16:creationId xmlns:a16="http://schemas.microsoft.com/office/drawing/2014/main" id="{4BCB73C7-53FC-3799-25CC-0F4EB3851EDD}"/>
              </a:ext>
            </a:extLst>
          </p:cNvPr>
          <p:cNvPicPr>
            <a:picLocks noChangeAspect="1"/>
          </p:cNvPicPr>
          <p:nvPr/>
        </p:nvPicPr>
        <p:blipFill>
          <a:blip r:embed="rId3"/>
          <a:stretch>
            <a:fillRect/>
          </a:stretch>
        </p:blipFill>
        <p:spPr>
          <a:xfrm>
            <a:off x="4231561" y="2624254"/>
            <a:ext cx="4823230" cy="2397902"/>
          </a:xfrm>
          <a:prstGeom prst="rect">
            <a:avLst/>
          </a:prstGeom>
        </p:spPr>
      </p:pic>
    </p:spTree>
    <p:extLst>
      <p:ext uri="{BB962C8B-B14F-4D97-AF65-F5344CB8AC3E}">
        <p14:creationId xmlns:p14="http://schemas.microsoft.com/office/powerpoint/2010/main" val="3425311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3188F2C-B600-420B-E620-FCBE1DBFB0A7}"/>
              </a:ext>
            </a:extLst>
          </p:cNvPr>
          <p:cNvSpPr txBox="1"/>
          <p:nvPr/>
        </p:nvSpPr>
        <p:spPr>
          <a:xfrm>
            <a:off x="640773" y="408710"/>
            <a:ext cx="3931227" cy="307777"/>
          </a:xfrm>
          <a:prstGeom prst="rect">
            <a:avLst/>
          </a:prstGeom>
          <a:noFill/>
        </p:spPr>
        <p:txBody>
          <a:bodyPr wrap="square" rtlCol="0">
            <a:spAutoFit/>
          </a:bodyPr>
          <a:lstStyle/>
          <a:p>
            <a:r>
              <a:rPr lang="en-US" dirty="0">
                <a:solidFill>
                  <a:schemeClr val="tx1"/>
                </a:solidFill>
              </a:rPr>
              <a:t>6. Resnet50 Training, Val, Testing</a:t>
            </a:r>
          </a:p>
        </p:txBody>
      </p:sp>
      <p:sp>
        <p:nvSpPr>
          <p:cNvPr id="4" name="TextBox 3">
            <a:extLst>
              <a:ext uri="{FF2B5EF4-FFF2-40B4-BE49-F238E27FC236}">
                <a16:creationId xmlns:a16="http://schemas.microsoft.com/office/drawing/2014/main" id="{B526B57A-F698-E83E-49C6-97D231C3E1CF}"/>
              </a:ext>
            </a:extLst>
          </p:cNvPr>
          <p:cNvSpPr txBox="1"/>
          <p:nvPr/>
        </p:nvSpPr>
        <p:spPr>
          <a:xfrm>
            <a:off x="251621" y="884631"/>
            <a:ext cx="4097355" cy="1384995"/>
          </a:xfrm>
          <a:prstGeom prst="rect">
            <a:avLst/>
          </a:prstGeom>
          <a:noFill/>
        </p:spPr>
        <p:txBody>
          <a:bodyPr wrap="square" rtlCol="0">
            <a:spAutoFit/>
          </a:bodyPr>
          <a:lstStyle/>
          <a:p>
            <a:r>
              <a:rPr lang="en-US" dirty="0">
                <a:solidFill>
                  <a:schemeClr val="tx1"/>
                </a:solidFill>
              </a:rPr>
              <a:t>Here, we can see the training and validation accuracy and losses. The losses are decreasing, showing that the model is training well. </a:t>
            </a:r>
          </a:p>
          <a:p>
            <a:endParaRPr lang="en-US" dirty="0">
              <a:solidFill>
                <a:schemeClr val="tx1"/>
              </a:solidFill>
            </a:endParaRPr>
          </a:p>
          <a:p>
            <a:r>
              <a:rPr lang="en-US" dirty="0">
                <a:solidFill>
                  <a:schemeClr val="tx1"/>
                </a:solidFill>
              </a:rPr>
              <a:t>However, the accuracy on the test set is lower than the vision transformer. </a:t>
            </a:r>
          </a:p>
        </p:txBody>
      </p:sp>
      <p:pic>
        <p:nvPicPr>
          <p:cNvPr id="3" name="Picture 2">
            <a:extLst>
              <a:ext uri="{FF2B5EF4-FFF2-40B4-BE49-F238E27FC236}">
                <a16:creationId xmlns:a16="http://schemas.microsoft.com/office/drawing/2014/main" id="{4BB65FE0-51CA-F63C-49EA-C6D1A304D99F}"/>
              </a:ext>
            </a:extLst>
          </p:cNvPr>
          <p:cNvPicPr>
            <a:picLocks noChangeAspect="1"/>
          </p:cNvPicPr>
          <p:nvPr/>
        </p:nvPicPr>
        <p:blipFill>
          <a:blip r:embed="rId2"/>
          <a:stretch>
            <a:fillRect/>
          </a:stretch>
        </p:blipFill>
        <p:spPr>
          <a:xfrm>
            <a:off x="4572000" y="562598"/>
            <a:ext cx="4401015" cy="1845950"/>
          </a:xfrm>
          <a:prstGeom prst="rect">
            <a:avLst/>
          </a:prstGeom>
        </p:spPr>
      </p:pic>
      <p:pic>
        <p:nvPicPr>
          <p:cNvPr id="8" name="Picture 7">
            <a:extLst>
              <a:ext uri="{FF2B5EF4-FFF2-40B4-BE49-F238E27FC236}">
                <a16:creationId xmlns:a16="http://schemas.microsoft.com/office/drawing/2014/main" id="{0F94CA8F-6518-8958-F659-C5951609AFF2}"/>
              </a:ext>
            </a:extLst>
          </p:cNvPr>
          <p:cNvPicPr>
            <a:picLocks noChangeAspect="1"/>
          </p:cNvPicPr>
          <p:nvPr/>
        </p:nvPicPr>
        <p:blipFill>
          <a:blip r:embed="rId3"/>
          <a:stretch>
            <a:fillRect/>
          </a:stretch>
        </p:blipFill>
        <p:spPr>
          <a:xfrm>
            <a:off x="108947" y="2448133"/>
            <a:ext cx="2322019" cy="2613589"/>
          </a:xfrm>
          <a:prstGeom prst="rect">
            <a:avLst/>
          </a:prstGeom>
        </p:spPr>
      </p:pic>
      <p:pic>
        <p:nvPicPr>
          <p:cNvPr id="10" name="Picture 9">
            <a:extLst>
              <a:ext uri="{FF2B5EF4-FFF2-40B4-BE49-F238E27FC236}">
                <a16:creationId xmlns:a16="http://schemas.microsoft.com/office/drawing/2014/main" id="{E7A77CE4-D65B-8D91-9EA2-CA68D7898A51}"/>
              </a:ext>
            </a:extLst>
          </p:cNvPr>
          <p:cNvPicPr>
            <a:picLocks noChangeAspect="1"/>
          </p:cNvPicPr>
          <p:nvPr/>
        </p:nvPicPr>
        <p:blipFill>
          <a:blip r:embed="rId4"/>
          <a:stretch>
            <a:fillRect/>
          </a:stretch>
        </p:blipFill>
        <p:spPr>
          <a:xfrm>
            <a:off x="2699058" y="2448133"/>
            <a:ext cx="3188785" cy="2639438"/>
          </a:xfrm>
          <a:prstGeom prst="rect">
            <a:avLst/>
          </a:prstGeom>
        </p:spPr>
      </p:pic>
    </p:spTree>
    <p:extLst>
      <p:ext uri="{BB962C8B-B14F-4D97-AF65-F5344CB8AC3E}">
        <p14:creationId xmlns:p14="http://schemas.microsoft.com/office/powerpoint/2010/main" val="3080855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3188F2C-B600-420B-E620-FCBE1DBFB0A7}"/>
              </a:ext>
            </a:extLst>
          </p:cNvPr>
          <p:cNvSpPr txBox="1"/>
          <p:nvPr/>
        </p:nvSpPr>
        <p:spPr>
          <a:xfrm>
            <a:off x="640773" y="408710"/>
            <a:ext cx="3931227" cy="307777"/>
          </a:xfrm>
          <a:prstGeom prst="rect">
            <a:avLst/>
          </a:prstGeom>
          <a:noFill/>
        </p:spPr>
        <p:txBody>
          <a:bodyPr wrap="square" rtlCol="0">
            <a:spAutoFit/>
          </a:bodyPr>
          <a:lstStyle/>
          <a:p>
            <a:r>
              <a:rPr lang="en-US" dirty="0">
                <a:solidFill>
                  <a:schemeClr val="tx1"/>
                </a:solidFill>
              </a:rPr>
              <a:t>7. Conclusion</a:t>
            </a:r>
          </a:p>
        </p:txBody>
      </p:sp>
      <p:sp>
        <p:nvSpPr>
          <p:cNvPr id="4" name="TextBox 3">
            <a:extLst>
              <a:ext uri="{FF2B5EF4-FFF2-40B4-BE49-F238E27FC236}">
                <a16:creationId xmlns:a16="http://schemas.microsoft.com/office/drawing/2014/main" id="{B526B57A-F698-E83E-49C6-97D231C3E1CF}"/>
              </a:ext>
            </a:extLst>
          </p:cNvPr>
          <p:cNvSpPr txBox="1"/>
          <p:nvPr/>
        </p:nvSpPr>
        <p:spPr>
          <a:xfrm>
            <a:off x="251621" y="884631"/>
            <a:ext cx="4097355" cy="1169551"/>
          </a:xfrm>
          <a:prstGeom prst="rect">
            <a:avLst/>
          </a:prstGeom>
          <a:noFill/>
        </p:spPr>
        <p:txBody>
          <a:bodyPr wrap="square" rtlCol="0">
            <a:spAutoFit/>
          </a:bodyPr>
          <a:lstStyle/>
          <a:p>
            <a:r>
              <a:rPr lang="en-US" dirty="0">
                <a:solidFill>
                  <a:schemeClr val="tx1"/>
                </a:solidFill>
              </a:rPr>
              <a:t>So to conclude, we have gone through the basic data preprocessing, model training and hyperparameter settings, model evaluation and testing, metrics results presentation, and model comparison</a:t>
            </a:r>
          </a:p>
        </p:txBody>
      </p:sp>
    </p:spTree>
    <p:extLst>
      <p:ext uri="{BB962C8B-B14F-4D97-AF65-F5344CB8AC3E}">
        <p14:creationId xmlns:p14="http://schemas.microsoft.com/office/powerpoint/2010/main" val="15611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3188F2C-B600-420B-E620-FCBE1DBFB0A7}"/>
              </a:ext>
            </a:extLst>
          </p:cNvPr>
          <p:cNvSpPr txBox="1"/>
          <p:nvPr/>
        </p:nvSpPr>
        <p:spPr>
          <a:xfrm>
            <a:off x="640773" y="408710"/>
            <a:ext cx="3931227" cy="307777"/>
          </a:xfrm>
          <a:prstGeom prst="rect">
            <a:avLst/>
          </a:prstGeom>
          <a:noFill/>
        </p:spPr>
        <p:txBody>
          <a:bodyPr wrap="square" rtlCol="0">
            <a:spAutoFit/>
          </a:bodyPr>
          <a:lstStyle/>
          <a:p>
            <a:r>
              <a:rPr lang="en-US" dirty="0">
                <a:solidFill>
                  <a:schemeClr val="tx1"/>
                </a:solidFill>
              </a:rPr>
              <a:t>References</a:t>
            </a:r>
          </a:p>
        </p:txBody>
      </p:sp>
      <p:sp>
        <p:nvSpPr>
          <p:cNvPr id="4" name="TextBox 3">
            <a:extLst>
              <a:ext uri="{FF2B5EF4-FFF2-40B4-BE49-F238E27FC236}">
                <a16:creationId xmlns:a16="http://schemas.microsoft.com/office/drawing/2014/main" id="{B526B57A-F698-E83E-49C6-97D231C3E1CF}"/>
              </a:ext>
            </a:extLst>
          </p:cNvPr>
          <p:cNvSpPr txBox="1"/>
          <p:nvPr/>
        </p:nvSpPr>
        <p:spPr>
          <a:xfrm>
            <a:off x="251621" y="884631"/>
            <a:ext cx="8178701" cy="1169551"/>
          </a:xfrm>
          <a:prstGeom prst="rect">
            <a:avLst/>
          </a:prstGeom>
          <a:noFill/>
        </p:spPr>
        <p:txBody>
          <a:bodyPr wrap="square" rtlCol="0">
            <a:spAutoFit/>
          </a:bodyPr>
          <a:lstStyle/>
          <a:p>
            <a:r>
              <a:rPr lang="en-US" dirty="0">
                <a:solidFill>
                  <a:schemeClr val="tx1"/>
                </a:solidFill>
                <a:hlinkClick r:id="rId2"/>
              </a:rPr>
              <a:t>https://pytorch.org/vision/main/models/generated/torchvision.models.resnet50.html</a:t>
            </a:r>
            <a:endParaRPr lang="en-US" dirty="0">
              <a:solidFill>
                <a:schemeClr val="tx1"/>
              </a:solidFill>
            </a:endParaRPr>
          </a:p>
          <a:p>
            <a:endParaRPr lang="en-US" dirty="0">
              <a:solidFill>
                <a:schemeClr val="tx1"/>
              </a:solidFill>
            </a:endParaRPr>
          </a:p>
          <a:p>
            <a:r>
              <a:rPr lang="en-US" dirty="0">
                <a:solidFill>
                  <a:schemeClr val="tx1"/>
                </a:solidFill>
                <a:hlinkClick r:id="rId3"/>
              </a:rPr>
              <a:t>https://scikit-learn.org/stable/modules/model_evaluation.html</a:t>
            </a:r>
            <a:endParaRPr lang="en-US" dirty="0">
              <a:solidFill>
                <a:schemeClr val="tx1"/>
              </a:solidFill>
            </a:endParaRPr>
          </a:p>
          <a:p>
            <a:endParaRPr lang="en-US" dirty="0">
              <a:solidFill>
                <a:schemeClr val="tx1"/>
              </a:solidFill>
            </a:endParaRPr>
          </a:p>
          <a:p>
            <a:r>
              <a:rPr lang="en-US" dirty="0">
                <a:solidFill>
                  <a:schemeClr val="tx1"/>
                </a:solidFill>
                <a:hlinkClick r:id="rId4"/>
              </a:rPr>
              <a:t>https://www.v7labs.com/blog/vision-transformer-guide</a:t>
            </a:r>
            <a:r>
              <a:rPr lang="en-US" dirty="0">
                <a:solidFill>
                  <a:schemeClr val="tx1"/>
                </a:solidFill>
              </a:rPr>
              <a:t> </a:t>
            </a:r>
          </a:p>
        </p:txBody>
      </p:sp>
    </p:spTree>
    <p:extLst>
      <p:ext uri="{BB962C8B-B14F-4D97-AF65-F5344CB8AC3E}">
        <p14:creationId xmlns:p14="http://schemas.microsoft.com/office/powerpoint/2010/main" val="339287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4" name="TextBox 3">
            <a:extLst>
              <a:ext uri="{FF2B5EF4-FFF2-40B4-BE49-F238E27FC236}">
                <a16:creationId xmlns:a16="http://schemas.microsoft.com/office/drawing/2014/main" id="{644806B1-FEA3-8625-E497-1F4D2AB1F5A3}"/>
              </a:ext>
            </a:extLst>
          </p:cNvPr>
          <p:cNvSpPr txBox="1"/>
          <p:nvPr/>
        </p:nvSpPr>
        <p:spPr>
          <a:xfrm>
            <a:off x="90054" y="852055"/>
            <a:ext cx="4481946" cy="2031325"/>
          </a:xfrm>
          <a:prstGeom prst="rect">
            <a:avLst/>
          </a:prstGeom>
          <a:noFill/>
        </p:spPr>
        <p:txBody>
          <a:bodyPr wrap="square" rtlCol="0">
            <a:spAutoFit/>
          </a:bodyPr>
          <a:lstStyle/>
          <a:p>
            <a:r>
              <a:rPr lang="en-US" dirty="0">
                <a:solidFill>
                  <a:schemeClr val="tx1"/>
                </a:solidFill>
              </a:rPr>
              <a:t>If you are using Google </a:t>
            </a:r>
            <a:r>
              <a:rPr lang="en-US" dirty="0" err="1">
                <a:solidFill>
                  <a:schemeClr val="tx1"/>
                </a:solidFill>
              </a:rPr>
              <a:t>Colab</a:t>
            </a:r>
            <a:r>
              <a:rPr lang="en-US" dirty="0">
                <a:solidFill>
                  <a:schemeClr val="tx1"/>
                </a:solidFill>
              </a:rPr>
              <a:t>, make sure to upload the data to your drive, then mount the drive, and then use the command to copy the data files from drive to </a:t>
            </a:r>
            <a:r>
              <a:rPr lang="en-US" dirty="0" err="1">
                <a:solidFill>
                  <a:schemeClr val="tx1"/>
                </a:solidFill>
              </a:rPr>
              <a:t>Colab’s</a:t>
            </a:r>
            <a:r>
              <a:rPr lang="en-US" dirty="0">
                <a:solidFill>
                  <a:schemeClr val="tx1"/>
                </a:solidFill>
              </a:rPr>
              <a:t> local directory. This is because loading data from drive is slower, compared to using the data that is on the </a:t>
            </a:r>
            <a:r>
              <a:rPr lang="en-US" dirty="0" err="1">
                <a:solidFill>
                  <a:schemeClr val="tx1"/>
                </a:solidFill>
              </a:rPr>
              <a:t>Colab’s</a:t>
            </a:r>
            <a:r>
              <a:rPr lang="en-US" dirty="0">
                <a:solidFill>
                  <a:schemeClr val="tx1"/>
                </a:solidFill>
              </a:rPr>
              <a:t> directory.</a:t>
            </a:r>
          </a:p>
          <a:p>
            <a:endParaRPr lang="en-US" dirty="0">
              <a:solidFill>
                <a:schemeClr val="tx1"/>
              </a:solidFill>
            </a:endParaRPr>
          </a:p>
          <a:p>
            <a:r>
              <a:rPr lang="en-US" dirty="0">
                <a:solidFill>
                  <a:schemeClr val="tx1"/>
                </a:solidFill>
              </a:rPr>
              <a:t>Otherwise, you may just use </a:t>
            </a:r>
            <a:r>
              <a:rPr lang="en-US" dirty="0" err="1">
                <a:solidFill>
                  <a:schemeClr val="tx1"/>
                </a:solidFill>
              </a:rPr>
              <a:t>data_dir</a:t>
            </a:r>
            <a:r>
              <a:rPr lang="en-US" dirty="0">
                <a:solidFill>
                  <a:schemeClr val="tx1"/>
                </a:solidFill>
              </a:rPr>
              <a:t> and point it to your data folders.</a:t>
            </a:r>
          </a:p>
        </p:txBody>
      </p:sp>
      <p:pic>
        <p:nvPicPr>
          <p:cNvPr id="5" name="Picture 4">
            <a:extLst>
              <a:ext uri="{FF2B5EF4-FFF2-40B4-BE49-F238E27FC236}">
                <a16:creationId xmlns:a16="http://schemas.microsoft.com/office/drawing/2014/main" id="{020527E3-8849-F0E6-1140-8E78DAF78298}"/>
              </a:ext>
            </a:extLst>
          </p:cNvPr>
          <p:cNvPicPr>
            <a:picLocks noChangeAspect="1"/>
          </p:cNvPicPr>
          <p:nvPr/>
        </p:nvPicPr>
        <p:blipFill>
          <a:blip r:embed="rId3"/>
          <a:stretch>
            <a:fillRect/>
          </a:stretch>
        </p:blipFill>
        <p:spPr>
          <a:xfrm>
            <a:off x="4734793" y="408710"/>
            <a:ext cx="3931226" cy="4304876"/>
          </a:xfrm>
          <a:prstGeom prst="rect">
            <a:avLst/>
          </a:prstGeom>
        </p:spPr>
      </p:pic>
      <p:sp>
        <p:nvSpPr>
          <p:cNvPr id="7" name="TextBox 6">
            <a:extLst>
              <a:ext uri="{FF2B5EF4-FFF2-40B4-BE49-F238E27FC236}">
                <a16:creationId xmlns:a16="http://schemas.microsoft.com/office/drawing/2014/main" id="{97184049-04D9-032A-602E-EBF87F0E7D24}"/>
              </a:ext>
            </a:extLst>
          </p:cNvPr>
          <p:cNvSpPr txBox="1"/>
          <p:nvPr/>
        </p:nvSpPr>
        <p:spPr>
          <a:xfrm>
            <a:off x="640773" y="408710"/>
            <a:ext cx="3931227" cy="307777"/>
          </a:xfrm>
          <a:prstGeom prst="rect">
            <a:avLst/>
          </a:prstGeom>
          <a:noFill/>
        </p:spPr>
        <p:txBody>
          <a:bodyPr wrap="square" rtlCol="0">
            <a:spAutoFit/>
          </a:bodyPr>
          <a:lstStyle/>
          <a:p>
            <a:r>
              <a:rPr lang="en-US" dirty="0">
                <a:solidFill>
                  <a:schemeClr val="tx1"/>
                </a:solidFill>
              </a:rPr>
              <a:t>1. Data setup and Data class</a:t>
            </a:r>
          </a:p>
        </p:txBody>
      </p:sp>
      <p:sp>
        <p:nvSpPr>
          <p:cNvPr id="9" name="TextBox 8">
            <a:extLst>
              <a:ext uri="{FF2B5EF4-FFF2-40B4-BE49-F238E27FC236}">
                <a16:creationId xmlns:a16="http://schemas.microsoft.com/office/drawing/2014/main" id="{D6170695-9A97-F945-FABB-CE97115FE9EF}"/>
              </a:ext>
            </a:extLst>
          </p:cNvPr>
          <p:cNvSpPr txBox="1"/>
          <p:nvPr/>
        </p:nvSpPr>
        <p:spPr>
          <a:xfrm>
            <a:off x="90054" y="3915765"/>
            <a:ext cx="4572000" cy="1169551"/>
          </a:xfrm>
          <a:prstGeom prst="rect">
            <a:avLst/>
          </a:prstGeom>
          <a:noFill/>
        </p:spPr>
        <p:txBody>
          <a:bodyPr wrap="square">
            <a:spAutoFit/>
          </a:bodyPr>
          <a:lstStyle/>
          <a:p>
            <a:r>
              <a:rPr lang="en-US" dirty="0">
                <a:solidFill>
                  <a:schemeClr val="tx1"/>
                </a:solidFill>
              </a:rPr>
              <a:t>The official dataset can be found on Kaggle, and it is around 1.24GB zipped.</a:t>
            </a:r>
          </a:p>
          <a:p>
            <a:endParaRPr lang="en-US" dirty="0">
              <a:solidFill>
                <a:schemeClr val="tx1"/>
              </a:solidFill>
            </a:endParaRPr>
          </a:p>
          <a:p>
            <a:r>
              <a:rPr lang="en-US" dirty="0">
                <a:solidFill>
                  <a:schemeClr val="tx1"/>
                </a:solidFill>
              </a:rPr>
              <a:t>https://www.kaggle.com/datasets/paultimothymooney/chest-xray-pneumonia</a:t>
            </a:r>
          </a:p>
        </p:txBody>
      </p:sp>
    </p:spTree>
    <p:extLst>
      <p:ext uri="{BB962C8B-B14F-4D97-AF65-F5344CB8AC3E}">
        <p14:creationId xmlns:p14="http://schemas.microsoft.com/office/powerpoint/2010/main" val="3506817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4" name="TextBox 3">
            <a:extLst>
              <a:ext uri="{FF2B5EF4-FFF2-40B4-BE49-F238E27FC236}">
                <a16:creationId xmlns:a16="http://schemas.microsoft.com/office/drawing/2014/main" id="{644806B1-FEA3-8625-E497-1F4D2AB1F5A3}"/>
              </a:ext>
            </a:extLst>
          </p:cNvPr>
          <p:cNvSpPr txBox="1"/>
          <p:nvPr/>
        </p:nvSpPr>
        <p:spPr>
          <a:xfrm>
            <a:off x="90054" y="852055"/>
            <a:ext cx="4481946" cy="2893100"/>
          </a:xfrm>
          <a:prstGeom prst="rect">
            <a:avLst/>
          </a:prstGeom>
          <a:noFill/>
        </p:spPr>
        <p:txBody>
          <a:bodyPr wrap="square" rtlCol="0">
            <a:spAutoFit/>
          </a:bodyPr>
          <a:lstStyle/>
          <a:p>
            <a:r>
              <a:rPr lang="en-US" dirty="0">
                <a:solidFill>
                  <a:schemeClr val="tx1"/>
                </a:solidFill>
              </a:rPr>
              <a:t>Then, a custom subclass of </a:t>
            </a:r>
            <a:r>
              <a:rPr lang="en-US" dirty="0" err="1">
                <a:solidFill>
                  <a:schemeClr val="tx1"/>
                </a:solidFill>
              </a:rPr>
              <a:t>Pytorch’s</a:t>
            </a:r>
            <a:r>
              <a:rPr lang="en-US" dirty="0">
                <a:solidFill>
                  <a:schemeClr val="tx1"/>
                </a:solidFill>
              </a:rPr>
              <a:t> Dataset will be created. The purpose of this is to load and do preprocessing for the input images before it is fed into the model. </a:t>
            </a:r>
          </a:p>
          <a:p>
            <a:endParaRPr lang="en-US" dirty="0">
              <a:solidFill>
                <a:schemeClr val="tx1"/>
              </a:solidFill>
            </a:endParaRPr>
          </a:p>
          <a:p>
            <a:r>
              <a:rPr lang="en-US" dirty="0">
                <a:solidFill>
                  <a:schemeClr val="tx1"/>
                </a:solidFill>
              </a:rPr>
              <a:t>Here, we have a binary class dataset, with labels “NORMAL” and “PNEUMONIA” </a:t>
            </a:r>
          </a:p>
          <a:p>
            <a:endParaRPr lang="en-US" dirty="0">
              <a:solidFill>
                <a:schemeClr val="tx1"/>
              </a:solidFill>
            </a:endParaRPr>
          </a:p>
          <a:p>
            <a:r>
              <a:rPr lang="en-US" dirty="0">
                <a:solidFill>
                  <a:schemeClr val="tx1"/>
                </a:solidFill>
              </a:rPr>
              <a:t>In the __</a:t>
            </a:r>
            <a:r>
              <a:rPr lang="en-US" dirty="0" err="1">
                <a:solidFill>
                  <a:schemeClr val="tx1"/>
                </a:solidFill>
              </a:rPr>
              <a:t>getitem</a:t>
            </a:r>
            <a:r>
              <a:rPr lang="en-US" dirty="0">
                <a:solidFill>
                  <a:schemeClr val="tx1"/>
                </a:solidFill>
              </a:rPr>
              <a:t>__ method, it will retrieve the image, and then apply data transformation/augmentation</a:t>
            </a:r>
          </a:p>
          <a:p>
            <a:endParaRPr lang="en-US" dirty="0">
              <a:solidFill>
                <a:schemeClr val="tx1"/>
              </a:solidFill>
            </a:endParaRPr>
          </a:p>
          <a:p>
            <a:r>
              <a:rPr lang="en-US" dirty="0">
                <a:solidFill>
                  <a:schemeClr val="tx1"/>
                </a:solidFill>
              </a:rPr>
              <a:t>It will return both the preprocessed image and its respective label</a:t>
            </a:r>
          </a:p>
        </p:txBody>
      </p:sp>
      <p:sp>
        <p:nvSpPr>
          <p:cNvPr id="7" name="TextBox 6">
            <a:extLst>
              <a:ext uri="{FF2B5EF4-FFF2-40B4-BE49-F238E27FC236}">
                <a16:creationId xmlns:a16="http://schemas.microsoft.com/office/drawing/2014/main" id="{97184049-04D9-032A-602E-EBF87F0E7D24}"/>
              </a:ext>
            </a:extLst>
          </p:cNvPr>
          <p:cNvSpPr txBox="1"/>
          <p:nvPr/>
        </p:nvSpPr>
        <p:spPr>
          <a:xfrm>
            <a:off x="640773" y="408710"/>
            <a:ext cx="3931227" cy="307777"/>
          </a:xfrm>
          <a:prstGeom prst="rect">
            <a:avLst/>
          </a:prstGeom>
          <a:noFill/>
        </p:spPr>
        <p:txBody>
          <a:bodyPr wrap="square" rtlCol="0">
            <a:spAutoFit/>
          </a:bodyPr>
          <a:lstStyle/>
          <a:p>
            <a:r>
              <a:rPr lang="en-US" dirty="0">
                <a:solidFill>
                  <a:schemeClr val="tx1"/>
                </a:solidFill>
              </a:rPr>
              <a:t>1. Data setup and Data class</a:t>
            </a:r>
          </a:p>
        </p:txBody>
      </p:sp>
      <p:pic>
        <p:nvPicPr>
          <p:cNvPr id="8" name="Picture 7">
            <a:extLst>
              <a:ext uri="{FF2B5EF4-FFF2-40B4-BE49-F238E27FC236}">
                <a16:creationId xmlns:a16="http://schemas.microsoft.com/office/drawing/2014/main" id="{EE10C562-ED9B-812E-8394-6D054EE2B582}"/>
              </a:ext>
            </a:extLst>
          </p:cNvPr>
          <p:cNvPicPr>
            <a:picLocks noChangeAspect="1"/>
          </p:cNvPicPr>
          <p:nvPr/>
        </p:nvPicPr>
        <p:blipFill>
          <a:blip r:embed="rId3"/>
          <a:stretch>
            <a:fillRect/>
          </a:stretch>
        </p:blipFill>
        <p:spPr>
          <a:xfrm>
            <a:off x="4912839" y="242450"/>
            <a:ext cx="4012951" cy="4658599"/>
          </a:xfrm>
          <a:prstGeom prst="rect">
            <a:avLst/>
          </a:prstGeom>
        </p:spPr>
      </p:pic>
    </p:spTree>
    <p:extLst>
      <p:ext uri="{BB962C8B-B14F-4D97-AF65-F5344CB8AC3E}">
        <p14:creationId xmlns:p14="http://schemas.microsoft.com/office/powerpoint/2010/main" val="713521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4" name="TextBox 3">
            <a:extLst>
              <a:ext uri="{FF2B5EF4-FFF2-40B4-BE49-F238E27FC236}">
                <a16:creationId xmlns:a16="http://schemas.microsoft.com/office/drawing/2014/main" id="{644806B1-FEA3-8625-E497-1F4D2AB1F5A3}"/>
              </a:ext>
            </a:extLst>
          </p:cNvPr>
          <p:cNvSpPr txBox="1"/>
          <p:nvPr/>
        </p:nvSpPr>
        <p:spPr>
          <a:xfrm>
            <a:off x="90054" y="742295"/>
            <a:ext cx="4080502" cy="4401205"/>
          </a:xfrm>
          <a:prstGeom prst="rect">
            <a:avLst/>
          </a:prstGeom>
          <a:noFill/>
        </p:spPr>
        <p:txBody>
          <a:bodyPr wrap="square" rtlCol="0">
            <a:spAutoFit/>
          </a:bodyPr>
          <a:lstStyle/>
          <a:p>
            <a:r>
              <a:rPr lang="en-US" dirty="0">
                <a:solidFill>
                  <a:schemeClr val="tx1"/>
                </a:solidFill>
              </a:rPr>
              <a:t>We take a look at what kind of preprocessing is required for this dataset.</a:t>
            </a:r>
          </a:p>
          <a:p>
            <a:endParaRPr lang="en-US" dirty="0">
              <a:solidFill>
                <a:schemeClr val="tx1"/>
              </a:solidFill>
            </a:endParaRPr>
          </a:p>
          <a:p>
            <a:r>
              <a:rPr lang="en-US" dirty="0">
                <a:solidFill>
                  <a:schemeClr val="tx1"/>
                </a:solidFill>
              </a:rPr>
              <a:t>For training, we will include steps such as converting grayscale to RGB, resizing, cropping, horizontal flipping, rotation, color adjustment, conversion to tensor, and normalization.</a:t>
            </a:r>
          </a:p>
          <a:p>
            <a:endParaRPr lang="en-US" dirty="0">
              <a:solidFill>
                <a:schemeClr val="tx1"/>
              </a:solidFill>
            </a:endParaRPr>
          </a:p>
          <a:p>
            <a:r>
              <a:rPr lang="en-US" dirty="0">
                <a:solidFill>
                  <a:schemeClr val="tx1"/>
                </a:solidFill>
              </a:rPr>
              <a:t>For validation and testing, we will only do RGB conversion, resizing, conversion to tensor, normalization.</a:t>
            </a:r>
          </a:p>
          <a:p>
            <a:endParaRPr lang="en-US" dirty="0">
              <a:solidFill>
                <a:schemeClr val="tx1"/>
              </a:solidFill>
            </a:endParaRPr>
          </a:p>
          <a:p>
            <a:r>
              <a:rPr lang="en-US" dirty="0">
                <a:solidFill>
                  <a:schemeClr val="tx1"/>
                </a:solidFill>
              </a:rPr>
              <a:t>For training, we want to add more diversity to the dataset, more variations means more data for the model to train on.</a:t>
            </a:r>
          </a:p>
          <a:p>
            <a:endParaRPr lang="en-US" dirty="0">
              <a:solidFill>
                <a:schemeClr val="tx1"/>
              </a:solidFill>
            </a:endParaRPr>
          </a:p>
          <a:p>
            <a:r>
              <a:rPr lang="en-US" dirty="0">
                <a:solidFill>
                  <a:schemeClr val="tx1"/>
                </a:solidFill>
              </a:rPr>
              <a:t>But for </a:t>
            </a:r>
            <a:r>
              <a:rPr lang="en-US" dirty="0" err="1">
                <a:solidFill>
                  <a:schemeClr val="tx1"/>
                </a:solidFill>
              </a:rPr>
              <a:t>val</a:t>
            </a:r>
            <a:r>
              <a:rPr lang="en-US" dirty="0">
                <a:solidFill>
                  <a:schemeClr val="tx1"/>
                </a:solidFill>
              </a:rPr>
              <a:t> and testing, we only want to see how well it generalizes to unseen data. More augmentation would make it inconsistent on how the model is being tested.</a:t>
            </a:r>
          </a:p>
        </p:txBody>
      </p:sp>
      <p:sp>
        <p:nvSpPr>
          <p:cNvPr id="7" name="TextBox 6">
            <a:extLst>
              <a:ext uri="{FF2B5EF4-FFF2-40B4-BE49-F238E27FC236}">
                <a16:creationId xmlns:a16="http://schemas.microsoft.com/office/drawing/2014/main" id="{97184049-04D9-032A-602E-EBF87F0E7D24}"/>
              </a:ext>
            </a:extLst>
          </p:cNvPr>
          <p:cNvSpPr txBox="1"/>
          <p:nvPr/>
        </p:nvSpPr>
        <p:spPr>
          <a:xfrm>
            <a:off x="640773" y="408710"/>
            <a:ext cx="3931227" cy="307777"/>
          </a:xfrm>
          <a:prstGeom prst="rect">
            <a:avLst/>
          </a:prstGeom>
          <a:noFill/>
        </p:spPr>
        <p:txBody>
          <a:bodyPr wrap="square" rtlCol="0">
            <a:spAutoFit/>
          </a:bodyPr>
          <a:lstStyle/>
          <a:p>
            <a:r>
              <a:rPr lang="en-US" dirty="0">
                <a:solidFill>
                  <a:schemeClr val="tx1"/>
                </a:solidFill>
              </a:rPr>
              <a:t>1. Data setup and Data class</a:t>
            </a:r>
          </a:p>
        </p:txBody>
      </p:sp>
      <p:pic>
        <p:nvPicPr>
          <p:cNvPr id="6" name="Picture 5">
            <a:extLst>
              <a:ext uri="{FF2B5EF4-FFF2-40B4-BE49-F238E27FC236}">
                <a16:creationId xmlns:a16="http://schemas.microsoft.com/office/drawing/2014/main" id="{15D1A915-5F67-049C-06F3-24C714A45548}"/>
              </a:ext>
            </a:extLst>
          </p:cNvPr>
          <p:cNvPicPr>
            <a:picLocks noChangeAspect="1"/>
          </p:cNvPicPr>
          <p:nvPr/>
        </p:nvPicPr>
        <p:blipFill>
          <a:blip r:embed="rId3"/>
          <a:stretch>
            <a:fillRect/>
          </a:stretch>
        </p:blipFill>
        <p:spPr>
          <a:xfrm>
            <a:off x="4250754" y="852055"/>
            <a:ext cx="4803192" cy="3482727"/>
          </a:xfrm>
          <a:prstGeom prst="rect">
            <a:avLst/>
          </a:prstGeom>
        </p:spPr>
      </p:pic>
    </p:spTree>
    <p:extLst>
      <p:ext uri="{BB962C8B-B14F-4D97-AF65-F5344CB8AC3E}">
        <p14:creationId xmlns:p14="http://schemas.microsoft.com/office/powerpoint/2010/main" val="1019208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7" name="TextBox 6">
            <a:extLst>
              <a:ext uri="{FF2B5EF4-FFF2-40B4-BE49-F238E27FC236}">
                <a16:creationId xmlns:a16="http://schemas.microsoft.com/office/drawing/2014/main" id="{97184049-04D9-032A-602E-EBF87F0E7D24}"/>
              </a:ext>
            </a:extLst>
          </p:cNvPr>
          <p:cNvSpPr txBox="1"/>
          <p:nvPr/>
        </p:nvSpPr>
        <p:spPr>
          <a:xfrm>
            <a:off x="640773" y="408710"/>
            <a:ext cx="3931227" cy="307777"/>
          </a:xfrm>
          <a:prstGeom prst="rect">
            <a:avLst/>
          </a:prstGeom>
          <a:noFill/>
        </p:spPr>
        <p:txBody>
          <a:bodyPr wrap="square" rtlCol="0">
            <a:spAutoFit/>
          </a:bodyPr>
          <a:lstStyle/>
          <a:p>
            <a:r>
              <a:rPr lang="en-US" dirty="0">
                <a:solidFill>
                  <a:schemeClr val="tx1"/>
                </a:solidFill>
              </a:rPr>
              <a:t>1. Data setup and Data class</a:t>
            </a:r>
          </a:p>
        </p:txBody>
      </p:sp>
      <p:pic>
        <p:nvPicPr>
          <p:cNvPr id="3" name="Picture 2">
            <a:extLst>
              <a:ext uri="{FF2B5EF4-FFF2-40B4-BE49-F238E27FC236}">
                <a16:creationId xmlns:a16="http://schemas.microsoft.com/office/drawing/2014/main" id="{13DB4327-8854-E21F-9706-CF3545DADD6F}"/>
              </a:ext>
            </a:extLst>
          </p:cNvPr>
          <p:cNvPicPr>
            <a:picLocks noChangeAspect="1"/>
          </p:cNvPicPr>
          <p:nvPr/>
        </p:nvPicPr>
        <p:blipFill>
          <a:blip r:embed="rId3"/>
          <a:stretch>
            <a:fillRect/>
          </a:stretch>
        </p:blipFill>
        <p:spPr>
          <a:xfrm>
            <a:off x="4572000" y="687196"/>
            <a:ext cx="4516510" cy="3769108"/>
          </a:xfrm>
          <a:prstGeom prst="rect">
            <a:avLst/>
          </a:prstGeom>
        </p:spPr>
      </p:pic>
      <p:sp>
        <p:nvSpPr>
          <p:cNvPr id="5" name="TextBox 4">
            <a:extLst>
              <a:ext uri="{FF2B5EF4-FFF2-40B4-BE49-F238E27FC236}">
                <a16:creationId xmlns:a16="http://schemas.microsoft.com/office/drawing/2014/main" id="{AC18EACE-0F74-C660-3D29-916F9EBAE3C3}"/>
              </a:ext>
            </a:extLst>
          </p:cNvPr>
          <p:cNvSpPr txBox="1"/>
          <p:nvPr/>
        </p:nvSpPr>
        <p:spPr>
          <a:xfrm>
            <a:off x="90054" y="742295"/>
            <a:ext cx="4080502" cy="3754874"/>
          </a:xfrm>
          <a:prstGeom prst="rect">
            <a:avLst/>
          </a:prstGeom>
          <a:noFill/>
        </p:spPr>
        <p:txBody>
          <a:bodyPr wrap="square" rtlCol="0">
            <a:spAutoFit/>
          </a:bodyPr>
          <a:lstStyle/>
          <a:p>
            <a:r>
              <a:rPr lang="en-US" dirty="0">
                <a:solidFill>
                  <a:schemeClr val="tx1"/>
                </a:solidFill>
              </a:rPr>
              <a:t>Here, we will create the custom dataset, and also the data loaders.</a:t>
            </a:r>
          </a:p>
          <a:p>
            <a:endParaRPr lang="en-US" dirty="0">
              <a:solidFill>
                <a:schemeClr val="tx1"/>
              </a:solidFill>
            </a:endParaRPr>
          </a:p>
          <a:p>
            <a:r>
              <a:rPr lang="en-US" dirty="0">
                <a:solidFill>
                  <a:schemeClr val="tx1"/>
                </a:solidFill>
              </a:rPr>
              <a:t>You will see that at first, the train and </a:t>
            </a:r>
            <a:r>
              <a:rPr lang="en-US" dirty="0" err="1">
                <a:solidFill>
                  <a:schemeClr val="tx1"/>
                </a:solidFill>
              </a:rPr>
              <a:t>val</a:t>
            </a:r>
            <a:r>
              <a:rPr lang="en-US" dirty="0">
                <a:solidFill>
                  <a:schemeClr val="tx1"/>
                </a:solidFill>
              </a:rPr>
              <a:t> data is being combined, then shuffled and split again into 80/20. This is because in the original validation set, there were only 8 NORMAL and 8 PNEUMONIA images, which is extremely low compared to the training dataset.</a:t>
            </a:r>
          </a:p>
          <a:p>
            <a:endParaRPr lang="en-US" dirty="0">
              <a:solidFill>
                <a:schemeClr val="tx1"/>
              </a:solidFill>
            </a:endParaRPr>
          </a:p>
          <a:p>
            <a:r>
              <a:rPr lang="en-US" dirty="0">
                <a:solidFill>
                  <a:schemeClr val="tx1"/>
                </a:solidFill>
              </a:rPr>
              <a:t>We use batch size of 4 for training, but this value can be adjusted based on how much GPU memory you have. </a:t>
            </a:r>
          </a:p>
          <a:p>
            <a:endParaRPr lang="en-US" dirty="0">
              <a:solidFill>
                <a:schemeClr val="tx1"/>
              </a:solidFill>
            </a:endParaRPr>
          </a:p>
          <a:p>
            <a:r>
              <a:rPr lang="en-US" dirty="0">
                <a:solidFill>
                  <a:schemeClr val="tx1"/>
                </a:solidFill>
              </a:rPr>
              <a:t>In the next section we will show the data distribution and some of the original x ray images.</a:t>
            </a:r>
          </a:p>
        </p:txBody>
      </p:sp>
    </p:spTree>
    <p:extLst>
      <p:ext uri="{BB962C8B-B14F-4D97-AF65-F5344CB8AC3E}">
        <p14:creationId xmlns:p14="http://schemas.microsoft.com/office/powerpoint/2010/main" val="2153575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4" name="TextBox 3">
            <a:extLst>
              <a:ext uri="{FF2B5EF4-FFF2-40B4-BE49-F238E27FC236}">
                <a16:creationId xmlns:a16="http://schemas.microsoft.com/office/drawing/2014/main" id="{644806B1-FEA3-8625-E497-1F4D2AB1F5A3}"/>
              </a:ext>
            </a:extLst>
          </p:cNvPr>
          <p:cNvSpPr txBox="1"/>
          <p:nvPr/>
        </p:nvSpPr>
        <p:spPr>
          <a:xfrm>
            <a:off x="90054" y="852055"/>
            <a:ext cx="4481946" cy="1815882"/>
          </a:xfrm>
          <a:prstGeom prst="rect">
            <a:avLst/>
          </a:prstGeom>
          <a:noFill/>
        </p:spPr>
        <p:txBody>
          <a:bodyPr wrap="square" rtlCol="0">
            <a:spAutoFit/>
          </a:bodyPr>
          <a:lstStyle/>
          <a:p>
            <a:r>
              <a:rPr lang="en-US" dirty="0">
                <a:solidFill>
                  <a:schemeClr val="tx1"/>
                </a:solidFill>
              </a:rPr>
              <a:t>Here we will define 2 functions, one to </a:t>
            </a:r>
            <a:r>
              <a:rPr lang="en-US" dirty="0" err="1">
                <a:solidFill>
                  <a:schemeClr val="tx1"/>
                </a:solidFill>
              </a:rPr>
              <a:t>denormalize</a:t>
            </a:r>
            <a:r>
              <a:rPr lang="en-US" dirty="0">
                <a:solidFill>
                  <a:schemeClr val="tx1"/>
                </a:solidFill>
              </a:rPr>
              <a:t> the image, and the other to display the images on matplotlib.</a:t>
            </a:r>
          </a:p>
          <a:p>
            <a:endParaRPr lang="en-US" dirty="0">
              <a:solidFill>
                <a:schemeClr val="tx1"/>
              </a:solidFill>
            </a:endParaRPr>
          </a:p>
          <a:p>
            <a:r>
              <a:rPr lang="en-US" dirty="0">
                <a:solidFill>
                  <a:schemeClr val="tx1"/>
                </a:solidFill>
              </a:rPr>
              <a:t>Since the data already went through preprocessing in the dataset class, if we just display the images using the </a:t>
            </a:r>
            <a:r>
              <a:rPr lang="en-US" dirty="0" err="1">
                <a:solidFill>
                  <a:schemeClr val="tx1"/>
                </a:solidFill>
              </a:rPr>
              <a:t>dataloader</a:t>
            </a:r>
            <a:r>
              <a:rPr lang="en-US" dirty="0">
                <a:solidFill>
                  <a:schemeClr val="tx1"/>
                </a:solidFill>
              </a:rPr>
              <a:t>, it will show normalized images, therefore we need to </a:t>
            </a:r>
            <a:r>
              <a:rPr lang="en-US" dirty="0" err="1">
                <a:solidFill>
                  <a:schemeClr val="tx1"/>
                </a:solidFill>
              </a:rPr>
              <a:t>denormalize</a:t>
            </a:r>
            <a:r>
              <a:rPr lang="en-US" dirty="0">
                <a:solidFill>
                  <a:schemeClr val="tx1"/>
                </a:solidFill>
              </a:rPr>
              <a:t> it first.</a:t>
            </a:r>
          </a:p>
        </p:txBody>
      </p:sp>
      <p:sp>
        <p:nvSpPr>
          <p:cNvPr id="7" name="TextBox 6">
            <a:extLst>
              <a:ext uri="{FF2B5EF4-FFF2-40B4-BE49-F238E27FC236}">
                <a16:creationId xmlns:a16="http://schemas.microsoft.com/office/drawing/2014/main" id="{97184049-04D9-032A-602E-EBF87F0E7D24}"/>
              </a:ext>
            </a:extLst>
          </p:cNvPr>
          <p:cNvSpPr txBox="1"/>
          <p:nvPr/>
        </p:nvSpPr>
        <p:spPr>
          <a:xfrm>
            <a:off x="640773" y="408710"/>
            <a:ext cx="3931227" cy="307777"/>
          </a:xfrm>
          <a:prstGeom prst="rect">
            <a:avLst/>
          </a:prstGeom>
          <a:noFill/>
        </p:spPr>
        <p:txBody>
          <a:bodyPr wrap="square" rtlCol="0">
            <a:spAutoFit/>
          </a:bodyPr>
          <a:lstStyle/>
          <a:p>
            <a:r>
              <a:rPr lang="en-US" dirty="0">
                <a:solidFill>
                  <a:schemeClr val="tx1"/>
                </a:solidFill>
              </a:rPr>
              <a:t>2. Visualization of data</a:t>
            </a:r>
          </a:p>
        </p:txBody>
      </p:sp>
      <p:pic>
        <p:nvPicPr>
          <p:cNvPr id="3" name="Picture 2">
            <a:extLst>
              <a:ext uri="{FF2B5EF4-FFF2-40B4-BE49-F238E27FC236}">
                <a16:creationId xmlns:a16="http://schemas.microsoft.com/office/drawing/2014/main" id="{32F5A031-9EF8-0EDE-30FE-FCED7540CF4B}"/>
              </a:ext>
            </a:extLst>
          </p:cNvPr>
          <p:cNvPicPr>
            <a:picLocks noChangeAspect="1"/>
          </p:cNvPicPr>
          <p:nvPr/>
        </p:nvPicPr>
        <p:blipFill>
          <a:blip r:embed="rId3"/>
          <a:stretch>
            <a:fillRect/>
          </a:stretch>
        </p:blipFill>
        <p:spPr>
          <a:xfrm>
            <a:off x="4972316" y="188402"/>
            <a:ext cx="4081629" cy="2469193"/>
          </a:xfrm>
          <a:prstGeom prst="rect">
            <a:avLst/>
          </a:prstGeom>
        </p:spPr>
      </p:pic>
      <p:pic>
        <p:nvPicPr>
          <p:cNvPr id="6" name="Picture 5">
            <a:extLst>
              <a:ext uri="{FF2B5EF4-FFF2-40B4-BE49-F238E27FC236}">
                <a16:creationId xmlns:a16="http://schemas.microsoft.com/office/drawing/2014/main" id="{4502F0FD-3D4B-B63D-E126-3966EAD87D38}"/>
              </a:ext>
            </a:extLst>
          </p:cNvPr>
          <p:cNvPicPr>
            <a:picLocks noChangeAspect="1"/>
          </p:cNvPicPr>
          <p:nvPr/>
        </p:nvPicPr>
        <p:blipFill>
          <a:blip r:embed="rId4"/>
          <a:stretch>
            <a:fillRect/>
          </a:stretch>
        </p:blipFill>
        <p:spPr>
          <a:xfrm>
            <a:off x="4972317" y="2813090"/>
            <a:ext cx="4081629" cy="2107479"/>
          </a:xfrm>
          <a:prstGeom prst="rect">
            <a:avLst/>
          </a:prstGeom>
        </p:spPr>
      </p:pic>
    </p:spTree>
    <p:extLst>
      <p:ext uri="{BB962C8B-B14F-4D97-AF65-F5344CB8AC3E}">
        <p14:creationId xmlns:p14="http://schemas.microsoft.com/office/powerpoint/2010/main" val="68719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4" name="TextBox 3">
            <a:extLst>
              <a:ext uri="{FF2B5EF4-FFF2-40B4-BE49-F238E27FC236}">
                <a16:creationId xmlns:a16="http://schemas.microsoft.com/office/drawing/2014/main" id="{644806B1-FEA3-8625-E497-1F4D2AB1F5A3}"/>
              </a:ext>
            </a:extLst>
          </p:cNvPr>
          <p:cNvSpPr txBox="1"/>
          <p:nvPr/>
        </p:nvSpPr>
        <p:spPr>
          <a:xfrm>
            <a:off x="90054" y="852055"/>
            <a:ext cx="3403995" cy="2677656"/>
          </a:xfrm>
          <a:prstGeom prst="rect">
            <a:avLst/>
          </a:prstGeom>
          <a:noFill/>
        </p:spPr>
        <p:txBody>
          <a:bodyPr wrap="square" rtlCol="0">
            <a:spAutoFit/>
          </a:bodyPr>
          <a:lstStyle/>
          <a:p>
            <a:r>
              <a:rPr lang="en-US" dirty="0">
                <a:solidFill>
                  <a:schemeClr val="tx1"/>
                </a:solidFill>
              </a:rPr>
              <a:t>4 images are displayed here from the test dataset. There are 3 PNEUMONIA and 1 NORMAL images. </a:t>
            </a:r>
          </a:p>
          <a:p>
            <a:endParaRPr lang="en-US" dirty="0">
              <a:solidFill>
                <a:schemeClr val="tx1"/>
              </a:solidFill>
            </a:endParaRPr>
          </a:p>
          <a:p>
            <a:r>
              <a:rPr lang="en-US" dirty="0">
                <a:solidFill>
                  <a:schemeClr val="tx1"/>
                </a:solidFill>
              </a:rPr>
              <a:t>Are you able to spot the difference between positive and negative pneumonia? </a:t>
            </a:r>
          </a:p>
          <a:p>
            <a:endParaRPr lang="en-US" dirty="0">
              <a:solidFill>
                <a:schemeClr val="tx1"/>
              </a:solidFill>
            </a:endParaRPr>
          </a:p>
          <a:p>
            <a:r>
              <a:rPr lang="en-US" dirty="0">
                <a:solidFill>
                  <a:schemeClr val="tx1"/>
                </a:solidFill>
              </a:rPr>
              <a:t>I am not a doctor or an expert so I am unable to tell. But I will provide the enlarged images in the next 2 slides for you to inspect.</a:t>
            </a:r>
          </a:p>
        </p:txBody>
      </p:sp>
      <p:sp>
        <p:nvSpPr>
          <p:cNvPr id="7" name="TextBox 6">
            <a:extLst>
              <a:ext uri="{FF2B5EF4-FFF2-40B4-BE49-F238E27FC236}">
                <a16:creationId xmlns:a16="http://schemas.microsoft.com/office/drawing/2014/main" id="{97184049-04D9-032A-602E-EBF87F0E7D24}"/>
              </a:ext>
            </a:extLst>
          </p:cNvPr>
          <p:cNvSpPr txBox="1"/>
          <p:nvPr/>
        </p:nvSpPr>
        <p:spPr>
          <a:xfrm>
            <a:off x="640773" y="408710"/>
            <a:ext cx="3931227" cy="307777"/>
          </a:xfrm>
          <a:prstGeom prst="rect">
            <a:avLst/>
          </a:prstGeom>
          <a:noFill/>
        </p:spPr>
        <p:txBody>
          <a:bodyPr wrap="square" rtlCol="0">
            <a:spAutoFit/>
          </a:bodyPr>
          <a:lstStyle/>
          <a:p>
            <a:r>
              <a:rPr lang="en-US" dirty="0">
                <a:solidFill>
                  <a:schemeClr val="tx1"/>
                </a:solidFill>
              </a:rPr>
              <a:t>2. Visualization of data</a:t>
            </a:r>
          </a:p>
        </p:txBody>
      </p:sp>
      <p:pic>
        <p:nvPicPr>
          <p:cNvPr id="9" name="Picture 8">
            <a:extLst>
              <a:ext uri="{FF2B5EF4-FFF2-40B4-BE49-F238E27FC236}">
                <a16:creationId xmlns:a16="http://schemas.microsoft.com/office/drawing/2014/main" id="{4E124799-F023-1D77-E2EC-64A70BF8DA92}"/>
              </a:ext>
            </a:extLst>
          </p:cNvPr>
          <p:cNvPicPr>
            <a:picLocks noChangeAspect="1"/>
          </p:cNvPicPr>
          <p:nvPr/>
        </p:nvPicPr>
        <p:blipFill>
          <a:blip r:embed="rId3"/>
          <a:stretch>
            <a:fillRect/>
          </a:stretch>
        </p:blipFill>
        <p:spPr>
          <a:xfrm>
            <a:off x="3818787" y="1154143"/>
            <a:ext cx="5235160" cy="2677656"/>
          </a:xfrm>
          <a:prstGeom prst="rect">
            <a:avLst/>
          </a:prstGeom>
        </p:spPr>
      </p:pic>
    </p:spTree>
    <p:extLst>
      <p:ext uri="{BB962C8B-B14F-4D97-AF65-F5344CB8AC3E}">
        <p14:creationId xmlns:p14="http://schemas.microsoft.com/office/powerpoint/2010/main" val="3947713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7577B8D-33E2-BFA0-23C3-B84626747F7D}"/>
              </a:ext>
            </a:extLst>
          </p:cNvPr>
          <p:cNvSpPr>
            <a:spLocks noGrp="1"/>
          </p:cNvSpPr>
          <p:nvPr>
            <p:ph type="body" idx="1"/>
          </p:nvPr>
        </p:nvSpPr>
        <p:spPr/>
        <p:txBody>
          <a:bodyPr/>
          <a:lstStyle/>
          <a:p>
            <a:endParaRPr lang="en-US"/>
          </a:p>
        </p:txBody>
      </p:sp>
      <p:pic>
        <p:nvPicPr>
          <p:cNvPr id="9" name="Picture 8">
            <a:extLst>
              <a:ext uri="{FF2B5EF4-FFF2-40B4-BE49-F238E27FC236}">
                <a16:creationId xmlns:a16="http://schemas.microsoft.com/office/drawing/2014/main" id="{EB8CB03A-B604-B413-B801-D77F624CDD91}"/>
              </a:ext>
            </a:extLst>
          </p:cNvPr>
          <p:cNvPicPr>
            <a:picLocks noChangeAspect="1"/>
          </p:cNvPicPr>
          <p:nvPr/>
        </p:nvPicPr>
        <p:blipFill>
          <a:blip r:embed="rId2"/>
          <a:stretch>
            <a:fillRect/>
          </a:stretch>
        </p:blipFill>
        <p:spPr>
          <a:xfrm>
            <a:off x="137393" y="518108"/>
            <a:ext cx="8869214" cy="4380993"/>
          </a:xfrm>
          <a:prstGeom prst="rect">
            <a:avLst/>
          </a:prstGeom>
        </p:spPr>
      </p:pic>
    </p:spTree>
    <p:extLst>
      <p:ext uri="{BB962C8B-B14F-4D97-AF65-F5344CB8AC3E}">
        <p14:creationId xmlns:p14="http://schemas.microsoft.com/office/powerpoint/2010/main" val="511002880"/>
      </p:ext>
    </p:extLst>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641</TotalTime>
  <Words>1751</Words>
  <Application>Microsoft Office PowerPoint</Application>
  <PresentationFormat>On-screen Show (16:9)</PresentationFormat>
  <Paragraphs>139</Paragraphs>
  <Slides>26</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Average</vt:lpstr>
      <vt:lpstr>Oswald</vt:lpstr>
      <vt:lpstr>Arial</vt:lpstr>
      <vt:lpstr>Slate</vt:lpstr>
      <vt:lpstr>Analysis and Prediction of Pneumonia using Chest X-Rays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Jun Xian Tan</cp:lastModifiedBy>
  <cp:revision>5</cp:revision>
  <dcterms:modified xsi:type="dcterms:W3CDTF">2024-10-01T07:02:05Z</dcterms:modified>
</cp:coreProperties>
</file>