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tags+xml" PartName="/ppt/tags/tag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removePersonalInfoOnSave="1" saveSubsetFonts="1">
  <p:sldMasterIdLst>
    <p:sldMasterId id="2147484036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6858000" type="screen4x3"/>
  <p:notesSz cx="7010400" cy="9236075"/>
  <p:custDataLst>
    <p:tags r:id="rId4"/>
  </p:custDataLst>
  <p:defaultTextStyle>
    <a:defPPr>
      <a:defRPr lang="en-US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typeface="Arial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typeface="Arial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typeface="Arial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4136">
          <p15:clr>
            <a:srgbClr val="A4A3A4"/>
          </p15:clr>
        </p15:guide>
        <p15:guide id="4" orient="horz" pos="1929">
          <p15:clr>
            <a:srgbClr val="A4A3A4"/>
          </p15:clr>
        </p15:guide>
        <p15:guide id="5" orient="horz" pos="2537">
          <p15:clr>
            <a:srgbClr val="A4A3A4"/>
          </p15:clr>
        </p15:guide>
        <p15:guide id="6" pos="5381">
          <p15:clr>
            <a:srgbClr val="A4A3A4"/>
          </p15:clr>
        </p15:guide>
        <p15:guide id="7" pos="381">
          <p15:clr>
            <a:srgbClr val="A4A3A4"/>
          </p15:clr>
        </p15:guide>
        <p15:guide id="8" pos="2310">
          <p15:clr>
            <a:srgbClr val="A4A3A4"/>
          </p15:clr>
        </p15:guide>
        <p15:guide id="9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723">
          <p15:clr>
            <a:srgbClr val="A4A3A4"/>
          </p15:clr>
        </p15:guide>
        <p15:guide id="3" pos="3603">
          <p15:clr>
            <a:srgbClr val="A4A3A4"/>
          </p15:clr>
        </p15:guide>
        <p15:guide id="4" pos="739">
          <p15:clr>
            <a:srgbClr val="A4A3A4"/>
          </p15:clr>
        </p15:guide>
        <p15:guide id="5" pos="368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20F"/>
    <a:srgbClr val="B4B4B4"/>
    <a:srgbClr val="3FB6FF"/>
    <a:srgbClr val="FFFFFF"/>
    <a:srgbClr val="EBEBEB"/>
    <a:srgbClr val="000000"/>
    <a:srgbClr val="0092EF"/>
    <a:srgbClr val="C4C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00" autoAdjust="0"/>
  </p:normalViewPr>
  <p:slideViewPr>
    <p:cSldViewPr snapToGrid="0">
      <p:cViewPr varScale="1">
        <p:scale>
          <a:sx n="87" d="100"/>
          <a:sy n="87" d="100"/>
        </p:scale>
        <p:origin x="749" y="67"/>
      </p:cViewPr>
      <p:guideLst>
        <p:guide orient="horz" pos="2058"/>
        <p:guide orient="horz" pos="720"/>
        <p:guide orient="horz" pos="4136"/>
        <p:guide orient="horz" pos="1929"/>
        <p:guide orient="horz" pos="2537"/>
        <p:guide pos="5381"/>
        <p:guide pos="381"/>
        <p:guide pos="2310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60" y="810"/>
      </p:cViewPr>
      <p:guideLst>
        <p:guide orient="horz" pos="2909"/>
        <p:guide pos="723"/>
        <p:guide pos="3603"/>
        <p:guide pos="739"/>
        <p:guide pos="3683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
   <Relationship Id="rId8" Target="theme/theme1.xml" Type="http://schemas.openxmlformats.org/officeDocument/2006/relationships/theme"/>
   <Relationship Id="rId3" Target="handoutMasters/handoutMaster1.xml" Type="http://schemas.openxmlformats.org/officeDocument/2006/relationships/handoutMaster"/>
   <Relationship Id="rId7" Target="viewProps.xml" Type="http://schemas.openxmlformats.org/officeDocument/2006/relationships/viewProps"/>
   <Relationship Id="rId2" Target="notesMasters/notesMaster1.xml" Type="http://schemas.openxmlformats.org/officeDocument/2006/relationships/notesMaster"/>
   <Relationship Id="rId1" Target="slideMasters/slideMaster1.xml" Type="http://schemas.openxmlformats.org/officeDocument/2006/relationships/slideMaster"/>
   <Relationship Id="rId6" Target="presProps.xml" Type="http://schemas.openxmlformats.org/officeDocument/2006/relationships/presProps"/>
   <Relationship Id="rId5" Target="commentAuthors.xml" Type="http://schemas.openxmlformats.org/officeDocument/2006/relationships/commentAuthors"/>
   <Relationship Id="rId4" Target="tags/tag1.xml" Type="http://schemas.openxmlformats.org/officeDocument/2006/relationships/tags"/>
   <Relationship Id="rId9" Target="tableStyles.xml" Type="http://schemas.openxmlformats.org/officeDocument/2006/relationships/tableStyles"/>
   <Relationship Id="rId10" Target="slides/slide1.xml" Type="http://schemas.openxmlformats.org/officeDocument/2006/relationships/slide"/>
   <Relationship Id="rId11" Target="slides/slide2.xml" Type="http://schemas.openxmlformats.org/officeDocument/2006/relationships/slide"/>
   <Relationship Id="rId12" Target="slides/slide3.xml" Type="http://schemas.openxmlformats.org/officeDocument/2006/relationships/slide"/>
   <Relationship Id="rId13" Target="slides/slide4.xml" Type="http://schemas.openxmlformats.org/officeDocument/2006/relationships/slide"/>
   <Relationship Id="rId14" Target="slides/slide5.xml" Type="http://schemas.openxmlformats.org/officeDocument/2006/relationships/slide"/>
   <Relationship Id="rId15" Target="slides/slide6.xml" Type="http://schemas.openxmlformats.org/officeDocument/2006/relationships/slide"/>
   <Relationship Id="rId16" Target="slides/slide7.xml" Type="http://schemas.openxmlformats.org/officeDocument/2006/relationships/slide"/>
   <Relationship Id="rId17" Target="slides/slide8.xml" Type="http://schemas.openxmlformats.org/officeDocument/2006/relationships/slide"/>
   <Relationship Id="rId18" Target="slides/slide9.xml" Type="http://schemas.openxmlformats.org/officeDocument/2006/relationships/slide"/>
   <Relationship Id="rId19" Target="slides/slide10.xml" Type="http://schemas.openxmlformats.org/officeDocument/2006/relationships/slide"/>
   <Relationship Id="rId20" Target="slides/slide11.xml" Type="http://schemas.openxmlformats.org/officeDocument/2006/relationships/slide"/>
   <Relationship Id="rId21" Target="slides/slide12.xml" Type="http://schemas.openxmlformats.org/officeDocument/2006/relationships/slide"/>
   <Relationship Id="rId22" Target="slides/slide13.xml" Type="http://schemas.openxmlformats.org/officeDocument/2006/relationships/slide"/>
   <Relationship Id="rId23" Target="slides/slide14.xml" Type="http://schemas.openxmlformats.org/officeDocument/2006/relationships/slide"/>
   <Relationship Id="rId24" Target="slides/slide15.xml" Type="http://schemas.openxmlformats.org/officeDocument/2006/relationships/slide"/>
   <Relationship Id="rId25" Target="slides/slide16.xml" Type="http://schemas.openxmlformats.org/officeDocument/2006/relationships/slide"/>
   <Relationship Id="rId26" Target="slides/slide17.xml" Type="http://schemas.openxmlformats.org/officeDocument/2006/relationships/slide"/>
   <Relationship Id="rId27" Target="slides/slide18.xml" Type="http://schemas.openxmlformats.org/officeDocument/2006/relationships/slide"/>
   <Relationship Id="rId28" Target="slides/slide19.xml" Type="http://schemas.openxmlformats.org/officeDocument/2006/relationships/slide"/>
   <Relationship Id="rId29" Target="slides/slide20.xml" Type="http://schemas.openxmlformats.org/officeDocument/2006/relationships/slide"/>
   <Relationship Id="rId30" Target="slides/slide21.xml" Type="http://schemas.openxmlformats.org/officeDocument/2006/relationships/slide"/>
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4776" y="8947152"/>
            <a:ext cx="303847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8588" y="8877302"/>
            <a:ext cx="427037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56BE8B4D-E9DC-4065-A7C5-62E8F426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832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8E8E95"/>
            </a:solidFill>
          </a:ln>
        </p:spPr>
        <p:txBody>
          <a:bodyPr vert="horz" lIns="91952" tIns="45976" rIns="91952" bIns="4597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8401" y="4387852"/>
            <a:ext cx="4678363" cy="4156075"/>
          </a:xfrm>
          <a:prstGeom prst="rect">
            <a:avLst/>
          </a:prstGeom>
        </p:spPr>
        <p:txBody>
          <a:bodyPr vert="horz" lIns="91952" tIns="45976" rIns="91952" bIns="45976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4776" y="8943977"/>
            <a:ext cx="279082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marL="0" marR="0" indent="0" algn="l" defTabSz="919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508751" y="8877300"/>
            <a:ext cx="396875" cy="217488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92496263-4020-44A3-B362-8145EDE28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1352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36538" indent="-236538" algn="l" rtl="0" fontAlgn="base">
      <a:lnSpc>
        <a:spcPct val="95000"/>
      </a:lnSpc>
      <a:spcBef>
        <a:spcPct val="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574675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10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_2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_3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_1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8" y="1442636"/>
            <a:ext cx="4014196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4536482" y="1442636"/>
            <a:ext cx="4040781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522288" y="3938588"/>
            <a:ext cx="401419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4557190" y="3938588"/>
            <a:ext cx="4020073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6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7" y="1442636"/>
            <a:ext cx="3920923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2"/>
          </p:nvPr>
        </p:nvSpPr>
        <p:spPr>
          <a:xfrm>
            <a:off x="4675188" y="1424975"/>
            <a:ext cx="3902075" cy="2374294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3"/>
          </p:nvPr>
        </p:nvSpPr>
        <p:spPr>
          <a:xfrm>
            <a:off x="4675188" y="3928056"/>
            <a:ext cx="3902075" cy="2318757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main"/>
          <p:cNvSpPr>
            <a:spLocks noGrp="1"/>
          </p:cNvSpPr>
          <p:nvPr>
            <p:ph type="body" sz="quarter" idx="14"/>
          </p:nvPr>
        </p:nvSpPr>
        <p:spPr>
          <a:xfrm>
            <a:off x="522288" y="3927475"/>
            <a:ext cx="3921125" cy="23193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2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74328" y="1335881"/>
            <a:ext cx="4020400" cy="3167063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main"/>
          <p:cNvSpPr>
            <a:spLocks noGrp="1"/>
          </p:cNvSpPr>
          <p:nvPr>
            <p:ph type="body" sz="quarter" idx="13"/>
          </p:nvPr>
        </p:nvSpPr>
        <p:spPr>
          <a:xfrm>
            <a:off x="474663" y="4622800"/>
            <a:ext cx="8089900" cy="1352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4"/>
          </p:nvPr>
        </p:nvSpPr>
        <p:spPr>
          <a:xfrm>
            <a:off x="4494728" y="1335088"/>
            <a:ext cx="4082535" cy="3168650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9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main"/>
          <p:cNvSpPr>
            <a:spLocks noGrp="1"/>
          </p:cNvSpPr>
          <p:nvPr>
            <p:ph type="pic" sz="quarter" idx="11"/>
          </p:nvPr>
        </p:nvSpPr>
        <p:spPr>
          <a:xfrm>
            <a:off x="522288" y="1377950"/>
            <a:ext cx="8054975" cy="3811588"/>
          </a:xfrm>
        </p:spPr>
        <p:txBody>
          <a:bodyPr/>
          <a:lstStyle/>
          <a:p>
            <a:endParaRPr lang="en-SG"/>
          </a:p>
        </p:txBody>
      </p:sp>
      <p:sp>
        <p:nvSpPr>
          <p:cNvPr id="7" name="Text_main"/>
          <p:cNvSpPr>
            <a:spLocks noGrp="1"/>
          </p:cNvSpPr>
          <p:nvPr>
            <p:ph type="body" sz="quarter" idx="12"/>
          </p:nvPr>
        </p:nvSpPr>
        <p:spPr>
          <a:xfrm>
            <a:off x="522288" y="5332413"/>
            <a:ext cx="8054975" cy="8112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00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ext_main"/>
          <p:cNvSpPr>
            <a:spLocks noGrp="1"/>
          </p:cNvSpPr>
          <p:nvPr>
            <p:ph type="body" sz="quarter" idx="11"/>
          </p:nvPr>
        </p:nvSpPr>
        <p:spPr>
          <a:xfrm>
            <a:off x="522288" y="1403350"/>
            <a:ext cx="8054975" cy="2233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Table_main"/>
          <p:cNvSpPr>
            <a:spLocks noGrp="1"/>
          </p:cNvSpPr>
          <p:nvPr>
            <p:ph type="tbl" sz="quarter" idx="12"/>
          </p:nvPr>
        </p:nvSpPr>
        <p:spPr>
          <a:xfrm>
            <a:off x="522288" y="3860416"/>
            <a:ext cx="8054975" cy="1944687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0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599"/>
            <a:ext cx="7794625" cy="241662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878943"/>
            <a:ext cx="7794625" cy="2367870"/>
          </a:xfr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5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601"/>
            <a:ext cx="7794625" cy="1771650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258457"/>
            <a:ext cx="7794625" cy="1885043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3"/>
          </p:nvPr>
        </p:nvSpPr>
        <p:spPr>
          <a:xfrm>
            <a:off x="685800" y="5224463"/>
            <a:ext cx="7783513" cy="1111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_sup"/>
          <p:cNvSpPr>
            <a:spLocks noGrp="1"/>
          </p:cNvSpPr>
          <p:nvPr>
            <p:ph type="body" sz="quarter" idx="14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8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2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0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2364687E-761B-43D8-B588-F0439F3D23E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903663" y="6246813"/>
            <a:ext cx="2582862" cy="365125"/>
          </a:xfrm>
          <a:prstGeom prst="rect">
            <a:avLst/>
          </a:prstGeom>
        </p:spPr>
        <p:txBody>
          <a:bodyPr/>
          <a:lstStyle>
            <a:lvl1pPr algn="ctr">
              <a:defRPr sz="75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WD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C7802933-C869-4292-A46A-9976A492210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_main"/>
          <p:cNvSpPr>
            <a:spLocks noGrp="1"/>
          </p:cNvSpPr>
          <p:nvPr>
            <p:ph sz="quarter" idx="10"/>
          </p:nvPr>
        </p:nvSpPr>
        <p:spPr>
          <a:xfrm>
            <a:off x="600075" y="1259150"/>
            <a:ext cx="8062913" cy="4600575"/>
          </a:xfrm>
        </p:spPr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B7E9B3E9-92D7-4A9A-945C-109F7F48499B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75C22ED3-74D9-4D1D-998A-509CE6EDB8C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SG" sz="2800" dirty="0">
                <a:solidFill>
                  <a:srgbClr val="4D4D4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Text_sup"/>
          <p:cNvSpPr>
            <a:spLocks noGrp="1"/>
          </p:cNvSpPr>
          <p:nvPr>
            <p:ph type="body" sz="quarter" idx="11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6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21806" y="1442636"/>
            <a:ext cx="3381375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5"/>
          </p:nvPr>
        </p:nvSpPr>
        <p:spPr>
          <a:xfrm>
            <a:off x="7220355" y="1442635"/>
            <a:ext cx="1672436" cy="9144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3823889" y="1443038"/>
            <a:ext cx="3375758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421806" y="3938588"/>
            <a:ext cx="338137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3823888" y="3938588"/>
            <a:ext cx="3375025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26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46113"/>
            <a:ext cx="805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79525"/>
            <a:ext cx="8053388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5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3" r:id="rId2"/>
    <p:sldLayoutId id="2147484074" r:id="rId3"/>
    <p:sldLayoutId id="2147484076" r:id="rId4"/>
    <p:sldLayoutId id="2147484077" r:id="rId5"/>
    <p:sldLayoutId id="2147484078" r:id="rId6"/>
    <p:sldLayoutId id="2147484079" r:id="rId7"/>
    <p:sldLayoutId id="2147484081" r:id="rId8"/>
    <p:sldLayoutId id="2147484085" r:id="rId9"/>
    <p:sldLayoutId id="2147484089" r:id="rId10"/>
    <p:sldLayoutId id="2147484082" r:id="rId11"/>
    <p:sldLayoutId id="2147484083" r:id="rId12"/>
    <p:sldLayoutId id="2147484084" r:id="rId13"/>
    <p:sldLayoutId id="2147484086" r:id="rId14"/>
    <p:sldLayoutId id="2147484087" r:id="rId15"/>
    <p:sldLayoutId id="2147484088" r:id="rId16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0" fontAlgn="base" hangingPunct="0">
        <a:spcBef>
          <a:spcPct val="50000"/>
        </a:spcBef>
        <a:spcAft>
          <a:spcPct val="0"/>
        </a:spcAft>
        <a:buClr>
          <a:srgbClr val="15B1F7"/>
        </a:buClr>
        <a:buSzPct val="70000"/>
        <a:buBlip>
          <a:blip r:embed="rId18"/>
        </a:buBlip>
        <a:defRPr sz="2400">
          <a:solidFill>
            <a:srgbClr val="4D4D4D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dirty="0">
          <a:solidFill>
            <a:srgbClr val="4D4D4D"/>
          </a:solidFill>
          <a:latin typeface="Arial" pitchFamily="34" charset="0"/>
          <a:cs typeface="Arial" pitchFamily="34" charset="0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3pPr>
      <a:lvl4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 sz="1600"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4pPr>
      <a:lvl5pPr marL="1096963" indent="-28575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4D4D4D"/>
          </a:solidFill>
          <a:latin typeface="+mn-lt"/>
          <a:ea typeface="HelveticaNeueLT Std Lt"/>
          <a:cs typeface="HelveticaNeueLT Std Lt" pitchFamily="34" charset="0"/>
        </a:defRPr>
      </a:lvl5pPr>
      <a:lvl6pPr marL="1474470" indent="-2857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</Relationships>
</file>

<file path=ppt/slides/_rels/slide10.xml.rels><?xml version="1.0" encoding="utf-8"?>
<Relationships xmlns="http://schemas.openxmlformats.org/package/2006/relationships">

   <Relationship Id="rId1" Target="../slideLayouts/slideLayout15.xml" Type="http://schemas.openxmlformats.org/officeDocument/2006/relationships/slideLayout"/>

</Relationships>
</file>

<file path=ppt/slides/_rels/slide11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11-4.png" Type="http://schemas.openxmlformats.org/officeDocument/2006/relationships/image"/>
   <Relationship Id="rId5" Target="../media/image-11-5.png" Type="http://schemas.openxmlformats.org/officeDocument/2006/relationships/image"/>
   <Relationship Id="rId6" Target="../media/image-11-6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
   <Relationship Id="rId1" Target="../slideLayouts/slideLayout10.xml" Type="http://schemas.openxmlformats.org/officeDocument/2006/relationships/slideLayout"/>

   <Relationship Id="rId4" Target="../media/image-12-4.png" Type="http://schemas.openxmlformats.org/officeDocument/2006/relationships/image"/>
   <Relationship Id="rId5" Target="../media/image-12-5.png" Type="http://schemas.openxmlformats.org/officeDocument/2006/relationships/image"/>
   <Relationship Id="rId6" Target="../media/image-12-6.png" Type="http://schemas.openxmlformats.org/officeDocument/2006/relationships/image"/>
   <Relationship Id="rId7" Target="../media/image-12-7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14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4-4.png" Type="http://schemas.openxmlformats.org/officeDocument/2006/relationships/image"/>
   <Relationship Id="rId5" Target="../media/image-14-5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5-4.png" Type="http://schemas.openxmlformats.org/officeDocument/2006/relationships/image"/>
   <Relationship Id="rId5" Target="../media/image-15-5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6-4.png" Type="http://schemas.openxmlformats.org/officeDocument/2006/relationships/image"/>
   <Relationship Id="rId5" Target="../media/image-16-5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7-4.png" Type="http://schemas.openxmlformats.org/officeDocument/2006/relationships/image"/>
   <Relationship Id="rId5" Target="../media/image-17-5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
   <Relationship Id="rId1" Target="../slideLayouts/slideLayout13.xml" Type="http://schemas.openxmlformats.org/officeDocument/2006/relationships/slideLayout"/>

   <Relationship Id="rId4" Target="../media/image-18-4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9-4.png" Type="http://schemas.openxmlformats.org/officeDocument/2006/relationships/image"/>
   <Relationship Id="rId5" Target="../media/image-19-5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20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20-4.png" Type="http://schemas.openxmlformats.org/officeDocument/2006/relationships/image"/>
   <Relationship Id="rId5" Target="../media/image-20-5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21-4.png" Type="http://schemas.openxmlformats.org/officeDocument/2006/relationships/image"/>
   <Relationship Id="rId5" Target="../media/image-21-5.png" Type="http://schemas.openxmlformats.org/officeDocument/2006/relationships/image"/>
   <Relationship Id="rId6" Target="../media/image-21-6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4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5.xml.rels><?xml version="1.0" encoding="utf-8"?>
<Relationships xmlns="http://schemas.openxmlformats.org/package/2006/relationships">

   <Relationship Id="rId1" Target="../slideLayouts/slideLayout14.xml" Type="http://schemas.openxmlformats.org/officeDocument/2006/relationships/slideLayout"/>

</Relationships>
</file>

<file path=ppt/slides/_rels/slide6.xml.rels><?xml version="1.0" encoding="utf-8"?>
<Relationships xmlns="http://schemas.openxmlformats.org/package/2006/relationships">

   <Relationship Id="rId1" Target="../slideLayouts/slideLayout13.xml" Type="http://schemas.openxmlformats.org/officeDocument/2006/relationships/slideLayout"/>

   <Relationship Id="rId4" Target="../media/image-6-4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7-4.png" Type="http://schemas.openxmlformats.org/officeDocument/2006/relationships/image"/>
   <Relationship Id="rId5" Target="../media/image-7-5.png" Type="http://schemas.openxmlformats.org/officeDocument/2006/relationships/image"/>
   <Relationship Id="rId6" Target="../media/image-7-6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8-4.png" Type="http://schemas.openxmlformats.org/officeDocument/2006/relationships/image"/>
   <Relationship Id="rId5" Target="../media/image-8-5.png" Type="http://schemas.openxmlformats.org/officeDocument/2006/relationships/image"/>
   <Relationship Id="rId6" Target="../media/image-8-6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9-4.png" Type="http://schemas.openxmlformats.org/officeDocument/2006/relationships/image"/>
   <Relationship Id="rId5" Target="../media/image-9-5.png" Type="http://schemas.openxmlformats.org/officeDocument/2006/relationships/image"/>
   <Relationship Id="rId6" Target="../media/image-9-6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Workload Analysis</a:t>
            </a:r>
            <a:endParaRPr dirty="0" lang="en-US"/>
          </a:p>
        </p:txBody>
      </p:sp>
      <p:sp>
        <p:nvSpPr>
          <p:cNvPr id="3" name="Text_1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15-Aug-2018</a:t>
            </a:r>
            <a:endParaRPr dirty="0" lang="en-US"/>
          </a:p>
        </p:txBody>
      </p:sp>
      <p:sp>
        <p:nvSpPr>
          <p:cNvPr id="4" name="Text_2"/>
          <p:cNvSpPr txBox="1"/>
          <p:nvPr>
            <p:ph idx="10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Auto-Generated by MBPA</a:t>
            </a:r>
            <a:endParaRPr dirty="0" lang="en-US"/>
          </a:p>
        </p:txBody>
      </p:sp>
      <p:sp>
        <p:nvSpPr>
          <p:cNvPr id="5" name="Text_3"/>
          <p:cNvSpPr txBox="1"/>
          <p:nvPr>
            <p:ph idx="12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A2CA WDLabs (contact jun.xu99@gmail.com for tech support)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Size Distribution (cont)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graphicFrame>
        <p:nvGraphicFramePr>
          <p:cNvPr id="4" name="Table1"/>
          <p:cNvGraphicFramePr/>
          <p:nvPr>
            <p:ph idx="11" type="tbl"/>
          </p:nvPr>
        </p:nvGraphicFramePr>
        <p:xfrm>
          <a:off x="674688" y="1371599"/>
          <a:ext cx="7794625" cy="2416629"/>
        </p:xfrm>
        <a:graphic>
          <a:graphicData uri="http://schemas.openxmlformats.org/drawingml/2006/table">
            <a:tbl>
              <a:tblPr/>
              <a:tblGrid>
                <a:gridCol w="1299104"/>
                <a:gridCol w="1299104"/>
                <a:gridCol w="1299104"/>
                <a:gridCol w="1299104"/>
                <a:gridCol w="1299104"/>
                <a:gridCol w="1299104"/>
              </a:tblGrid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Top 5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384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496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3693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894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879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784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1024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240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496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752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1995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150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20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384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496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1698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1087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887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875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761</a:t>
                      </a:r>
                      <a:endParaRPr dirty="0"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2"/>
          <p:cNvGraphicFramePr/>
          <p:nvPr>
            <p:ph idx="12" type="tbl"/>
          </p:nvPr>
        </p:nvGraphicFramePr>
        <p:xfrm>
          <a:off x="674688" y="3878943"/>
          <a:ext cx="7794625" cy="2367870"/>
        </p:xfrm>
        <a:graphic>
          <a:graphicData uri="http://schemas.openxmlformats.org/drawingml/2006/table">
            <a:tbl>
              <a:tblPr/>
              <a:tblGrid>
                <a:gridCol w="866069"/>
                <a:gridCol w="866069"/>
                <a:gridCol w="866069"/>
                <a:gridCol w="866069"/>
                <a:gridCol w="866069"/>
                <a:gridCol w="866069"/>
                <a:gridCol w="866069"/>
                <a:gridCol w="866069"/>
                <a:gridCol w="866069"/>
              </a:tblGrid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Ratio &gt;=size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&gt;=32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&gt;=64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&gt;=256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&gt;=1024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0.910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0.910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0.902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0.696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0.428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0.054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0.973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0.955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0.066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0.994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0.884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0.884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0.874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0.618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0.277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0.050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Ratio &lt;=size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&lt;=32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&lt;=64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&lt;=256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&lt;=1024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0.090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0.090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0.090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0.205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0.331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0.931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0.031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0.917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0.116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0.116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0.116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0.261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0.417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0.935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LBA-Size Distribution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11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11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11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the additional LBA information for sequence/randomness distribition</a:t>
            </a:r>
            <a:endParaRPr dirty="0" lang="en-US"/>
          </a:p>
          <a:p>
            <a:pPr/>
            <a:r>
              <a:rPr dirty="0" lang="en-US" smtClean="0"/>
              <a:t>The more large-size requests and the more narrow LBA range, the more sequetial in a sense</a:t>
            </a:r>
            <a:endParaRPr dirty="0" lang="en-US"/>
          </a:p>
          <a:p>
            <a:pPr/>
            <a:r>
              <a:rPr dirty="0" lang="en-US" smtClean="0"/>
              <a:t>Provide more information than "size vs frequency" curve, but difficult to observe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Queued Next Seek Distance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9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2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58297" y="1442636"/>
            <a:ext cx="3142177" cy="2356633"/>
          </a:xfrm>
          <a:prstGeom prst="rect">
            <a:avLst/>
          </a:prstGeom>
        </p:spPr>
      </p:pic>
      <p:pic>
        <p:nvPicPr>
          <p:cNvPr descr="image-12-5.png" id="5" name="Picture_2"/>
          <p:cNvPicPr>
            <a:picLocks noChangeAspect="1"/>
          </p:cNvPicPr>
          <p:nvPr>
            <p:ph idx="16" type="pic"/>
          </p:nvPr>
        </p:nvPicPr>
        <p:blipFill>
          <a:blip cstate="print" r:embed="rId5"/>
          <a:stretch>
            <a:fillRect/>
          </a:stretch>
        </p:blipFill>
        <p:spPr>
          <a:xfrm>
            <a:off x="4986306" y="1442636"/>
            <a:ext cx="3141133" cy="2355850"/>
          </a:xfrm>
          <a:prstGeom prst="rect">
            <a:avLst/>
          </a:prstGeom>
        </p:spPr>
      </p:pic>
      <p:pic>
        <p:nvPicPr>
          <p:cNvPr descr="image-12-6.png" id="6" name="Picture_3"/>
          <p:cNvPicPr>
            <a:picLocks noChangeAspect="1"/>
          </p:cNvPicPr>
          <p:nvPr>
            <p:ph idx="17" type="pic"/>
          </p:nvPr>
        </p:nvPicPr>
        <p:blipFill>
          <a:blip cstate="print" r:embed="rId6"/>
          <a:stretch>
            <a:fillRect/>
          </a:stretch>
        </p:blipFill>
        <p:spPr>
          <a:xfrm>
            <a:off x="990569" y="3938588"/>
            <a:ext cx="3077633" cy="2308225"/>
          </a:xfrm>
          <a:prstGeom prst="rect">
            <a:avLst/>
          </a:prstGeom>
        </p:spPr>
      </p:pic>
      <p:pic>
        <p:nvPicPr>
          <p:cNvPr descr="image-12-7.png" id="7" name="Picture_4"/>
          <p:cNvPicPr>
            <a:picLocks noChangeAspect="1"/>
          </p:cNvPicPr>
          <p:nvPr>
            <p:ph idx="18" type="pic"/>
          </p:nvPr>
        </p:nvPicPr>
        <p:blipFill>
          <a:blip cstate="print" r:embed="rId7"/>
          <a:stretch>
            <a:fillRect/>
          </a:stretch>
        </p:blipFill>
        <p:spPr>
          <a:xfrm>
            <a:off x="5028664" y="3938588"/>
            <a:ext cx="3077125" cy="23078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Queued Next Seek Distance (cont)</a:t>
            </a:r>
            <a:endParaRPr dirty="0" lang="en-US"/>
          </a:p>
        </p:txBody>
      </p:sp>
      <p:sp>
        <p:nvSpPr>
          <p:cNvPr id="3" name="Text_up"/>
          <p:cNvSpPr txBox="1"/>
          <p:nvPr>
            <p:ph idx="11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sp>
        <p:nvSpPr>
          <p:cNvPr id="4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the mode value vs ratio; when value is zero, the higher the ratio, the more sequential the workload</a:t>
            </a:r>
            <a:endParaRPr dirty="0" lang="en-US"/>
          </a:p>
          <a:p>
            <a:pPr/>
            <a:r>
              <a:rPr dirty="0" lang="en-US" smtClean="0"/>
              <a:t>Observe if seek distance drop quickly wrt queue length; if so, the stream is mixed and cache plays important role</a:t>
            </a:r>
            <a:endParaRPr dirty="0" lang="en-US"/>
          </a:p>
          <a:p>
            <a:pPr/>
            <a:r>
              <a:rPr dirty="0" lang="en-US" smtClean="0"/>
              <a:t>Sequence vs Randomness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Overall- Mode=0 with ratio= 1.0857 and sequence Unknown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Write- Mode=0 with ratio= 0.01881 and sequence Very low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Read- Mode=0 with ratio= 1.0092 and sequence Unknown  at QL=1; Higher rate possibly for long length than 128; Strong mixed streams detected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Sequential CMD Ratio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4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4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sequence ratio with or without size constraint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changes sharply wrt queue length, the workload has strong mixed streams, i.e., the cache shall play important role; otherwise, if the curve is flat, there is no or less (mixed) streams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with size contraint is much smaller than the one without, the average stream size is small (default 1024 blocks);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Near Sequential CMD Ratio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5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5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near sequence ratio with or without size constraint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changes sharply wrt queue length, the workload has strong mixed streams, i.e., the cache shall play important role; otherwise, if the curve is flat, there is no or less (mixed) streams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with size contraint is much smaller than the one without, the average stream size is small (default 1024 blocks);</a:t>
            </a:r>
            <a:endParaRPr dirty="0" lang="en-US"/>
          </a:p>
          <a:p>
            <a:pPr/>
            <a:r>
              <a:rPr dirty="0" lang="en-US" smtClean="0"/>
              <a:t>Compare the surves with or without gap to check the locality</a:t>
            </a: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Frequented Write Update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6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6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frequented write update blk &amp; cmd ratio for write amplifcation (WA) &amp; hit frequency for cache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Higher cmd update ratio than blk ratio usually leads to much higher WA ratio than the mininum ratio; if cmd and blk ratios are close, minimun WA is possible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High hit frequency usually means the necesity of write cache subject to hit recency</a:t>
            </a:r>
            <a:endParaRPr dirty="0" lang="en-US"/>
          </a:p>
          <a:p>
            <a:pPr/>
            <a:r>
              <a:rPr dirty="0" lang="en-US" smtClean="0"/>
              <a:t>Updated blk ratio 0.36308&amp; Updated cmd ratio: freq 0.21085</a:t>
            </a:r>
            <a:endParaRPr dirty="0" lang="en-US"/>
          </a:p>
          <a:p>
            <a:pPr/>
            <a:r>
              <a:rPr dirty="0" lang="en-US" smtClean="0"/>
              <a:t>The minimun amplification ratio is 1.2295, if only the updated blocks in one request are written to the new places</a:t>
            </a:r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Timed Write Update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7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7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timed write update blk &amp; cmd ratio for write amplifcation (WA) &amp; update trend vs time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Higher cmd update ratio than blk ratio usually leads to much higher WA ratio than the mininum ratio; if cmd and blk ratios are close, minimun WA is possible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A linear line usually means a relatively steady update trend, i.e., the update is relatively constant for this workload</a:t>
            </a:r>
            <a:endParaRPr dirty="0" lang="en-US"/>
          </a:p>
          <a:p>
            <a:pPr/>
            <a:r>
              <a:rPr dirty="0" lang="en-US" smtClean="0"/>
              <a:t>Updated blk ratio 0.18669&amp; Updated cmd ratio: freq 0.21085</a:t>
            </a:r>
            <a:endParaRPr dirty="0" lang="en-US"/>
          </a:p>
          <a:p>
            <a:pPr/>
            <a:r>
              <a:rPr dirty="0" lang="en-US" smtClean="0"/>
              <a:t>The minimun amplification ratio is 1.2295, if only the updated blocks in one request are written to the new places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Stack Distance (Write)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8-4.png" id="4" name="Picture_main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2008717" y="1377950"/>
            <a:ext cx="5082117" cy="3811588"/>
          </a:xfrm>
          <a:prstGeom prst="rect">
            <a:avLst/>
          </a:prstGeom>
        </p:spPr>
      </p:pic>
      <p:sp>
        <p:nvSpPr>
          <p:cNvPr id="5" name="Text_main"/>
          <p:cNvSpPr txBox="1"/>
          <p:nvPr>
            <p:ph idx="12" type="body"/>
          </p:nvPr>
        </p:nvSpPr>
        <p:spPr>
          <a:noFill/>
        </p:spPr>
        <p:txBody>
          <a:bodyPr rtlCol="0" wrap="square"/>
          <a:lstStyle/>
          <a:p>
            <a:pPr/>
            <a:endParaRPr dirty="0" lang="en-US"/>
          </a:p>
          <a:p>
            <a:pPr/>
            <a:r>
              <a:rPr dirty="0" lang="en-US" smtClean="0"/>
              <a:t>The top 5 partial hit frequency are 4,3,3,3,3, with stack distance 81,47,48,53,78,</a:t>
            </a:r>
            <a:endParaRPr dirty="0" lang="en-US"/>
          </a:p>
          <a:p>
            <a:pPr/>
            <a:r>
              <a:rPr dirty="0" lang="en-US" smtClean="0"/>
              <a:t>The top 5 full hit frequency are 7,5,5,5,5, with stack distance 52,18,44,50,73,</a:t>
            </a:r>
            <a:endParaRPr dirty="0" lang="en-US"/>
          </a:p>
          <a:p>
            <a:pPr/>
            <a:r>
              <a:rPr dirty="0" lang="en-US" smtClean="0"/>
              <a:t>The stack distances 52 is roughly 4.1319 seconds</a:t>
            </a:r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Write Hit LBA &amp; Size Dist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9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9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hit frequency vs size/LBA distribution</a:t>
            </a:r>
            <a:endParaRPr dirty="0" lang="en-US"/>
          </a:p>
          <a:p>
            <a:pPr/>
            <a:r>
              <a:rPr dirty="0" lang="en-US" smtClean="0"/>
              <a:t>The top 5 partial hit frequency are 10,10,10,9,9, in the LBA range of [63499898,63564760),[63629622,63694484),[64213380,64278242),[63889070,63953932),[64472828,64537690),</a:t>
            </a:r>
            <a:endParaRPr dirty="0" lang="en-US"/>
          </a:p>
          <a:p>
            <a:pPr/>
            <a:r>
              <a:rPr dirty="0" lang="en-US" smtClean="0"/>
              <a:t>The top 5 full hit frequency are 19,19,18,18,17, in the LBA range of  [64213380,64278242),[64407966,64472828),[64343104,64407966),[64732276,64797138),[63370174,63435036),</a:t>
            </a:r>
            <a:endParaRPr dirty="0" lang="en-US"/>
          </a:p>
          <a:p>
            <a:pPr/>
            <a:r>
              <a:rPr dirty="0" lang="en-US" smtClean="0"/>
              <a:t>The top 5 partial hit frequency are 75,53,17,12,4, with the block size 284,26,11,6,2,</a:t>
            </a:r>
            <a:endParaRPr dirty="0" lang="en-US"/>
          </a:p>
          <a:p>
            <a:pPr/>
            <a:r>
              <a:rPr dirty="0" lang="en-US" smtClean="0"/>
              <a:t>The top 5 full hit frequency are 1024,512,752,1008,768, with the block size  512,240,496,256,384,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Outline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 sz="2000"/>
              <a:t>Executive Summary</a:t>
            </a:r>
            <a:endParaRPr dirty="0" lang="en-US"/>
          </a:p>
          <a:p>
            <a:pPr/>
            <a:r>
              <a:rPr dirty="0" lang="en-US" smtClean="0" sz="2000"/>
              <a:t>Analysis Results</a:t>
            </a:r>
            <a:endParaRPr dirty="0" lang="en-US"/>
          </a:p>
          <a:p>
            <a:pPr/>
            <a:r>
              <a:rPr dirty="0" lang="en-US" smtClean="0" sz="2000"/>
              <a:t>Matlab Parser and Analyzer: Methods &amp; Definition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Stacked Write Update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20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20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reasonable distance range for cache allocation</a:t>
            </a:r>
            <a:endParaRPr dirty="0" lang="en-US"/>
          </a:p>
          <a:p>
            <a:pPr/>
            <a:r>
              <a:rPr dirty="0" lang="en-US" smtClean="0"/>
              <a:t>The CDF rates of 0.2,0.4,0.6,0.8,0.9, are achieved at stack distance of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51,81,119,201,269, for full hit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54,91,136,249,308, for partial hit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53,83,123,211,283,for combined hit</a:t>
            </a:r>
            <a:endParaRPr dirty="0" lang="en-US"/>
          </a:p>
          <a:p>
            <a:pPr/>
            <a:r>
              <a:rPr dirty="0" lang="en-US" smtClean="0"/>
              <a:t>To achieve the combined CDF rates of 0.2,0.4,0.6,0.8,0.9, at least 53,83,123,211,283,153090, blocks of write cache are required in ideal situations, respectively</a:t>
            </a:r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Idle Time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21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21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21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whether the (effective)idle time is enough for background activities</a:t>
            </a:r>
            <a:endParaRPr dirty="0" lang="en-US"/>
          </a:p>
          <a:p>
            <a:pPr/>
            <a:r>
              <a:rPr dirty="0" lang="en-US" smtClean="0"/>
              <a:t>Total effective time=181.6541; maximum time=181.6889</a:t>
            </a:r>
            <a:endParaRPr dirty="0" lang="en-US"/>
          </a:p>
          <a:p>
            <a:pPr/>
            <a:r>
              <a:rPr dirty="0" lang="en-US" smtClean="0"/>
              <a:t>Total effective idle time (&gt;0.1ms)=42.1202; Total idle time=133.7422</a:t>
            </a:r>
            <a:endParaRPr dirty="0" lang="en-US"/>
          </a:p>
          <a:p>
            <a:pPr/>
            <a:r>
              <a:rPr dirty="0" lang="en-US" smtClean="0"/>
              <a:t>Total effective idle frequency (&gt;0.1ms)=286; Total idle frequency =10293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Summary of Trace Properties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Read vs write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Dominiated read requests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R/W: cmd 1:0.28546; blks 1:0.4461</a:t>
            </a:r>
            <a:endParaRPr dirty="0" lang="en-US"/>
          </a:p>
          <a:p>
            <a:pPr/>
            <a:r>
              <a:rPr dirty="0" lang="en-US" smtClean="0"/>
              <a:t>Sequence vs Randomness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Overall- Mode=0 with ratio= 1.0857 and sequence Unknown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Write- Mode=0 with ratio= 0.01881 and sequence Very low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Read- Mode=0 with ratio= 1.0092 and sequence Unknown  at QL=1; Higher rate possibly for long length than 128; Strong mixed streams detected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Summary of Trace Properties (cont)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Write Update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Update blk ratio: freq 0.36308&amp; timed 0.18669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Update cmd ratio: freq 0.21085&amp; timed 0.21085</a:t>
            </a:r>
            <a:endParaRPr dirty="0" lang="en-US"/>
          </a:p>
          <a:p>
            <a:pPr/>
            <a:r>
              <a:rPr dirty="0" lang="en-US" smtClean="0"/>
              <a:t>Idle time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Total effective idle time (&gt;0.1ms)=42.1202; Total idle time=133.7422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Total effective idle frequency (&gt;0.1ms)=10293; Total idle frequency =10293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Information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1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Trace Information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Maximum time = 181.6799; effective time = 181.6451</a:t>
            </a:r>
            <a:endParaRPr dirty="0" lang="en-US"/>
          </a:p>
          <a:p>
            <a:pPr/>
            <a:r>
              <a:rPr dirty="0" lang="en-US" smtClean="0"/>
              <a:t>Basic Statistics</a:t>
            </a:r>
            <a:endParaRPr dirty="0" lang="en-US"/>
          </a:p>
        </p:txBody>
      </p:sp>
      <p:graphicFrame>
        <p:nvGraphicFramePr>
          <p:cNvPr id="4" name="Table_main"/>
          <p:cNvGraphicFramePr/>
          <p:nvPr>
            <p:ph idx="12" type="tbl"/>
          </p:nvPr>
        </p:nvGraphicFramePr>
        <p:xfrm>
          <a:off x="522288" y="3860416"/>
          <a:ext cx="8054975" cy="1944687"/>
        </p:xfrm>
        <a:graphic>
          <a:graphicData uri="http://schemas.openxmlformats.org/drawingml/2006/table">
            <a:tbl>
              <a:tblPr/>
              <a:tblGrid>
                <a:gridCol w="2013744"/>
                <a:gridCol w="2013744"/>
                <a:gridCol w="2013744"/>
                <a:gridCol w="2013744"/>
              </a:tblGrid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Metrics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Combined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Cmd number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10294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8008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2286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Total blk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4008688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2772064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1236624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Average blk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389.4199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346.1618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540.9554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Average IOPS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56.671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44.086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12.585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Average TP (MBps)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10.7758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7.4516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3.3242</a:t>
                      </a:r>
                      <a:endParaRPr dirty="0" 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Request LBA Distribution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6-4.png" id="4" name="Picture_main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2008717" y="1377950"/>
            <a:ext cx="5082117" cy="3811588"/>
          </a:xfrm>
          <a:prstGeom prst="rect">
            <a:avLst/>
          </a:prstGeom>
        </p:spPr>
      </p:pic>
      <p:sp>
        <p:nvSpPr>
          <p:cNvPr id="5" name="Text_main"/>
          <p:cNvSpPr txBox="1"/>
          <p:nvPr>
            <p:ph idx="12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LBA vs Time can show the sequence and access range</a:t>
            </a:r>
            <a:endParaRPr dirty="0" lang="en-US"/>
          </a:p>
          <a:p>
            <a:pPr/>
            <a:r>
              <a:rPr dirty="0" lang="en-US" smtClean="0"/>
              <a:t>Visually observe if read and write are in the same/similar range</a:t>
            </a:r>
            <a:endParaRPr dirty="0" lang="en-US"/>
          </a:p>
          <a:p>
            <a:pPr/>
            <a:r>
              <a:rPr dirty="0" lang="en-US" smtClean="0"/>
              <a:t>Use a clustering method to find the access locality range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Estimated IOPS and Throughput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7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7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7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if burst and idleness exist</a:t>
            </a:r>
            <a:endParaRPr dirty="0" lang="en-US"/>
          </a:p>
          <a:p>
            <a:pPr/>
            <a:r>
              <a:rPr dirty="0" lang="en-US" smtClean="0"/>
              <a:t>Bursts exist if there are peaks much higher than the average</a:t>
            </a:r>
            <a:endParaRPr dirty="0" lang="en-US"/>
          </a:p>
          <a:p>
            <a:pPr/>
            <a:r>
              <a:rPr dirty="0" lang="en-US" smtClean="0"/>
              <a:t>Idleness exist if there are troughs much lower than the average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Estimated IOPS and Throughput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8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8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8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if burst and idleness exist</a:t>
            </a:r>
            <a:endParaRPr dirty="0" lang="en-US"/>
          </a:p>
          <a:p>
            <a:pPr/>
            <a:r>
              <a:rPr dirty="0" lang="en-US" smtClean="0"/>
              <a:t>Bursts exist if there are peaks much higher than the average</a:t>
            </a:r>
            <a:endParaRPr dirty="0" lang="en-US"/>
          </a:p>
          <a:p>
            <a:pPr/>
            <a:r>
              <a:rPr dirty="0" lang="en-US" smtClean="0"/>
              <a:t>Idleness exist if there are troughs much lower than the average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Size Distribution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9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9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9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the large-size requests for sequence and small-size requests for randomness</a:t>
            </a:r>
            <a:endParaRPr dirty="0" lang="en-US"/>
          </a:p>
          <a:p>
            <a:pPr/>
            <a:r>
              <a:rPr dirty="0" lang="en-US" smtClean="0"/>
              <a:t>The more large-size requests, the more sequetial in a sense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sc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9">
      <vt:lpstr>Helvetica 45 Light</vt:lpstr>
      <vt:lpstr>HelveticaNeueLT Std Lt</vt:lpstr>
      <vt:lpstr>HelveticaNeueLT Std Med</vt:lpstr>
      <vt:lpstr>HelveticaNeueLT Std Thin</vt:lpstr>
      <vt:lpstr>HelveticaNeueLT Std UltLt</vt:lpstr>
      <vt:lpstr>Arial</vt:lpstr>
      <vt:lpstr>Calibri</vt:lpstr>
      <vt:lpstr>Wingdings</vt:lpstr>
      <vt:lpstr>WD_WhiteBkg_Template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ATO Major Project Status 2013-03-28</dc:title>
  <dc:creator/>
  <cp:lastModifiedBy/>
  <cp:revision>4</cp:revision>
  <dcterms:created xsi:type="dcterms:W3CDTF">2013-01-17T22:03:42Z</dcterms:created>
  <dcterms:modified xsi:type="dcterms:W3CDTF">2018-08-15T09:48:38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tion">
    <vt:lpwstr/>
  </property>
  <property fmtid="{D5CDD505-2E9C-101B-9397-08002B2CF9AE}" pid="3" name="Preview">
    <vt:lpwstr/>
  </property>
</Properties>
</file>