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3" r:id="rId3"/>
    <p:sldId id="304" r:id="rId4"/>
    <p:sldId id="305" r:id="rId5"/>
    <p:sldId id="306" r:id="rId6"/>
    <p:sldId id="308" r:id="rId7"/>
    <p:sldId id="310" r:id="rId8"/>
    <p:sldId id="307" r:id="rId9"/>
    <p:sldId id="309" r:id="rId10"/>
    <p:sldId id="312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2"/>
    <p:restoredTop sz="94694"/>
  </p:normalViewPr>
  <p:slideViewPr>
    <p:cSldViewPr snapToGrid="0">
      <p:cViewPr varScale="1">
        <p:scale>
          <a:sx n="98" d="100"/>
          <a:sy n="9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0BB2-4ED0-5340-9E33-11FFC14D9AA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7427-0DE8-3F4E-B38F-CD5F62BBF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6DF-253A-6EE5-5E1C-FDC9EF0D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22A2-3A4B-652D-CAFB-B0E776FE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DCA0-EB9C-BCB7-EBF0-4CF52ED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EB7-4F3B-01EE-E9B8-D60184F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DF5-8AB6-A110-A981-D56FA9D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7FE-5688-D2B9-DDE5-C101AAD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50606-2B81-1CE3-8644-F9817A44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000D-9A50-F9C8-6352-4B8EEFB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059B-629C-13CA-A26B-764FA0F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7867-6FD5-1D96-1585-7F26919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AA876-F88E-F349-2936-CE50BA72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297-FF24-3488-F7B8-4D26284A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FED9-11B6-6AAE-F655-5AD7E3E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476-5189-25B8-B0F4-CBB14C1B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21B8-A4FE-23E9-2437-7E44DFA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5CF2-36DC-8E43-7285-61B0541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23B-5B1C-2E6C-76B8-DAA7550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B1AF-CC78-EBF4-C7A9-58336E1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9E19-B90E-31BD-57C1-ECEF2AF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60E5-3EC2-7B67-9D44-E90ECC51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3DC1-9422-5820-B5A7-4D47A364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FDCF-74A4-21E3-3C99-0B19A295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7A85-A924-CAD7-7147-98B0857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0FF-F2D3-ADE3-B6AA-FEC3F07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726-B03B-6F34-41B5-069B5A7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91F-4403-D5BB-F43C-18121A7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4AC6-AB9B-09F4-BE94-BE9B45E8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CD226-0D2F-C3F2-34DB-1AC6E534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89DA-2154-7D47-7D21-A415054B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01FA-C0AC-DDDA-159F-FBB57EE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C472-9782-4909-00A2-1FFBAF3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644D-2AD9-6FD3-4DBB-11637F5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145-545F-E1A0-CD0B-2BBD9481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1697-7D9C-21BD-6576-526E76FA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E2B29-D744-9C0D-CBB3-DAC28482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CD94-E155-BAB2-5B52-920DB79A0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99A1B-4551-3D81-4629-9714C4C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51B43-E8E0-882D-94F1-BCFEE5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7BC2-C56B-95DE-41CA-CC86096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569-9E6E-7061-318E-FBD78E8A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F63-8655-2786-1046-E3A21CDB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AE8E9-6FCC-07E4-633E-C8B1E071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F650-7F12-8BE3-0A65-36E32E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EEE1-171F-22ED-F554-50AD104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D401-4D2B-5947-B3EC-116A4471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3B5B-BE5F-EDF3-46D3-9B669D9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B795-3AB8-FAA1-6522-B32BD923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4C04-4743-CE6D-A1AC-FB255D79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9506-643C-9045-6DB2-42C723DA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8A79-33E1-888A-4C8B-235D219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4EFF-60A8-AAAE-2C6F-445A413C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EA79-F62F-11DA-D987-C8BAC05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8B4-99CD-CDDF-9CA5-2801ED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BE93-9B47-C4A8-E3A9-AF8519EA3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ECD0-F966-BC07-FBE4-55700E0DA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7CF9-BACB-B0C2-2461-6815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24AF0-679E-4ED4-A6C1-EE9865A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9AFE-58F6-29E5-8DF4-4A8992CB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435-B3E0-EBA5-479C-E021E5A8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5BC-1086-B9D2-0419-B23D19E5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98-EE0F-542B-93A4-C7A433648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1B96-F5B8-5E49-A08E-3C17ADF4ED5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C9C9-BAF9-A2E6-AD91-3CA90FED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DED4-B747-7EFB-3740-735F7BD5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6AB-981C-5148-937F-8127083A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slide/799670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cloud.utah.edu/" TargetMode="External"/><Relationship Id="rId2" Type="http://schemas.openxmlformats.org/officeDocument/2006/relationships/hyperlink" Target="https://portal.app.utah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benefits.app.utah.edu/" TargetMode="External"/><Relationship Id="rId4" Type="http://schemas.openxmlformats.org/officeDocument/2006/relationships/hyperlink" Target="https://utah.instructu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EA1-5C86-3F8C-E638-0BAA1CE3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30" y="2235200"/>
            <a:ext cx="10414715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Security Operations: SSO</a:t>
            </a:r>
            <a:br>
              <a:rPr lang="en-US" altLang="zh-CN" dirty="0"/>
            </a:br>
            <a:r>
              <a:rPr lang="en-US" altLang="zh-CN" sz="4400" dirty="0"/>
              <a:t>CS-6967</a:t>
            </a:r>
            <a:r>
              <a:rPr lang="zh-CN" altLang="en-US" sz="4400" dirty="0"/>
              <a:t> </a:t>
            </a:r>
            <a:r>
              <a:rPr lang="en-US" altLang="zh-CN" sz="4400" dirty="0"/>
              <a:t>Security</a:t>
            </a:r>
            <a:r>
              <a:rPr lang="zh-CN" altLang="en-US" sz="4400" dirty="0"/>
              <a:t> </a:t>
            </a:r>
            <a:r>
              <a:rPr lang="en-US" altLang="zh-CN" sz="4400" dirty="0"/>
              <a:t>Operations</a:t>
            </a:r>
            <a:br>
              <a:rPr lang="en-US" altLang="zh-CN" dirty="0"/>
            </a:br>
            <a:r>
              <a:rPr lang="en-US" altLang="zh-CN" sz="2700" dirty="0"/>
              <a:t>Jun</a:t>
            </a:r>
            <a:r>
              <a:rPr lang="zh-CN" altLang="en-US" sz="2700" dirty="0"/>
              <a:t> </a:t>
            </a:r>
            <a:r>
              <a:rPr lang="en-US" altLang="zh-CN" sz="2700" dirty="0"/>
              <a:t>Xu</a:t>
            </a:r>
            <a:br>
              <a:rPr lang="en-US" altLang="zh-CN" sz="2700" dirty="0"/>
            </a:br>
            <a:r>
              <a:rPr lang="en-US" altLang="zh-CN" sz="2700" dirty="0"/>
              <a:t>Fall</a:t>
            </a:r>
            <a:r>
              <a:rPr lang="zh-CN" altLang="en-US" sz="2700" dirty="0"/>
              <a:t> </a:t>
            </a:r>
            <a:r>
              <a:rPr lang="en-US" altLang="zh-CN" sz="2700" dirty="0"/>
              <a:t>2022</a:t>
            </a:r>
            <a:br>
              <a:rPr lang="en-US" altLang="zh-CN" sz="2700" dirty="0"/>
            </a:br>
            <a:br>
              <a:rPr lang="en-US" altLang="zh-CN" sz="2700" dirty="0"/>
            </a:br>
            <a:r>
              <a:rPr lang="en-US" altLang="zh-CN" sz="2700" dirty="0"/>
              <a:t>Credits</a:t>
            </a:r>
            <a:r>
              <a:rPr lang="zh-CN" altLang="en-US" sz="2700" dirty="0"/>
              <a:t> </a:t>
            </a:r>
            <a:r>
              <a:rPr lang="en-US" altLang="zh-CN" sz="2700" dirty="0"/>
              <a:t>of</a:t>
            </a:r>
            <a:r>
              <a:rPr lang="zh-CN" altLang="en-US" sz="2700" dirty="0"/>
              <a:t> </a:t>
            </a:r>
            <a:r>
              <a:rPr lang="en-US" altLang="zh-CN" sz="2700" dirty="0"/>
              <a:t>some</a:t>
            </a:r>
            <a:r>
              <a:rPr lang="zh-CN" altLang="en-US" sz="2700" dirty="0"/>
              <a:t> </a:t>
            </a:r>
            <a:r>
              <a:rPr lang="en-US" altLang="zh-CN" sz="2700" dirty="0"/>
              <a:t>slides</a:t>
            </a:r>
            <a:r>
              <a:rPr lang="zh-CN" altLang="en-US" sz="2700" dirty="0"/>
              <a:t> </a:t>
            </a:r>
            <a:r>
              <a:rPr lang="en-US" altLang="zh-CN" sz="2700" dirty="0"/>
              <a:t>belong</a:t>
            </a:r>
            <a:r>
              <a:rPr lang="zh-CN" altLang="en-US" sz="2700" dirty="0"/>
              <a:t> </a:t>
            </a:r>
            <a:r>
              <a:rPr lang="en-US" altLang="zh-CN" sz="2700" dirty="0"/>
              <a:t>to</a:t>
            </a:r>
            <a:r>
              <a:rPr lang="zh-CN" altLang="en-US" sz="2700" dirty="0"/>
              <a:t> </a:t>
            </a:r>
            <a:r>
              <a:rPr lang="en-US" altLang="zh-CN" sz="2700" dirty="0">
                <a:hlinkClick r:id="rId2"/>
              </a:rPr>
              <a:t>https://slideplayer.com/slide/7996704/</a:t>
            </a:r>
            <a:r>
              <a:rPr lang="zh-CN" altLang="en-US" sz="2700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A289C-8E1B-53BF-B8E7-89C16B724083}"/>
              </a:ext>
            </a:extLst>
          </p:cNvPr>
          <p:cNvSpPr txBox="1"/>
          <p:nvPr/>
        </p:nvSpPr>
        <p:spPr>
          <a:xfrm>
            <a:off x="4162697" y="1062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5592" cy="1325563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Setting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Jump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Server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Our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LAN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3640917"/>
            <a:ext cx="5623330" cy="2407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9305211" y="5547487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869510" y="4909446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25167"/>
            <a:ext cx="1200401" cy="652974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Guide to Choosing the Right Firewall - Home">
            <a:extLst>
              <a:ext uri="{FF2B5EF4-FFF2-40B4-BE49-F238E27FC236}">
                <a16:creationId xmlns:a16="http://schemas.microsoft.com/office/drawing/2014/main" id="{A63C0E06-7103-327A-CF9D-0D8ABB5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5" y="3709796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E250637-9FA2-6225-BFDD-0B9B71C9A6B1}"/>
              </a:ext>
            </a:extLst>
          </p:cNvPr>
          <p:cNvCxnSpPr>
            <a:cxnSpLocks/>
            <a:stCxn id="9" idx="0"/>
            <a:endCxn id="14" idx="3"/>
          </p:cNvCxnSpPr>
          <p:nvPr/>
        </p:nvCxnSpPr>
        <p:spPr>
          <a:xfrm rot="16200000" flipV="1">
            <a:off x="7893833" y="3389301"/>
            <a:ext cx="1280240" cy="3036131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FE6A3-D889-121F-415D-01642C2C01C5}"/>
              </a:ext>
            </a:extLst>
          </p:cNvPr>
          <p:cNvSpPr/>
          <p:nvPr/>
        </p:nvSpPr>
        <p:spPr>
          <a:xfrm>
            <a:off x="5522273" y="4051526"/>
            <a:ext cx="1493614" cy="431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Jump</a:t>
            </a:r>
            <a:r>
              <a:rPr lang="zh-CN" altLang="en-US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2B8BB-A25C-4C72-E18E-180C229A2223}"/>
              </a:ext>
            </a:extLst>
          </p:cNvPr>
          <p:cNvSpPr txBox="1"/>
          <p:nvPr/>
        </p:nvSpPr>
        <p:spPr>
          <a:xfrm rot="18868347">
            <a:off x="6610839" y="5253870"/>
            <a:ext cx="194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badi MT Condensed Light" panose="020B0306030101010103" pitchFamily="34" charset="77"/>
              </a:rPr>
              <a:t>Non-auth</a:t>
            </a:r>
            <a:r>
              <a:rPr lang="zh-CN" altLang="en-US" sz="1200" dirty="0">
                <a:latin typeface="Abadi MT Condensed Light" panose="020B0306030101010103" pitchFamily="34" charset="77"/>
              </a:rPr>
              <a:t> </a:t>
            </a:r>
            <a:endParaRPr lang="en-US" altLang="zh-CN" sz="1200" dirty="0"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200" dirty="0">
                <a:latin typeface="Abadi MT Condensed Light" panose="020B0306030101010103" pitchFamily="34" charset="77"/>
              </a:rPr>
              <a:t>http</a:t>
            </a:r>
            <a:endParaRPr lang="en-US" sz="1200" dirty="0">
              <a:latin typeface="Abadi MT Condensed Light" panose="020B0306030101010103" pitchFamily="34" charset="77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3D10CDE-CB52-F528-0FB5-248D33D2B645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5588858" y="4816413"/>
            <a:ext cx="1013667" cy="34677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10E8D64-7AFD-D3A6-40A8-CC64F5C41D4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763208"/>
            <a:ext cx="2636102" cy="1493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62510AD3-0A4F-DDD3-D525-D1C11020EBF1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229459" y="3522588"/>
            <a:ext cx="426478" cy="2347237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6956EC-D389-B25B-B4E6-267BB578BD0F}"/>
              </a:ext>
            </a:extLst>
          </p:cNvPr>
          <p:cNvSpPr txBox="1"/>
          <p:nvPr/>
        </p:nvSpPr>
        <p:spPr>
          <a:xfrm rot="285600">
            <a:off x="6420781" y="4615817"/>
            <a:ext cx="1152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badi MT Condensed Light" panose="020B0306030101010103" pitchFamily="34" charset="77"/>
              </a:rPr>
              <a:t>Auto</a:t>
            </a:r>
            <a:r>
              <a:rPr lang="zh-CN" altLang="en-US" sz="1200" dirty="0">
                <a:latin typeface="Abadi MT Condensed Light" panose="020B0306030101010103" pitchFamily="34" charset="77"/>
              </a:rPr>
              <a:t> </a:t>
            </a:r>
            <a:r>
              <a:rPr lang="en-US" altLang="zh-CN" sz="1200" dirty="0">
                <a:latin typeface="Abadi MT Condensed Light" panose="020B0306030101010103" pitchFamily="34" charset="77"/>
              </a:rPr>
              <a:t>http</a:t>
            </a:r>
          </a:p>
          <a:p>
            <a:pPr algn="ctr"/>
            <a:r>
              <a:rPr lang="en-US" altLang="zh-CN" sz="1200" dirty="0">
                <a:latin typeface="Abadi MT Condensed Light" panose="020B0306030101010103" pitchFamily="34" charset="77"/>
              </a:rPr>
              <a:t>SSH</a:t>
            </a:r>
          </a:p>
          <a:p>
            <a:pPr algn="ctr"/>
            <a:r>
              <a:rPr lang="en-US" altLang="zh-CN" sz="1200" dirty="0">
                <a:latin typeface="Abadi MT Condensed Light" panose="020B0306030101010103" pitchFamily="34" charset="77"/>
              </a:rPr>
              <a:t>Emails</a:t>
            </a:r>
          </a:p>
          <a:p>
            <a:pPr algn="ctr"/>
            <a:endParaRPr lang="en-US" sz="1200" dirty="0">
              <a:latin typeface="Abadi MT Condensed Light" panose="020B0306030101010103" pitchFamily="34" charset="77"/>
            </a:endParaRP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4557229F-E7AA-CCBD-3F83-AA1AEE07D301}"/>
              </a:ext>
            </a:extLst>
          </p:cNvPr>
          <p:cNvSpPr/>
          <p:nvPr/>
        </p:nvSpPr>
        <p:spPr>
          <a:xfrm>
            <a:off x="5554471" y="2040663"/>
            <a:ext cx="4200954" cy="1038012"/>
          </a:xfrm>
          <a:prstGeom prst="wedgeRoundRectCallout">
            <a:avLst>
              <a:gd name="adj1" fmla="val -41729"/>
              <a:gd name="adj2" fmla="val 1494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Everything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that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needs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authentication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can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be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authenticated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by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the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Jump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r>
              <a:rPr lang="zh-CN" altLang="en-US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now</a:t>
            </a:r>
            <a:endParaRPr lang="en-US" sz="2000" b="1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616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C9A-8C18-7805-1B58-4F9E2CEC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9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Recap: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Network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Have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Now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4551865"/>
            <a:ext cx="5623330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8401653" y="5387412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016507" y="4900985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16706"/>
            <a:ext cx="347398" cy="661435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1E526B9-5A2E-BDDA-ECD1-C83380F644F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603133"/>
            <a:ext cx="1732544" cy="17500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Guide to Choosing the Right Firewall - Home">
            <a:extLst>
              <a:ext uri="{FF2B5EF4-FFF2-40B4-BE49-F238E27FC236}">
                <a16:creationId xmlns:a16="http://schemas.microsoft.com/office/drawing/2014/main" id="{A63C0E06-7103-327A-CF9D-0D8ABB5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5" y="3709796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2A74D-55B2-4C51-6A7B-CE1ECC9017C7}"/>
              </a:ext>
            </a:extLst>
          </p:cNvPr>
          <p:cNvSpPr txBox="1"/>
          <p:nvPr/>
        </p:nvSpPr>
        <p:spPr>
          <a:xfrm>
            <a:off x="5855763" y="2171663"/>
            <a:ext cx="609797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7030A0"/>
                </a:solidFill>
                <a:effectLst/>
                <a:latin typeface="Abadi MT Condensed Light" panose="020B0306030101010103" pitchFamily="34" charset="77"/>
              </a:rPr>
              <a:t>Business needs of the Web Server in the LAN:</a:t>
            </a:r>
            <a:endParaRPr lang="en-US" sz="2400" b="1" dirty="0">
              <a:solidFill>
                <a:srgbClr val="7030A0"/>
              </a:solidFill>
              <a:effectLst/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to port numbers 22/8000/9001 is needed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22: SSH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8000: HTTP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9001: Database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Any traffic from anywhere to port number </a:t>
            </a:r>
            <a:r>
              <a:rPr lang="en-US" altLang="zh-CN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8000</a:t>
            </a:r>
            <a:r>
              <a:rPr lang="en-US" sz="1100" b="0" i="0" u="none" strike="noStrike" dirty="0">
                <a:solidFill>
                  <a:srgbClr val="FF0000"/>
                </a:solidFill>
                <a:effectLst/>
                <a:latin typeface="Abadi MT Condensed Light" panose="020B0306030101010103" pitchFamily="34" charset="77"/>
              </a:rPr>
              <a:t> in the Web Server should be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Only traffic from the LA</a:t>
            </a:r>
            <a:r>
              <a:rPr lang="en-US" altLang="zh-CN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N</a:t>
            </a:r>
            <a:r>
              <a:rPr lang="en-US" sz="1100" b="0" i="0" u="none" strike="noStrike" dirty="0">
                <a:solidFill>
                  <a:srgbClr val="182026"/>
                </a:solidFill>
                <a:effectLst/>
                <a:latin typeface="Abadi MT Condensed Light" panose="020B0306030101010103" pitchFamily="34" charset="77"/>
              </a:rPr>
              <a:t> to port numbers 22/9001 is allowed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182026"/>
              </a:solidFill>
              <a:latin typeface="Abadi MT Condensed Light" panose="020B0306030101010103" pitchFamily="34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182026"/>
              </a:solidFill>
              <a:effectLst/>
              <a:latin typeface="Abadi MT Condensed Light" panose="020B0306030101010103" pitchFamily="34" charset="77"/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E250637-9FA2-6225-BFDD-0B9B71C9A6B1}"/>
              </a:ext>
            </a:extLst>
          </p:cNvPr>
          <p:cNvCxnSpPr>
            <a:cxnSpLocks/>
            <a:stCxn id="9" idx="0"/>
            <a:endCxn id="13" idx="3"/>
          </p:cNvCxnSpPr>
          <p:nvPr/>
        </p:nvCxnSpPr>
        <p:spPr>
          <a:xfrm rot="16200000" flipV="1">
            <a:off x="8693938" y="4932889"/>
            <a:ext cx="270706" cy="638339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7A8913-AEE9-C774-D84F-0608570DCDB3}"/>
              </a:ext>
            </a:extLst>
          </p:cNvPr>
          <p:cNvSpPr txBox="1"/>
          <p:nvPr/>
        </p:nvSpPr>
        <p:spPr>
          <a:xfrm>
            <a:off x="2345237" y="5440879"/>
            <a:ext cx="184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VPN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22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36-2070-A04C-9D25-B71F29F6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5592" cy="1325563"/>
          </a:xfrm>
        </p:spPr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Next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Problem: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Authentication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Multiple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Applications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C76C4-530E-C2F7-4DF4-9FE9CC78BEBA}"/>
              </a:ext>
            </a:extLst>
          </p:cNvPr>
          <p:cNvSpPr/>
          <p:nvPr/>
        </p:nvSpPr>
        <p:spPr>
          <a:xfrm>
            <a:off x="238259" y="1745673"/>
            <a:ext cx="11745533" cy="44413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VirtualBox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49739-ABD5-1761-31F7-21F3583B4333}"/>
              </a:ext>
            </a:extLst>
          </p:cNvPr>
          <p:cNvSpPr/>
          <p:nvPr/>
        </p:nvSpPr>
        <p:spPr>
          <a:xfrm>
            <a:off x="2859277" y="4217014"/>
            <a:ext cx="1719162" cy="66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OpenWrt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VM</a:t>
            </a:r>
          </a:p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(Router)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A469E-E44D-B4CA-7373-424D24F4E00B}"/>
              </a:ext>
            </a:extLst>
          </p:cNvPr>
          <p:cNvSpPr/>
          <p:nvPr/>
        </p:nvSpPr>
        <p:spPr>
          <a:xfrm>
            <a:off x="676475" y="1945149"/>
            <a:ext cx="4784166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External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Internet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  <a:endParaRPr lang="en-US" b="1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E69F3-1772-08B6-7FFC-44A1AEAEABCA}"/>
              </a:ext>
            </a:extLst>
          </p:cNvPr>
          <p:cNvSpPr/>
          <p:nvPr/>
        </p:nvSpPr>
        <p:spPr>
          <a:xfrm>
            <a:off x="5175495" y="4551865"/>
            <a:ext cx="5623330" cy="1496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LAN</a:t>
            </a:r>
            <a:r>
              <a:rPr lang="zh-CN" altLang="en-US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Internal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Network,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simulating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business</a:t>
            </a:r>
            <a:r>
              <a:rPr lang="zh-CN" altLang="en-US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network</a:t>
            </a:r>
            <a:r>
              <a:rPr lang="en-US" altLang="zh-CN" b="1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2B37-1BFC-472B-BA20-270C9C1DAD77}"/>
              </a:ext>
            </a:extLst>
          </p:cNvPr>
          <p:cNvSpPr/>
          <p:nvPr/>
        </p:nvSpPr>
        <p:spPr>
          <a:xfrm>
            <a:off x="1751694" y="2489669"/>
            <a:ext cx="1107583" cy="309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KALI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Linux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E37F4-D3A4-18D3-896E-162E8150BB6D}"/>
              </a:ext>
            </a:extLst>
          </p:cNvPr>
          <p:cNvSpPr/>
          <p:nvPr/>
        </p:nvSpPr>
        <p:spPr>
          <a:xfrm>
            <a:off x="8401653" y="5387412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VPN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8A0F6-ADB4-1657-FA22-6DEF404385D7}"/>
              </a:ext>
            </a:extLst>
          </p:cNvPr>
          <p:cNvSpPr/>
          <p:nvPr/>
        </p:nvSpPr>
        <p:spPr>
          <a:xfrm>
            <a:off x="3689797" y="2884429"/>
            <a:ext cx="177084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(NAT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7E45F-AAE6-A49F-2625-03EE51FC8B99}"/>
              </a:ext>
            </a:extLst>
          </p:cNvPr>
          <p:cNvSpPr/>
          <p:nvPr/>
        </p:nvSpPr>
        <p:spPr>
          <a:xfrm>
            <a:off x="5175495" y="5496635"/>
            <a:ext cx="1493614" cy="563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Virtual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Network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Adapter</a:t>
            </a:r>
            <a:r>
              <a:rPr lang="zh-CN" altLang="en-US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(Host-Only)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B8601-0BD5-D730-B7B1-91E97215C345}"/>
              </a:ext>
            </a:extLst>
          </p:cNvPr>
          <p:cNvSpPr/>
          <p:nvPr/>
        </p:nvSpPr>
        <p:spPr>
          <a:xfrm>
            <a:off x="7016507" y="4900985"/>
            <a:ext cx="1493614" cy="4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7030A0"/>
                </a:solidFill>
                <a:latin typeface="Abadi MT Condensed Light" panose="020B0306030101010103" pitchFamily="34" charset="77"/>
              </a:rPr>
              <a:t>WebGoat</a:t>
            </a:r>
            <a:r>
              <a:rPr lang="zh-CN" altLang="en-US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badi MT Condensed Light" panose="020B0306030101010103" pitchFamily="34" charset="77"/>
              </a:rPr>
              <a:t>Server</a:t>
            </a:r>
            <a:endParaRPr lang="en-US" dirty="0">
              <a:solidFill>
                <a:srgbClr val="7030A0"/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33127F5-D128-EF5C-FBC9-F25C52AA9E4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762253" y="3404047"/>
            <a:ext cx="769573" cy="856361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45A921E-CAF2-327B-A45A-42A840174535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16200000" flipH="1">
            <a:off x="2659508" y="2135647"/>
            <a:ext cx="676266" cy="1384311"/>
          </a:xfrm>
          <a:prstGeom prst="curvedConnector4">
            <a:avLst>
              <a:gd name="adj1" fmla="val -33803"/>
              <a:gd name="adj2" fmla="val 70002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C51A7AE-24A2-94E5-8F43-4C98D6BFD877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4001463" y="4604109"/>
            <a:ext cx="891426" cy="1456637"/>
          </a:xfrm>
          <a:prstGeom prst="curvedConnector2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9EEB99C-421B-355D-9B26-B26A55E4A30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669109" y="5116706"/>
            <a:ext cx="347398" cy="661435"/>
          </a:xfrm>
          <a:prstGeom prst="curvedConnector3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1E526B9-5A2E-BDDA-ECD1-C83380F644F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669109" y="5603133"/>
            <a:ext cx="1732544" cy="175008"/>
          </a:xfrm>
          <a:prstGeom prst="curvedConnector3">
            <a:avLst>
              <a:gd name="adj1" fmla="val 50000"/>
            </a:avLst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Guide to Choosing the Right Firewall - Home">
            <a:extLst>
              <a:ext uri="{FF2B5EF4-FFF2-40B4-BE49-F238E27FC236}">
                <a16:creationId xmlns:a16="http://schemas.microsoft.com/office/drawing/2014/main" id="{A63C0E06-7103-327A-CF9D-0D8ABB50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5" y="3709796"/>
            <a:ext cx="1636691" cy="11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E250637-9FA2-6225-BFDD-0B9B71C9A6B1}"/>
              </a:ext>
            </a:extLst>
          </p:cNvPr>
          <p:cNvCxnSpPr>
            <a:cxnSpLocks/>
            <a:stCxn id="9" idx="0"/>
            <a:endCxn id="13" idx="3"/>
          </p:cNvCxnSpPr>
          <p:nvPr/>
        </p:nvCxnSpPr>
        <p:spPr>
          <a:xfrm rot="16200000" flipV="1">
            <a:off x="8693938" y="4932889"/>
            <a:ext cx="270706" cy="638339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C7C1DF1-EB3E-FB3C-82FC-6CBA9C330C55}"/>
              </a:ext>
            </a:extLst>
          </p:cNvPr>
          <p:cNvSpPr/>
          <p:nvPr/>
        </p:nvSpPr>
        <p:spPr>
          <a:xfrm>
            <a:off x="6151418" y="2039807"/>
            <a:ext cx="5367647" cy="2080615"/>
          </a:xfrm>
          <a:prstGeom prst="wedgeRoundRectCallout">
            <a:avLst>
              <a:gd name="adj1" fmla="val -25700"/>
              <a:gd name="adj2" fmla="val 90450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1: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Account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Management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endParaRPr lang="en-US" altLang="zh-CN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2: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Cloud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Storage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3: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HR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Systems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4:</a:t>
            </a:r>
            <a:r>
              <a:rPr lang="zh-CN" altLang="en-US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Emails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Abadi MT Condensed Light" panose="020B0306030101010103" pitchFamily="34" charset="77"/>
              </a:rPr>
              <a:t>…</a:t>
            </a:r>
            <a:endParaRPr lang="en-US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D401-A6D0-5AD2-EAD9-948942F5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Consider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of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Example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F871-BF7D-DDEB-7B4D-D13B08A0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  <a:hlinkClick r:id="rId2"/>
              </a:rPr>
              <a:t>https://portal.app.utah.edu/</a:t>
            </a:r>
            <a:endParaRPr lang="en-US" dirty="0">
              <a:latin typeface="Abadi MT Condensed Light" panose="020B0306030101010103" pitchFamily="34" charset="77"/>
            </a:endParaRPr>
          </a:p>
          <a:p>
            <a:r>
              <a:rPr lang="en-US" dirty="0">
                <a:latin typeface="Abadi MT Condensed Light" panose="020B0306030101010103" pitchFamily="34" charset="77"/>
                <a:hlinkClick r:id="rId3"/>
              </a:rPr>
              <a:t>https://gcloud.utah.edu/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dirty="0">
                <a:latin typeface="Abadi MT Condensed Light" panose="020B0306030101010103" pitchFamily="34" charset="77"/>
                <a:hlinkClick r:id="rId4"/>
              </a:rPr>
              <a:t>https://utah.instructure.com/</a:t>
            </a:r>
            <a:endParaRPr lang="en-US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  <a:hlinkClick r:id="rId5"/>
              </a:rPr>
              <a:t>https://ubenefits.app.utah.edu/</a:t>
            </a:r>
            <a:r>
              <a:rPr lang="zh-CN" altLang="en-US" dirty="0">
                <a:latin typeface="Abadi MT Condensed Light" panose="020B0306030101010103" pitchFamily="34" charset="77"/>
              </a:rPr>
              <a:t>  </a:t>
            </a:r>
            <a:endParaRPr lang="en-US" altLang="zh-CN" dirty="0">
              <a:latin typeface="Abadi MT Condensed Light" panose="020B0306030101010103" pitchFamily="34" charset="77"/>
            </a:endParaRPr>
          </a:p>
          <a:p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more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…</a:t>
            </a:r>
          </a:p>
          <a:p>
            <a:pPr marL="0" indent="0">
              <a:buNone/>
            </a:pPr>
            <a:endParaRPr lang="en-US" altLang="zh-CN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altLang="zh-CN" dirty="0">
                <a:latin typeface="Abadi MT Condensed Light" panose="020B0306030101010103" pitchFamily="34" charset="77"/>
              </a:rPr>
              <a:t>Every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application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can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require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authentication,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creating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heavy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burden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for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application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providers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and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the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5442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6090-CCF1-531A-3EAC-428FC1E2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Sign-On</a:t>
            </a:r>
            <a:r>
              <a:rPr lang="zh-CN" altLang="en-US" dirty="0"/>
              <a:t> </a:t>
            </a:r>
            <a:r>
              <a:rPr lang="en-US" altLang="zh-CN" dirty="0"/>
              <a:t>(SSO)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AAE49-404D-DF28-5158-EA8F457BA4C0}"/>
              </a:ext>
            </a:extLst>
          </p:cNvPr>
          <p:cNvSpPr txBox="1"/>
          <p:nvPr/>
        </p:nvSpPr>
        <p:spPr>
          <a:xfrm>
            <a:off x="838200" y="1986902"/>
            <a:ext cx="6591014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badi MT Condensed Light" panose="020B0306030101010103" pitchFamily="34" charset="77"/>
              </a:rPr>
              <a:t>Let users authenticate themselves once and access different applications without re-authentication</a:t>
            </a:r>
          </a:p>
          <a:p>
            <a:pPr marL="285750" indent="-285750" rtl="0" fontAlgn="base">
              <a:spcBef>
                <a:spcPts val="48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badi MT Condensed Light" panose="020B0306030101010103" pitchFamily="34" charset="77"/>
              </a:rPr>
              <a:t>Increases the usability of the network</a:t>
            </a:r>
          </a:p>
          <a:p>
            <a:pPr marL="285750" indent="-285750" rtl="0" fontAlgn="base">
              <a:spcBef>
                <a:spcPts val="48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badi MT Condensed Light" panose="020B0306030101010103" pitchFamily="34" charset="77"/>
              </a:rPr>
              <a:t>Centralizes the management of relevant system parameters</a:t>
            </a:r>
          </a:p>
          <a:p>
            <a:pPr marL="285750" indent="-285750" rtl="0" fontAlgn="base">
              <a:spcBef>
                <a:spcPts val="48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badi MT Condensed Light" panose="020B0306030101010103" pitchFamily="34" charset="77"/>
              </a:rPr>
              <a:t>Two main type of SSO Systems: Pseudo-SSO and True-SSO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6427B1-8194-36CE-D698-56CFCF05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52" y="2801153"/>
            <a:ext cx="3828612" cy="38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3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6DCB-14FE-3771-2B65-47348E18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SSO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5A8B9A-FF84-B086-7D32-CB8332C0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09" y="1912512"/>
            <a:ext cx="7015728" cy="39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A518-B3C5-E800-6009-7E403D70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Happens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Utah: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Central Authentication Service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(or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What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I</a:t>
            </a:r>
            <a:r>
              <a:rPr lang="zh-CN" altLang="en-US" dirty="0">
                <a:latin typeface="Abadi MT Condensed Light" panose="020B0306030101010103" pitchFamily="34" charset="77"/>
              </a:rPr>
              <a:t> </a:t>
            </a:r>
            <a:r>
              <a:rPr lang="en-US" altLang="zh-CN" dirty="0">
                <a:latin typeface="Abadi MT Condensed Light" panose="020B0306030101010103" pitchFamily="34" charset="77"/>
              </a:rPr>
              <a:t>Believe)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pic>
        <p:nvPicPr>
          <p:cNvPr id="4" name="Picture 2" descr="CAS - Architecture">
            <a:extLst>
              <a:ext uri="{FF2B5EF4-FFF2-40B4-BE49-F238E27FC236}">
                <a16:creationId xmlns:a16="http://schemas.microsoft.com/office/drawing/2014/main" id="{4D5DBD62-2D11-2736-5C1B-0373289F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37" y="1884855"/>
            <a:ext cx="3464417" cy="431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309B-6772-BAE3-F21A-7F3812EF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Light" panose="020B0306030101010103" pitchFamily="34" charset="77"/>
              </a:rPr>
              <a:t>Pseudo-SSO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B98843-E39E-2E29-3C07-60E64A37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3" y="1741765"/>
            <a:ext cx="6781286" cy="38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7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71F0-01CD-B575-32FB-D1963ECF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Jump</a:t>
            </a:r>
            <a:r>
              <a:rPr lang="zh-CN" altLang="en-US" dirty="0"/>
              <a:t> </a:t>
            </a:r>
            <a:r>
              <a:rPr lang="en-US" altLang="zh-CN" dirty="0"/>
              <a:t>Server: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Pseudo-SSO</a:t>
            </a:r>
            <a:r>
              <a:rPr lang="zh-CN" altLang="en-US" dirty="0"/>
              <a:t> </a:t>
            </a:r>
            <a:r>
              <a:rPr lang="en-US" altLang="zh-CN" dirty="0"/>
              <a:t>(Our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Course)</a:t>
            </a:r>
            <a:endParaRPr lang="en-US" dirty="0"/>
          </a:p>
        </p:txBody>
      </p:sp>
      <p:pic>
        <p:nvPicPr>
          <p:cNvPr id="6146" name="Picture 2" descr="Jumping SSH Hosts | oooops.dev">
            <a:extLst>
              <a:ext uri="{FF2B5EF4-FFF2-40B4-BE49-F238E27FC236}">
                <a16:creationId xmlns:a16="http://schemas.microsoft.com/office/drawing/2014/main" id="{6EC27AD1-5823-AAD0-2D49-2EDCD841B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73" y="2168818"/>
            <a:ext cx="9294254" cy="42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749BD9-45F8-C964-2FB4-972B251290A5}"/>
              </a:ext>
            </a:extLst>
          </p:cNvPr>
          <p:cNvSpPr/>
          <p:nvPr/>
        </p:nvSpPr>
        <p:spPr>
          <a:xfrm>
            <a:off x="5138670" y="4578440"/>
            <a:ext cx="663262" cy="32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416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MT Condensed Light</vt:lpstr>
      <vt:lpstr>Arial</vt:lpstr>
      <vt:lpstr>Calibri</vt:lpstr>
      <vt:lpstr>Calibri Light</vt:lpstr>
      <vt:lpstr>Wingdings</vt:lpstr>
      <vt:lpstr>Office Theme</vt:lpstr>
      <vt:lpstr>Security Operations: SSO CS-6967 Security Operations Jun Xu Fall 2022  Credits of some slides belong to https://slideplayer.com/slide/7996704/ </vt:lpstr>
      <vt:lpstr>Recap: the Network We Have Now</vt:lpstr>
      <vt:lpstr>The Next Problem: Authentication of Multiple Applications </vt:lpstr>
      <vt:lpstr>Consider U of U as an Example</vt:lpstr>
      <vt:lpstr>Solution: Single Sign-On (SSO)</vt:lpstr>
      <vt:lpstr>True SSO</vt:lpstr>
      <vt:lpstr>What Happens at Utah: Central Authentication Service (or What I Believe)</vt:lpstr>
      <vt:lpstr>Pseudo-SSO</vt:lpstr>
      <vt:lpstr>Jump Server: An Implementation of Pseudo-SSO (Our Focus in This Course)</vt:lpstr>
      <vt:lpstr>Setting Up a Jump Server in Our LAN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CS-6967 Security Operations Jun Xu Fall 2022</dc:title>
  <dc:creator>Jun Xu</dc:creator>
  <cp:lastModifiedBy>Jun Xu</cp:lastModifiedBy>
  <cp:revision>438</cp:revision>
  <dcterms:created xsi:type="dcterms:W3CDTF">2022-08-21T20:32:23Z</dcterms:created>
  <dcterms:modified xsi:type="dcterms:W3CDTF">2022-09-26T20:09:45Z</dcterms:modified>
</cp:coreProperties>
</file>