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4"/>
    <p:restoredTop sz="94694"/>
  </p:normalViewPr>
  <p:slideViewPr>
    <p:cSldViewPr snapToGrid="0">
      <p:cViewPr varScale="1">
        <p:scale>
          <a:sx n="121" d="100"/>
          <a:sy n="121" d="100"/>
        </p:scale>
        <p:origin x="6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F0BB2-4ED0-5340-9E33-11FFC14D9AA3}" type="datetimeFigureOut">
              <a:rPr lang="en-US" smtClean="0"/>
              <a:t>8/22/22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A7427-0DE8-3F4E-B38F-CD5F62BBF4B4}" type="slidenum">
              <a:rPr lang="en-US" smtClean="0"/>
              <a:t>‹#›</a:t>
            </a:fld>
            <a:endParaRPr lang="en-US"/>
          </a:p>
        </p:txBody>
      </p:sp>
    </p:spTree>
    <p:extLst>
      <p:ext uri="{BB962C8B-B14F-4D97-AF65-F5344CB8AC3E}">
        <p14:creationId xmlns:p14="http://schemas.microsoft.com/office/powerpoint/2010/main" val="110702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A7427-0DE8-3F4E-B38F-CD5F62BBF4B4}" type="slidenum">
              <a:rPr lang="en-US" smtClean="0"/>
              <a:t>6</a:t>
            </a:fld>
            <a:endParaRPr lang="en-US"/>
          </a:p>
        </p:txBody>
      </p:sp>
    </p:spTree>
    <p:extLst>
      <p:ext uri="{BB962C8B-B14F-4D97-AF65-F5344CB8AC3E}">
        <p14:creationId xmlns:p14="http://schemas.microsoft.com/office/powerpoint/2010/main" val="3745757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46DF-253A-6EE5-5E1C-FDC9EF0DE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F22A2-3A4B-652D-CAFB-B0E776FE4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3DDCA0-EB9C-BCB7-EBF0-4CF52ED8C75A}"/>
              </a:ext>
            </a:extLst>
          </p:cNvPr>
          <p:cNvSpPr>
            <a:spLocks noGrp="1"/>
          </p:cNvSpPr>
          <p:nvPr>
            <p:ph type="dt" sz="half" idx="10"/>
          </p:nvPr>
        </p:nvSpPr>
        <p:spPr/>
        <p:txBody>
          <a:bodyPr/>
          <a:lstStyle/>
          <a:p>
            <a:fld id="{B9221B96-F5B8-5E49-A08E-3C17ADF4ED59}" type="datetimeFigureOut">
              <a:rPr lang="en-US" smtClean="0"/>
              <a:t>8/21/22</a:t>
            </a:fld>
            <a:endParaRPr lang="en-US"/>
          </a:p>
        </p:txBody>
      </p:sp>
      <p:sp>
        <p:nvSpPr>
          <p:cNvPr id="5" name="Footer Placeholder 4">
            <a:extLst>
              <a:ext uri="{FF2B5EF4-FFF2-40B4-BE49-F238E27FC236}">
                <a16:creationId xmlns:a16="http://schemas.microsoft.com/office/drawing/2014/main" id="{30E1EEB7-4F3B-01EE-E9B8-D60184F15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FBDF5-8AB6-A110-A981-D56FA9DB76C4}"/>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36711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E7FE-5688-D2B9-DDE5-C101AADF2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650606-2B81-1CE3-8644-F9817A44D8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D000D-9A50-F9C8-6352-4B8EEFBC70F1}"/>
              </a:ext>
            </a:extLst>
          </p:cNvPr>
          <p:cNvSpPr>
            <a:spLocks noGrp="1"/>
          </p:cNvSpPr>
          <p:nvPr>
            <p:ph type="dt" sz="half" idx="10"/>
          </p:nvPr>
        </p:nvSpPr>
        <p:spPr/>
        <p:txBody>
          <a:bodyPr/>
          <a:lstStyle/>
          <a:p>
            <a:fld id="{B9221B96-F5B8-5E49-A08E-3C17ADF4ED59}" type="datetimeFigureOut">
              <a:rPr lang="en-US" smtClean="0"/>
              <a:t>8/21/22</a:t>
            </a:fld>
            <a:endParaRPr lang="en-US"/>
          </a:p>
        </p:txBody>
      </p:sp>
      <p:sp>
        <p:nvSpPr>
          <p:cNvPr id="5" name="Footer Placeholder 4">
            <a:extLst>
              <a:ext uri="{FF2B5EF4-FFF2-40B4-BE49-F238E27FC236}">
                <a16:creationId xmlns:a16="http://schemas.microsoft.com/office/drawing/2014/main" id="{98B9059B-629C-13CA-A26B-764FA0F9E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67867-6FD5-1D96-1585-7F26919793DD}"/>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92418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AA876-F88E-F349-2936-CE50BA7226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0AF297-FF24-3488-F7B8-4D26284ADB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0FED9-11B6-6AAE-F655-5AD7E3EFBA13}"/>
              </a:ext>
            </a:extLst>
          </p:cNvPr>
          <p:cNvSpPr>
            <a:spLocks noGrp="1"/>
          </p:cNvSpPr>
          <p:nvPr>
            <p:ph type="dt" sz="half" idx="10"/>
          </p:nvPr>
        </p:nvSpPr>
        <p:spPr/>
        <p:txBody>
          <a:bodyPr/>
          <a:lstStyle/>
          <a:p>
            <a:fld id="{B9221B96-F5B8-5E49-A08E-3C17ADF4ED59}" type="datetimeFigureOut">
              <a:rPr lang="en-US" smtClean="0"/>
              <a:t>8/21/22</a:t>
            </a:fld>
            <a:endParaRPr lang="en-US"/>
          </a:p>
        </p:txBody>
      </p:sp>
      <p:sp>
        <p:nvSpPr>
          <p:cNvPr id="5" name="Footer Placeholder 4">
            <a:extLst>
              <a:ext uri="{FF2B5EF4-FFF2-40B4-BE49-F238E27FC236}">
                <a16:creationId xmlns:a16="http://schemas.microsoft.com/office/drawing/2014/main" id="{B7D83476-5189-25B8-B0F4-CBB14C1BB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C21B8-A4FE-23E9-2437-7E44DFABB462}"/>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6060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5CF2-36DC-8E43-7285-61B05417C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3223B-5B1C-2E6C-76B8-DAA755070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9B1AF-CC78-EBF4-C7A9-58336E1B646E}"/>
              </a:ext>
            </a:extLst>
          </p:cNvPr>
          <p:cNvSpPr>
            <a:spLocks noGrp="1"/>
          </p:cNvSpPr>
          <p:nvPr>
            <p:ph type="dt" sz="half" idx="10"/>
          </p:nvPr>
        </p:nvSpPr>
        <p:spPr/>
        <p:txBody>
          <a:bodyPr/>
          <a:lstStyle/>
          <a:p>
            <a:fld id="{B9221B96-F5B8-5E49-A08E-3C17ADF4ED59}" type="datetimeFigureOut">
              <a:rPr lang="en-US" smtClean="0"/>
              <a:t>8/21/22</a:t>
            </a:fld>
            <a:endParaRPr lang="en-US"/>
          </a:p>
        </p:txBody>
      </p:sp>
      <p:sp>
        <p:nvSpPr>
          <p:cNvPr id="5" name="Footer Placeholder 4">
            <a:extLst>
              <a:ext uri="{FF2B5EF4-FFF2-40B4-BE49-F238E27FC236}">
                <a16:creationId xmlns:a16="http://schemas.microsoft.com/office/drawing/2014/main" id="{52089E19-B90E-31BD-57C1-ECEF2AF28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B60E5-3EC2-7B67-9D44-E90ECC51BF13}"/>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138200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3DC1-9422-5820-B5A7-4D47A364E2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41FDCF-74A4-21E3-3C99-0B19A2957A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07A85-A924-CAD7-7147-98B0857C1B85}"/>
              </a:ext>
            </a:extLst>
          </p:cNvPr>
          <p:cNvSpPr>
            <a:spLocks noGrp="1"/>
          </p:cNvSpPr>
          <p:nvPr>
            <p:ph type="dt" sz="half" idx="10"/>
          </p:nvPr>
        </p:nvSpPr>
        <p:spPr/>
        <p:txBody>
          <a:bodyPr/>
          <a:lstStyle/>
          <a:p>
            <a:fld id="{B9221B96-F5B8-5E49-A08E-3C17ADF4ED59}" type="datetimeFigureOut">
              <a:rPr lang="en-US" smtClean="0"/>
              <a:t>8/21/22</a:t>
            </a:fld>
            <a:endParaRPr lang="en-US"/>
          </a:p>
        </p:txBody>
      </p:sp>
      <p:sp>
        <p:nvSpPr>
          <p:cNvPr id="5" name="Footer Placeholder 4">
            <a:extLst>
              <a:ext uri="{FF2B5EF4-FFF2-40B4-BE49-F238E27FC236}">
                <a16:creationId xmlns:a16="http://schemas.microsoft.com/office/drawing/2014/main" id="{A14B90FF-F2D3-ADE3-B6AA-FEC3F0707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C4726-B03B-6F34-41B5-069B5A793251}"/>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372642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491F-4403-D5BB-F43C-18121A746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C4AC6-AB9B-09F4-BE94-BE9B45E888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CD226-0D2F-C3F2-34DB-1AC6E534C8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2689DA-2154-7D47-7D21-A415054B4953}"/>
              </a:ext>
            </a:extLst>
          </p:cNvPr>
          <p:cNvSpPr>
            <a:spLocks noGrp="1"/>
          </p:cNvSpPr>
          <p:nvPr>
            <p:ph type="dt" sz="half" idx="10"/>
          </p:nvPr>
        </p:nvSpPr>
        <p:spPr/>
        <p:txBody>
          <a:bodyPr/>
          <a:lstStyle/>
          <a:p>
            <a:fld id="{B9221B96-F5B8-5E49-A08E-3C17ADF4ED59}" type="datetimeFigureOut">
              <a:rPr lang="en-US" smtClean="0"/>
              <a:t>8/21/22</a:t>
            </a:fld>
            <a:endParaRPr lang="en-US"/>
          </a:p>
        </p:txBody>
      </p:sp>
      <p:sp>
        <p:nvSpPr>
          <p:cNvPr id="6" name="Footer Placeholder 5">
            <a:extLst>
              <a:ext uri="{FF2B5EF4-FFF2-40B4-BE49-F238E27FC236}">
                <a16:creationId xmlns:a16="http://schemas.microsoft.com/office/drawing/2014/main" id="{F94C01FA-C0AC-DDDA-159F-FBB57EE13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1C472-9782-4909-00A2-1FFBAF35143C}"/>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57785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644D-2AD9-6FD3-4DBB-11637F5477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3A145-545F-E1A0-CD0B-2BBD94815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F81697-7D9C-21BD-6576-526E76FAC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8E2B29-D744-9C0D-CBB3-DAC284827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3CD94-E155-BAB2-5B52-920DB79A0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199A1B-4551-3D81-4629-9714C4CF65E5}"/>
              </a:ext>
            </a:extLst>
          </p:cNvPr>
          <p:cNvSpPr>
            <a:spLocks noGrp="1"/>
          </p:cNvSpPr>
          <p:nvPr>
            <p:ph type="dt" sz="half" idx="10"/>
          </p:nvPr>
        </p:nvSpPr>
        <p:spPr/>
        <p:txBody>
          <a:bodyPr/>
          <a:lstStyle/>
          <a:p>
            <a:fld id="{B9221B96-F5B8-5E49-A08E-3C17ADF4ED59}" type="datetimeFigureOut">
              <a:rPr lang="en-US" smtClean="0"/>
              <a:t>8/21/22</a:t>
            </a:fld>
            <a:endParaRPr lang="en-US"/>
          </a:p>
        </p:txBody>
      </p:sp>
      <p:sp>
        <p:nvSpPr>
          <p:cNvPr id="8" name="Footer Placeholder 7">
            <a:extLst>
              <a:ext uri="{FF2B5EF4-FFF2-40B4-BE49-F238E27FC236}">
                <a16:creationId xmlns:a16="http://schemas.microsoft.com/office/drawing/2014/main" id="{BC051B43-E8E0-882D-94F1-BCFEE59956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707BC2-C56B-95DE-41CA-CC8609634B97}"/>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361581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1569-9E6E-7061-318E-FBD78E8A60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EC5F63-8655-2786-1046-E3A21CDB0754}"/>
              </a:ext>
            </a:extLst>
          </p:cNvPr>
          <p:cNvSpPr>
            <a:spLocks noGrp="1"/>
          </p:cNvSpPr>
          <p:nvPr>
            <p:ph type="dt" sz="half" idx="10"/>
          </p:nvPr>
        </p:nvSpPr>
        <p:spPr/>
        <p:txBody>
          <a:bodyPr/>
          <a:lstStyle/>
          <a:p>
            <a:fld id="{B9221B96-F5B8-5E49-A08E-3C17ADF4ED59}" type="datetimeFigureOut">
              <a:rPr lang="en-US" smtClean="0"/>
              <a:t>8/21/22</a:t>
            </a:fld>
            <a:endParaRPr lang="en-US"/>
          </a:p>
        </p:txBody>
      </p:sp>
      <p:sp>
        <p:nvSpPr>
          <p:cNvPr id="4" name="Footer Placeholder 3">
            <a:extLst>
              <a:ext uri="{FF2B5EF4-FFF2-40B4-BE49-F238E27FC236}">
                <a16:creationId xmlns:a16="http://schemas.microsoft.com/office/drawing/2014/main" id="{086AE8E9-6FCC-07E4-633E-C8B1E071AB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E2F650-7F12-8BE3-0A65-36E32E23BC3D}"/>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364991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DEEE1-171F-22ED-F554-50AD104771B9}"/>
              </a:ext>
            </a:extLst>
          </p:cNvPr>
          <p:cNvSpPr>
            <a:spLocks noGrp="1"/>
          </p:cNvSpPr>
          <p:nvPr>
            <p:ph type="dt" sz="half" idx="10"/>
          </p:nvPr>
        </p:nvSpPr>
        <p:spPr/>
        <p:txBody>
          <a:bodyPr/>
          <a:lstStyle/>
          <a:p>
            <a:fld id="{B9221B96-F5B8-5E49-A08E-3C17ADF4ED59}" type="datetimeFigureOut">
              <a:rPr lang="en-US" smtClean="0"/>
              <a:t>8/21/22</a:t>
            </a:fld>
            <a:endParaRPr lang="en-US"/>
          </a:p>
        </p:txBody>
      </p:sp>
      <p:sp>
        <p:nvSpPr>
          <p:cNvPr id="3" name="Footer Placeholder 2">
            <a:extLst>
              <a:ext uri="{FF2B5EF4-FFF2-40B4-BE49-F238E27FC236}">
                <a16:creationId xmlns:a16="http://schemas.microsoft.com/office/drawing/2014/main" id="{53C1D401-4D2B-5947-B3EC-116A4471E3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63B5B-BE5F-EDF3-46D3-9B669D92D7D2}"/>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90626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B795-3AB8-FAA1-6522-B32BD9239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4B4C04-4743-CE6D-A1AC-FB255D79F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7F9506-643C-9045-6DB2-42C723DA7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08A79-33E1-888A-4C8B-235D21942C33}"/>
              </a:ext>
            </a:extLst>
          </p:cNvPr>
          <p:cNvSpPr>
            <a:spLocks noGrp="1"/>
          </p:cNvSpPr>
          <p:nvPr>
            <p:ph type="dt" sz="half" idx="10"/>
          </p:nvPr>
        </p:nvSpPr>
        <p:spPr/>
        <p:txBody>
          <a:bodyPr/>
          <a:lstStyle/>
          <a:p>
            <a:fld id="{B9221B96-F5B8-5E49-A08E-3C17ADF4ED59}" type="datetimeFigureOut">
              <a:rPr lang="en-US" smtClean="0"/>
              <a:t>8/21/22</a:t>
            </a:fld>
            <a:endParaRPr lang="en-US"/>
          </a:p>
        </p:txBody>
      </p:sp>
      <p:sp>
        <p:nvSpPr>
          <p:cNvPr id="6" name="Footer Placeholder 5">
            <a:extLst>
              <a:ext uri="{FF2B5EF4-FFF2-40B4-BE49-F238E27FC236}">
                <a16:creationId xmlns:a16="http://schemas.microsoft.com/office/drawing/2014/main" id="{F2DB4EFF-60A8-AAAE-2C6F-445A413C8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6EA79-F62F-11DA-D987-C8BAC05F5628}"/>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72733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A8B4-99CD-CDDF-9CA5-2801EDFD1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51BE93-9B47-C4A8-E3A9-AF8519EA3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43ECD0-F966-BC07-FBE4-55700E0DA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07CF9-BACB-B0C2-2461-6815A6D244F8}"/>
              </a:ext>
            </a:extLst>
          </p:cNvPr>
          <p:cNvSpPr>
            <a:spLocks noGrp="1"/>
          </p:cNvSpPr>
          <p:nvPr>
            <p:ph type="dt" sz="half" idx="10"/>
          </p:nvPr>
        </p:nvSpPr>
        <p:spPr/>
        <p:txBody>
          <a:bodyPr/>
          <a:lstStyle/>
          <a:p>
            <a:fld id="{B9221B96-F5B8-5E49-A08E-3C17ADF4ED59}" type="datetimeFigureOut">
              <a:rPr lang="en-US" smtClean="0"/>
              <a:t>8/21/22</a:t>
            </a:fld>
            <a:endParaRPr lang="en-US"/>
          </a:p>
        </p:txBody>
      </p:sp>
      <p:sp>
        <p:nvSpPr>
          <p:cNvPr id="6" name="Footer Placeholder 5">
            <a:extLst>
              <a:ext uri="{FF2B5EF4-FFF2-40B4-BE49-F238E27FC236}">
                <a16:creationId xmlns:a16="http://schemas.microsoft.com/office/drawing/2014/main" id="{81824AF0-679E-4ED4-A6C1-EE9865ABD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319AFE-58F6-29E5-8DF4-4A8992CBD573}"/>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16224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27435-B3E0-EBA5-479C-E021E5A8BB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88A5BC-1086-B9D2-0419-B23D19E5D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EE698-EE0F-542B-93A4-C7A433648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21B96-F5B8-5E49-A08E-3C17ADF4ED59}" type="datetimeFigureOut">
              <a:rPr lang="en-US" smtClean="0"/>
              <a:t>8/21/22</a:t>
            </a:fld>
            <a:endParaRPr lang="en-US"/>
          </a:p>
        </p:txBody>
      </p:sp>
      <p:sp>
        <p:nvSpPr>
          <p:cNvPr id="5" name="Footer Placeholder 4">
            <a:extLst>
              <a:ext uri="{FF2B5EF4-FFF2-40B4-BE49-F238E27FC236}">
                <a16:creationId xmlns:a16="http://schemas.microsoft.com/office/drawing/2014/main" id="{EDF1C9C9-BAF9-A2E6-AD91-3CA90FEDF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3FDED4-B747-7EFB-3740-735F7BD507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446AB-981C-5148-937F-8127083AB46C}" type="slidenum">
              <a:rPr lang="en-US" smtClean="0"/>
              <a:t>‹#›</a:t>
            </a:fld>
            <a:endParaRPr lang="en-US"/>
          </a:p>
        </p:txBody>
      </p:sp>
    </p:spTree>
    <p:extLst>
      <p:ext uri="{BB962C8B-B14F-4D97-AF65-F5344CB8AC3E}">
        <p14:creationId xmlns:p14="http://schemas.microsoft.com/office/powerpoint/2010/main" val="4142085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ah.instructure.com/courses/802941/pages/syllabus" TargetMode="External"/><Relationship Id="rId2" Type="http://schemas.openxmlformats.org/officeDocument/2006/relationships/hyperlink" Target="https://utah.instructure.com/courses/80294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junxzm@cs.utah.edu" TargetMode="External"/><Relationship Id="rId2" Type="http://schemas.openxmlformats.org/officeDocument/2006/relationships/hyperlink" Target="https://sites.google.com/view/junxzm/h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8EA1-5C86-3F8C-E638-0BAA1CE304D7}"/>
              </a:ext>
            </a:extLst>
          </p:cNvPr>
          <p:cNvSpPr>
            <a:spLocks noGrp="1"/>
          </p:cNvSpPr>
          <p:nvPr>
            <p:ph type="ctrTitle"/>
          </p:nvPr>
        </p:nvSpPr>
        <p:spPr>
          <a:xfrm>
            <a:off x="1524000" y="2235200"/>
            <a:ext cx="9144000" cy="2387600"/>
          </a:xfrm>
        </p:spPr>
        <p:txBody>
          <a:bodyPr>
            <a:normAutofit fontScale="90000"/>
          </a:bodyPr>
          <a:lstStyle/>
          <a:p>
            <a:r>
              <a:rPr lang="en-US" altLang="zh-CN" b="1" dirty="0"/>
              <a:t>Introduction</a:t>
            </a:r>
            <a:br>
              <a:rPr lang="en-US" altLang="zh-CN" dirty="0"/>
            </a:br>
            <a:br>
              <a:rPr lang="en-US" altLang="zh-CN" dirty="0"/>
            </a:br>
            <a:r>
              <a:rPr lang="en-US" altLang="zh-CN" sz="4400" dirty="0"/>
              <a:t>CS-6967</a:t>
            </a:r>
            <a:r>
              <a:rPr lang="zh-CN" altLang="en-US" sz="4400" dirty="0"/>
              <a:t> </a:t>
            </a:r>
            <a:r>
              <a:rPr lang="en-US" altLang="zh-CN" sz="4400" dirty="0"/>
              <a:t>Security</a:t>
            </a:r>
            <a:r>
              <a:rPr lang="zh-CN" altLang="en-US" sz="4400" dirty="0"/>
              <a:t> </a:t>
            </a:r>
            <a:r>
              <a:rPr lang="en-US" altLang="zh-CN" sz="4400" dirty="0"/>
              <a:t>Operations</a:t>
            </a:r>
            <a:br>
              <a:rPr lang="en-US" altLang="zh-CN" dirty="0"/>
            </a:br>
            <a:r>
              <a:rPr lang="en-US" altLang="zh-CN" sz="2700" dirty="0"/>
              <a:t>Jun</a:t>
            </a:r>
            <a:r>
              <a:rPr lang="zh-CN" altLang="en-US" sz="2700" dirty="0"/>
              <a:t> </a:t>
            </a:r>
            <a:r>
              <a:rPr lang="en-US" altLang="zh-CN" sz="2700" dirty="0"/>
              <a:t>Xu</a:t>
            </a:r>
            <a:br>
              <a:rPr lang="en-US" altLang="zh-CN" sz="2700" dirty="0"/>
            </a:br>
            <a:r>
              <a:rPr lang="en-US" altLang="zh-CN" sz="2700" dirty="0"/>
              <a:t>Fall</a:t>
            </a:r>
            <a:r>
              <a:rPr lang="zh-CN" altLang="en-US" sz="2700" dirty="0"/>
              <a:t> </a:t>
            </a:r>
            <a:r>
              <a:rPr lang="en-US" altLang="zh-CN" sz="2700" dirty="0"/>
              <a:t>2022</a:t>
            </a:r>
            <a:endParaRPr lang="en-US" dirty="0"/>
          </a:p>
        </p:txBody>
      </p:sp>
    </p:spTree>
    <p:extLst>
      <p:ext uri="{BB962C8B-B14F-4D97-AF65-F5344CB8AC3E}">
        <p14:creationId xmlns:p14="http://schemas.microsoft.com/office/powerpoint/2010/main" val="12961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5982-53B2-C6BC-366A-2C578D26DE6A}"/>
              </a:ext>
            </a:extLst>
          </p:cNvPr>
          <p:cNvSpPr>
            <a:spLocks noGrp="1"/>
          </p:cNvSpPr>
          <p:nvPr>
            <p:ph type="title"/>
          </p:nvPr>
        </p:nvSpPr>
        <p:spPr/>
        <p:txBody>
          <a:bodyPr/>
          <a:lstStyle/>
          <a:p>
            <a:r>
              <a:rPr lang="en-US" altLang="zh-CN" dirty="0"/>
              <a:t>About</a:t>
            </a:r>
            <a:r>
              <a:rPr lang="zh-CN" altLang="en-US" dirty="0"/>
              <a:t> </a:t>
            </a:r>
            <a:r>
              <a:rPr lang="en-US" altLang="zh-CN" dirty="0"/>
              <a:t>the</a:t>
            </a:r>
            <a:r>
              <a:rPr lang="zh-CN" altLang="en-US" dirty="0"/>
              <a:t> </a:t>
            </a:r>
            <a:r>
              <a:rPr lang="en-US" altLang="zh-CN" dirty="0"/>
              <a:t>Course</a:t>
            </a:r>
            <a:endParaRPr lang="en-US" dirty="0"/>
          </a:p>
        </p:txBody>
      </p:sp>
      <p:sp>
        <p:nvSpPr>
          <p:cNvPr id="3" name="Content Placeholder 2">
            <a:extLst>
              <a:ext uri="{FF2B5EF4-FFF2-40B4-BE49-F238E27FC236}">
                <a16:creationId xmlns:a16="http://schemas.microsoft.com/office/drawing/2014/main" id="{D900825E-8E55-8C2F-12BE-3A66978EC5DC}"/>
              </a:ext>
            </a:extLst>
          </p:cNvPr>
          <p:cNvSpPr>
            <a:spLocks noGrp="1"/>
          </p:cNvSpPr>
          <p:nvPr>
            <p:ph idx="1"/>
          </p:nvPr>
        </p:nvSpPr>
        <p:spPr>
          <a:xfrm>
            <a:off x="533400" y="1825625"/>
            <a:ext cx="11353800" cy="4351338"/>
          </a:xfrm>
        </p:spPr>
        <p:txBody>
          <a:bodyPr>
            <a:normAutofit/>
          </a:bodyPr>
          <a:lstStyle/>
          <a:p>
            <a:r>
              <a:rPr lang="en-US" altLang="zh-CN" dirty="0">
                <a:latin typeface="Abadi MT Condensed Light" panose="020B0306030101010103" pitchFamily="34" charset="77"/>
              </a:rPr>
              <a:t>CS-6967,</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Security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Operations;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core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course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of</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Secure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Computing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Master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Track</a:t>
            </a:r>
          </a:p>
          <a:p>
            <a:r>
              <a:rPr lang="en-US" altLang="zh-CN" dirty="0">
                <a:latin typeface="Abadi MT Condensed Light" panose="020B0306030101010103" pitchFamily="34" charset="77"/>
              </a:rPr>
              <a:t>Offered</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for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first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time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U</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this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semester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fact,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this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course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rarely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offered</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colleges)</a:t>
            </a:r>
          </a:p>
          <a:p>
            <a:r>
              <a:rPr lang="en-US" altLang="zh-CN" dirty="0">
                <a:latin typeface="Abadi MT Condensed Light" panose="020B0306030101010103" pitchFamily="34" charset="77"/>
              </a:rPr>
              <a:t>Canvas:</a:t>
            </a:r>
            <a:r>
              <a:rPr lang="zh-CN" altLang="en-US" dirty="0">
                <a:latin typeface="Abadi MT Condensed Light" panose="020B0306030101010103" pitchFamily="34" charset="77"/>
              </a:rPr>
              <a:t> </a:t>
            </a:r>
            <a:r>
              <a:rPr lang="en-US" altLang="zh-CN" dirty="0">
                <a:latin typeface="Abadi MT Condensed Light" panose="020B0306030101010103" pitchFamily="34" charset="77"/>
                <a:hlinkClick r:id="rId2"/>
              </a:rPr>
              <a:t>https://utah.instructure.com/courses/802941</a:t>
            </a:r>
            <a:endParaRPr lang="en-US" altLang="zh-CN" dirty="0">
              <a:latin typeface="Abadi MT Condensed Light" panose="020B0306030101010103" pitchFamily="34" charset="77"/>
            </a:endParaRPr>
          </a:p>
          <a:p>
            <a:r>
              <a:rPr lang="en-US" dirty="0">
                <a:latin typeface="Abadi MT Condensed Light" panose="020B0306030101010103" pitchFamily="34" charset="77"/>
              </a:rPr>
              <a:t>Lecture Time: </a:t>
            </a:r>
            <a:r>
              <a:rPr lang="en-US" dirty="0">
                <a:solidFill>
                  <a:srgbClr val="FF0000"/>
                </a:solidFill>
                <a:latin typeface="Abadi MT Condensed Light" panose="020B0306030101010103" pitchFamily="34" charset="77"/>
              </a:rPr>
              <a:t>Monday &amp; Wednesday, 03:00PM-04:20PM</a:t>
            </a:r>
          </a:p>
          <a:p>
            <a:r>
              <a:rPr lang="en-US" dirty="0">
                <a:latin typeface="Abadi MT Condensed Light" panose="020B0306030101010103" pitchFamily="34" charset="77"/>
              </a:rPr>
              <a:t>Lecture Location: </a:t>
            </a:r>
            <a:r>
              <a:rPr lang="en-US" dirty="0">
                <a:solidFill>
                  <a:srgbClr val="FF0000"/>
                </a:solidFill>
                <a:latin typeface="Abadi MT Condensed Light" panose="020B0306030101010103" pitchFamily="34" charset="77"/>
              </a:rPr>
              <a:t>WEB 1248</a:t>
            </a:r>
            <a:r>
              <a:rPr lang="en-US" dirty="0">
                <a:latin typeface="Abadi MT Condensed Light" panose="020B0306030101010103" pitchFamily="34" charset="77"/>
              </a:rPr>
              <a:t> (Zoom concurrently</a:t>
            </a:r>
            <a:r>
              <a:rPr lang="en-US" altLang="zh-CN" dirty="0">
                <a:latin typeface="Abadi MT Condensed Light" panose="020B0306030101010103" pitchFamily="34" charset="77"/>
              </a:rPr>
              <a: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Check</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Canvas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for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details</a:t>
            </a:r>
            <a:r>
              <a:rPr lang="en-US" dirty="0">
                <a:latin typeface="Abadi MT Condensed Light" panose="020B0306030101010103" pitchFamily="34" charset="77"/>
              </a:rPr>
              <a:t>)</a:t>
            </a:r>
          </a:p>
          <a:p>
            <a:r>
              <a:rPr lang="en-US" altLang="zh-CN" dirty="0">
                <a:latin typeface="Abadi MT Condensed Light" panose="020B0306030101010103" pitchFamily="34" charset="77"/>
              </a:rPr>
              <a:t>Syllabus:</a:t>
            </a:r>
            <a:r>
              <a:rPr lang="zh-CN" altLang="en-US" dirty="0">
                <a:latin typeface="Abadi MT Condensed Light" panose="020B0306030101010103" pitchFamily="34" charset="77"/>
              </a:rPr>
              <a:t> </a:t>
            </a:r>
            <a:r>
              <a:rPr lang="en-US" altLang="zh-CN" dirty="0">
                <a:latin typeface="Abadi MT Condensed Light" panose="020B0306030101010103" pitchFamily="34" charset="77"/>
                <a:hlinkClick r:id="rId3"/>
              </a:rPr>
              <a:t>https://utah.instructure.com/courses/802941/pages/syllabus</a:t>
            </a:r>
            <a:r>
              <a:rPr lang="zh-CN" altLang="en-US" dirty="0">
                <a:latin typeface="Abadi MT Condensed Light" panose="020B0306030101010103" pitchFamily="34" charset="77"/>
              </a:rPr>
              <a:t> </a:t>
            </a:r>
            <a:endParaRPr lang="en-US" dirty="0">
              <a:latin typeface="Abadi MT Condensed Light" panose="020B0306030101010103" pitchFamily="34" charset="77"/>
            </a:endParaRPr>
          </a:p>
          <a:p>
            <a:endParaRPr lang="en-US" altLang="zh-CN" dirty="0">
              <a:latin typeface="Abadi MT Condensed Light" panose="020B0306030101010103" pitchFamily="34" charset="77"/>
            </a:endParaRPr>
          </a:p>
          <a:p>
            <a:endParaRPr lang="en-US" altLang="zh-CN" dirty="0">
              <a:latin typeface="Abadi MT Condensed Light" panose="020B0306030101010103" pitchFamily="34" charset="77"/>
            </a:endParaRPr>
          </a:p>
          <a:p>
            <a:endParaRPr lang="en-US" dirty="0">
              <a:latin typeface="Abadi MT Condensed Light" panose="020B0306030101010103" pitchFamily="34" charset="77"/>
            </a:endParaRPr>
          </a:p>
        </p:txBody>
      </p:sp>
    </p:spTree>
    <p:extLst>
      <p:ext uri="{BB962C8B-B14F-4D97-AF65-F5344CB8AC3E}">
        <p14:creationId xmlns:p14="http://schemas.microsoft.com/office/powerpoint/2010/main" val="3668055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65AF-2CE4-FF3F-872F-A4068A88DD57}"/>
              </a:ext>
            </a:extLst>
          </p:cNvPr>
          <p:cNvSpPr>
            <a:spLocks noGrp="1"/>
          </p:cNvSpPr>
          <p:nvPr>
            <p:ph type="title"/>
          </p:nvPr>
        </p:nvSpPr>
        <p:spPr/>
        <p:txBody>
          <a:bodyPr/>
          <a:lstStyle/>
          <a:p>
            <a:r>
              <a:rPr lang="en-US" altLang="zh-CN" dirty="0"/>
              <a:t>About</a:t>
            </a:r>
            <a:r>
              <a:rPr lang="zh-CN" altLang="en-US" dirty="0"/>
              <a:t> </a:t>
            </a:r>
            <a:r>
              <a:rPr lang="en-US" altLang="zh-CN" dirty="0"/>
              <a:t>the</a:t>
            </a:r>
            <a:r>
              <a:rPr lang="zh-CN" altLang="en-US" dirty="0"/>
              <a:t> </a:t>
            </a:r>
            <a:r>
              <a:rPr lang="en-US" altLang="zh-CN" dirty="0"/>
              <a:t>Instructor</a:t>
            </a:r>
            <a:endParaRPr lang="en-US" dirty="0"/>
          </a:p>
        </p:txBody>
      </p:sp>
      <p:sp>
        <p:nvSpPr>
          <p:cNvPr id="3" name="Content Placeholder 2">
            <a:extLst>
              <a:ext uri="{FF2B5EF4-FFF2-40B4-BE49-F238E27FC236}">
                <a16:creationId xmlns:a16="http://schemas.microsoft.com/office/drawing/2014/main" id="{26628023-1A28-51A9-8EDA-52C7E45EF7C6}"/>
              </a:ext>
            </a:extLst>
          </p:cNvPr>
          <p:cNvSpPr>
            <a:spLocks noGrp="1"/>
          </p:cNvSpPr>
          <p:nvPr>
            <p:ph idx="1"/>
          </p:nvPr>
        </p:nvSpPr>
        <p:spPr>
          <a:xfrm>
            <a:off x="838200" y="1825625"/>
            <a:ext cx="11190514" cy="4351338"/>
          </a:xfrm>
        </p:spPr>
        <p:txBody>
          <a:bodyPr/>
          <a:lstStyle/>
          <a:p>
            <a:r>
              <a:rPr lang="en-US" altLang="zh-CN" dirty="0">
                <a:latin typeface="Abadi MT Condensed Light" panose="020B0306030101010103" pitchFamily="34" charset="77"/>
              </a:rPr>
              <a:t>Jun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Xu,</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Assistant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Professor,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SoC,</a:t>
            </a:r>
            <a:r>
              <a:rPr lang="zh-CN" altLang="en-US" dirty="0">
                <a:latin typeface="Abadi MT Condensed Light" panose="020B0306030101010103" pitchFamily="34" charset="77"/>
              </a:rPr>
              <a:t> </a:t>
            </a:r>
            <a:r>
              <a:rPr lang="en-US" altLang="zh-CN" dirty="0">
                <a:latin typeface="Abadi MT Condensed Light" panose="020B0306030101010103" pitchFamily="34" charset="77"/>
                <a:hlinkClick r:id="rId2"/>
              </a:rPr>
              <a:t>https://sites.google.com/view/junxzm/home</a:t>
            </a:r>
            <a:r>
              <a:rPr lang="zh-CN" altLang="en-US" dirty="0">
                <a:latin typeface="Abadi MT Condensed Light" panose="020B0306030101010103" pitchFamily="34" charset="77"/>
              </a:rPr>
              <a:t> </a:t>
            </a:r>
            <a:endParaRPr lang="en-US" altLang="zh-CN" dirty="0">
              <a:latin typeface="Abadi MT Condensed Light" panose="020B0306030101010103" pitchFamily="34" charset="77"/>
            </a:endParaRPr>
          </a:p>
          <a:p>
            <a:r>
              <a:rPr lang="en-US" altLang="zh-CN" dirty="0">
                <a:latin typeface="Abadi MT Condensed Light" panose="020B0306030101010103" pitchFamily="34" charset="77"/>
              </a:rPr>
              <a:t>Assistant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Professor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Stevens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Institute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of</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Technology,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2018</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2021</a:t>
            </a:r>
          </a:p>
          <a:p>
            <a:r>
              <a:rPr lang="en-US" altLang="zh-CN" dirty="0">
                <a:latin typeface="Abadi MT Condensed Light" panose="020B0306030101010103" pitchFamily="34" charset="77"/>
              </a:rPr>
              <a:t>Ph.D.</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from</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Penn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State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2018</a:t>
            </a:r>
          </a:p>
          <a:p>
            <a:r>
              <a:rPr lang="en-US" altLang="zh-CN" dirty="0">
                <a:latin typeface="Abadi MT Condensed Light" panose="020B0306030101010103" pitchFamily="34" charset="77"/>
              </a:rPr>
              <a:t>Worked</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for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Security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Team</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FireEye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and</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Samsung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Research</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American</a:t>
            </a:r>
          </a:p>
          <a:p>
            <a:r>
              <a:rPr lang="en-US" altLang="zh-CN" dirty="0">
                <a:latin typeface="Abadi MT Condensed Light" panose="020B0306030101010103" pitchFamily="34" charset="77"/>
              </a:rPr>
              <a:t>Research:</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Computer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Security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(vulnerabilities,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attacks,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defenses,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malware)</a:t>
            </a:r>
          </a:p>
          <a:p>
            <a:r>
              <a:rPr lang="en-US" dirty="0">
                <a:latin typeface="Abadi MT Condensed Light" panose="020B0306030101010103" pitchFamily="34" charset="77"/>
              </a:rPr>
              <a:t>Contact Info:</a:t>
            </a:r>
            <a:r>
              <a:rPr lang="zh-CN" altLang="en-US" dirty="0">
                <a:latin typeface="Abadi MT Condensed Light" panose="020B0306030101010103" pitchFamily="34" charset="77"/>
              </a:rPr>
              <a:t> </a:t>
            </a:r>
            <a:r>
              <a:rPr lang="en-US" dirty="0">
                <a:solidFill>
                  <a:srgbClr val="FF0000"/>
                </a:solidFill>
                <a:latin typeface="Abadi MT Condensed Light" panose="020B0306030101010103" pitchFamily="34" charset="77"/>
              </a:rPr>
              <a:t>Office MEB 3442</a:t>
            </a:r>
            <a:r>
              <a:rPr lang="en-US" dirty="0">
                <a:latin typeface="Abadi MT Condensed Light" panose="020B0306030101010103" pitchFamily="34" charset="77"/>
              </a:rPr>
              <a:t>, </a:t>
            </a:r>
            <a:r>
              <a:rPr lang="en-US" u="sng" dirty="0">
                <a:latin typeface="Abadi MT Condensed Light" panose="020B0306030101010103" pitchFamily="34" charset="77"/>
                <a:hlinkClick r:id="rId3"/>
              </a:rPr>
              <a:t>junxzm@cs.utah.edu</a:t>
            </a:r>
            <a:endParaRPr lang="en-US" dirty="0">
              <a:latin typeface="Abadi MT Condensed Light" panose="020B0306030101010103" pitchFamily="34" charset="77"/>
            </a:endParaRPr>
          </a:p>
          <a:p>
            <a:r>
              <a:rPr lang="en-US" dirty="0">
                <a:latin typeface="Abadi MT Condensed Light" panose="020B0306030101010103" pitchFamily="34" charset="77"/>
              </a:rPr>
              <a:t>Office Hours:</a:t>
            </a:r>
            <a:r>
              <a:rPr lang="zh-CN" altLang="en-US" dirty="0">
                <a:latin typeface="Abadi MT Condensed Light" panose="020B0306030101010103" pitchFamily="34" charset="77"/>
              </a:rPr>
              <a:t> </a:t>
            </a:r>
            <a:r>
              <a:rPr lang="en-US" dirty="0">
                <a:latin typeface="Abadi MT Condensed Light" panose="020B0306030101010103" pitchFamily="34" charset="77"/>
              </a:rPr>
              <a:t>Monday 1:30PM - 2:30PM, MEB 3442</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(my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office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under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work</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until</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t>
            </a:r>
            <a:endParaRPr lang="en-US" dirty="0">
              <a:latin typeface="Abadi MT Condensed Light" panose="020B0306030101010103" pitchFamily="34" charset="77"/>
            </a:endParaRPr>
          </a:p>
          <a:p>
            <a:endParaRPr lang="en-US" altLang="zh-CN" dirty="0">
              <a:latin typeface="Abadi MT Condensed Light" panose="020B0306030101010103" pitchFamily="34" charset="77"/>
            </a:endParaRPr>
          </a:p>
        </p:txBody>
      </p:sp>
    </p:spTree>
    <p:extLst>
      <p:ext uri="{BB962C8B-B14F-4D97-AF65-F5344CB8AC3E}">
        <p14:creationId xmlns:p14="http://schemas.microsoft.com/office/powerpoint/2010/main" val="316193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6448-8DB5-6F03-0CCB-99EF2EF07348}"/>
              </a:ext>
            </a:extLst>
          </p:cNvPr>
          <p:cNvSpPr>
            <a:spLocks noGrp="1"/>
          </p:cNvSpPr>
          <p:nvPr>
            <p:ph type="title"/>
          </p:nvPr>
        </p:nvSpPr>
        <p:spPr/>
        <p:txBody>
          <a:bodyPr/>
          <a:lstStyle/>
          <a:p>
            <a:r>
              <a:rPr lang="en-US" dirty="0"/>
              <a:t>Objectives of this Course</a:t>
            </a:r>
          </a:p>
        </p:txBody>
      </p:sp>
      <p:sp>
        <p:nvSpPr>
          <p:cNvPr id="3" name="Content Placeholder 2">
            <a:extLst>
              <a:ext uri="{FF2B5EF4-FFF2-40B4-BE49-F238E27FC236}">
                <a16:creationId xmlns:a16="http://schemas.microsoft.com/office/drawing/2014/main" id="{476DCA16-467F-2DBF-C024-D04758C98790}"/>
              </a:ext>
            </a:extLst>
          </p:cNvPr>
          <p:cNvSpPr>
            <a:spLocks noGrp="1"/>
          </p:cNvSpPr>
          <p:nvPr>
            <p:ph idx="1"/>
          </p:nvPr>
        </p:nvSpPr>
        <p:spPr>
          <a:xfrm>
            <a:off x="435428" y="2043339"/>
            <a:ext cx="8523514" cy="1570718"/>
          </a:xfrm>
        </p:spPr>
        <p:txBody>
          <a:bodyPr>
            <a:normAutofit lnSpcReduction="10000"/>
          </a:bodyPr>
          <a:lstStyle/>
          <a:p>
            <a:pPr marL="0" indent="0">
              <a:buNone/>
            </a:pPr>
            <a:r>
              <a:rPr lang="en-US" dirty="0">
                <a:latin typeface="Abadi MT Condensed Light" panose="020B0306030101010103" pitchFamily="34" charset="77"/>
              </a:rPr>
              <a:t>“This course introduces concepts, technologies, and tools on </a:t>
            </a:r>
            <a:r>
              <a:rPr lang="en-US" b="1" dirty="0">
                <a:solidFill>
                  <a:srgbClr val="FF0000"/>
                </a:solidFill>
                <a:latin typeface="Abadi MT Condensed Light" panose="020B0306030101010103" pitchFamily="34" charset="77"/>
              </a:rPr>
              <a:t>asset protection, integrity management, availability methodology, incident response, and other issues </a:t>
            </a:r>
            <a:r>
              <a:rPr lang="en-US" dirty="0">
                <a:latin typeface="Abadi MT Condensed Light" panose="020B0306030101010103" pitchFamily="34" charset="77"/>
              </a:rPr>
              <a:t>that the operational team needs to know to properly run security products and services in a live environment”</a:t>
            </a:r>
          </a:p>
        </p:txBody>
      </p:sp>
      <p:sp>
        <p:nvSpPr>
          <p:cNvPr id="4" name="TextBox 3">
            <a:extLst>
              <a:ext uri="{FF2B5EF4-FFF2-40B4-BE49-F238E27FC236}">
                <a16:creationId xmlns:a16="http://schemas.microsoft.com/office/drawing/2014/main" id="{A809D538-2951-71A7-2E88-D53254970F07}"/>
              </a:ext>
            </a:extLst>
          </p:cNvPr>
          <p:cNvSpPr txBox="1"/>
          <p:nvPr/>
        </p:nvSpPr>
        <p:spPr>
          <a:xfrm>
            <a:off x="3211285" y="4598080"/>
            <a:ext cx="4957355" cy="769441"/>
          </a:xfrm>
          <a:prstGeom prst="rect">
            <a:avLst/>
          </a:prstGeom>
          <a:noFill/>
        </p:spPr>
        <p:txBody>
          <a:bodyPr wrap="square" rtlCol="0">
            <a:spAutoFit/>
          </a:bodyPr>
          <a:lstStyle/>
          <a:p>
            <a:r>
              <a:rPr lang="en-US" sz="4400" dirty="0">
                <a:latin typeface="Abadi MT Condensed Light" panose="020B0306030101010103" pitchFamily="34" charset="77"/>
              </a:rPr>
              <a:t>What does this mean???</a:t>
            </a:r>
          </a:p>
        </p:txBody>
      </p:sp>
    </p:spTree>
    <p:extLst>
      <p:ext uri="{BB962C8B-B14F-4D97-AF65-F5344CB8AC3E}">
        <p14:creationId xmlns:p14="http://schemas.microsoft.com/office/powerpoint/2010/main" val="79865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tting up Your Small Business Network - TFOT">
            <a:extLst>
              <a:ext uri="{FF2B5EF4-FFF2-40B4-BE49-F238E27FC236}">
                <a16:creationId xmlns:a16="http://schemas.microsoft.com/office/drawing/2014/main" id="{7AC314EC-7B79-74E6-F6B3-EE8D64B5D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006" y="1384101"/>
            <a:ext cx="8958943" cy="48994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8E4DC2-4604-AD5A-4BC1-C8677F6879D5}"/>
              </a:ext>
            </a:extLst>
          </p:cNvPr>
          <p:cNvSpPr>
            <a:spLocks noGrp="1"/>
          </p:cNvSpPr>
          <p:nvPr>
            <p:ph type="title"/>
          </p:nvPr>
        </p:nvSpPr>
        <p:spPr>
          <a:xfrm>
            <a:off x="838200" y="365125"/>
            <a:ext cx="10515600" cy="1325563"/>
          </a:xfrm>
        </p:spPr>
        <p:txBody>
          <a:bodyPr/>
          <a:lstStyle/>
          <a:p>
            <a:r>
              <a:rPr lang="en-US" dirty="0"/>
              <a:t>Let’s Consider this Small Business Network</a:t>
            </a:r>
          </a:p>
        </p:txBody>
      </p:sp>
      <p:sp>
        <p:nvSpPr>
          <p:cNvPr id="3" name="TextBox 2">
            <a:extLst>
              <a:ext uri="{FF2B5EF4-FFF2-40B4-BE49-F238E27FC236}">
                <a16:creationId xmlns:a16="http://schemas.microsoft.com/office/drawing/2014/main" id="{43DA2610-4852-40A4-3189-44608BA1B2B6}"/>
              </a:ext>
            </a:extLst>
          </p:cNvPr>
          <p:cNvSpPr txBox="1"/>
          <p:nvPr/>
        </p:nvSpPr>
        <p:spPr>
          <a:xfrm>
            <a:off x="0" y="6274813"/>
            <a:ext cx="10515600" cy="646331"/>
          </a:xfrm>
          <a:prstGeom prst="rect">
            <a:avLst/>
          </a:prstGeom>
          <a:noFill/>
        </p:spPr>
        <p:txBody>
          <a:bodyPr wrap="square" rtlCol="0">
            <a:spAutoFit/>
          </a:bodyPr>
          <a:lstStyle/>
          <a:p>
            <a:r>
              <a:rPr lang="en-US" sz="3600" dirty="0">
                <a:solidFill>
                  <a:srgbClr val="7030A0"/>
                </a:solidFill>
                <a:latin typeface="Abadi MT Condensed Light" panose="020B0306030101010103" pitchFamily="34" charset="77"/>
              </a:rPr>
              <a:t>We are going to build a similar network for this course!!!</a:t>
            </a:r>
          </a:p>
        </p:txBody>
      </p:sp>
    </p:spTree>
    <p:extLst>
      <p:ext uri="{BB962C8B-B14F-4D97-AF65-F5344CB8AC3E}">
        <p14:creationId xmlns:p14="http://schemas.microsoft.com/office/powerpoint/2010/main" val="36236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D228-A406-D131-B8E9-6CB16F17F270}"/>
              </a:ext>
            </a:extLst>
          </p:cNvPr>
          <p:cNvSpPr>
            <a:spLocks noGrp="1"/>
          </p:cNvSpPr>
          <p:nvPr>
            <p:ph type="title"/>
          </p:nvPr>
        </p:nvSpPr>
        <p:spPr>
          <a:xfrm>
            <a:off x="838200" y="365125"/>
            <a:ext cx="11527971" cy="1325563"/>
          </a:xfrm>
        </p:spPr>
        <p:txBody>
          <a:bodyPr/>
          <a:lstStyle/>
          <a:p>
            <a:r>
              <a:rPr lang="en-US" dirty="0"/>
              <a:t>Security Operations Aim to Ensure the CIA Model in the Network</a:t>
            </a:r>
          </a:p>
        </p:txBody>
      </p:sp>
      <p:sp>
        <p:nvSpPr>
          <p:cNvPr id="3" name="Content Placeholder 2">
            <a:extLst>
              <a:ext uri="{FF2B5EF4-FFF2-40B4-BE49-F238E27FC236}">
                <a16:creationId xmlns:a16="http://schemas.microsoft.com/office/drawing/2014/main" id="{795C217E-91AE-A995-8C8D-1B8858E98F1F}"/>
              </a:ext>
            </a:extLst>
          </p:cNvPr>
          <p:cNvSpPr>
            <a:spLocks noGrp="1"/>
          </p:cNvSpPr>
          <p:nvPr>
            <p:ph idx="1"/>
          </p:nvPr>
        </p:nvSpPr>
        <p:spPr>
          <a:xfrm>
            <a:off x="838200" y="1781910"/>
            <a:ext cx="10515600" cy="4981303"/>
          </a:xfrm>
        </p:spPr>
        <p:txBody>
          <a:bodyPr>
            <a:normAutofit fontScale="70000" lnSpcReduction="20000"/>
          </a:bodyPr>
          <a:lstStyle/>
          <a:p>
            <a:r>
              <a:rPr lang="en-US" sz="3400" b="1" dirty="0">
                <a:latin typeface="Abadi MT Condensed Light" panose="020B0306030101010103" pitchFamily="34" charset="77"/>
              </a:rPr>
              <a:t>Confidentiality</a:t>
            </a:r>
            <a:endParaRPr lang="en-US" sz="3100" b="1" dirty="0">
              <a:latin typeface="Abadi MT Condensed Light" panose="020B0306030101010103" pitchFamily="34" charset="77"/>
            </a:endParaRPr>
          </a:p>
          <a:p>
            <a:pPr lvl="1"/>
            <a:r>
              <a:rPr lang="en-US" dirty="0">
                <a:latin typeface="Abadi MT Condensed Light" panose="020B0306030101010103" pitchFamily="34" charset="77"/>
              </a:rPr>
              <a:t>Definition: Information is not made available or disclosed to unauthorized individuals or entities</a:t>
            </a:r>
          </a:p>
          <a:p>
            <a:pPr lvl="1"/>
            <a:r>
              <a:rPr lang="en-US" dirty="0">
                <a:latin typeface="Abadi MT Condensed Light" panose="020B0306030101010103" pitchFamily="34" charset="77"/>
              </a:rPr>
              <a:t>Examples in the network: </a:t>
            </a:r>
          </a:p>
          <a:p>
            <a:pPr lvl="2"/>
            <a:r>
              <a:rPr lang="en-US" dirty="0">
                <a:latin typeface="Abadi MT Condensed Light" panose="020B0306030101010103" pitchFamily="34" charset="77"/>
              </a:rPr>
              <a:t>Information of clients in the database server cannot be seen by an arbitrary internet user</a:t>
            </a:r>
          </a:p>
          <a:p>
            <a:pPr lvl="2"/>
            <a:r>
              <a:rPr lang="en-US" dirty="0">
                <a:latin typeface="Abadi MT Condensed Light" panose="020B0306030101010103" pitchFamily="34" charset="77"/>
              </a:rPr>
              <a:t>Emails owned by employee A on PC1 cannot be seen by another employee</a:t>
            </a:r>
          </a:p>
          <a:p>
            <a:pPr lvl="2"/>
            <a:r>
              <a:rPr lang="en-US" dirty="0">
                <a:latin typeface="Abadi MT Condensed Light" panose="020B0306030101010103" pitchFamily="34" charset="77"/>
              </a:rPr>
              <a:t>…</a:t>
            </a:r>
          </a:p>
          <a:p>
            <a:r>
              <a:rPr lang="en-US" sz="3400" b="1" dirty="0">
                <a:latin typeface="Abadi MT Condensed Light" panose="020B0306030101010103" pitchFamily="34" charset="77"/>
              </a:rPr>
              <a:t>Integrity</a:t>
            </a:r>
            <a:endParaRPr lang="en-US" b="1" dirty="0">
              <a:latin typeface="Abadi MT Condensed Light" panose="020B0306030101010103" pitchFamily="34" charset="77"/>
            </a:endParaRPr>
          </a:p>
          <a:p>
            <a:pPr lvl="1"/>
            <a:r>
              <a:rPr lang="en-US" dirty="0">
                <a:latin typeface="Abadi MT Condensed Light" panose="020B0306030101010103" pitchFamily="34" charset="77"/>
              </a:rPr>
              <a:t>Definition: maintaining and assuring the accuracy and completeness of data over its entire lifecycle. This means that data cannot be modified in an unauthorized or undetected manner.</a:t>
            </a:r>
          </a:p>
          <a:p>
            <a:pPr lvl="1"/>
            <a:r>
              <a:rPr lang="en-US" dirty="0">
                <a:latin typeface="Abadi MT Condensed Light" panose="020B0306030101010103" pitchFamily="34" charset="77"/>
              </a:rPr>
              <a:t> Examples in the network: </a:t>
            </a:r>
          </a:p>
          <a:p>
            <a:pPr lvl="2"/>
            <a:r>
              <a:rPr lang="en-US" dirty="0">
                <a:latin typeface="Abadi MT Condensed Light" panose="020B0306030101010103" pitchFamily="34" charset="77"/>
              </a:rPr>
              <a:t>Contents returned to users should be intended when they visit the website hosted on the webserver</a:t>
            </a:r>
          </a:p>
          <a:p>
            <a:pPr lvl="2"/>
            <a:r>
              <a:rPr lang="en-US" dirty="0">
                <a:latin typeface="Abadi MT Condensed Light" panose="020B0306030101010103" pitchFamily="34" charset="77"/>
              </a:rPr>
              <a:t>Documents printed by the printer should display the contents sent by the user</a:t>
            </a:r>
          </a:p>
          <a:p>
            <a:pPr lvl="2"/>
            <a:r>
              <a:rPr lang="en-US" dirty="0">
                <a:latin typeface="Abadi MT Condensed Light" panose="020B0306030101010103" pitchFamily="34" charset="77"/>
              </a:rPr>
              <a:t>…</a:t>
            </a:r>
          </a:p>
          <a:p>
            <a:r>
              <a:rPr lang="en-US" sz="3400" b="1" dirty="0">
                <a:latin typeface="Abadi MT Condensed Light" panose="020B0306030101010103" pitchFamily="34" charset="77"/>
              </a:rPr>
              <a:t>Availability</a:t>
            </a:r>
            <a:endParaRPr lang="en-US" b="1" dirty="0">
              <a:latin typeface="Abadi MT Condensed Light" panose="020B0306030101010103" pitchFamily="34" charset="77"/>
            </a:endParaRPr>
          </a:p>
          <a:p>
            <a:pPr lvl="1"/>
            <a:r>
              <a:rPr lang="en-US" dirty="0">
                <a:latin typeface="Abadi MT Condensed Light" panose="020B0306030101010103" pitchFamily="34" charset="77"/>
              </a:rPr>
              <a:t>Definition: the computing systems and information must be available when they are needed</a:t>
            </a:r>
          </a:p>
          <a:p>
            <a:pPr lvl="1"/>
            <a:r>
              <a:rPr lang="en-US" dirty="0">
                <a:latin typeface="Abadi MT Condensed Light" panose="020B0306030101010103" pitchFamily="34" charset="77"/>
              </a:rPr>
              <a:t>Examples in the network: </a:t>
            </a:r>
          </a:p>
          <a:p>
            <a:pPr lvl="2"/>
            <a:r>
              <a:rPr lang="en-US" dirty="0">
                <a:latin typeface="Abadi MT Condensed Light" panose="020B0306030101010103" pitchFamily="34" charset="77"/>
              </a:rPr>
              <a:t>Data in the database server should always be available when the owner wants it</a:t>
            </a:r>
          </a:p>
          <a:p>
            <a:pPr lvl="2"/>
            <a:r>
              <a:rPr lang="en-US" dirty="0">
                <a:latin typeface="Abadi MT Condensed Light" panose="020B0306030101010103" pitchFamily="34" charset="77"/>
              </a:rPr>
              <a:t>PC2 should be able to work when an authorized employee wants to use it</a:t>
            </a:r>
          </a:p>
          <a:p>
            <a:pPr lvl="2"/>
            <a:r>
              <a:rPr lang="en-US" dirty="0">
                <a:latin typeface="Abadi MT Condensed Light" panose="020B0306030101010103" pitchFamily="34" charset="77"/>
              </a:rPr>
              <a:t>…</a:t>
            </a:r>
          </a:p>
        </p:txBody>
      </p:sp>
      <p:sp>
        <p:nvSpPr>
          <p:cNvPr id="6" name="TextBox 5">
            <a:extLst>
              <a:ext uri="{FF2B5EF4-FFF2-40B4-BE49-F238E27FC236}">
                <a16:creationId xmlns:a16="http://schemas.microsoft.com/office/drawing/2014/main" id="{0F07924B-F926-1F31-B2BB-5B619407BCBE}"/>
              </a:ext>
            </a:extLst>
          </p:cNvPr>
          <p:cNvSpPr txBox="1"/>
          <p:nvPr/>
        </p:nvSpPr>
        <p:spPr>
          <a:xfrm>
            <a:off x="0" y="6488668"/>
            <a:ext cx="6096000" cy="369332"/>
          </a:xfrm>
          <a:prstGeom prst="rect">
            <a:avLst/>
          </a:prstGeom>
          <a:noFill/>
        </p:spPr>
        <p:txBody>
          <a:bodyPr wrap="square">
            <a:spAutoFit/>
          </a:bodyPr>
          <a:lstStyle/>
          <a:p>
            <a:r>
              <a:rPr lang="en-US" dirty="0">
                <a:solidFill>
                  <a:srgbClr val="7030A0"/>
                </a:solidFill>
              </a:rPr>
              <a:t>https://</a:t>
            </a:r>
            <a:r>
              <a:rPr lang="en-US" dirty="0" err="1">
                <a:solidFill>
                  <a:srgbClr val="7030A0"/>
                </a:solidFill>
              </a:rPr>
              <a:t>en.wikipedia.org</a:t>
            </a:r>
            <a:r>
              <a:rPr lang="en-US" dirty="0">
                <a:solidFill>
                  <a:srgbClr val="7030A0"/>
                </a:solidFill>
              </a:rPr>
              <a:t>/wiki/</a:t>
            </a:r>
            <a:r>
              <a:rPr lang="en-US" dirty="0" err="1">
                <a:solidFill>
                  <a:srgbClr val="7030A0"/>
                </a:solidFill>
              </a:rPr>
              <a:t>Information_security</a:t>
            </a:r>
            <a:endParaRPr lang="en-US" dirty="0">
              <a:solidFill>
                <a:srgbClr val="7030A0"/>
              </a:solidFill>
            </a:endParaRPr>
          </a:p>
        </p:txBody>
      </p:sp>
    </p:spTree>
    <p:extLst>
      <p:ext uri="{BB962C8B-B14F-4D97-AF65-F5344CB8AC3E}">
        <p14:creationId xmlns:p14="http://schemas.microsoft.com/office/powerpoint/2010/main" val="236433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AFAE-07B6-09B1-A928-948C7C07C54B}"/>
              </a:ext>
            </a:extLst>
          </p:cNvPr>
          <p:cNvSpPr>
            <a:spLocks noGrp="1"/>
          </p:cNvSpPr>
          <p:nvPr>
            <p:ph type="title"/>
          </p:nvPr>
        </p:nvSpPr>
        <p:spPr/>
        <p:txBody>
          <a:bodyPr/>
          <a:lstStyle/>
          <a:p>
            <a:r>
              <a:rPr lang="en-US" dirty="0"/>
              <a:t>But Not CIA Under Every Circumstance</a:t>
            </a:r>
          </a:p>
        </p:txBody>
      </p:sp>
      <p:sp>
        <p:nvSpPr>
          <p:cNvPr id="3" name="Content Placeholder 2">
            <a:extLst>
              <a:ext uri="{FF2B5EF4-FFF2-40B4-BE49-F238E27FC236}">
                <a16:creationId xmlns:a16="http://schemas.microsoft.com/office/drawing/2014/main" id="{CEBC39D8-475A-4524-FFAD-15E19D462786}"/>
              </a:ext>
            </a:extLst>
          </p:cNvPr>
          <p:cNvSpPr>
            <a:spLocks noGrp="1"/>
          </p:cNvSpPr>
          <p:nvPr>
            <p:ph idx="1"/>
          </p:nvPr>
        </p:nvSpPr>
        <p:spPr/>
        <p:txBody>
          <a:bodyPr/>
          <a:lstStyle/>
          <a:p>
            <a:r>
              <a:rPr lang="en-US" dirty="0">
                <a:latin typeface="Abadi MT Condensed Light" panose="020B0306030101010103" pitchFamily="34" charset="77"/>
              </a:rPr>
              <a:t>CIA can be sabotaged in many ways</a:t>
            </a:r>
          </a:p>
          <a:p>
            <a:pPr lvl="1"/>
            <a:r>
              <a:rPr lang="en-US" dirty="0">
                <a:latin typeface="Abadi MT Condensed Light" panose="020B0306030101010103" pitchFamily="34" charset="77"/>
              </a:rPr>
              <a:t>Earthquake, flood, and power outage can break availability</a:t>
            </a:r>
          </a:p>
          <a:p>
            <a:pPr lvl="1"/>
            <a:r>
              <a:rPr lang="en-US" dirty="0">
                <a:latin typeface="Abadi MT Condensed Light" panose="020B0306030101010103" pitchFamily="34" charset="77"/>
              </a:rPr>
              <a:t>Hardware errors, such as bit flip in memory or disk, can break integrity</a:t>
            </a:r>
          </a:p>
          <a:p>
            <a:pPr lvl="1"/>
            <a:r>
              <a:rPr lang="en-US" dirty="0">
                <a:latin typeface="Abadi MT Condensed Light" panose="020B0306030101010103" pitchFamily="34" charset="77"/>
              </a:rPr>
              <a:t>Lost of laptops or cell phones can break confidentiality</a:t>
            </a:r>
          </a:p>
          <a:p>
            <a:pPr lvl="1"/>
            <a:endParaRPr lang="en-US" dirty="0">
              <a:latin typeface="Abadi MT Condensed Light" panose="020B0306030101010103" pitchFamily="34" charset="77"/>
            </a:endParaRPr>
          </a:p>
        </p:txBody>
      </p:sp>
      <p:sp>
        <p:nvSpPr>
          <p:cNvPr id="4" name="TextBox 3">
            <a:extLst>
              <a:ext uri="{FF2B5EF4-FFF2-40B4-BE49-F238E27FC236}">
                <a16:creationId xmlns:a16="http://schemas.microsoft.com/office/drawing/2014/main" id="{5154D558-7263-E91D-5D3B-6E0842B7086D}"/>
              </a:ext>
            </a:extLst>
          </p:cNvPr>
          <p:cNvSpPr txBox="1"/>
          <p:nvPr/>
        </p:nvSpPr>
        <p:spPr>
          <a:xfrm>
            <a:off x="2109651" y="3827704"/>
            <a:ext cx="7774578" cy="1200329"/>
          </a:xfrm>
          <a:prstGeom prst="rect">
            <a:avLst/>
          </a:prstGeom>
          <a:noFill/>
        </p:spPr>
        <p:txBody>
          <a:bodyPr wrap="square" rtlCol="0">
            <a:spAutoFit/>
          </a:bodyPr>
          <a:lstStyle/>
          <a:p>
            <a:pPr algn="ctr"/>
            <a:r>
              <a:rPr lang="en-US" sz="3600" dirty="0">
                <a:solidFill>
                  <a:srgbClr val="7030A0"/>
                </a:solidFill>
                <a:latin typeface="Abadi MT Condensed Light" panose="020B0306030101010103" pitchFamily="34" charset="77"/>
              </a:rPr>
              <a:t>All the above are out of the scope of this course</a:t>
            </a:r>
          </a:p>
          <a:p>
            <a:pPr algn="ctr"/>
            <a:r>
              <a:rPr lang="en-US" sz="3600" b="1" dirty="0">
                <a:solidFill>
                  <a:srgbClr val="7030A0"/>
                </a:solidFill>
                <a:latin typeface="Abadi MT Condensed Light" panose="020B0306030101010103" pitchFamily="34" charset="77"/>
              </a:rPr>
              <a:t>Why???</a:t>
            </a:r>
          </a:p>
        </p:txBody>
      </p:sp>
    </p:spTree>
    <p:extLst>
      <p:ext uri="{BB962C8B-B14F-4D97-AF65-F5344CB8AC3E}">
        <p14:creationId xmlns:p14="http://schemas.microsoft.com/office/powerpoint/2010/main" val="2610162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4CE6-7E6D-7379-7C7C-C6D9D538EB8B}"/>
              </a:ext>
            </a:extLst>
          </p:cNvPr>
          <p:cNvSpPr>
            <a:spLocks noGrp="1"/>
          </p:cNvSpPr>
          <p:nvPr>
            <p:ph type="title"/>
          </p:nvPr>
        </p:nvSpPr>
        <p:spPr/>
        <p:txBody>
          <a:bodyPr/>
          <a:lstStyle/>
          <a:p>
            <a:r>
              <a:rPr lang="en-US" dirty="0"/>
              <a:t>Instead, CIA under An Adversarial Setting</a:t>
            </a:r>
          </a:p>
        </p:txBody>
      </p:sp>
      <p:sp>
        <p:nvSpPr>
          <p:cNvPr id="3" name="Content Placeholder 2">
            <a:extLst>
              <a:ext uri="{FF2B5EF4-FFF2-40B4-BE49-F238E27FC236}">
                <a16:creationId xmlns:a16="http://schemas.microsoft.com/office/drawing/2014/main" id="{82A28D8E-BD44-E57A-D9F2-0BED157B27CA}"/>
              </a:ext>
            </a:extLst>
          </p:cNvPr>
          <p:cNvSpPr>
            <a:spLocks noGrp="1"/>
          </p:cNvSpPr>
          <p:nvPr>
            <p:ph idx="1"/>
          </p:nvPr>
        </p:nvSpPr>
        <p:spPr/>
        <p:txBody>
          <a:bodyPr/>
          <a:lstStyle/>
          <a:p>
            <a:r>
              <a:rPr lang="en-US" dirty="0">
                <a:solidFill>
                  <a:srgbClr val="FF0000"/>
                </a:solidFill>
                <a:latin typeface="Abadi MT Condensed Light" panose="020B0306030101010103" pitchFamily="34" charset="77"/>
              </a:rPr>
              <a:t>Threat Model</a:t>
            </a:r>
          </a:p>
          <a:p>
            <a:pPr lvl="1"/>
            <a:r>
              <a:rPr lang="en-US" dirty="0">
                <a:latin typeface="Abadi MT Condensed Light" panose="020B0306030101010103" pitchFamily="34" charset="77"/>
              </a:rPr>
              <a:t>Adversaries exist</a:t>
            </a:r>
          </a:p>
          <a:p>
            <a:pPr lvl="2"/>
            <a:r>
              <a:rPr lang="en-US" dirty="0">
                <a:latin typeface="Abadi MT Condensed Light" panose="020B0306030101010103" pitchFamily="34" charset="77"/>
              </a:rPr>
              <a:t>External attackers</a:t>
            </a:r>
          </a:p>
          <a:p>
            <a:pPr lvl="2"/>
            <a:r>
              <a:rPr lang="en-US" dirty="0">
                <a:latin typeface="Abadi MT Condensed Light" panose="020B0306030101010103" pitchFamily="34" charset="77"/>
              </a:rPr>
              <a:t> Insiders</a:t>
            </a:r>
          </a:p>
          <a:p>
            <a:pPr lvl="1"/>
            <a:r>
              <a:rPr lang="en-US" dirty="0">
                <a:latin typeface="Abadi MT Condensed Light" panose="020B0306030101010103" pitchFamily="34" charset="77"/>
              </a:rPr>
              <a:t>Adversaries aim to break the C, I, or A</a:t>
            </a:r>
          </a:p>
          <a:p>
            <a:pPr lvl="1"/>
            <a:r>
              <a:rPr lang="en-US" dirty="0">
                <a:latin typeface="Abadi MT Condensed Light" panose="020B0306030101010103" pitchFamily="34" charset="77"/>
              </a:rPr>
              <a:t>Adversaries can take many different actions</a:t>
            </a:r>
          </a:p>
          <a:p>
            <a:pPr lvl="1"/>
            <a:r>
              <a:rPr lang="en-US" dirty="0">
                <a:latin typeface="Abadi MT Condensed Light" panose="020B0306030101010103" pitchFamily="34" charset="77"/>
              </a:rPr>
              <a:t>Protect CIA threatened by actions of the adversaries</a:t>
            </a:r>
          </a:p>
          <a:p>
            <a:pPr lvl="1"/>
            <a:endParaRPr lang="en-US" dirty="0">
              <a:latin typeface="Abadi MT Condensed Light" panose="020B0306030101010103" pitchFamily="34" charset="77"/>
            </a:endParaRPr>
          </a:p>
        </p:txBody>
      </p:sp>
    </p:spTree>
    <p:extLst>
      <p:ext uri="{BB962C8B-B14F-4D97-AF65-F5344CB8AC3E}">
        <p14:creationId xmlns:p14="http://schemas.microsoft.com/office/powerpoint/2010/main" val="232030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CEEA-A741-B69B-DDDE-72676532C410}"/>
              </a:ext>
            </a:extLst>
          </p:cNvPr>
          <p:cNvSpPr>
            <a:spLocks noGrp="1"/>
          </p:cNvSpPr>
          <p:nvPr>
            <p:ph type="title"/>
          </p:nvPr>
        </p:nvSpPr>
        <p:spPr/>
        <p:txBody>
          <a:bodyPr/>
          <a:lstStyle/>
          <a:p>
            <a:r>
              <a:rPr lang="en-US" dirty="0"/>
              <a:t>What Makes this Course Special</a:t>
            </a:r>
          </a:p>
        </p:txBody>
      </p:sp>
      <p:sp>
        <p:nvSpPr>
          <p:cNvPr id="3" name="Content Placeholder 2">
            <a:extLst>
              <a:ext uri="{FF2B5EF4-FFF2-40B4-BE49-F238E27FC236}">
                <a16:creationId xmlns:a16="http://schemas.microsoft.com/office/drawing/2014/main" id="{114BA3AD-8CD5-C43D-9361-A290B2736240}"/>
              </a:ext>
            </a:extLst>
          </p:cNvPr>
          <p:cNvSpPr>
            <a:spLocks noGrp="1"/>
          </p:cNvSpPr>
          <p:nvPr>
            <p:ph idx="1"/>
          </p:nvPr>
        </p:nvSpPr>
        <p:spPr/>
        <p:txBody>
          <a:bodyPr/>
          <a:lstStyle/>
          <a:p>
            <a:r>
              <a:rPr lang="en-US" dirty="0">
                <a:latin typeface="Abadi MT Condensed Light" panose="020B0306030101010103" pitchFamily="34" charset="77"/>
              </a:rPr>
              <a:t>Other security courses focus more on the concepts, the theories, and the techniques</a:t>
            </a:r>
          </a:p>
          <a:p>
            <a:pPr lvl="1"/>
            <a:r>
              <a:rPr lang="en-US" dirty="0">
                <a:latin typeface="Abadi MT Condensed Light" panose="020B0306030101010103" pitchFamily="34" charset="77"/>
              </a:rPr>
              <a:t>After taking those courses, you know a lot; but you may not know how to approach security exactly (e.g., you know how firewall works but you do not know which tools to use and how to correctly install, configure, and manage them)</a:t>
            </a:r>
          </a:p>
          <a:p>
            <a:r>
              <a:rPr lang="en-US" dirty="0">
                <a:latin typeface="Abadi MT Condensed Light" panose="020B0306030101010103" pitchFamily="34" charset="77"/>
              </a:rPr>
              <a:t>This course centers on the practice side</a:t>
            </a:r>
          </a:p>
          <a:p>
            <a:pPr lvl="1"/>
            <a:r>
              <a:rPr lang="en-US" dirty="0">
                <a:latin typeface="Abadi MT Condensed Light" panose="020B0306030101010103" pitchFamily="34" charset="77"/>
              </a:rPr>
              <a:t>After taking this course, your knowledge body may not grow too much, but your skill sets applicable to the real world will be significantly extended (e.g., you will know how to setup a local, software-based firewall for a machine)</a:t>
            </a:r>
          </a:p>
          <a:p>
            <a:pPr lvl="1"/>
            <a:r>
              <a:rPr lang="en-US" dirty="0">
                <a:latin typeface="Abadi MT Condensed Light" panose="020B0306030101010103" pitchFamily="34" charset="77"/>
              </a:rPr>
              <a:t>We hope this course can better prepare you for a position of security admin or CSO</a:t>
            </a:r>
          </a:p>
        </p:txBody>
      </p:sp>
    </p:spTree>
    <p:extLst>
      <p:ext uri="{BB962C8B-B14F-4D97-AF65-F5344CB8AC3E}">
        <p14:creationId xmlns:p14="http://schemas.microsoft.com/office/powerpoint/2010/main" val="3655533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705</Words>
  <Application>Microsoft Macintosh PowerPoint</Application>
  <PresentationFormat>Widescreen</PresentationFormat>
  <Paragraphs>64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Abadi MT Condensed Light</vt:lpstr>
      <vt:lpstr>Arial</vt:lpstr>
      <vt:lpstr>Calibri</vt:lpstr>
      <vt:lpstr>Calibri Light</vt:lpstr>
      <vt:lpstr>Office Theme</vt:lpstr>
      <vt:lpstr>Introduction  CS-6967 Security Operations Jun Xu Fall 2022</vt:lpstr>
      <vt:lpstr>About the Course</vt:lpstr>
      <vt:lpstr>About the Instructor</vt:lpstr>
      <vt:lpstr>Objectives of this Course</vt:lpstr>
      <vt:lpstr>Let’s Consider this Small Business Network</vt:lpstr>
      <vt:lpstr>Security Operations Aim to Ensure the CIA Model in the Network</vt:lpstr>
      <vt:lpstr>But Not CIA Under Every Circumstance</vt:lpstr>
      <vt:lpstr>Instead, CIA under An Adversarial Setting</vt:lpstr>
      <vt:lpstr>What Makes this Course Special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CS-6967 Security Operations Jun Xu Fall 2022</dc:title>
  <dc:creator>Jun Xu</dc:creator>
  <cp:lastModifiedBy>Jun Xu</cp:lastModifiedBy>
  <cp:revision>148</cp:revision>
  <dcterms:created xsi:type="dcterms:W3CDTF">2022-08-21T20:32:23Z</dcterms:created>
  <dcterms:modified xsi:type="dcterms:W3CDTF">2022-08-22T07:30:49Z</dcterms:modified>
</cp:coreProperties>
</file>