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57" r:id="rId4"/>
    <p:sldId id="305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63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3" r:id="rId26"/>
    <p:sldId id="30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31"/>
    <p:restoredTop sz="94681"/>
  </p:normalViewPr>
  <p:slideViewPr>
    <p:cSldViewPr snapToGrid="0">
      <p:cViewPr varScale="1">
        <p:scale>
          <a:sx n="207" d="100"/>
          <a:sy n="207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F0BB2-4ED0-5340-9E33-11FFC14D9AA3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7427-0DE8-3F4E-B38F-CD5F62BBF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2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46DF-253A-6EE5-5E1C-FDC9EF0D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F22A2-3A4B-652D-CAFB-B0E776FE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DCA0-EB9C-BCB7-EBF0-4CF52ED8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EEB7-4F3B-01EE-E9B8-D60184F1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FBDF5-8AB6-A110-A981-D56FA9DB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1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E7FE-5688-D2B9-DDE5-C101AADF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50606-2B81-1CE3-8644-F9817A44D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000D-9A50-F9C8-6352-4B8EEFBC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059B-629C-13CA-A26B-764FA0F9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7867-6FD5-1D96-1585-7F269197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8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AA876-F88E-F349-2936-CE50BA722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AF297-FF24-3488-F7B8-4D26284AD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0FED9-11B6-6AAE-F655-5AD7E3EF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83476-5189-25B8-B0F4-CBB14C1B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21B8-A4FE-23E9-2437-7E44DFAB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5CF2-36DC-8E43-7285-61B05417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223B-5B1C-2E6C-76B8-DAA75507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B1AF-CC78-EBF4-C7A9-58336E1B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9E19-B90E-31BD-57C1-ECEF2AF2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B60E5-3EC2-7B67-9D44-E90ECC51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0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3DC1-9422-5820-B5A7-4D47A364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1FDCF-74A4-21E3-3C99-0B19A2957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7A85-A924-CAD7-7147-98B0857C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90FF-F2D3-ADE3-B6AA-FEC3F070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C4726-B03B-6F34-41B5-069B5A79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491F-4403-D5BB-F43C-18121A74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4AC6-AB9B-09F4-BE94-BE9B45E88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CD226-0D2F-C3F2-34DB-1AC6E534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89DA-2154-7D47-7D21-A415054B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C01FA-C0AC-DDDA-159F-FBB57EE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1C472-9782-4909-00A2-1FFBAF35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5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644D-2AD9-6FD3-4DBB-11637F54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3A145-545F-E1A0-CD0B-2BBD94815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81697-7D9C-21BD-6576-526E76FAC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E2B29-D744-9C0D-CBB3-DAC284827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3CD94-E155-BAB2-5B52-920DB79A0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99A1B-4551-3D81-4629-9714C4CF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51B43-E8E0-882D-94F1-BCFEE599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07BC2-C56B-95DE-41CA-CC860963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1569-9E6E-7061-318E-FBD78E8A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C5F63-8655-2786-1046-E3A21CDB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AE8E9-6FCC-07E4-633E-C8B1E071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2F650-7F12-8BE3-0A65-36E32E23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DEEE1-171F-22ED-F554-50AD1047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1D401-4D2B-5947-B3EC-116A4471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3B5B-BE5F-EDF3-46D3-9B669D92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B795-3AB8-FAA1-6522-B32BD923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4C04-4743-CE6D-A1AC-FB255D79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F9506-643C-9045-6DB2-42C723DA7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08A79-33E1-888A-4C8B-235D2194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B4EFF-60A8-AAAE-2C6F-445A413C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6EA79-F62F-11DA-D987-C8BAC05F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3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A8B4-99CD-CDDF-9CA5-2801EDFD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1BE93-9B47-C4A8-E3A9-AF8519EA3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3ECD0-F966-BC07-FBE4-55700E0DA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07CF9-BACB-B0C2-2461-6815A6D2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24AF0-679E-4ED4-A6C1-EE9865A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19AFE-58F6-29E5-8DF4-4A8992CB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27435-B3E0-EBA5-479C-E021E5A8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8A5BC-1086-B9D2-0419-B23D19E5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EE698-EE0F-542B-93A4-C7A433648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21B96-F5B8-5E49-A08E-3C17ADF4ED59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C9C9-BAF9-A2E6-AD91-3CA90FEDF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DED4-B747-7EFB-3740-735F7BD50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8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528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4364" TargetMode="External"/><Relationship Id="rId2" Type="http://schemas.openxmlformats.org/officeDocument/2006/relationships/hyperlink" Target="https://tools.ietf.org/html/rfc43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cc247338.asp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ietf.org/html/rfc2118" TargetMode="External"/><Relationship Id="rId3" Type="http://schemas.openxmlformats.org/officeDocument/2006/relationships/hyperlink" Target="https://tools.ietf.org/html/rfc1334" TargetMode="External"/><Relationship Id="rId7" Type="http://schemas.openxmlformats.org/officeDocument/2006/relationships/hyperlink" Target="https://technet.microsoft.com/en-us/library/cc787927.aspx" TargetMode="External"/><Relationship Id="rId2" Type="http://schemas.openxmlformats.org/officeDocument/2006/relationships/hyperlink" Target="https://tools.ietf.org/html/rfc16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net.microsoft.com/en-us/library/cc785956.aspx" TargetMode="External"/><Relationship Id="rId5" Type="http://schemas.openxmlformats.org/officeDocument/2006/relationships/hyperlink" Target="https://tools.ietf.org/html/rfc5247" TargetMode="External"/><Relationship Id="rId10" Type="http://schemas.openxmlformats.org/officeDocument/2006/relationships/hyperlink" Target="https://tools.ietf.org/html/rfc1990" TargetMode="External"/><Relationship Id="rId4" Type="http://schemas.openxmlformats.org/officeDocument/2006/relationships/hyperlink" Target="https://tools.ietf.org/html/rfc1994" TargetMode="External"/><Relationship Id="rId9" Type="http://schemas.openxmlformats.org/officeDocument/2006/relationships/hyperlink" Target="https://tools.ietf.org/html/rfc307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2784" TargetMode="External"/><Relationship Id="rId2" Type="http://schemas.openxmlformats.org/officeDocument/2006/relationships/hyperlink" Target="https://en.wikipedia.org/wiki/Tunneling_protoco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ools.ietf.org/html/rfc263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2341" TargetMode="External"/><Relationship Id="rId2" Type="http://schemas.openxmlformats.org/officeDocument/2006/relationships/hyperlink" Target="https://tools.ietf.org/html/rfc266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en.wikipedia.org/wiki/Layer_2_Tunneling_Protocol#History" TargetMode="External"/><Relationship Id="rId4" Type="http://schemas.openxmlformats.org/officeDocument/2006/relationships/hyperlink" Target="https://tools.ietf.org/html/rfc393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4303" TargetMode="External"/><Relationship Id="rId2" Type="http://schemas.openxmlformats.org/officeDocument/2006/relationships/hyperlink" Target="https://tools.ietf.org/html/rfc43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5996" TargetMode="External"/><Relationship Id="rId2" Type="http://schemas.openxmlformats.org/officeDocument/2006/relationships/hyperlink" Target="https://tools.ietf.org/html/rfc430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zier.blogspot.com/2015/08/ipsec-vpn-theory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eneric_Routing_Encapsulation" TargetMode="External"/><Relationship Id="rId13" Type="http://schemas.openxmlformats.org/officeDocument/2006/relationships/hyperlink" Target="https://en.wikipedia.org/wiki/List_of_IP_protocol_numbers" TargetMode="External"/><Relationship Id="rId3" Type="http://schemas.openxmlformats.org/officeDocument/2006/relationships/hyperlink" Target="https://technet.microsoft.com/zh-tw/library/bb742566.aspx" TargetMode="External"/><Relationship Id="rId7" Type="http://schemas.openxmlformats.org/officeDocument/2006/relationships/hyperlink" Target="https://en.wikipedia.org/wiki/Point-to-Point_Protocol" TargetMode="External"/><Relationship Id="rId12" Type="http://schemas.openxmlformats.org/officeDocument/2006/relationships/hyperlink" Target="https://en.wikipedia.org/wiki/Internet_Key_Exchange" TargetMode="External"/><Relationship Id="rId2" Type="http://schemas.openxmlformats.org/officeDocument/2006/relationships/hyperlink" Target="https://www.goldenfrog.com/blog/myths-about-vpn-logging-and-anonym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irtual_private_network" TargetMode="External"/><Relationship Id="rId11" Type="http://schemas.openxmlformats.org/officeDocument/2006/relationships/hyperlink" Target="https://en.wikipedia.org/wiki/IPsec" TargetMode="External"/><Relationship Id="rId5" Type="http://schemas.openxmlformats.org/officeDocument/2006/relationships/hyperlink" Target="https://en.wikipedia.org/wiki/Role-based_access_control" TargetMode="External"/><Relationship Id="rId10" Type="http://schemas.openxmlformats.org/officeDocument/2006/relationships/hyperlink" Target="https://en.wikipedia.org/wiki/Layer_2_Tunneling_Protocol" TargetMode="External"/><Relationship Id="rId4" Type="http://schemas.openxmlformats.org/officeDocument/2006/relationships/hyperlink" Target="https://cloud.google.com/beyondcorp/" TargetMode="External"/><Relationship Id="rId9" Type="http://schemas.openxmlformats.org/officeDocument/2006/relationships/hyperlink" Target="https://en.wikipedia.org/wiki/Point-to-Point_Tunneling_Protoco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8EA1-5C86-3F8C-E638-0BAA1CE30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230" y="2235200"/>
            <a:ext cx="10414715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Security Operations: VPN</a:t>
            </a:r>
            <a:br>
              <a:rPr lang="en-US" altLang="zh-CN" dirty="0"/>
            </a:br>
            <a:r>
              <a:rPr lang="en-US" altLang="zh-CN" sz="4400" dirty="0"/>
              <a:t>CS-6967</a:t>
            </a:r>
            <a:r>
              <a:rPr lang="zh-CN" altLang="en-US" sz="4400" dirty="0"/>
              <a:t> </a:t>
            </a:r>
            <a:r>
              <a:rPr lang="en-US" altLang="zh-CN" sz="4400" dirty="0"/>
              <a:t>Security</a:t>
            </a:r>
            <a:r>
              <a:rPr lang="zh-CN" altLang="en-US" sz="4400" dirty="0"/>
              <a:t> </a:t>
            </a:r>
            <a:r>
              <a:rPr lang="en-US" altLang="zh-CN" sz="4400" dirty="0"/>
              <a:t>Operations</a:t>
            </a:r>
            <a:br>
              <a:rPr lang="en-US" altLang="zh-CN" dirty="0"/>
            </a:br>
            <a:r>
              <a:rPr lang="en-US" altLang="zh-CN" sz="2700" dirty="0"/>
              <a:t>Jun</a:t>
            </a:r>
            <a:r>
              <a:rPr lang="zh-CN" altLang="en-US" sz="2700" dirty="0"/>
              <a:t> </a:t>
            </a:r>
            <a:r>
              <a:rPr lang="en-US" altLang="zh-CN" sz="2700" dirty="0"/>
              <a:t>Xu</a:t>
            </a:r>
            <a:br>
              <a:rPr lang="en-US" altLang="zh-CN" sz="2700" dirty="0"/>
            </a:br>
            <a:r>
              <a:rPr lang="en-US" altLang="zh-CN" sz="2700" dirty="0"/>
              <a:t>Fall</a:t>
            </a:r>
            <a:r>
              <a:rPr lang="zh-CN" altLang="en-US" sz="2700" dirty="0"/>
              <a:t> </a:t>
            </a:r>
            <a:r>
              <a:rPr lang="en-US" altLang="zh-CN" sz="2700" dirty="0"/>
              <a:t>2022</a:t>
            </a:r>
            <a:br>
              <a:rPr lang="en-US" altLang="zh-CN" sz="2700" dirty="0"/>
            </a:br>
            <a:br>
              <a:rPr lang="en-US" altLang="zh-CN" sz="2700" dirty="0"/>
            </a:br>
            <a:r>
              <a:rPr lang="en-US" altLang="zh-CN" sz="2700" dirty="0"/>
              <a:t>Credits</a:t>
            </a:r>
            <a:r>
              <a:rPr lang="zh-CN" altLang="en-US" sz="2700" dirty="0"/>
              <a:t> </a:t>
            </a:r>
            <a:r>
              <a:rPr lang="en-US" altLang="zh-CN" sz="2700" dirty="0"/>
              <a:t>of</a:t>
            </a:r>
            <a:r>
              <a:rPr lang="zh-CN" altLang="en-US" sz="2700" dirty="0"/>
              <a:t> </a:t>
            </a:r>
            <a:r>
              <a:rPr lang="en-US" altLang="zh-CN" sz="2700" dirty="0"/>
              <a:t>many</a:t>
            </a:r>
            <a:r>
              <a:rPr lang="zh-CN" altLang="en-US" sz="2700" dirty="0"/>
              <a:t> </a:t>
            </a:r>
            <a:r>
              <a:rPr lang="en-US" altLang="zh-CN" sz="2700" dirty="0"/>
              <a:t>slides</a:t>
            </a:r>
            <a:r>
              <a:rPr lang="zh-CN" altLang="en-US" sz="2700" dirty="0"/>
              <a:t> </a:t>
            </a:r>
            <a:r>
              <a:rPr lang="en-US" altLang="zh-CN" sz="2700" dirty="0"/>
              <a:t>belong</a:t>
            </a:r>
            <a:r>
              <a:rPr lang="zh-CN" altLang="en-US" sz="2700" dirty="0"/>
              <a:t> </a:t>
            </a:r>
            <a:r>
              <a:rPr lang="en-US" altLang="zh-CN" sz="2700" dirty="0"/>
              <a:t>to</a:t>
            </a:r>
            <a:r>
              <a:rPr lang="zh-CN" altLang="en-US" sz="2700" dirty="0"/>
              <a:t> </a:t>
            </a:r>
            <a:r>
              <a:rPr lang="en-US" altLang="zh-CN" sz="2700" dirty="0" err="1"/>
              <a:t>Tse</a:t>
            </a:r>
            <a:r>
              <a:rPr lang="en-US" altLang="zh-CN" sz="2700" dirty="0"/>
              <a:t>-Han Wang</a:t>
            </a:r>
            <a:r>
              <a:rPr lang="zh-CN" altLang="en-US" sz="2700" dirty="0"/>
              <a:t> </a:t>
            </a:r>
            <a:r>
              <a:rPr lang="en-US" altLang="zh-CN" sz="2700" dirty="0"/>
              <a:t>@</a:t>
            </a:r>
            <a:r>
              <a:rPr lang="zh-CN" altLang="en-US" sz="2700" dirty="0"/>
              <a:t> </a:t>
            </a:r>
            <a:r>
              <a:rPr lang="en-US" altLang="zh-CN" sz="2700" dirty="0"/>
              <a:t>National Chiao Tung University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A289C-8E1B-53BF-B8E7-89C16B724083}"/>
              </a:ext>
            </a:extLst>
          </p:cNvPr>
          <p:cNvSpPr txBox="1"/>
          <p:nvPr/>
        </p:nvSpPr>
        <p:spPr>
          <a:xfrm>
            <a:off x="4162697" y="10624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ADA8-FDF5-3D2E-D1E3-C6F93DA6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Basic VPN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7EE5-CF5E-38E6-0B43-3125E3C9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5600">
              <a:lnSpc>
                <a:spcPct val="115000"/>
              </a:lnSpc>
              <a:spcBef>
                <a:spcPts val="50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User Authentication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Key Management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Address Management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Data Encryption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2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976B-1FD4-DC0D-EBBE-59B3EDAC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Basic VPN Requirements </a:t>
            </a:r>
            <a:r>
              <a:rPr lang="en-US" sz="2400" dirty="0">
                <a:latin typeface="Abadi MT Condensed Light" panose="020B0306030101010103" pitchFamily="34" charset="77"/>
              </a:rPr>
              <a:t>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06EF-3127-D869-5224-2F6EABAD6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5600">
              <a:lnSpc>
                <a:spcPct val="115000"/>
              </a:lnSpc>
              <a:spcBef>
                <a:spcPts val="50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User Authentication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Verify the VPN client's identity and restrict VPN access to authorized users only.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Provide audit and accounting records to show who accessed what information and when.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2"/>
              </a:rPr>
              <a:t>X.509</a:t>
            </a:r>
            <a:r>
              <a:rPr lang="en-US" dirty="0">
                <a:latin typeface="Abadi MT Condensed Light" panose="020B0306030101010103" pitchFamily="34" charset="77"/>
              </a:rPr>
              <a:t>, pre-shared key, etc.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buNone/>
            </a:pPr>
            <a:endParaRPr lang="en-US" dirty="0">
              <a:latin typeface="Abadi MT Condensed Light" panose="020B0306030101010103" pitchFamily="34" charset="77"/>
            </a:endParaRPr>
          </a:p>
          <a:p>
            <a:pPr marL="457200" indent="-355600">
              <a:lnSpc>
                <a:spcPct val="115000"/>
              </a:lnSpc>
              <a:spcBef>
                <a:spcPts val="50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Key Management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Generate and refresh encryption keys for the client and the server.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Simple Key Management for IP: ISAKMP/Oakley,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2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DD4A-8389-5DAB-3AE8-2A0F2D97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Basic VPN Requirements </a:t>
            </a:r>
            <a:r>
              <a:rPr lang="en-US" sz="2400" dirty="0">
                <a:latin typeface="Abadi MT Condensed Light" panose="020B0306030101010103" pitchFamily="34" charset="77"/>
              </a:rPr>
              <a:t>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AB21-54DC-B8D4-074C-60AC0A50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5600">
              <a:lnSpc>
                <a:spcPct val="115000"/>
              </a:lnSpc>
              <a:spcBef>
                <a:spcPts val="50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Address Management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Assign a VPN client's address on the intranet and ensure that private addresses are kept private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buNone/>
            </a:pPr>
            <a:endParaRPr lang="en-US" dirty="0">
              <a:latin typeface="Abadi MT Condensed Light" panose="020B0306030101010103" pitchFamily="34" charset="77"/>
            </a:endParaRPr>
          </a:p>
          <a:p>
            <a:pPr marL="457200" indent="-355600">
              <a:lnSpc>
                <a:spcPct val="115000"/>
              </a:lnSpc>
              <a:spcBef>
                <a:spcPts val="50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Data Encryption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No one outside the VPN can alter the VPN.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Data carried on the public network must be rendered unreadable to unauthorized clients on the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0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2918-1B03-2593-8364-E112584D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VPN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A2EA-BE69-469D-F023-E4779C46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5600">
              <a:lnSpc>
                <a:spcPct val="115000"/>
              </a:lnSpc>
              <a:spcBef>
                <a:spcPts val="500"/>
              </a:spcBef>
              <a:buSzPts val="2000"/>
              <a:buChar char="❑"/>
            </a:pPr>
            <a:r>
              <a:rPr lang="en-US" b="1" dirty="0">
                <a:latin typeface="Abadi MT Condensed Light" panose="020B0306030101010103" pitchFamily="34" charset="77"/>
              </a:rPr>
              <a:t>Authentication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Ensuring that the data originates </a:t>
            </a:r>
            <a:r>
              <a:rPr lang="en-US" altLang="zh-CN" dirty="0">
                <a:latin typeface="Abadi MT Condensed Light" panose="020B0306030101010103" pitchFamily="34" charset="77"/>
              </a:rPr>
              <a:t>from</a:t>
            </a:r>
            <a:r>
              <a:rPr lang="en-US" dirty="0">
                <a:latin typeface="Abadi MT Condensed Light" panose="020B0306030101010103" pitchFamily="34" charset="77"/>
              </a:rPr>
              <a:t> the source that it claims.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Char char="❑"/>
            </a:pPr>
            <a:r>
              <a:rPr lang="en-US" b="1" dirty="0">
                <a:latin typeface="Abadi MT Condensed Light" panose="020B0306030101010103" pitchFamily="34" charset="77"/>
              </a:rPr>
              <a:t>Access Control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Restricting unauthorized users from gaining admission to the network.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Char char="❑"/>
            </a:pPr>
            <a:r>
              <a:rPr lang="en-US" b="1" dirty="0">
                <a:latin typeface="Abadi MT Condensed Light" panose="020B0306030101010103" pitchFamily="34" charset="77"/>
              </a:rPr>
              <a:t>Confidentiality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Preventing anyone from reading or copying data as it travels across the Internet.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Char char="❑"/>
            </a:pPr>
            <a:r>
              <a:rPr lang="en-US" b="1" dirty="0">
                <a:latin typeface="Abadi MT Condensed Light" panose="020B0306030101010103" pitchFamily="34" charset="77"/>
              </a:rPr>
              <a:t>Data Integrity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Ensuring that no one tampers with data as it travels across the Internet.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5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19AB-1E65-3740-9B4B-7BF0B400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Common Implementations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3214-1BDB-41E1-D353-AF23DA4D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355600">
              <a:lnSpc>
                <a:spcPct val="115000"/>
              </a:lnSpc>
              <a:spcBef>
                <a:spcPts val="50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Based on PPP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Point-to-Point Tunneling Protocol (PPTP) (PPP + encryption + GRE)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Layer Two Tunneling Protocol (L2TP) (PPTP + L2F)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Based on TCP/IP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L2TP/IPsec</a:t>
            </a:r>
          </a:p>
          <a:p>
            <a:pPr marL="914400" lvl="1"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-US" dirty="0">
                <a:latin typeface="Abadi MT Condensed Light" panose="020B0306030101010103" pitchFamily="34" charset="77"/>
              </a:rPr>
              <a:t>IPsec Tunnel mode </a:t>
            </a:r>
            <a:r>
              <a:rPr lang="en-US" sz="1400" dirty="0">
                <a:latin typeface="Abadi MT Condensed Light" panose="020B0306030101010103" pitchFamily="34" charset="77"/>
              </a:rPr>
              <a:t>[</a:t>
            </a:r>
            <a:r>
              <a:rPr lang="en-US" sz="1400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2"/>
              </a:rPr>
              <a:t>RFC 4301</a:t>
            </a:r>
            <a:r>
              <a:rPr lang="en-US" sz="1400" dirty="0">
                <a:latin typeface="Abadi MT Condensed Light" panose="020B0306030101010103" pitchFamily="34" charset="77"/>
              </a:rPr>
              <a:t>]</a:t>
            </a:r>
          </a:p>
          <a:p>
            <a:pPr marL="914400" lvl="1"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-US" dirty="0">
                <a:latin typeface="Abadi MT Condensed Light" panose="020B0306030101010103" pitchFamily="34" charset="77"/>
              </a:rPr>
              <a:t>BGP/MPLS IP VPN </a:t>
            </a:r>
            <a:r>
              <a:rPr lang="en-US" sz="1400" dirty="0">
                <a:latin typeface="Abadi MT Condensed Light" panose="020B0306030101010103" pitchFamily="34" charset="77"/>
              </a:rPr>
              <a:t>[</a:t>
            </a:r>
            <a:r>
              <a:rPr lang="en-US" sz="1400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3"/>
              </a:rPr>
              <a:t>RFC 4364</a:t>
            </a:r>
            <a:r>
              <a:rPr lang="en-US" sz="1400" dirty="0">
                <a:latin typeface="Abadi MT Condensed Light" panose="020B0306030101010103" pitchFamily="34" charset="77"/>
              </a:rPr>
              <a:t>]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SSL/TLS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Secure Socket Tunneling Protocol (</a:t>
            </a: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4"/>
              </a:rPr>
              <a:t>SSTP</a:t>
            </a:r>
            <a:r>
              <a:rPr lang="en-US" dirty="0">
                <a:latin typeface="Abadi MT Condensed Light" panose="020B0306030101010103" pitchFamily="34" charset="77"/>
              </a:rPr>
              <a:t>) (PPTP + SSL)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SSL VPN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OpenVPN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4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1EA7-8424-1067-1722-7B4D92FA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Firewalls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Network,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Recap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endParaRPr lang="en-US" dirty="0"/>
          </a:p>
        </p:txBody>
      </p:sp>
      <p:pic>
        <p:nvPicPr>
          <p:cNvPr id="4" name="Picture 6" descr="Primacore Networks, LLC :: Overview of OSI Model">
            <a:extLst>
              <a:ext uri="{FF2B5EF4-FFF2-40B4-BE49-F238E27FC236}">
                <a16:creationId xmlns:a16="http://schemas.microsoft.com/office/drawing/2014/main" id="{343D8136-07CA-AE2A-4187-44957B552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5"/>
          <a:stretch/>
        </p:blipFill>
        <p:spPr bwMode="auto">
          <a:xfrm>
            <a:off x="3297540" y="2234787"/>
            <a:ext cx="4280736" cy="34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6CF5384B-456E-AF15-267B-2E4F8C7C84D4}"/>
              </a:ext>
            </a:extLst>
          </p:cNvPr>
          <p:cNvSpPr/>
          <p:nvPr/>
        </p:nvSpPr>
        <p:spPr bwMode="auto">
          <a:xfrm>
            <a:off x="3009285" y="3016560"/>
            <a:ext cx="182938" cy="945491"/>
          </a:xfrm>
          <a:prstGeom prst="leftBrace">
            <a:avLst/>
          </a:prstGeom>
          <a:noFill/>
          <a:ln w="127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65F30-D84A-7C88-8DD9-67DD6B84A096}"/>
              </a:ext>
            </a:extLst>
          </p:cNvPr>
          <p:cNvSpPr txBox="1"/>
          <p:nvPr/>
        </p:nvSpPr>
        <p:spPr>
          <a:xfrm>
            <a:off x="2415630" y="2980942"/>
            <a:ext cx="1658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badi MT Condensed Light" panose="020B0306030101010103" pitchFamily="34" charset="77"/>
              </a:rPr>
              <a:t>HTTP,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endParaRPr lang="en-US" altLang="zh-CN" sz="2000" dirty="0">
              <a:latin typeface="Abadi MT Condensed Light" panose="020B0306030101010103" pitchFamily="34" charset="77"/>
            </a:endParaRPr>
          </a:p>
          <a:p>
            <a:r>
              <a:rPr lang="en-US" altLang="zh-CN" sz="2000" dirty="0">
                <a:latin typeface="Abadi MT Condensed Light" panose="020B0306030101010103" pitchFamily="34" charset="77"/>
              </a:rPr>
              <a:t>FTP,</a:t>
            </a:r>
          </a:p>
          <a:p>
            <a:r>
              <a:rPr lang="en-US" altLang="zh-CN" sz="2000" dirty="0">
                <a:latin typeface="Abadi MT Condensed Light" panose="020B0306030101010103" pitchFamily="34" charset="77"/>
              </a:rPr>
              <a:t>DNS</a:t>
            </a:r>
            <a:endParaRPr lang="en-US" sz="2000" dirty="0">
              <a:latin typeface="Abadi MT Condensed Light" panose="020B0306030101010103" pitchFamily="34" charset="77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ECAAC64-A9A7-4269-6AF4-B984FFD92DD4}"/>
              </a:ext>
            </a:extLst>
          </p:cNvPr>
          <p:cNvSpPr/>
          <p:nvPr/>
        </p:nvSpPr>
        <p:spPr bwMode="auto">
          <a:xfrm>
            <a:off x="3014437" y="4079854"/>
            <a:ext cx="182938" cy="326066"/>
          </a:xfrm>
          <a:prstGeom prst="leftBrace">
            <a:avLst/>
          </a:prstGeom>
          <a:noFill/>
          <a:ln w="127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346E6-2DB5-00F1-CC0E-E5C00FFAF6EF}"/>
              </a:ext>
            </a:extLst>
          </p:cNvPr>
          <p:cNvSpPr txBox="1"/>
          <p:nvPr/>
        </p:nvSpPr>
        <p:spPr>
          <a:xfrm>
            <a:off x="2093902" y="4032343"/>
            <a:ext cx="1342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badi MT Condensed Light" panose="020B0306030101010103" pitchFamily="34" charset="77"/>
              </a:rPr>
              <a:t>TCP,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UDP</a:t>
            </a:r>
            <a:endParaRPr lang="en-US" sz="2000" dirty="0">
              <a:latin typeface="Abadi MT Condensed Light" panose="020B0306030101010103" pitchFamily="34" charset="77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F3B736C-98B4-7EB4-19C0-16C31634EEF9}"/>
              </a:ext>
            </a:extLst>
          </p:cNvPr>
          <p:cNvSpPr/>
          <p:nvPr/>
        </p:nvSpPr>
        <p:spPr bwMode="auto">
          <a:xfrm>
            <a:off x="3009285" y="4458985"/>
            <a:ext cx="182938" cy="326066"/>
          </a:xfrm>
          <a:prstGeom prst="leftBrace">
            <a:avLst/>
          </a:prstGeom>
          <a:noFill/>
          <a:ln w="127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396F0A3-498D-3E14-9486-2A1293C5DEDC}"/>
              </a:ext>
            </a:extLst>
          </p:cNvPr>
          <p:cNvSpPr/>
          <p:nvPr/>
        </p:nvSpPr>
        <p:spPr bwMode="auto">
          <a:xfrm>
            <a:off x="3009285" y="4826564"/>
            <a:ext cx="182938" cy="326066"/>
          </a:xfrm>
          <a:prstGeom prst="leftBrace">
            <a:avLst/>
          </a:prstGeom>
          <a:noFill/>
          <a:ln w="127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58650B-B103-2DC7-3934-18DDD954B323}"/>
              </a:ext>
            </a:extLst>
          </p:cNvPr>
          <p:cNvSpPr txBox="1"/>
          <p:nvPr/>
        </p:nvSpPr>
        <p:spPr>
          <a:xfrm>
            <a:off x="2501122" y="4421963"/>
            <a:ext cx="639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badi MT Condensed Light" panose="020B0306030101010103" pitchFamily="34" charset="77"/>
              </a:rPr>
              <a:t>IP</a:t>
            </a:r>
            <a:endParaRPr lang="en-US" sz="2000" dirty="0">
              <a:latin typeface="Abadi MT Condensed Light" panose="020B03060301010101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051BBE-EA32-1118-A98D-B40DADBC7FA8}"/>
              </a:ext>
            </a:extLst>
          </p:cNvPr>
          <p:cNvSpPr txBox="1"/>
          <p:nvPr/>
        </p:nvSpPr>
        <p:spPr>
          <a:xfrm>
            <a:off x="2407780" y="4826972"/>
            <a:ext cx="1468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badi MT Condensed Light" panose="020B0306030101010103" pitchFamily="34" charset="77"/>
              </a:rPr>
              <a:t>MAC</a:t>
            </a:r>
            <a:endParaRPr lang="en-US" sz="2000" dirty="0">
              <a:latin typeface="Abadi MT Condensed Light" panose="020B0306030101010103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2815C-C04D-42C8-273A-CC33B7CA71A0}"/>
              </a:ext>
            </a:extLst>
          </p:cNvPr>
          <p:cNvSpPr txBox="1"/>
          <p:nvPr/>
        </p:nvSpPr>
        <p:spPr>
          <a:xfrm>
            <a:off x="2343106" y="5770504"/>
            <a:ext cx="60970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badi MT Condensed Light" panose="020B0306030101010103" pitchFamily="34" charset="77"/>
              </a:rPr>
              <a:t>Open Systems Interconnection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(OSI)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sz="2400" dirty="0">
                <a:latin typeface="Abadi MT Condensed Light" panose="020B0306030101010103" pitchFamily="34" charset="77"/>
              </a:rPr>
              <a:t>model</a:t>
            </a:r>
          </a:p>
          <a:p>
            <a:pPr algn="ctr"/>
            <a:r>
              <a:rPr lang="en-US" altLang="zh-CN" sz="2400" dirty="0">
                <a:latin typeface="Abadi MT Condensed Light" panose="020B0306030101010103" pitchFamily="34" charset="77"/>
              </a:rPr>
              <a:t>Seven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Layers</a:t>
            </a:r>
            <a:endParaRPr lang="en-US" sz="2400" dirty="0"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9166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88D9-A488-988B-AA0E-FE0A20A6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PPP - Point-to-Point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F273-E4F9-4242-BFDF-C3B7436BC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355600">
              <a:lnSpc>
                <a:spcPct val="115000"/>
              </a:lnSpc>
              <a:spcBef>
                <a:spcPts val="500"/>
              </a:spcBef>
              <a:buSzPts val="2000"/>
              <a:buChar char="❑"/>
            </a:pPr>
            <a:r>
              <a:rPr lang="en-US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PPP</a:t>
            </a:r>
            <a:r>
              <a:rPr lang="en-US" dirty="0">
                <a:latin typeface="Abadi MT Condensed Light" panose="020B0306030101010103" pitchFamily="34" charset="77"/>
              </a:rPr>
              <a:t> </a:t>
            </a:r>
            <a:r>
              <a:rPr lang="en-US" sz="1400" dirty="0">
                <a:latin typeface="Abadi MT Condensed Light" panose="020B0306030101010103" pitchFamily="34" charset="77"/>
              </a:rPr>
              <a:t>[</a:t>
            </a:r>
            <a:r>
              <a:rPr lang="en-US" sz="1400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2"/>
              </a:rPr>
              <a:t>RFC 1661</a:t>
            </a:r>
            <a:r>
              <a:rPr lang="en-US" sz="1400" dirty="0">
                <a:latin typeface="Abadi MT Condensed Light" panose="020B0306030101010103" pitchFamily="34" charset="77"/>
              </a:rPr>
              <a:t>]</a:t>
            </a:r>
            <a:r>
              <a:rPr lang="en-US" dirty="0">
                <a:latin typeface="Abadi MT Condensed Light" panose="020B0306030101010103" pitchFamily="34" charset="77"/>
              </a:rPr>
              <a:t> provides a standard method for transporting multi-protocol datagrams over point-to-point (direct) links.</a:t>
            </a:r>
            <a:br>
              <a:rPr lang="en-US" dirty="0">
                <a:latin typeface="Abadi MT Condensed Light" panose="020B0306030101010103" pitchFamily="34" charset="77"/>
              </a:rPr>
            </a:br>
            <a:r>
              <a:rPr lang="en-US" dirty="0">
                <a:latin typeface="Abadi MT Condensed Light" panose="020B0306030101010103" pitchFamily="34" charset="77"/>
              </a:rPr>
              <a:t>=&gt; Data link layer (layer 2) protocol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Three components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Encapsulation (for transporting purpose)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Link Control Protocol (for data-link </a:t>
            </a:r>
            <a:r>
              <a:rPr lang="en-US" dirty="0" err="1">
                <a:latin typeface="Abadi MT Condensed Light" panose="020B0306030101010103" pitchFamily="34" charset="77"/>
              </a:rPr>
              <a:t>connectability</a:t>
            </a:r>
            <a:r>
              <a:rPr lang="en-US" dirty="0">
                <a:latin typeface="Abadi MT Condensed Light" panose="020B0306030101010103" pitchFamily="34" charset="77"/>
              </a:rPr>
              <a:t>)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Network Control Protocols (NCP) family (L3 management support)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Extra Options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Authentication: </a:t>
            </a: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3"/>
              </a:rPr>
              <a:t>PAP</a:t>
            </a:r>
            <a:r>
              <a:rPr lang="en-US" dirty="0">
                <a:latin typeface="Abadi MT Condensed Light" panose="020B0306030101010103" pitchFamily="34" charset="77"/>
              </a:rPr>
              <a:t>, </a:t>
            </a: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4"/>
              </a:rPr>
              <a:t>CHAP</a:t>
            </a:r>
            <a:r>
              <a:rPr lang="en-US" dirty="0">
                <a:latin typeface="Abadi MT Condensed Light" panose="020B0306030101010103" pitchFamily="34" charset="77"/>
              </a:rPr>
              <a:t>, </a:t>
            </a: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5"/>
              </a:rPr>
              <a:t>EAP</a:t>
            </a:r>
            <a:r>
              <a:rPr lang="en-US" dirty="0">
                <a:latin typeface="Abadi MT Condensed Light" panose="020B0306030101010103" pitchFamily="34" charset="77"/>
              </a:rPr>
              <a:t>, </a:t>
            </a: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6"/>
              </a:rPr>
              <a:t>MS-CHAP</a:t>
            </a:r>
            <a:r>
              <a:rPr lang="en-US" dirty="0">
                <a:latin typeface="Abadi MT Condensed Light" panose="020B0306030101010103" pitchFamily="34" charset="77"/>
              </a:rPr>
              <a:t>, </a:t>
            </a: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7"/>
              </a:rPr>
              <a:t>MS-CHAPv2</a:t>
            </a:r>
            <a:r>
              <a:rPr lang="en-US" dirty="0">
                <a:latin typeface="Abadi MT Condensed Light" panose="020B0306030101010103" pitchFamily="34" charset="77"/>
              </a:rPr>
              <a:t>, etc.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Link Quality and error detection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Compression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Encryption: </a:t>
            </a: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8"/>
              </a:rPr>
              <a:t>MPPC</a:t>
            </a:r>
            <a:r>
              <a:rPr lang="en-US" dirty="0">
                <a:latin typeface="Abadi MT Condensed Light" panose="020B0306030101010103" pitchFamily="34" charset="77"/>
              </a:rPr>
              <a:t> + </a:t>
            </a: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9"/>
              </a:rPr>
              <a:t>MPPE</a:t>
            </a:r>
            <a:r>
              <a:rPr lang="en-US" dirty="0">
                <a:latin typeface="Abadi MT Condensed Light" panose="020B0306030101010103" pitchFamily="34" charset="77"/>
              </a:rPr>
              <a:t>, etc.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Multilink (</a:t>
            </a: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10"/>
              </a:rPr>
              <a:t>MP</a:t>
            </a:r>
            <a:r>
              <a:rPr lang="en-US" dirty="0">
                <a:latin typeface="Abadi MT Condensed Light" panose="020B0306030101010103" pitchFamily="34" charset="77"/>
              </a:rPr>
              <a:t>, The PPP Multilink Protocol)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27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DFA8-F9BE-2E15-3D0E-BFD087F2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Tunneling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BA67-5270-E6D3-594F-A3F1C7CB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US" dirty="0">
                <a:latin typeface="Abadi MT Condensed Light" panose="020B0306030101010103" pitchFamily="34" charset="77"/>
              </a:rPr>
              <a:t>Allows a network user to access or provide a network service that the underlying network does not support or provide directly. </a:t>
            </a:r>
            <a:r>
              <a:rPr lang="en-US" sz="1400" i="1" dirty="0">
                <a:latin typeface="Abadi MT Condensed Light" panose="020B0306030101010103" pitchFamily="34" charset="77"/>
              </a:rPr>
              <a:t>(</a:t>
            </a:r>
            <a:r>
              <a:rPr lang="en-US" sz="1400" i="1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2"/>
              </a:rPr>
              <a:t>W</a:t>
            </a:r>
            <a:r>
              <a:rPr lang="en-US" sz="1400" i="1" dirty="0">
                <a:latin typeface="Abadi MT Condensed Light" panose="020B0306030101010103" pitchFamily="34" charset="77"/>
              </a:rPr>
              <a:t>ikipedia)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buNone/>
            </a:pPr>
            <a:endParaRPr lang="en-US" dirty="0">
              <a:latin typeface="Abadi MT Condensed Light" panose="020B0306030101010103" pitchFamily="34" charset="77"/>
            </a:endParaRPr>
          </a:p>
          <a:p>
            <a:pPr marL="457200" indent="-355600">
              <a:lnSpc>
                <a:spcPct val="115000"/>
              </a:lnSpc>
              <a:spcBef>
                <a:spcPts val="500"/>
              </a:spcBef>
              <a:buSzPts val="2000"/>
              <a:buChar char="❑"/>
            </a:pP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3"/>
              </a:rPr>
              <a:t>GRE</a:t>
            </a:r>
            <a:r>
              <a:rPr lang="en-US" dirty="0">
                <a:latin typeface="Abadi MT Condensed Light" panose="020B0306030101010103" pitchFamily="34" charset="77"/>
              </a:rPr>
              <a:t> </a:t>
            </a:r>
            <a:r>
              <a:rPr lang="en-US" sz="1400" dirty="0">
                <a:latin typeface="Abadi MT Condensed Light" panose="020B0306030101010103" pitchFamily="34" charset="77"/>
              </a:rPr>
              <a:t>(Generic Routing Encapsulation)</a:t>
            </a:r>
            <a:r>
              <a:rPr lang="en-US" dirty="0">
                <a:latin typeface="Abadi MT Condensed Light" panose="020B0306030101010103" pitchFamily="34" charset="77"/>
              </a:rPr>
              <a:t>: Establish a virtual point-to-point connection between two networks.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IP as a delivery protocol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Virtual Tunnel: (Tunnel) IP header + GRE packet header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Encapsulation, </a:t>
            </a:r>
            <a:r>
              <a:rPr lang="en-US" i="1" dirty="0">
                <a:latin typeface="Abadi MT Condensed Light" panose="020B0306030101010103" pitchFamily="34" charset="77"/>
              </a:rPr>
              <a:t>not</a:t>
            </a:r>
            <a:r>
              <a:rPr lang="en-US" dirty="0">
                <a:latin typeface="Abadi MT Condensed Light" panose="020B0306030101010103" pitchFamily="34" charset="77"/>
              </a:rPr>
              <a:t> encryption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9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FE5A-9974-6AF0-E215-9E51F367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PPTP - Point-to-Point Tunneling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20E1-E39C-1B30-F17F-31B820237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457200" indent="-355600">
              <a:lnSpc>
                <a:spcPct val="115000"/>
              </a:lnSpc>
              <a:spcBef>
                <a:spcPts val="50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PPTP </a:t>
            </a:r>
            <a:r>
              <a:rPr lang="en-US" sz="1400" dirty="0">
                <a:latin typeface="Abadi MT Condensed Light" panose="020B0306030101010103" pitchFamily="34" charset="77"/>
              </a:rPr>
              <a:t>[</a:t>
            </a:r>
            <a:r>
              <a:rPr lang="en-US" sz="1400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2"/>
              </a:rPr>
              <a:t>RFC 2637</a:t>
            </a:r>
            <a:r>
              <a:rPr lang="en-US" sz="1400" dirty="0">
                <a:latin typeface="Abadi MT Condensed Light" panose="020B0306030101010103" pitchFamily="34" charset="77"/>
              </a:rPr>
              <a:t>]</a:t>
            </a:r>
            <a:r>
              <a:rPr lang="en-US" dirty="0">
                <a:latin typeface="Abadi MT Condensed Light" panose="020B0306030101010103" pitchFamily="34" charset="77"/>
              </a:rPr>
              <a:t> uses an enhanced GRE mechanism to provide a </a:t>
            </a:r>
            <a:r>
              <a:rPr lang="en-US" u="sng" dirty="0">
                <a:latin typeface="Abadi MT Condensed Light" panose="020B0306030101010103" pitchFamily="34" charset="77"/>
              </a:rPr>
              <a:t>flow- and congestion-controlled</a:t>
            </a:r>
            <a:r>
              <a:rPr lang="en-US" dirty="0">
                <a:latin typeface="Abadi MT Condensed Light" panose="020B0306030101010103" pitchFamily="34" charset="77"/>
              </a:rPr>
              <a:t> </a:t>
            </a:r>
            <a:r>
              <a:rPr lang="en-US" sz="1400" dirty="0">
                <a:latin typeface="Abadi MT Condensed Light" panose="020B0306030101010103" pitchFamily="34" charset="77"/>
              </a:rPr>
              <a:t>(TCP)</a:t>
            </a:r>
            <a:r>
              <a:rPr lang="en-US" dirty="0">
                <a:latin typeface="Abadi MT Condensed Light" panose="020B0306030101010103" pitchFamily="34" charset="77"/>
              </a:rPr>
              <a:t> encapsulated datagram service for carrying PPP packets.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PPTP creates a GRE tunnel through which the PPTP GRE packets are sent.</a:t>
            </a:r>
          </a:p>
          <a:p>
            <a:endParaRPr lang="en-US" dirty="0"/>
          </a:p>
        </p:txBody>
      </p:sp>
      <p:pic>
        <p:nvPicPr>
          <p:cNvPr id="4" name="Shape 164">
            <a:extLst>
              <a:ext uri="{FF2B5EF4-FFF2-40B4-BE49-F238E27FC236}">
                <a16:creationId xmlns:a16="http://schemas.microsoft.com/office/drawing/2014/main" id="{926C8E8D-DFA1-7B95-E8B3-F6055BAD99D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027" y="3730054"/>
            <a:ext cx="7534800" cy="2103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040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1784-A098-C7F3-08AE-06D83E5C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L2TP -  Layer Two Tunneling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02673-4786-51BD-AAC2-FE94A9B74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982"/>
            <a:ext cx="10831650" cy="4351338"/>
          </a:xfrm>
        </p:spPr>
        <p:txBody>
          <a:bodyPr>
            <a:normAutofit/>
          </a:bodyPr>
          <a:lstStyle/>
          <a:p>
            <a:pPr marL="457200" indent="-355600">
              <a:lnSpc>
                <a:spcPct val="115000"/>
              </a:lnSpc>
              <a:spcBef>
                <a:spcPts val="500"/>
              </a:spcBef>
              <a:buSzPts val="2000"/>
              <a:buChar char="❑"/>
            </a:pPr>
            <a:r>
              <a:rPr lang="en-US" sz="2400" dirty="0">
                <a:latin typeface="Abadi MT Condensed Light" panose="020B0306030101010103" pitchFamily="34" charset="77"/>
              </a:rPr>
              <a:t>L2TP </a:t>
            </a:r>
            <a:r>
              <a:rPr lang="en-US" sz="1200" dirty="0">
                <a:latin typeface="Abadi MT Condensed Light" panose="020B0306030101010103" pitchFamily="34" charset="77"/>
              </a:rPr>
              <a:t>[</a:t>
            </a:r>
            <a:r>
              <a:rPr lang="en-US" sz="1200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2"/>
              </a:rPr>
              <a:t>RFC 2661</a:t>
            </a:r>
            <a:r>
              <a:rPr lang="en-US" sz="1200" dirty="0">
                <a:latin typeface="Abadi MT Condensed Light" panose="020B0306030101010103" pitchFamily="34" charset="77"/>
              </a:rPr>
              <a:t>]</a:t>
            </a:r>
            <a:r>
              <a:rPr lang="en-US" sz="2400" dirty="0">
                <a:latin typeface="Abadi MT Condensed Light" panose="020B0306030101010103" pitchFamily="34" charset="77"/>
              </a:rPr>
              <a:t>: PPTP + </a:t>
            </a:r>
            <a:r>
              <a:rPr lang="en-US" sz="2400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3"/>
              </a:rPr>
              <a:t>L2F</a:t>
            </a:r>
            <a:r>
              <a:rPr lang="en-US" sz="2400" dirty="0">
                <a:latin typeface="Abadi MT Condensed Light" panose="020B0306030101010103" pitchFamily="34" charset="77"/>
              </a:rPr>
              <a:t> </a:t>
            </a:r>
            <a:r>
              <a:rPr lang="en-US" sz="1200" dirty="0">
                <a:latin typeface="Abadi MT Condensed Light" panose="020B0306030101010103" pitchFamily="34" charset="77"/>
              </a:rPr>
              <a:t>(Layer Two Forwarding)</a:t>
            </a:r>
            <a:endParaRPr lang="en-US" sz="2400" dirty="0">
              <a:latin typeface="Abadi MT Condensed Light" panose="020B0306030101010103" pitchFamily="34" charset="77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Char char="❑"/>
            </a:pPr>
            <a:r>
              <a:rPr lang="en-US" sz="2400" dirty="0">
                <a:latin typeface="Abadi MT Condensed Light" panose="020B0306030101010103" pitchFamily="34" charset="77"/>
              </a:rPr>
              <a:t>High level protocols (e.g., PPP) establish L2TP session (“call”) within the L2TP tunnel, and traffic for each session is isolated.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Char char="❑"/>
            </a:pPr>
            <a:r>
              <a:rPr lang="en-US" sz="2400" dirty="0">
                <a:latin typeface="Abadi MT Condensed Light" panose="020B0306030101010103" pitchFamily="34" charset="77"/>
              </a:rPr>
              <a:t>A tunnel can contain multiple connections at once.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Char char="❑"/>
            </a:pPr>
            <a:r>
              <a:rPr lang="en-US" sz="2400" dirty="0">
                <a:latin typeface="Abadi MT Condensed Light" panose="020B0306030101010103" pitchFamily="34" charset="77"/>
              </a:rPr>
              <a:t>L2TP over IP internetworks uses UDP and a series of L2TP messages for tunnel maintenance.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Char char="❑"/>
            </a:pPr>
            <a:r>
              <a:rPr lang="en-US" sz="2400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4"/>
              </a:rPr>
              <a:t>L2TPv3</a:t>
            </a:r>
            <a:r>
              <a:rPr lang="en-US" sz="2400" dirty="0">
                <a:latin typeface="Abadi MT Condensed Light" panose="020B0306030101010103" pitchFamily="34" charset="77"/>
              </a:rPr>
              <a:t> provides additional security features, improved encapsulation, and the ability to carry data links other than simply PPP over an IP network. </a:t>
            </a:r>
            <a:r>
              <a:rPr lang="en-US" sz="1200" i="1" dirty="0">
                <a:latin typeface="Abadi MT Condensed Light" panose="020B0306030101010103" pitchFamily="34" charset="77"/>
              </a:rPr>
              <a:t>(</a:t>
            </a:r>
            <a:r>
              <a:rPr lang="en-US" sz="1200" i="1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5"/>
              </a:rPr>
              <a:t>W</a:t>
            </a:r>
            <a:r>
              <a:rPr lang="en-US" sz="1200" i="1" dirty="0">
                <a:latin typeface="Abadi MT Condensed Light" panose="020B0306030101010103" pitchFamily="34" charset="77"/>
              </a:rPr>
              <a:t>ikipedia)</a:t>
            </a:r>
          </a:p>
          <a:p>
            <a:endParaRPr lang="en-US" sz="2400" dirty="0"/>
          </a:p>
        </p:txBody>
      </p:sp>
      <p:pic>
        <p:nvPicPr>
          <p:cNvPr id="4" name="Shape 178">
            <a:extLst>
              <a:ext uri="{FF2B5EF4-FFF2-40B4-BE49-F238E27FC236}">
                <a16:creationId xmlns:a16="http://schemas.microsoft.com/office/drawing/2014/main" id="{42C8443F-B9E6-C030-20F3-34BB16B0AE4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3197" y="5032268"/>
            <a:ext cx="5573874" cy="1523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986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BE36-2070-A04C-9D25-B71F29F6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Recap: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Network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and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Configurations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Have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Now</a:t>
            </a:r>
            <a:endParaRPr lang="en-US" dirty="0">
              <a:latin typeface="Abadi MT Condensed Light" panose="020B03060301010101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C76C4-530E-C2F7-4DF4-9FE9CC78BEBA}"/>
              </a:ext>
            </a:extLst>
          </p:cNvPr>
          <p:cNvSpPr/>
          <p:nvPr/>
        </p:nvSpPr>
        <p:spPr>
          <a:xfrm>
            <a:off x="238259" y="1745673"/>
            <a:ext cx="11745533" cy="44413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VirtualBox</a:t>
            </a:r>
            <a:endParaRPr lang="en-US" b="1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49739-ABD5-1761-31F7-21F3583B4333}"/>
              </a:ext>
            </a:extLst>
          </p:cNvPr>
          <p:cNvSpPr/>
          <p:nvPr/>
        </p:nvSpPr>
        <p:spPr>
          <a:xfrm>
            <a:off x="2859277" y="4217014"/>
            <a:ext cx="1719162" cy="66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OpenWrt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VM</a:t>
            </a:r>
          </a:p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(Router)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A469E-E44D-B4CA-7373-424D24F4E00B}"/>
              </a:ext>
            </a:extLst>
          </p:cNvPr>
          <p:cNvSpPr/>
          <p:nvPr/>
        </p:nvSpPr>
        <p:spPr>
          <a:xfrm>
            <a:off x="676475" y="1945149"/>
            <a:ext cx="4784166" cy="1496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WAN</a:t>
            </a:r>
            <a:r>
              <a:rPr lang="zh-CN" altLang="en-US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External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Network,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simulating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Internet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)</a:t>
            </a:r>
            <a:endParaRPr lang="en-US" b="1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E69F3-1772-08B6-7FFC-44A1AEAEABCA}"/>
              </a:ext>
            </a:extLst>
          </p:cNvPr>
          <p:cNvSpPr/>
          <p:nvPr/>
        </p:nvSpPr>
        <p:spPr>
          <a:xfrm>
            <a:off x="5175495" y="4551865"/>
            <a:ext cx="4784166" cy="1496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LAN</a:t>
            </a:r>
            <a:r>
              <a:rPr lang="zh-CN" altLang="en-US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Internal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Network,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simulating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business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C92B37-1BFC-472B-BA20-270C9C1DAD77}"/>
              </a:ext>
            </a:extLst>
          </p:cNvPr>
          <p:cNvSpPr/>
          <p:nvPr/>
        </p:nvSpPr>
        <p:spPr>
          <a:xfrm>
            <a:off x="1751694" y="2489669"/>
            <a:ext cx="1107583" cy="309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KALI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Linux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E37F4-D3A4-18D3-896E-162E8150BB6D}"/>
              </a:ext>
            </a:extLst>
          </p:cNvPr>
          <p:cNvSpPr/>
          <p:nvPr/>
        </p:nvSpPr>
        <p:spPr>
          <a:xfrm>
            <a:off x="8401653" y="5387412"/>
            <a:ext cx="1493614" cy="431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…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B8A0F6-ADB4-1657-FA22-6DEF404385D7}"/>
              </a:ext>
            </a:extLst>
          </p:cNvPr>
          <p:cNvSpPr/>
          <p:nvPr/>
        </p:nvSpPr>
        <p:spPr>
          <a:xfrm>
            <a:off x="3689797" y="2884429"/>
            <a:ext cx="1770844" cy="563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Adapter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(NAT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D7E45F-AAE6-A49F-2625-03EE51FC8B99}"/>
              </a:ext>
            </a:extLst>
          </p:cNvPr>
          <p:cNvSpPr/>
          <p:nvPr/>
        </p:nvSpPr>
        <p:spPr>
          <a:xfrm>
            <a:off x="5175495" y="5496635"/>
            <a:ext cx="1493614" cy="563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Adapter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(Host-Only)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B8601-0BD5-D730-B7B1-91E97215C345}"/>
              </a:ext>
            </a:extLst>
          </p:cNvPr>
          <p:cNvSpPr/>
          <p:nvPr/>
        </p:nvSpPr>
        <p:spPr>
          <a:xfrm>
            <a:off x="7016507" y="4900985"/>
            <a:ext cx="1493614" cy="431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WebGoat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Server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A33127F5-D128-EF5C-FBC9-F25C52AA9E4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rot="5400000">
            <a:off x="3762253" y="3404047"/>
            <a:ext cx="769573" cy="856361"/>
          </a:xfrm>
          <a:prstGeom prst="curvedConnector3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345A921E-CAF2-327B-A45A-42A840174535}"/>
              </a:ext>
            </a:extLst>
          </p:cNvPr>
          <p:cNvCxnSpPr>
            <a:cxnSpLocks/>
            <a:stCxn id="8" idx="0"/>
            <a:endCxn id="10" idx="1"/>
          </p:cNvCxnSpPr>
          <p:nvPr/>
        </p:nvCxnSpPr>
        <p:spPr>
          <a:xfrm rot="16200000" flipH="1">
            <a:off x="2659508" y="2135647"/>
            <a:ext cx="676266" cy="1384311"/>
          </a:xfrm>
          <a:prstGeom prst="curvedConnector4">
            <a:avLst>
              <a:gd name="adj1" fmla="val -33803"/>
              <a:gd name="adj2" fmla="val 70002"/>
            </a:avLst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1C51A7AE-24A2-94E5-8F43-4C98D6BFD877}"/>
              </a:ext>
            </a:extLst>
          </p:cNvPr>
          <p:cNvCxnSpPr>
            <a:stCxn id="5" idx="2"/>
            <a:endCxn id="11" idx="1"/>
          </p:cNvCxnSpPr>
          <p:nvPr/>
        </p:nvCxnSpPr>
        <p:spPr>
          <a:xfrm rot="16200000" flipH="1">
            <a:off x="4001463" y="4604109"/>
            <a:ext cx="891426" cy="1456637"/>
          </a:xfrm>
          <a:prstGeom prst="curvedConnector2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79EEB99C-421B-355D-9B26-B26A55E4A30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6669109" y="5116706"/>
            <a:ext cx="347398" cy="661435"/>
          </a:xfrm>
          <a:prstGeom prst="curvedConnector3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1E526B9-5A2E-BDDA-ECD1-C83380F644F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669109" y="5603133"/>
            <a:ext cx="1732544" cy="175008"/>
          </a:xfrm>
          <a:prstGeom prst="curvedConnector3">
            <a:avLst>
              <a:gd name="adj1" fmla="val 50000"/>
            </a:avLst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Guide to Choosing the Right Firewall - Home">
            <a:extLst>
              <a:ext uri="{FF2B5EF4-FFF2-40B4-BE49-F238E27FC236}">
                <a16:creationId xmlns:a16="http://schemas.microsoft.com/office/drawing/2014/main" id="{A63C0E06-7103-327A-CF9D-0D8ABB505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05" y="3709796"/>
            <a:ext cx="1636691" cy="11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A2A74D-55B2-4C51-6A7B-CE1ECC9017C7}"/>
              </a:ext>
            </a:extLst>
          </p:cNvPr>
          <p:cNvSpPr txBox="1"/>
          <p:nvPr/>
        </p:nvSpPr>
        <p:spPr>
          <a:xfrm>
            <a:off x="5855763" y="2171663"/>
            <a:ext cx="609797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7030A0"/>
                </a:solidFill>
                <a:effectLst/>
                <a:latin typeface="Abadi MT Condensed Light" panose="020B0306030101010103" pitchFamily="34" charset="77"/>
              </a:rPr>
              <a:t>Business needs of the Web Server in the LAN:</a:t>
            </a:r>
            <a:endParaRPr lang="en-US" sz="2400" b="1" dirty="0">
              <a:solidFill>
                <a:srgbClr val="7030A0"/>
              </a:solidFill>
              <a:effectLst/>
              <a:latin typeface="Abadi MT Condensed Light" panose="020B0306030101010103" pitchFamily="34" charset="7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Only traffic to port numbers 22/8000/9001 is needed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22: SSH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8000: HTTP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9001: Database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FF0000"/>
                </a:solidFill>
                <a:effectLst/>
                <a:latin typeface="Abadi MT Condensed Light" panose="020B0306030101010103" pitchFamily="34" charset="77"/>
              </a:rPr>
              <a:t>Any traffic from anywhere to port number </a:t>
            </a:r>
            <a:r>
              <a:rPr lang="en-US" altLang="zh-CN" sz="1100" b="0" i="0" u="none" strike="noStrike" dirty="0">
                <a:solidFill>
                  <a:srgbClr val="FF0000"/>
                </a:solidFill>
                <a:effectLst/>
                <a:latin typeface="Abadi MT Condensed Light" panose="020B0306030101010103" pitchFamily="34" charset="77"/>
              </a:rPr>
              <a:t>8000</a:t>
            </a:r>
            <a:r>
              <a:rPr lang="en-US" sz="1100" b="0" i="0" u="none" strike="noStrike" dirty="0">
                <a:solidFill>
                  <a:srgbClr val="FF0000"/>
                </a:solidFill>
                <a:effectLst/>
                <a:latin typeface="Abadi MT Condensed Light" panose="020B0306030101010103" pitchFamily="34" charset="77"/>
              </a:rPr>
              <a:t> in the Web Server should be allowed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Only traffic from the LA</a:t>
            </a:r>
            <a:r>
              <a:rPr lang="en-US" altLang="zh-CN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N</a:t>
            </a: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 to port numbers 22/9001 is allowed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182026"/>
              </a:solidFill>
              <a:latin typeface="Abadi MT Condensed Light" panose="020B0306030101010103" pitchFamily="34" charset="7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100" b="0" i="0" u="none" strike="noStrike" dirty="0">
              <a:solidFill>
                <a:srgbClr val="182026"/>
              </a:solidFill>
              <a:effectLst/>
              <a:latin typeface="Abadi MT Condensed Light" panose="020B0306030101010103" pitchFamily="34" charset="77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D6D0A8-F90E-EDEB-26A4-70B667A799C7}"/>
              </a:ext>
            </a:extLst>
          </p:cNvPr>
          <p:cNvSpPr/>
          <p:nvPr/>
        </p:nvSpPr>
        <p:spPr>
          <a:xfrm>
            <a:off x="428305" y="4977593"/>
            <a:ext cx="1929740" cy="51462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  <a:cs typeface="Times New Roman" panose="02020603050405020304" pitchFamily="18" charset="0"/>
              </a:rPr>
              <a:t>SSH</a:t>
            </a:r>
            <a:endParaRPr lang="en-US" dirty="0">
              <a:solidFill>
                <a:srgbClr val="FF0000"/>
              </a:solidFill>
              <a:latin typeface="Abadi MT Condensed Light" panose="020B0306030101010103" pitchFamily="34" charset="77"/>
              <a:cs typeface="Times New Roman" panose="02020603050405020304" pitchFamily="18" charset="0"/>
            </a:endParaRP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0C3F4D9-55F9-CF66-62F4-A617D527FEE8}"/>
              </a:ext>
            </a:extLst>
          </p:cNvPr>
          <p:cNvCxnSpPr>
            <a:stCxn id="8" idx="1"/>
            <a:endCxn id="14" idx="0"/>
          </p:cNvCxnSpPr>
          <p:nvPr/>
        </p:nvCxnSpPr>
        <p:spPr>
          <a:xfrm rot="10800000" flipV="1">
            <a:off x="1393176" y="2644215"/>
            <a:ext cx="358519" cy="2333377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9B7D86A6-EAB9-5C66-6B2C-BD2DFC1FE94A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2358045" y="5234905"/>
            <a:ext cx="2817450" cy="54323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ownload PNG red cross, sign - Free Transparent PNG">
            <a:extLst>
              <a:ext uri="{FF2B5EF4-FFF2-40B4-BE49-F238E27FC236}">
                <a16:creationId xmlns:a16="http://schemas.microsoft.com/office/drawing/2014/main" id="{5B953120-B504-C956-96F6-7350C370E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55" y="4290911"/>
            <a:ext cx="782542" cy="78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FFFE5F-1B12-40AD-B743-C6452B3E169F}"/>
              </a:ext>
            </a:extLst>
          </p:cNvPr>
          <p:cNvSpPr txBox="1"/>
          <p:nvPr/>
        </p:nvSpPr>
        <p:spPr>
          <a:xfrm>
            <a:off x="257062" y="5514289"/>
            <a:ext cx="2211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Times New Roman" panose="02020603050405020304" pitchFamily="18" charset="0"/>
              </a:rPr>
              <a:t>You</a:t>
            </a:r>
            <a:r>
              <a:rPr lang="zh-CN" altLang="en-US" sz="1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Times New Roman" panose="02020603050405020304" pitchFamily="18" charset="0"/>
              </a:rPr>
              <a:t>cannot</a:t>
            </a:r>
            <a:r>
              <a:rPr lang="zh-CN" altLang="en-US" sz="1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Times New Roman" panose="02020603050405020304" pitchFamily="18" charset="0"/>
              </a:rPr>
              <a:t>SSH</a:t>
            </a:r>
            <a:r>
              <a:rPr lang="zh-CN" altLang="en-US" sz="1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Times New Roman" panose="02020603050405020304" pitchFamily="18" charset="0"/>
              </a:rPr>
              <a:t>into</a:t>
            </a:r>
            <a:r>
              <a:rPr lang="zh-CN" altLang="en-US" sz="1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Times New Roman" panose="02020603050405020304" pitchFamily="18" charset="0"/>
              </a:rPr>
              <a:t>the</a:t>
            </a:r>
            <a:r>
              <a:rPr lang="zh-CN" altLang="en-US" sz="1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Times New Roman" panose="02020603050405020304" pitchFamily="18" charset="0"/>
              </a:rPr>
              <a:t>Web</a:t>
            </a:r>
            <a:r>
              <a:rPr lang="zh-CN" altLang="en-US" sz="1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Times New Roman" panose="02020603050405020304" pitchFamily="18" charset="0"/>
              </a:rPr>
              <a:t>Server</a:t>
            </a:r>
            <a:r>
              <a:rPr lang="zh-CN" altLang="en-US" sz="1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Times New Roman" panose="02020603050405020304" pitchFamily="18" charset="0"/>
              </a:rPr>
              <a:t>from</a:t>
            </a:r>
            <a:r>
              <a:rPr lang="zh-CN" altLang="en-US" sz="1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Times New Roman" panose="02020603050405020304" pitchFamily="18" charset="0"/>
              </a:rPr>
              <a:t>the</a:t>
            </a:r>
            <a:r>
              <a:rPr lang="zh-CN" altLang="en-US" sz="1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Times New Roman" panose="02020603050405020304" pitchFamily="18" charset="0"/>
              </a:rPr>
              <a:t>WAN!!!</a:t>
            </a:r>
            <a:endParaRPr lang="en-US" sz="1400" b="1" dirty="0">
              <a:solidFill>
                <a:srgbClr val="7030A0"/>
              </a:solidFill>
              <a:latin typeface="Abadi MT Condensed Light" panose="020B0306030101010103" pitchFamily="34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53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6006-E0F7-4875-ED32-7372B880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L2TP/IPsec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1752-322D-C46C-F4AF-F3E9A4FB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3843" cy="4351338"/>
          </a:xfrm>
        </p:spPr>
        <p:txBody>
          <a:bodyPr/>
          <a:lstStyle/>
          <a:p>
            <a:pPr marL="457200" indent="-355600">
              <a:lnSpc>
                <a:spcPct val="115000"/>
              </a:lnSpc>
              <a:spcBef>
                <a:spcPts val="50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L2TP does not provide confidentiality or strong authentication.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Usually use </a:t>
            </a: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2"/>
              </a:rPr>
              <a:t>IPsec</a:t>
            </a:r>
            <a:r>
              <a:rPr lang="en-US" dirty="0">
                <a:latin typeface="Abadi MT Condensed Light" panose="020B0306030101010103" pitchFamily="34" charset="77"/>
              </a:rPr>
              <a:t> </a:t>
            </a: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3"/>
              </a:rPr>
              <a:t>ESP</a:t>
            </a:r>
            <a:r>
              <a:rPr lang="en-US" dirty="0">
                <a:latin typeface="Abadi MT Condensed Light" panose="020B0306030101010103" pitchFamily="34" charset="77"/>
              </a:rPr>
              <a:t> </a:t>
            </a:r>
            <a:r>
              <a:rPr lang="en-US" sz="1400" dirty="0">
                <a:latin typeface="Abadi MT Condensed Light" panose="020B0306030101010103" pitchFamily="34" charset="77"/>
              </a:rPr>
              <a:t>(Encapsulating Security Payload)</a:t>
            </a:r>
            <a:r>
              <a:rPr lang="en-US" dirty="0">
                <a:latin typeface="Abadi MT Condensed Light" panose="020B0306030101010103" pitchFamily="34" charset="77"/>
              </a:rPr>
              <a:t> to encrypt the L2TP packet.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Data encryption begins before the PPP connection process by negotiating an </a:t>
            </a:r>
            <a:r>
              <a:rPr lang="en-US" dirty="0" err="1">
                <a:latin typeface="Abadi MT Condensed Light" panose="020B0306030101010103" pitchFamily="34" charset="77"/>
              </a:rPr>
              <a:t>IPSec</a:t>
            </a:r>
            <a:r>
              <a:rPr lang="en-US" dirty="0">
                <a:latin typeface="Abadi MT Condensed Light" panose="020B0306030101010103" pitchFamily="34" charset="77"/>
              </a:rPr>
              <a:t> security association.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Require computer-level authentication using computer</a:t>
            </a:r>
            <a:endParaRPr lang="en-US" dirty="0"/>
          </a:p>
        </p:txBody>
      </p:sp>
      <p:pic>
        <p:nvPicPr>
          <p:cNvPr id="6" name="Shape 184">
            <a:extLst>
              <a:ext uri="{FF2B5EF4-FFF2-40B4-BE49-F238E27FC236}">
                <a16:creationId xmlns:a16="http://schemas.microsoft.com/office/drawing/2014/main" id="{62294498-4673-A896-BF29-571EF6E7156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914" y="4406304"/>
            <a:ext cx="6881656" cy="2231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59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2F4B-D58B-42FD-D78A-B2082B78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IPsec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1329-4954-6200-DD80-7BBE6CB57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70321" cy="4351338"/>
          </a:xfrm>
        </p:spPr>
        <p:txBody>
          <a:bodyPr>
            <a:normAutofit/>
          </a:bodyPr>
          <a:lstStyle/>
          <a:p>
            <a:pPr marL="457200" indent="-355600">
              <a:spcBef>
                <a:spcPts val="500"/>
              </a:spcBef>
              <a:buSzPts val="2000"/>
              <a:buChar char="❑"/>
            </a:pPr>
            <a:r>
              <a:rPr lang="en-US" sz="2400" dirty="0">
                <a:latin typeface="Abadi MT Condensed Light" panose="020B0306030101010103" pitchFamily="34" charset="77"/>
              </a:rPr>
              <a:t>IPsec </a:t>
            </a:r>
            <a:r>
              <a:rPr lang="en-US" sz="1200" dirty="0">
                <a:latin typeface="Abadi MT Condensed Light" panose="020B0306030101010103" pitchFamily="34" charset="77"/>
              </a:rPr>
              <a:t>[</a:t>
            </a:r>
            <a:r>
              <a:rPr lang="en-US" sz="1200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2"/>
              </a:rPr>
              <a:t>RFC 4301</a:t>
            </a:r>
            <a:r>
              <a:rPr lang="en-US" sz="1200" dirty="0">
                <a:latin typeface="Abadi MT Condensed Light" panose="020B0306030101010103" pitchFamily="34" charset="77"/>
              </a:rPr>
              <a:t>]</a:t>
            </a:r>
            <a:r>
              <a:rPr lang="en-US" sz="2400" dirty="0">
                <a:latin typeface="Abadi MT Condensed Light" panose="020B0306030101010103" pitchFamily="34" charset="77"/>
              </a:rPr>
              <a:t> is a secure network protocol suite provides authentication and encryption ability over IPv4 network.</a:t>
            </a:r>
          </a:p>
          <a:p>
            <a:pPr marL="457200" indent="-355600">
              <a:spcBef>
                <a:spcPts val="0"/>
              </a:spcBef>
              <a:buSzPts val="2000"/>
              <a:buChar char="❑"/>
            </a:pPr>
            <a:r>
              <a:rPr lang="en-US" sz="2400" dirty="0">
                <a:latin typeface="Abadi MT Condensed Light" panose="020B0306030101010103" pitchFamily="34" charset="77"/>
              </a:rPr>
              <a:t>Two modes in IPsec</a:t>
            </a:r>
          </a:p>
          <a:p>
            <a:pPr marL="914400" lvl="1" indent="-342900">
              <a:spcBef>
                <a:spcPts val="0"/>
              </a:spcBef>
              <a:buSzPts val="1800"/>
            </a:pPr>
            <a:r>
              <a:rPr lang="en-US" sz="2000" b="1" dirty="0">
                <a:latin typeface="Abadi MT Condensed Light" panose="020B0306030101010103" pitchFamily="34" charset="77"/>
              </a:rPr>
              <a:t>Transport mode</a:t>
            </a:r>
            <a:r>
              <a:rPr lang="en-US" sz="2000" dirty="0">
                <a:latin typeface="Abadi MT Condensed Light" panose="020B0306030101010103" pitchFamily="34" charset="77"/>
              </a:rPr>
              <a:t>: Insert IPsec header (AH/ESP) between IP and TCP header, then modify original IP header.</a:t>
            </a:r>
          </a:p>
          <a:p>
            <a:pPr marL="914400" lvl="1" indent="-342900">
              <a:spcBef>
                <a:spcPts val="0"/>
              </a:spcBef>
              <a:buSzPts val="1800"/>
            </a:pPr>
            <a:r>
              <a:rPr lang="en-US" sz="2000" b="1" dirty="0">
                <a:latin typeface="Abadi MT Condensed Light" panose="020B0306030101010103" pitchFamily="34" charset="77"/>
              </a:rPr>
              <a:t>Tunnel mode</a:t>
            </a:r>
            <a:r>
              <a:rPr lang="en-US" sz="2000" dirty="0">
                <a:latin typeface="Abadi MT Condensed Light" panose="020B0306030101010103" pitchFamily="34" charset="77"/>
              </a:rPr>
              <a:t>: Encapsulate original packet, and prepend new IP and IPsec header.</a:t>
            </a:r>
          </a:p>
          <a:p>
            <a:pPr marL="457200" indent="-355600">
              <a:spcBef>
                <a:spcPts val="0"/>
              </a:spcBef>
              <a:buSzPts val="2000"/>
              <a:buChar char="❑"/>
            </a:pPr>
            <a:r>
              <a:rPr lang="en-US" sz="2400" dirty="0">
                <a:latin typeface="Abadi MT Condensed Light" panose="020B0306030101010103" pitchFamily="34" charset="77"/>
              </a:rPr>
              <a:t>Two functions that ensure confidentiality:</a:t>
            </a:r>
          </a:p>
          <a:p>
            <a:pPr marL="914400" lvl="1" indent="-342900">
              <a:spcBef>
                <a:spcPts val="0"/>
              </a:spcBef>
              <a:buSzPts val="1800"/>
            </a:pPr>
            <a:r>
              <a:rPr lang="en-US" sz="2000" dirty="0">
                <a:latin typeface="Abadi MT Condensed Light" panose="020B0306030101010103" pitchFamily="34" charset="77"/>
              </a:rPr>
              <a:t>Authentication Header (AH)</a:t>
            </a:r>
          </a:p>
          <a:p>
            <a:pPr marL="1371600" lvl="2" indent="-342900">
              <a:spcBef>
                <a:spcPts val="0"/>
              </a:spcBef>
              <a:buSzPts val="1800"/>
              <a:buChar char="➢"/>
            </a:pPr>
            <a:r>
              <a:rPr lang="en-US" sz="1600" dirty="0">
                <a:latin typeface="Abadi MT Condensed Light" panose="020B0306030101010103" pitchFamily="34" charset="77"/>
              </a:rPr>
              <a:t>Provide source authentication and integrity </a:t>
            </a:r>
            <a:r>
              <a:rPr lang="en-US" sz="1600" i="1" dirty="0">
                <a:latin typeface="Abadi MT Condensed Light" panose="020B0306030101010103" pitchFamily="34" charset="77"/>
              </a:rPr>
              <a:t>without</a:t>
            </a:r>
            <a:r>
              <a:rPr lang="en-US" sz="1600" dirty="0">
                <a:latin typeface="Abadi MT Condensed Light" panose="020B0306030101010103" pitchFamily="34" charset="77"/>
              </a:rPr>
              <a:t> encryption.</a:t>
            </a:r>
          </a:p>
          <a:p>
            <a:pPr marL="914400" lvl="1" indent="-342900">
              <a:spcBef>
                <a:spcPts val="0"/>
              </a:spcBef>
              <a:buSzPts val="1800"/>
            </a:pPr>
            <a:r>
              <a:rPr lang="en-US" sz="2000" dirty="0">
                <a:latin typeface="Abadi MT Condensed Light" panose="020B0306030101010103" pitchFamily="34" charset="77"/>
              </a:rPr>
              <a:t>Encapsulating Security Payload (ESP)</a:t>
            </a:r>
          </a:p>
          <a:p>
            <a:pPr marL="1371600" lvl="2" indent="-342900">
              <a:spcBef>
                <a:spcPts val="0"/>
              </a:spcBef>
              <a:buSzPts val="1800"/>
              <a:buChar char="➢"/>
            </a:pPr>
            <a:r>
              <a:rPr lang="en-US" sz="1600" dirty="0">
                <a:latin typeface="Abadi MT Condensed Light" panose="020B0306030101010103" pitchFamily="34" charset="77"/>
              </a:rPr>
              <a:t>Provide both data authentication, data integrity and data encryption.</a:t>
            </a:r>
          </a:p>
          <a:p>
            <a:pPr marL="457200" indent="-355600">
              <a:spcBef>
                <a:spcPts val="0"/>
              </a:spcBef>
              <a:buSzPts val="2000"/>
              <a:buChar char="❑"/>
            </a:pPr>
            <a:r>
              <a:rPr lang="en-US" sz="2400" dirty="0">
                <a:latin typeface="Abadi MT Condensed Light" panose="020B0306030101010103" pitchFamily="34" charset="77"/>
              </a:rPr>
              <a:t>Security Associations (SA) provides the parameters necessary for AH and/or ESP operations.</a:t>
            </a:r>
          </a:p>
          <a:p>
            <a:pPr marL="914400" lvl="1" indent="-342900">
              <a:spcBef>
                <a:spcPts val="0"/>
              </a:spcBef>
              <a:buSzPts val="1800"/>
            </a:pPr>
            <a:r>
              <a:rPr lang="en-US" sz="2000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3"/>
              </a:rPr>
              <a:t>IKE</a:t>
            </a:r>
            <a:r>
              <a:rPr lang="en-US" sz="2000" dirty="0">
                <a:latin typeface="Abadi MT Condensed Light" panose="020B0306030101010103" pitchFamily="34" charset="77"/>
              </a:rPr>
              <a:t> (Internet Key Exchange): Provide authentication and key exchange. e.g., ISAKMP, OAKLEY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8048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C0CA-FA82-CC5C-476C-BFFB9A94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IPsec Modes</a:t>
            </a:r>
            <a:endParaRPr lang="en-US" dirty="0"/>
          </a:p>
        </p:txBody>
      </p:sp>
      <p:pic>
        <p:nvPicPr>
          <p:cNvPr id="4" name="Shape 199">
            <a:extLst>
              <a:ext uri="{FF2B5EF4-FFF2-40B4-BE49-F238E27FC236}">
                <a16:creationId xmlns:a16="http://schemas.microsoft.com/office/drawing/2014/main" id="{BF7ED6D8-0089-9D8C-6DFC-6EB5B4DE8D5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5164" y="1578254"/>
            <a:ext cx="7699524" cy="46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00">
            <a:extLst>
              <a:ext uri="{FF2B5EF4-FFF2-40B4-BE49-F238E27FC236}">
                <a16:creationId xmlns:a16="http://schemas.microsoft.com/office/drawing/2014/main" id="{C0AEA37B-074D-D345-0A07-148694720902}"/>
              </a:ext>
            </a:extLst>
          </p:cNvPr>
          <p:cNvSpPr txBox="1"/>
          <p:nvPr/>
        </p:nvSpPr>
        <p:spPr>
          <a:xfrm>
            <a:off x="9912585" y="5907986"/>
            <a:ext cx="795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u="sng" dirty="0">
                <a:solidFill>
                  <a:srgbClr val="B7B7B7"/>
                </a:solidFill>
                <a:latin typeface="Abadi MT Condensed Light" panose="020B0306030101010103" pitchFamily="34" charset="77"/>
                <a:cs typeface="Times New Roman" panose="02020603050405020304" pitchFamily="18" charset="0"/>
                <a:hlinkClick r:id="rId3"/>
              </a:rPr>
              <a:t>Source</a:t>
            </a:r>
            <a:endParaRPr sz="1600" dirty="0">
              <a:solidFill>
                <a:srgbClr val="B7B7B7"/>
              </a:solidFill>
              <a:latin typeface="Abadi MT Condensed Light" panose="020B0306030101010103" pitchFamily="34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92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FDA1-E702-D070-FED0-22E1BD68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SSL VPN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CDD5-D8DD-BB10-27D4-32EF0929D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5600">
              <a:lnSpc>
                <a:spcPct val="115000"/>
              </a:lnSpc>
              <a:spcBef>
                <a:spcPts val="50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A form of VPN that can be used with a standard Web browser.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The traffic is encrypted with the SSL protocol or Transport Layer Security (TLS) protocol.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buNone/>
            </a:pPr>
            <a:endParaRPr lang="en-US" dirty="0">
              <a:latin typeface="Abadi MT Condensed Light" panose="020B0306030101010103" pitchFamily="34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19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63BF-8159-71E4-7FE5-EE75619A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7D1D-844E-5AA4-B8FF-0E2C65D6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5600">
              <a:spcBef>
                <a:spcPts val="500"/>
              </a:spcBef>
              <a:buSzPts val="2000"/>
              <a:buChar char="❑"/>
            </a:pP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2"/>
              </a:rPr>
              <a:t>I Am Anonymous When I Use a VPN – 10 Myths Debunked</a:t>
            </a:r>
            <a:endParaRPr lang="en-US" dirty="0">
              <a:latin typeface="Abadi MT Condensed Light" panose="020B0306030101010103" pitchFamily="34" charset="77"/>
            </a:endParaRPr>
          </a:p>
          <a:p>
            <a:pPr marL="457200" indent="-355600">
              <a:spcBef>
                <a:spcPts val="0"/>
              </a:spcBef>
              <a:buSzPts val="2000"/>
              <a:buChar char="❑"/>
            </a:pP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3"/>
              </a:rPr>
              <a:t>Virtual Private Networking: An Overview</a:t>
            </a:r>
            <a:endParaRPr lang="en-US" dirty="0">
              <a:latin typeface="Abadi MT Condensed Light" panose="020B0306030101010103" pitchFamily="34" charset="77"/>
            </a:endParaRPr>
          </a:p>
          <a:p>
            <a:pPr marL="457200" indent="-355600">
              <a:spcBef>
                <a:spcPts val="0"/>
              </a:spcBef>
              <a:buSzPts val="2000"/>
              <a:buChar char="❑"/>
            </a:pP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4"/>
              </a:rPr>
              <a:t>BeyondCorp</a:t>
            </a:r>
            <a:r>
              <a:rPr lang="en-US" dirty="0">
                <a:latin typeface="Abadi MT Condensed Light" panose="020B0306030101010103" pitchFamily="34" charset="77"/>
              </a:rPr>
              <a:t> by Google: Protected connection from untrusted networks without the use of a VPN.</a:t>
            </a:r>
          </a:p>
          <a:p>
            <a:pPr marL="914400" lvl="1" indent="-342900"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See also: Role-Based Access Control (</a:t>
            </a: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5"/>
              </a:rPr>
              <a:t>RBAC</a:t>
            </a:r>
            <a:r>
              <a:rPr lang="en-US" dirty="0">
                <a:latin typeface="Abadi MT Condensed Light" panose="020B0306030101010103" pitchFamily="34" charset="77"/>
              </a:rPr>
              <a:t>)</a:t>
            </a:r>
          </a:p>
          <a:p>
            <a:pPr marL="457200" indent="-355600">
              <a:spcBef>
                <a:spcPts val="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Protocol reference</a:t>
            </a:r>
          </a:p>
          <a:p>
            <a:pPr marL="914400" lvl="1" indent="-342900">
              <a:spcBef>
                <a:spcPts val="0"/>
              </a:spcBef>
              <a:buSzPts val="1800"/>
            </a:pP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6"/>
              </a:rPr>
              <a:t>VPN</a:t>
            </a:r>
            <a:endParaRPr lang="en-US" dirty="0">
              <a:latin typeface="Abadi MT Condensed Light" panose="020B0306030101010103" pitchFamily="34" charset="77"/>
            </a:endParaRPr>
          </a:p>
          <a:p>
            <a:pPr marL="914400" lvl="1" indent="-342900">
              <a:spcBef>
                <a:spcPts val="0"/>
              </a:spcBef>
              <a:buSzPts val="1800"/>
            </a:pP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7"/>
              </a:rPr>
              <a:t>PPP</a:t>
            </a:r>
            <a:r>
              <a:rPr lang="en-US" dirty="0">
                <a:latin typeface="Abadi MT Condensed Light" panose="020B0306030101010103" pitchFamily="34" charset="77"/>
              </a:rPr>
              <a:t> / </a:t>
            </a: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8"/>
              </a:rPr>
              <a:t>GRE</a:t>
            </a:r>
            <a:r>
              <a:rPr lang="en-US" dirty="0">
                <a:latin typeface="Abadi MT Condensed Light" panose="020B0306030101010103" pitchFamily="34" charset="77"/>
              </a:rPr>
              <a:t> / </a:t>
            </a: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9"/>
              </a:rPr>
              <a:t>PPTP</a:t>
            </a:r>
            <a:r>
              <a:rPr lang="en-US" dirty="0">
                <a:latin typeface="Abadi MT Condensed Light" panose="020B0306030101010103" pitchFamily="34" charset="77"/>
              </a:rPr>
              <a:t> / </a:t>
            </a: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10"/>
              </a:rPr>
              <a:t>L2TP</a:t>
            </a:r>
            <a:endParaRPr lang="en-US" dirty="0">
              <a:latin typeface="Abadi MT Condensed Light" panose="020B0306030101010103" pitchFamily="34" charset="77"/>
            </a:endParaRPr>
          </a:p>
          <a:p>
            <a:pPr marL="914400" lvl="1" indent="-342900">
              <a:spcBef>
                <a:spcPts val="0"/>
              </a:spcBef>
              <a:buSzPts val="1800"/>
            </a:pP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11"/>
              </a:rPr>
              <a:t>IPsec</a:t>
            </a:r>
            <a:r>
              <a:rPr lang="en-US" dirty="0">
                <a:latin typeface="Abadi MT Condensed Light" panose="020B0306030101010103" pitchFamily="34" charset="77"/>
              </a:rPr>
              <a:t> / </a:t>
            </a: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12"/>
              </a:rPr>
              <a:t>IKE</a:t>
            </a:r>
            <a:endParaRPr lang="en-US" dirty="0">
              <a:latin typeface="Abadi MT Condensed Light" panose="020B0306030101010103" pitchFamily="34" charset="77"/>
            </a:endParaRPr>
          </a:p>
          <a:p>
            <a:pPr marL="914400" lvl="1" indent="-342900">
              <a:spcBef>
                <a:spcPts val="0"/>
              </a:spcBef>
              <a:buSzPts val="1800"/>
            </a:pPr>
            <a:r>
              <a:rPr lang="en-US" u="sng" dirty="0">
                <a:solidFill>
                  <a:schemeClr val="hlink"/>
                </a:solidFill>
                <a:latin typeface="Abadi MT Condensed Light" panose="020B0306030101010103" pitchFamily="34" charset="77"/>
                <a:hlinkClick r:id="rId13"/>
              </a:rPr>
              <a:t>IP protocol numbers</a:t>
            </a:r>
            <a:endParaRPr lang="en-US" dirty="0">
              <a:latin typeface="Abadi MT Condensed Light" panose="020B0306030101010103" pitchFamily="34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19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BE36-2070-A04C-9D25-B71F29F6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Let’s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Add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VPN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Server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Our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Network</a:t>
            </a:r>
            <a:endParaRPr lang="en-US" dirty="0">
              <a:latin typeface="Abadi MT Condensed Light" panose="020B03060301010101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C76C4-530E-C2F7-4DF4-9FE9CC78BEBA}"/>
              </a:ext>
            </a:extLst>
          </p:cNvPr>
          <p:cNvSpPr/>
          <p:nvPr/>
        </p:nvSpPr>
        <p:spPr>
          <a:xfrm>
            <a:off x="238259" y="1745673"/>
            <a:ext cx="11745533" cy="44413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VirtualBox</a:t>
            </a:r>
            <a:endParaRPr lang="en-US" b="1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49739-ABD5-1761-31F7-21F3583B4333}"/>
              </a:ext>
            </a:extLst>
          </p:cNvPr>
          <p:cNvSpPr/>
          <p:nvPr/>
        </p:nvSpPr>
        <p:spPr>
          <a:xfrm>
            <a:off x="2859277" y="4217014"/>
            <a:ext cx="1719162" cy="66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OpenWrt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VM</a:t>
            </a:r>
          </a:p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(Router)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A469E-E44D-B4CA-7373-424D24F4E00B}"/>
              </a:ext>
            </a:extLst>
          </p:cNvPr>
          <p:cNvSpPr/>
          <p:nvPr/>
        </p:nvSpPr>
        <p:spPr>
          <a:xfrm>
            <a:off x="676475" y="1945149"/>
            <a:ext cx="4784166" cy="1496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WAN</a:t>
            </a:r>
            <a:r>
              <a:rPr lang="zh-CN" altLang="en-US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External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Network,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simulating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Internet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)</a:t>
            </a:r>
            <a:endParaRPr lang="en-US" b="1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E69F3-1772-08B6-7FFC-44A1AEAEABCA}"/>
              </a:ext>
            </a:extLst>
          </p:cNvPr>
          <p:cNvSpPr/>
          <p:nvPr/>
        </p:nvSpPr>
        <p:spPr>
          <a:xfrm>
            <a:off x="5175495" y="4551865"/>
            <a:ext cx="5623330" cy="1496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LAN</a:t>
            </a:r>
            <a:r>
              <a:rPr lang="zh-CN" altLang="en-US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Internal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Network,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simulating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business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C92B37-1BFC-472B-BA20-270C9C1DAD77}"/>
              </a:ext>
            </a:extLst>
          </p:cNvPr>
          <p:cNvSpPr/>
          <p:nvPr/>
        </p:nvSpPr>
        <p:spPr>
          <a:xfrm>
            <a:off x="1751694" y="2489669"/>
            <a:ext cx="1107583" cy="309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KALI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Linux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E37F4-D3A4-18D3-896E-162E8150BB6D}"/>
              </a:ext>
            </a:extLst>
          </p:cNvPr>
          <p:cNvSpPr/>
          <p:nvPr/>
        </p:nvSpPr>
        <p:spPr>
          <a:xfrm>
            <a:off x="8401653" y="5387412"/>
            <a:ext cx="1493614" cy="431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VPN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Server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B8A0F6-ADB4-1657-FA22-6DEF404385D7}"/>
              </a:ext>
            </a:extLst>
          </p:cNvPr>
          <p:cNvSpPr/>
          <p:nvPr/>
        </p:nvSpPr>
        <p:spPr>
          <a:xfrm>
            <a:off x="3689797" y="2884429"/>
            <a:ext cx="1770844" cy="563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Adapter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(NAT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D7E45F-AAE6-A49F-2625-03EE51FC8B99}"/>
              </a:ext>
            </a:extLst>
          </p:cNvPr>
          <p:cNvSpPr/>
          <p:nvPr/>
        </p:nvSpPr>
        <p:spPr>
          <a:xfrm>
            <a:off x="5175495" y="5496635"/>
            <a:ext cx="1493614" cy="563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Adapter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(Host-Only)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B8601-0BD5-D730-B7B1-91E97215C345}"/>
              </a:ext>
            </a:extLst>
          </p:cNvPr>
          <p:cNvSpPr/>
          <p:nvPr/>
        </p:nvSpPr>
        <p:spPr>
          <a:xfrm>
            <a:off x="7016507" y="4900985"/>
            <a:ext cx="1493614" cy="431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WebGoat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Server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A33127F5-D128-EF5C-FBC9-F25C52AA9E4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rot="5400000">
            <a:off x="3762253" y="3404047"/>
            <a:ext cx="769573" cy="856361"/>
          </a:xfrm>
          <a:prstGeom prst="curvedConnector3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345A921E-CAF2-327B-A45A-42A840174535}"/>
              </a:ext>
            </a:extLst>
          </p:cNvPr>
          <p:cNvCxnSpPr>
            <a:cxnSpLocks/>
            <a:stCxn id="8" idx="0"/>
            <a:endCxn id="10" idx="1"/>
          </p:cNvCxnSpPr>
          <p:nvPr/>
        </p:nvCxnSpPr>
        <p:spPr>
          <a:xfrm rot="16200000" flipH="1">
            <a:off x="2659508" y="2135647"/>
            <a:ext cx="676266" cy="1384311"/>
          </a:xfrm>
          <a:prstGeom prst="curvedConnector4">
            <a:avLst>
              <a:gd name="adj1" fmla="val -33803"/>
              <a:gd name="adj2" fmla="val 70002"/>
            </a:avLst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1C51A7AE-24A2-94E5-8F43-4C98D6BFD877}"/>
              </a:ext>
            </a:extLst>
          </p:cNvPr>
          <p:cNvCxnSpPr>
            <a:stCxn id="5" idx="2"/>
            <a:endCxn id="11" idx="1"/>
          </p:cNvCxnSpPr>
          <p:nvPr/>
        </p:nvCxnSpPr>
        <p:spPr>
          <a:xfrm rot="16200000" flipH="1">
            <a:off x="4001463" y="4604109"/>
            <a:ext cx="891426" cy="1456637"/>
          </a:xfrm>
          <a:prstGeom prst="curvedConnector2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79EEB99C-421B-355D-9B26-B26A55E4A30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6669109" y="5116706"/>
            <a:ext cx="347398" cy="661435"/>
          </a:xfrm>
          <a:prstGeom prst="curvedConnector3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1E526B9-5A2E-BDDA-ECD1-C83380F644F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669109" y="5603133"/>
            <a:ext cx="1732544" cy="175008"/>
          </a:xfrm>
          <a:prstGeom prst="curvedConnector3">
            <a:avLst>
              <a:gd name="adj1" fmla="val 50000"/>
            </a:avLst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Guide to Choosing the Right Firewall - Home">
            <a:extLst>
              <a:ext uri="{FF2B5EF4-FFF2-40B4-BE49-F238E27FC236}">
                <a16:creationId xmlns:a16="http://schemas.microsoft.com/office/drawing/2014/main" id="{A63C0E06-7103-327A-CF9D-0D8ABB505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05" y="3709796"/>
            <a:ext cx="1636691" cy="11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A2A74D-55B2-4C51-6A7B-CE1ECC9017C7}"/>
              </a:ext>
            </a:extLst>
          </p:cNvPr>
          <p:cNvSpPr txBox="1"/>
          <p:nvPr/>
        </p:nvSpPr>
        <p:spPr>
          <a:xfrm>
            <a:off x="5855763" y="2171663"/>
            <a:ext cx="609797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7030A0"/>
                </a:solidFill>
                <a:effectLst/>
                <a:latin typeface="Abadi MT Condensed Light" panose="020B0306030101010103" pitchFamily="34" charset="77"/>
              </a:rPr>
              <a:t>Business needs of the Web Server in the LAN:</a:t>
            </a:r>
            <a:endParaRPr lang="en-US" sz="2400" b="1" dirty="0">
              <a:solidFill>
                <a:srgbClr val="7030A0"/>
              </a:solidFill>
              <a:effectLst/>
              <a:latin typeface="Abadi MT Condensed Light" panose="020B0306030101010103" pitchFamily="34" charset="7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Only traffic to port numbers 22/8000/9001 is needed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22: SSH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8000: HTTP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9001: Database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FF0000"/>
                </a:solidFill>
                <a:effectLst/>
                <a:latin typeface="Abadi MT Condensed Light" panose="020B0306030101010103" pitchFamily="34" charset="77"/>
              </a:rPr>
              <a:t>Any traffic from anywhere to port number </a:t>
            </a:r>
            <a:r>
              <a:rPr lang="en-US" altLang="zh-CN" sz="1100" b="0" i="0" u="none" strike="noStrike" dirty="0">
                <a:solidFill>
                  <a:srgbClr val="FF0000"/>
                </a:solidFill>
                <a:effectLst/>
                <a:latin typeface="Abadi MT Condensed Light" panose="020B0306030101010103" pitchFamily="34" charset="77"/>
              </a:rPr>
              <a:t>8000</a:t>
            </a:r>
            <a:r>
              <a:rPr lang="en-US" sz="1100" b="0" i="0" u="none" strike="noStrike" dirty="0">
                <a:solidFill>
                  <a:srgbClr val="FF0000"/>
                </a:solidFill>
                <a:effectLst/>
                <a:latin typeface="Abadi MT Condensed Light" panose="020B0306030101010103" pitchFamily="34" charset="77"/>
              </a:rPr>
              <a:t> in the Web Server should be allowed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Only traffic from the LA</a:t>
            </a:r>
            <a:r>
              <a:rPr lang="en-US" altLang="zh-CN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N</a:t>
            </a: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 to port numbers 22/9001 is allowed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182026"/>
              </a:solidFill>
              <a:latin typeface="Abadi MT Condensed Light" panose="020B0306030101010103" pitchFamily="34" charset="7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100" b="0" i="0" u="none" strike="noStrike" dirty="0">
              <a:solidFill>
                <a:srgbClr val="182026"/>
              </a:solidFill>
              <a:effectLst/>
              <a:latin typeface="Abadi MT Condensed Light" panose="020B0306030101010103" pitchFamily="34" charset="77"/>
            </a:endParaRP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0C3F4D9-55F9-CF66-62F4-A617D527FEE8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4216927" y="887321"/>
            <a:ext cx="3020092" cy="6842974"/>
          </a:xfrm>
          <a:prstGeom prst="curvedConnector3">
            <a:avLst>
              <a:gd name="adj1" fmla="val 12748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BE250637-9FA2-6225-BFDD-0B9B71C9A6B1}"/>
              </a:ext>
            </a:extLst>
          </p:cNvPr>
          <p:cNvCxnSpPr>
            <a:cxnSpLocks/>
            <a:stCxn id="9" idx="0"/>
            <a:endCxn id="13" idx="3"/>
          </p:cNvCxnSpPr>
          <p:nvPr/>
        </p:nvCxnSpPr>
        <p:spPr>
          <a:xfrm rot="16200000" flipV="1">
            <a:off x="8693938" y="4932889"/>
            <a:ext cx="270706" cy="638339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7A8913-AEE9-C774-D84F-0608570DCDB3}"/>
              </a:ext>
            </a:extLst>
          </p:cNvPr>
          <p:cNvSpPr txBox="1"/>
          <p:nvPr/>
        </p:nvSpPr>
        <p:spPr>
          <a:xfrm>
            <a:off x="2345237" y="5440879"/>
            <a:ext cx="1841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VPN</a:t>
            </a:r>
            <a:endParaRPr lang="en-US" dirty="0">
              <a:solidFill>
                <a:srgbClr val="FF0000"/>
              </a:solidFill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3223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0669-7840-EE36-21E9-D3969770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In-class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Practice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3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Wednesday</a:t>
            </a:r>
            <a:endParaRPr lang="en-US" dirty="0">
              <a:latin typeface="Abadi MT Condensed Light" panose="020B03060301010101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4203C-6E0D-D3CF-6A33-B61FB813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up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VPN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server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for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our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network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898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D459-4454-238E-8610-94F06751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But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Reality</a:t>
            </a:r>
            <a:endParaRPr lang="en-US" dirty="0">
              <a:latin typeface="Abadi MT Condensed Light" panose="020B03060301010101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5292-DA39-309E-689A-398F4E56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481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badi MT Condensed Light" panose="020B0306030101010103" pitchFamily="34" charset="77"/>
              </a:rPr>
              <a:t>We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often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need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SSH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into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web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server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from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LAN</a:t>
            </a: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E.g.,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server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down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but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Admin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travel</a:t>
            </a:r>
          </a:p>
          <a:p>
            <a:endParaRPr lang="en-US" altLang="zh-CN" dirty="0">
              <a:latin typeface="Abadi MT Condensed Light" panose="020B0306030101010103" pitchFamily="34" charset="77"/>
            </a:endParaRPr>
          </a:p>
          <a:p>
            <a:endParaRPr lang="en-US" altLang="zh-CN" dirty="0">
              <a:latin typeface="Abadi MT Condensed Light" panose="020B0306030101010103" pitchFamily="34" charset="77"/>
            </a:endParaRPr>
          </a:p>
          <a:p>
            <a:pPr marL="0" indent="0" algn="ctr">
              <a:buNone/>
            </a:pPr>
            <a:r>
              <a:rPr lang="en-US" altLang="zh-CN" sz="4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So,</a:t>
            </a:r>
            <a:r>
              <a:rPr lang="zh-CN" altLang="en-US" sz="4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4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what</a:t>
            </a:r>
            <a:r>
              <a:rPr lang="zh-CN" altLang="en-US" sz="4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4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can</a:t>
            </a:r>
            <a:r>
              <a:rPr lang="zh-CN" altLang="en-US" sz="4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4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we</a:t>
            </a:r>
            <a:r>
              <a:rPr lang="zh-CN" altLang="en-US" sz="4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4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do???</a:t>
            </a:r>
            <a:r>
              <a:rPr lang="zh-CN" altLang="en-US" sz="4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sz="4000" b="1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5923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BE36-2070-A04C-9D25-B71F29F6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Let’s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Add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VPN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Server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Our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Network</a:t>
            </a:r>
            <a:endParaRPr lang="en-US" dirty="0">
              <a:latin typeface="Abadi MT Condensed Light" panose="020B03060301010101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C76C4-530E-C2F7-4DF4-9FE9CC78BEBA}"/>
              </a:ext>
            </a:extLst>
          </p:cNvPr>
          <p:cNvSpPr/>
          <p:nvPr/>
        </p:nvSpPr>
        <p:spPr>
          <a:xfrm>
            <a:off x="238259" y="1745673"/>
            <a:ext cx="11745533" cy="44413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VirtualBox</a:t>
            </a:r>
            <a:endParaRPr lang="en-US" b="1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49739-ABD5-1761-31F7-21F3583B4333}"/>
              </a:ext>
            </a:extLst>
          </p:cNvPr>
          <p:cNvSpPr/>
          <p:nvPr/>
        </p:nvSpPr>
        <p:spPr>
          <a:xfrm>
            <a:off x="2859277" y="4217014"/>
            <a:ext cx="1719162" cy="66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OpenWrt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VM</a:t>
            </a:r>
          </a:p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(Router)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A469E-E44D-B4CA-7373-424D24F4E00B}"/>
              </a:ext>
            </a:extLst>
          </p:cNvPr>
          <p:cNvSpPr/>
          <p:nvPr/>
        </p:nvSpPr>
        <p:spPr>
          <a:xfrm>
            <a:off x="676475" y="1945149"/>
            <a:ext cx="4784166" cy="1496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WAN</a:t>
            </a:r>
            <a:r>
              <a:rPr lang="zh-CN" altLang="en-US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External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Network,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simulating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Internet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)</a:t>
            </a:r>
            <a:endParaRPr lang="en-US" b="1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E69F3-1772-08B6-7FFC-44A1AEAEABCA}"/>
              </a:ext>
            </a:extLst>
          </p:cNvPr>
          <p:cNvSpPr/>
          <p:nvPr/>
        </p:nvSpPr>
        <p:spPr>
          <a:xfrm>
            <a:off x="5175495" y="4551865"/>
            <a:ext cx="5623330" cy="1496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LAN</a:t>
            </a:r>
            <a:r>
              <a:rPr lang="zh-CN" altLang="en-US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Internal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Network,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simulating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business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C92B37-1BFC-472B-BA20-270C9C1DAD77}"/>
              </a:ext>
            </a:extLst>
          </p:cNvPr>
          <p:cNvSpPr/>
          <p:nvPr/>
        </p:nvSpPr>
        <p:spPr>
          <a:xfrm>
            <a:off x="1751694" y="2489669"/>
            <a:ext cx="1107583" cy="309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KALI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Linux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E37F4-D3A4-18D3-896E-162E8150BB6D}"/>
              </a:ext>
            </a:extLst>
          </p:cNvPr>
          <p:cNvSpPr/>
          <p:nvPr/>
        </p:nvSpPr>
        <p:spPr>
          <a:xfrm>
            <a:off x="8401653" y="5387412"/>
            <a:ext cx="1493614" cy="431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VPN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Server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B8A0F6-ADB4-1657-FA22-6DEF404385D7}"/>
              </a:ext>
            </a:extLst>
          </p:cNvPr>
          <p:cNvSpPr/>
          <p:nvPr/>
        </p:nvSpPr>
        <p:spPr>
          <a:xfrm>
            <a:off x="3689797" y="2884429"/>
            <a:ext cx="1770844" cy="563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Adapter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(NAT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D7E45F-AAE6-A49F-2625-03EE51FC8B99}"/>
              </a:ext>
            </a:extLst>
          </p:cNvPr>
          <p:cNvSpPr/>
          <p:nvPr/>
        </p:nvSpPr>
        <p:spPr>
          <a:xfrm>
            <a:off x="5175495" y="5496635"/>
            <a:ext cx="1493614" cy="563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Adapter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(Host-Only)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B8601-0BD5-D730-B7B1-91E97215C345}"/>
              </a:ext>
            </a:extLst>
          </p:cNvPr>
          <p:cNvSpPr/>
          <p:nvPr/>
        </p:nvSpPr>
        <p:spPr>
          <a:xfrm>
            <a:off x="7016507" y="4900985"/>
            <a:ext cx="1493614" cy="431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WebGoat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Server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A33127F5-D128-EF5C-FBC9-F25C52AA9E4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rot="5400000">
            <a:off x="3762253" y="3404047"/>
            <a:ext cx="769573" cy="856361"/>
          </a:xfrm>
          <a:prstGeom prst="curvedConnector3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345A921E-CAF2-327B-A45A-42A840174535}"/>
              </a:ext>
            </a:extLst>
          </p:cNvPr>
          <p:cNvCxnSpPr>
            <a:cxnSpLocks/>
            <a:stCxn id="8" idx="0"/>
            <a:endCxn id="10" idx="1"/>
          </p:cNvCxnSpPr>
          <p:nvPr/>
        </p:nvCxnSpPr>
        <p:spPr>
          <a:xfrm rot="16200000" flipH="1">
            <a:off x="2659508" y="2135647"/>
            <a:ext cx="676266" cy="1384311"/>
          </a:xfrm>
          <a:prstGeom prst="curvedConnector4">
            <a:avLst>
              <a:gd name="adj1" fmla="val -33803"/>
              <a:gd name="adj2" fmla="val 70002"/>
            </a:avLst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1C51A7AE-24A2-94E5-8F43-4C98D6BFD877}"/>
              </a:ext>
            </a:extLst>
          </p:cNvPr>
          <p:cNvCxnSpPr>
            <a:stCxn id="5" idx="2"/>
            <a:endCxn id="11" idx="1"/>
          </p:cNvCxnSpPr>
          <p:nvPr/>
        </p:nvCxnSpPr>
        <p:spPr>
          <a:xfrm rot="16200000" flipH="1">
            <a:off x="4001463" y="4604109"/>
            <a:ext cx="891426" cy="1456637"/>
          </a:xfrm>
          <a:prstGeom prst="curvedConnector2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79EEB99C-421B-355D-9B26-B26A55E4A30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6669109" y="5116706"/>
            <a:ext cx="347398" cy="661435"/>
          </a:xfrm>
          <a:prstGeom prst="curvedConnector3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1E526B9-5A2E-BDDA-ECD1-C83380F644F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669109" y="5603133"/>
            <a:ext cx="1732544" cy="175008"/>
          </a:xfrm>
          <a:prstGeom prst="curvedConnector3">
            <a:avLst>
              <a:gd name="adj1" fmla="val 50000"/>
            </a:avLst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Guide to Choosing the Right Firewall - Home">
            <a:extLst>
              <a:ext uri="{FF2B5EF4-FFF2-40B4-BE49-F238E27FC236}">
                <a16:creationId xmlns:a16="http://schemas.microsoft.com/office/drawing/2014/main" id="{A63C0E06-7103-327A-CF9D-0D8ABB505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05" y="3709796"/>
            <a:ext cx="1636691" cy="11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A2A74D-55B2-4C51-6A7B-CE1ECC9017C7}"/>
              </a:ext>
            </a:extLst>
          </p:cNvPr>
          <p:cNvSpPr txBox="1"/>
          <p:nvPr/>
        </p:nvSpPr>
        <p:spPr>
          <a:xfrm>
            <a:off x="5855763" y="2171663"/>
            <a:ext cx="609797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7030A0"/>
                </a:solidFill>
                <a:effectLst/>
                <a:latin typeface="Abadi MT Condensed Light" panose="020B0306030101010103" pitchFamily="34" charset="77"/>
              </a:rPr>
              <a:t>Business needs of the Web Server in the LAN:</a:t>
            </a:r>
            <a:endParaRPr lang="en-US" sz="2400" b="1" dirty="0">
              <a:solidFill>
                <a:srgbClr val="7030A0"/>
              </a:solidFill>
              <a:effectLst/>
              <a:latin typeface="Abadi MT Condensed Light" panose="020B0306030101010103" pitchFamily="34" charset="7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Only traffic to port numbers 22/8000/9001 is needed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22: SSH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8000: HTTP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9001: Database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FF0000"/>
                </a:solidFill>
                <a:effectLst/>
                <a:latin typeface="Abadi MT Condensed Light" panose="020B0306030101010103" pitchFamily="34" charset="77"/>
              </a:rPr>
              <a:t>Any traffic from anywhere to port number </a:t>
            </a:r>
            <a:r>
              <a:rPr lang="en-US" altLang="zh-CN" sz="1100" b="0" i="0" u="none" strike="noStrike" dirty="0">
                <a:solidFill>
                  <a:srgbClr val="FF0000"/>
                </a:solidFill>
                <a:effectLst/>
                <a:latin typeface="Abadi MT Condensed Light" panose="020B0306030101010103" pitchFamily="34" charset="77"/>
              </a:rPr>
              <a:t>8000</a:t>
            </a:r>
            <a:r>
              <a:rPr lang="en-US" sz="1100" b="0" i="0" u="none" strike="noStrike" dirty="0">
                <a:solidFill>
                  <a:srgbClr val="FF0000"/>
                </a:solidFill>
                <a:effectLst/>
                <a:latin typeface="Abadi MT Condensed Light" panose="020B0306030101010103" pitchFamily="34" charset="77"/>
              </a:rPr>
              <a:t> in the Web Server should be allowed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Only traffic from the LA</a:t>
            </a:r>
            <a:r>
              <a:rPr lang="en-US" altLang="zh-CN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N</a:t>
            </a: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 to port numbers 22/9001 is allowed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182026"/>
              </a:solidFill>
              <a:latin typeface="Abadi MT Condensed Light" panose="020B0306030101010103" pitchFamily="34" charset="7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100" b="0" i="0" u="none" strike="noStrike" dirty="0">
              <a:solidFill>
                <a:srgbClr val="182026"/>
              </a:solidFill>
              <a:effectLst/>
              <a:latin typeface="Abadi MT Condensed Light" panose="020B0306030101010103" pitchFamily="34" charset="77"/>
            </a:endParaRP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0C3F4D9-55F9-CF66-62F4-A617D527FEE8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4216927" y="887321"/>
            <a:ext cx="3020092" cy="6842974"/>
          </a:xfrm>
          <a:prstGeom prst="curvedConnector3">
            <a:avLst>
              <a:gd name="adj1" fmla="val 12748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BE250637-9FA2-6225-BFDD-0B9B71C9A6B1}"/>
              </a:ext>
            </a:extLst>
          </p:cNvPr>
          <p:cNvCxnSpPr>
            <a:cxnSpLocks/>
            <a:stCxn id="9" idx="0"/>
            <a:endCxn id="13" idx="3"/>
          </p:cNvCxnSpPr>
          <p:nvPr/>
        </p:nvCxnSpPr>
        <p:spPr>
          <a:xfrm rot="16200000" flipV="1">
            <a:off x="8693938" y="4932889"/>
            <a:ext cx="270706" cy="638339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7A8913-AEE9-C774-D84F-0608570DCDB3}"/>
              </a:ext>
            </a:extLst>
          </p:cNvPr>
          <p:cNvSpPr txBox="1"/>
          <p:nvPr/>
        </p:nvSpPr>
        <p:spPr>
          <a:xfrm>
            <a:off x="2345237" y="5440879"/>
            <a:ext cx="1841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Tunnel</a:t>
            </a:r>
            <a:endParaRPr lang="en-US" dirty="0">
              <a:solidFill>
                <a:srgbClr val="FF0000"/>
              </a:solidFill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18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C9C1-6B71-2733-8F5D-BFF278CF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Virtual Private Network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(</a:t>
            </a:r>
            <a:r>
              <a:rPr lang="en-US" dirty="0">
                <a:latin typeface="Abadi MT Condensed Light" panose="020B0306030101010103" pitchFamily="34" charset="77"/>
              </a:rPr>
              <a:t>VPN</a:t>
            </a:r>
            <a:r>
              <a:rPr lang="en-US" altLang="zh-CN" dirty="0">
                <a:latin typeface="Abadi MT Condensed Light" panose="020B0306030101010103" pitchFamily="34" charset="77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CA9B-F33B-3401-708A-D74B256E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0125" cy="4351338"/>
          </a:xfrm>
        </p:spPr>
        <p:txBody>
          <a:bodyPr/>
          <a:lstStyle/>
          <a:p>
            <a:pPr marL="457200" indent="-355600">
              <a:lnSpc>
                <a:spcPct val="115000"/>
              </a:lnSpc>
              <a:spcBef>
                <a:spcPts val="50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Extension of a private network that encompasses links across shared or public networks like the Internet.</a:t>
            </a:r>
          </a:p>
          <a:p>
            <a:pPr marL="457200" indent="-355600">
              <a:lnSpc>
                <a:spcPct val="115000"/>
              </a:lnSpc>
              <a:spcBef>
                <a:spcPts val="50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Enable to send data between two computers across a shared or public internetwork in a manner that emulates the properties of a point-to-point private link.</a:t>
            </a:r>
          </a:p>
          <a:p>
            <a:endParaRPr lang="en-US" dirty="0"/>
          </a:p>
        </p:txBody>
      </p:sp>
      <p:pic>
        <p:nvPicPr>
          <p:cNvPr id="4" name="Shape 78">
            <a:extLst>
              <a:ext uri="{FF2B5EF4-FFF2-40B4-BE49-F238E27FC236}">
                <a16:creationId xmlns:a16="http://schemas.microsoft.com/office/drawing/2014/main" id="{C4DB3D5B-E2EB-7EBB-7827-F6EB04A170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14250" y="4209921"/>
            <a:ext cx="3707062" cy="2160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16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F70B-239D-F593-F078-A55BE00A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Common Uses of VPNs </a:t>
            </a:r>
            <a:r>
              <a:rPr lang="en-US" sz="2400" dirty="0">
                <a:latin typeface="Abadi MT Condensed Light" panose="020B0306030101010103" pitchFamily="34" charset="77"/>
              </a:rPr>
              <a:t>(1/3)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7229-E80E-A7E0-2B20-29A639F4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badi MT Condensed Light" panose="020B0306030101010103" pitchFamily="34" charset="77"/>
              </a:rPr>
              <a:t>1.  Remote Access Over the Internet</a:t>
            </a:r>
          </a:p>
          <a:p>
            <a:endParaRPr lang="en-US" dirty="0"/>
          </a:p>
        </p:txBody>
      </p:sp>
      <p:pic>
        <p:nvPicPr>
          <p:cNvPr id="5" name="Shape 85">
            <a:extLst>
              <a:ext uri="{FF2B5EF4-FFF2-40B4-BE49-F238E27FC236}">
                <a16:creationId xmlns:a16="http://schemas.microsoft.com/office/drawing/2014/main" id="{FB23251B-8ABA-996F-A93F-AF5F4EDD668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48205" y="2832799"/>
            <a:ext cx="3446776" cy="234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97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7EFF-CA47-C485-6366-910DD417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Common Uses of VPNs </a:t>
            </a:r>
            <a:r>
              <a:rPr lang="en-US" sz="2400" dirty="0">
                <a:latin typeface="Abadi MT Condensed Light" panose="020B0306030101010103" pitchFamily="34" charset="77"/>
              </a:rPr>
              <a:t>(2/3)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F0FAE-47D3-C7AA-4BE7-760114791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Abadi MT Condensed Light" panose="020B0306030101010103" pitchFamily="34" charset="77"/>
              </a:rPr>
              <a:t>2.  Connecting Networks Over the Internet (Site to Site VPN)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Abadi MT Condensed Light" panose="020B0306030101010103" pitchFamily="34" charset="77"/>
            </a:endParaRPr>
          </a:p>
          <a:p>
            <a:endParaRPr lang="en-US" dirty="0"/>
          </a:p>
        </p:txBody>
      </p:sp>
      <p:pic>
        <p:nvPicPr>
          <p:cNvPr id="5" name="Shape 93">
            <a:extLst>
              <a:ext uri="{FF2B5EF4-FFF2-40B4-BE49-F238E27FC236}">
                <a16:creationId xmlns:a16="http://schemas.microsoft.com/office/drawing/2014/main" id="{BFD31BA9-29CC-2C73-C7D6-F7FD0D7D434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90896" y="2532416"/>
            <a:ext cx="7131575" cy="2672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55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DF42-CCFF-497D-F509-308FFF83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Common Uses of VPNs </a:t>
            </a:r>
            <a:r>
              <a:rPr lang="en-US" sz="2400" dirty="0">
                <a:latin typeface="Abadi MT Condensed Light" panose="020B0306030101010103" pitchFamily="34" charset="77"/>
              </a:rPr>
              <a:t>(3/3)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B7F9-9543-0348-5325-33DE72941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badi MT Condensed Light" panose="020B0306030101010103" pitchFamily="34" charset="77"/>
              </a:rPr>
              <a:t>3.  Connecting Computers over an Intranet (similar to 1.)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Shape 101">
            <a:extLst>
              <a:ext uri="{FF2B5EF4-FFF2-40B4-BE49-F238E27FC236}">
                <a16:creationId xmlns:a16="http://schemas.microsoft.com/office/drawing/2014/main" id="{755E7C45-1BBB-A126-5E05-CAD15947D77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22224" y="2550850"/>
            <a:ext cx="5655850" cy="280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99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E9CC-C2B6-9FD3-89FE-1DA10F46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VPN Key Concept - Tunneling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D883-C25A-FAC4-914D-7F8E4A063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077"/>
            <a:ext cx="10981494" cy="4351338"/>
          </a:xfrm>
        </p:spPr>
        <p:txBody>
          <a:bodyPr/>
          <a:lstStyle/>
          <a:p>
            <a:pPr marL="457200" indent="-355600">
              <a:lnSpc>
                <a:spcPct val="115000"/>
              </a:lnSpc>
              <a:spcBef>
                <a:spcPts val="50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VPN consists of a set of point</a:t>
            </a:r>
            <a:r>
              <a:rPr lang="en-US" altLang="zh-CN" dirty="0">
                <a:latin typeface="Abadi MT Condensed Light" panose="020B0306030101010103" pitchFamily="34" charset="77"/>
              </a:rPr>
              <a:t>-</a:t>
            </a:r>
            <a:r>
              <a:rPr lang="en-US" dirty="0">
                <a:latin typeface="Abadi MT Condensed Light" panose="020B0306030101010103" pitchFamily="34" charset="77"/>
              </a:rPr>
              <a:t>to</a:t>
            </a:r>
            <a:r>
              <a:rPr lang="en-US" altLang="zh-CN" dirty="0">
                <a:latin typeface="Abadi MT Condensed Light" panose="020B0306030101010103" pitchFamily="34" charset="77"/>
              </a:rPr>
              <a:t>-</a:t>
            </a:r>
            <a:r>
              <a:rPr lang="en-US" dirty="0">
                <a:latin typeface="Abadi MT Condensed Light" panose="020B0306030101010103" pitchFamily="34" charset="77"/>
              </a:rPr>
              <a:t>point connections tunneled over the Internet.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Char char="❑"/>
            </a:pPr>
            <a:r>
              <a:rPr lang="en-US" dirty="0">
                <a:latin typeface="Abadi MT Condensed Light" panose="020B0306030101010103" pitchFamily="34" charset="77"/>
              </a:rPr>
              <a:t>In order to achieve tunneling, the packets are encapsulated as the payload of packets.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Payloads, to and from addresses, port numbers and other standard protocol packet headers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dirty="0">
                <a:latin typeface="Abadi MT Condensed Light" panose="020B0306030101010103" pitchFamily="34" charset="77"/>
              </a:rPr>
              <a:t>As seen by the external routers carrying the connection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buNone/>
            </a:pPr>
            <a:endParaRPr lang="en-US" dirty="0">
              <a:latin typeface="Abadi MT Condensed Light" panose="020B0306030101010103" pitchFamily="34" charset="77"/>
            </a:endParaRPr>
          </a:p>
          <a:p>
            <a:endParaRPr lang="en-US" dirty="0"/>
          </a:p>
        </p:txBody>
      </p:sp>
      <p:pic>
        <p:nvPicPr>
          <p:cNvPr id="4" name="Shape 115">
            <a:extLst>
              <a:ext uri="{FF2B5EF4-FFF2-40B4-BE49-F238E27FC236}">
                <a16:creationId xmlns:a16="http://schemas.microsoft.com/office/drawing/2014/main" id="{40B7830F-CC46-C5BA-B355-0F0A0291357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6172" y="4093349"/>
            <a:ext cx="4069750" cy="2264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08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1445</Words>
  <Application>Microsoft Macintosh PowerPoint</Application>
  <PresentationFormat>Widescreen</PresentationFormat>
  <Paragraphs>198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Abadi MT Condensed Light</vt:lpstr>
      <vt:lpstr>Arial</vt:lpstr>
      <vt:lpstr>Calibri</vt:lpstr>
      <vt:lpstr>Calibri Light</vt:lpstr>
      <vt:lpstr>Gill Sans Light</vt:lpstr>
      <vt:lpstr>Office Theme</vt:lpstr>
      <vt:lpstr>Security Operations: VPN CS-6967 Security Operations Jun Xu Fall 2022  Credits of many slides belong to Tse-Han Wang @ National Chiao Tung University</vt:lpstr>
      <vt:lpstr>Recap: The Network and Configurations We Have Now</vt:lpstr>
      <vt:lpstr>But in Reality</vt:lpstr>
      <vt:lpstr>Let’s Add A VPN Server to Our Network</vt:lpstr>
      <vt:lpstr>Virtual Private Network (VPN)</vt:lpstr>
      <vt:lpstr>Common Uses of VPNs (1/3)</vt:lpstr>
      <vt:lpstr>Common Uses of VPNs (2/3)</vt:lpstr>
      <vt:lpstr>Common Uses of VPNs (3/3)</vt:lpstr>
      <vt:lpstr>VPN Key Concept - Tunneling</vt:lpstr>
      <vt:lpstr>Basic VPN Requirements</vt:lpstr>
      <vt:lpstr>Basic VPN Requirements (1/2)</vt:lpstr>
      <vt:lpstr>Basic VPN Requirements (2/2)</vt:lpstr>
      <vt:lpstr>VPN Security</vt:lpstr>
      <vt:lpstr>Common Implementations</vt:lpstr>
      <vt:lpstr>Firewalls Work On the Network, So Let’s Recap Some Network Knowledge</vt:lpstr>
      <vt:lpstr>PPP - Point-to-Point Protocol</vt:lpstr>
      <vt:lpstr>Tunneling Protocol</vt:lpstr>
      <vt:lpstr>PPTP - Point-to-Point Tunneling Protocol</vt:lpstr>
      <vt:lpstr>L2TP -  Layer Two Tunneling Protocol</vt:lpstr>
      <vt:lpstr>L2TP/IPsec</vt:lpstr>
      <vt:lpstr>IPsec</vt:lpstr>
      <vt:lpstr>IPsec Modes</vt:lpstr>
      <vt:lpstr>SSL VPN</vt:lpstr>
      <vt:lpstr>References</vt:lpstr>
      <vt:lpstr>Let’s Add A VPN Server to Our Network</vt:lpstr>
      <vt:lpstr>In-class Practice 3 on Wednesday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CS-6967 Security Operations Jun Xu Fall 2022</dc:title>
  <dc:creator>Jun Xu</dc:creator>
  <cp:lastModifiedBy>Jun Xu</cp:lastModifiedBy>
  <cp:revision>497</cp:revision>
  <dcterms:created xsi:type="dcterms:W3CDTF">2022-08-21T20:32:23Z</dcterms:created>
  <dcterms:modified xsi:type="dcterms:W3CDTF">2022-09-19T19:59:42Z</dcterms:modified>
</cp:coreProperties>
</file>