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2" r:id="rId4"/>
    <p:sldId id="260" r:id="rId5"/>
    <p:sldId id="263" r:id="rId6"/>
    <p:sldId id="259"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5"/>
    <p:restoredTop sz="94719"/>
  </p:normalViewPr>
  <p:slideViewPr>
    <p:cSldViewPr snapToGrid="0">
      <p:cViewPr varScale="1">
        <p:scale>
          <a:sx n="114" d="100"/>
          <a:sy n="114" d="100"/>
        </p:scale>
        <p:origin x="200"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F0BB2-4ED0-5340-9E33-11FFC14D9AA3}"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A7427-0DE8-3F4E-B38F-CD5F62BBF4B4}" type="slidenum">
              <a:rPr lang="en-US" smtClean="0"/>
              <a:t>‹#›</a:t>
            </a:fld>
            <a:endParaRPr lang="en-US"/>
          </a:p>
        </p:txBody>
      </p:sp>
    </p:spTree>
    <p:extLst>
      <p:ext uri="{BB962C8B-B14F-4D97-AF65-F5344CB8AC3E}">
        <p14:creationId xmlns:p14="http://schemas.microsoft.com/office/powerpoint/2010/main" val="110702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A7427-0DE8-3F4E-B38F-CD5F62BBF4B4}" type="slidenum">
              <a:rPr lang="en-US" smtClean="0"/>
              <a:t>3</a:t>
            </a:fld>
            <a:endParaRPr lang="en-US"/>
          </a:p>
        </p:txBody>
      </p:sp>
    </p:spTree>
    <p:extLst>
      <p:ext uri="{BB962C8B-B14F-4D97-AF65-F5344CB8AC3E}">
        <p14:creationId xmlns:p14="http://schemas.microsoft.com/office/powerpoint/2010/main" val="1024744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A7427-0DE8-3F4E-B38F-CD5F62BBF4B4}" type="slidenum">
              <a:rPr lang="en-US" smtClean="0"/>
              <a:t>4</a:t>
            </a:fld>
            <a:endParaRPr lang="en-US"/>
          </a:p>
        </p:txBody>
      </p:sp>
    </p:spTree>
    <p:extLst>
      <p:ext uri="{BB962C8B-B14F-4D97-AF65-F5344CB8AC3E}">
        <p14:creationId xmlns:p14="http://schemas.microsoft.com/office/powerpoint/2010/main" val="187676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A7427-0DE8-3F4E-B38F-CD5F62BBF4B4}" type="slidenum">
              <a:rPr lang="en-US" smtClean="0"/>
              <a:t>5</a:t>
            </a:fld>
            <a:endParaRPr lang="en-US"/>
          </a:p>
        </p:txBody>
      </p:sp>
    </p:spTree>
    <p:extLst>
      <p:ext uri="{BB962C8B-B14F-4D97-AF65-F5344CB8AC3E}">
        <p14:creationId xmlns:p14="http://schemas.microsoft.com/office/powerpoint/2010/main" val="163705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A7427-0DE8-3F4E-B38F-CD5F62BBF4B4}" type="slidenum">
              <a:rPr lang="en-US" smtClean="0"/>
              <a:t>6</a:t>
            </a:fld>
            <a:endParaRPr lang="en-US"/>
          </a:p>
        </p:txBody>
      </p:sp>
    </p:spTree>
    <p:extLst>
      <p:ext uri="{BB962C8B-B14F-4D97-AF65-F5344CB8AC3E}">
        <p14:creationId xmlns:p14="http://schemas.microsoft.com/office/powerpoint/2010/main" val="380342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A7427-0DE8-3F4E-B38F-CD5F62BBF4B4}" type="slidenum">
              <a:rPr lang="en-US" smtClean="0"/>
              <a:t>7</a:t>
            </a:fld>
            <a:endParaRPr lang="en-US"/>
          </a:p>
        </p:txBody>
      </p:sp>
    </p:spTree>
    <p:extLst>
      <p:ext uri="{BB962C8B-B14F-4D97-AF65-F5344CB8AC3E}">
        <p14:creationId xmlns:p14="http://schemas.microsoft.com/office/powerpoint/2010/main" val="426013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A7427-0DE8-3F4E-B38F-CD5F62BBF4B4}" type="slidenum">
              <a:rPr lang="en-US" smtClean="0"/>
              <a:t>8</a:t>
            </a:fld>
            <a:endParaRPr lang="en-US"/>
          </a:p>
        </p:txBody>
      </p:sp>
    </p:spTree>
    <p:extLst>
      <p:ext uri="{BB962C8B-B14F-4D97-AF65-F5344CB8AC3E}">
        <p14:creationId xmlns:p14="http://schemas.microsoft.com/office/powerpoint/2010/main" val="292452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A7427-0DE8-3F4E-B38F-CD5F62BBF4B4}" type="slidenum">
              <a:rPr lang="en-US" smtClean="0"/>
              <a:t>9</a:t>
            </a:fld>
            <a:endParaRPr lang="en-US"/>
          </a:p>
        </p:txBody>
      </p:sp>
    </p:spTree>
    <p:extLst>
      <p:ext uri="{BB962C8B-B14F-4D97-AF65-F5344CB8AC3E}">
        <p14:creationId xmlns:p14="http://schemas.microsoft.com/office/powerpoint/2010/main" val="309588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46DF-253A-6EE5-5E1C-FDC9EF0DE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F22A2-3A4B-652D-CAFB-B0E776FE4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DDCA0-EB9C-BCB7-EBF0-4CF52ED8C75A}"/>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5" name="Footer Placeholder 4">
            <a:extLst>
              <a:ext uri="{FF2B5EF4-FFF2-40B4-BE49-F238E27FC236}">
                <a16:creationId xmlns:a16="http://schemas.microsoft.com/office/drawing/2014/main" id="{30E1EEB7-4F3B-01EE-E9B8-D60184F15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FBDF5-8AB6-A110-A981-D56FA9DB76C4}"/>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3671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E7FE-5688-D2B9-DDE5-C101AADF2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650606-2B81-1CE3-8644-F9817A44D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D000D-9A50-F9C8-6352-4B8EEFBC70F1}"/>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5" name="Footer Placeholder 4">
            <a:extLst>
              <a:ext uri="{FF2B5EF4-FFF2-40B4-BE49-F238E27FC236}">
                <a16:creationId xmlns:a16="http://schemas.microsoft.com/office/drawing/2014/main" id="{98B9059B-629C-13CA-A26B-764FA0F9E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67867-6FD5-1D96-1585-7F26919793DD}"/>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92418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AA876-F88E-F349-2936-CE50BA7226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0AF297-FF24-3488-F7B8-4D26284AD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0FED9-11B6-6AAE-F655-5AD7E3EFBA13}"/>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5" name="Footer Placeholder 4">
            <a:extLst>
              <a:ext uri="{FF2B5EF4-FFF2-40B4-BE49-F238E27FC236}">
                <a16:creationId xmlns:a16="http://schemas.microsoft.com/office/drawing/2014/main" id="{B7D83476-5189-25B8-B0F4-CBB14C1BB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C21B8-A4FE-23E9-2437-7E44DFABB462}"/>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6060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5CF2-36DC-8E43-7285-61B05417C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3223B-5B1C-2E6C-76B8-DAA755070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9B1AF-CC78-EBF4-C7A9-58336E1B646E}"/>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5" name="Footer Placeholder 4">
            <a:extLst>
              <a:ext uri="{FF2B5EF4-FFF2-40B4-BE49-F238E27FC236}">
                <a16:creationId xmlns:a16="http://schemas.microsoft.com/office/drawing/2014/main" id="{52089E19-B90E-31BD-57C1-ECEF2AF28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B60E5-3EC2-7B67-9D44-E90ECC51BF13}"/>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138200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3DC1-9422-5820-B5A7-4D47A364E2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41FDCF-74A4-21E3-3C99-0B19A2957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07A85-A924-CAD7-7147-98B0857C1B85}"/>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5" name="Footer Placeholder 4">
            <a:extLst>
              <a:ext uri="{FF2B5EF4-FFF2-40B4-BE49-F238E27FC236}">
                <a16:creationId xmlns:a16="http://schemas.microsoft.com/office/drawing/2014/main" id="{A14B90FF-F2D3-ADE3-B6AA-FEC3F0707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C4726-B03B-6F34-41B5-069B5A793251}"/>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7264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491F-4403-D5BB-F43C-18121A746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C4AC6-AB9B-09F4-BE94-BE9B45E88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CD226-0D2F-C3F2-34DB-1AC6E534C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689DA-2154-7D47-7D21-A415054B4953}"/>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6" name="Footer Placeholder 5">
            <a:extLst>
              <a:ext uri="{FF2B5EF4-FFF2-40B4-BE49-F238E27FC236}">
                <a16:creationId xmlns:a16="http://schemas.microsoft.com/office/drawing/2014/main" id="{F94C01FA-C0AC-DDDA-159F-FBB57EE13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1C472-9782-4909-00A2-1FFBAF35143C}"/>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57785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644D-2AD9-6FD3-4DBB-11637F547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3A145-545F-E1A0-CD0B-2BBD94815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81697-7D9C-21BD-6576-526E76FAC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E2B29-D744-9C0D-CBB3-DAC284827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3CD94-E155-BAB2-5B52-920DB79A0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199A1B-4551-3D81-4629-9714C4CF65E5}"/>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8" name="Footer Placeholder 7">
            <a:extLst>
              <a:ext uri="{FF2B5EF4-FFF2-40B4-BE49-F238E27FC236}">
                <a16:creationId xmlns:a16="http://schemas.microsoft.com/office/drawing/2014/main" id="{BC051B43-E8E0-882D-94F1-BCFEE5995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707BC2-C56B-95DE-41CA-CC8609634B97}"/>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61581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1569-9E6E-7061-318E-FBD78E8A60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C5F63-8655-2786-1046-E3A21CDB0754}"/>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4" name="Footer Placeholder 3">
            <a:extLst>
              <a:ext uri="{FF2B5EF4-FFF2-40B4-BE49-F238E27FC236}">
                <a16:creationId xmlns:a16="http://schemas.microsoft.com/office/drawing/2014/main" id="{086AE8E9-6FCC-07E4-633E-C8B1E071A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2F650-7F12-8BE3-0A65-36E32E23BC3D}"/>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64991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DEEE1-171F-22ED-F554-50AD104771B9}"/>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3" name="Footer Placeholder 2">
            <a:extLst>
              <a:ext uri="{FF2B5EF4-FFF2-40B4-BE49-F238E27FC236}">
                <a16:creationId xmlns:a16="http://schemas.microsoft.com/office/drawing/2014/main" id="{53C1D401-4D2B-5947-B3EC-116A4471E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63B5B-BE5F-EDF3-46D3-9B669D92D7D2}"/>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90626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B795-3AB8-FAA1-6522-B32BD9239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B4C04-4743-CE6D-A1AC-FB255D79F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7F9506-643C-9045-6DB2-42C723DA7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08A79-33E1-888A-4C8B-235D21942C33}"/>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6" name="Footer Placeholder 5">
            <a:extLst>
              <a:ext uri="{FF2B5EF4-FFF2-40B4-BE49-F238E27FC236}">
                <a16:creationId xmlns:a16="http://schemas.microsoft.com/office/drawing/2014/main" id="{F2DB4EFF-60A8-AAAE-2C6F-445A413C8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6EA79-F62F-11DA-D987-C8BAC05F5628}"/>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72733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A8B4-99CD-CDDF-9CA5-2801EDFD1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51BE93-9B47-C4A8-E3A9-AF8519EA3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43ECD0-F966-BC07-FBE4-55700E0DA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07CF9-BACB-B0C2-2461-6815A6D244F8}"/>
              </a:ext>
            </a:extLst>
          </p:cNvPr>
          <p:cNvSpPr>
            <a:spLocks noGrp="1"/>
          </p:cNvSpPr>
          <p:nvPr>
            <p:ph type="dt" sz="half" idx="10"/>
          </p:nvPr>
        </p:nvSpPr>
        <p:spPr/>
        <p:txBody>
          <a:bodyPr/>
          <a:lstStyle/>
          <a:p>
            <a:fld id="{B9221B96-F5B8-5E49-A08E-3C17ADF4ED59}" type="datetimeFigureOut">
              <a:rPr lang="en-US" smtClean="0"/>
              <a:t>8/22/22</a:t>
            </a:fld>
            <a:endParaRPr lang="en-US"/>
          </a:p>
        </p:txBody>
      </p:sp>
      <p:sp>
        <p:nvSpPr>
          <p:cNvPr id="6" name="Footer Placeholder 5">
            <a:extLst>
              <a:ext uri="{FF2B5EF4-FFF2-40B4-BE49-F238E27FC236}">
                <a16:creationId xmlns:a16="http://schemas.microsoft.com/office/drawing/2014/main" id="{81824AF0-679E-4ED4-A6C1-EE9865ABD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19AFE-58F6-29E5-8DF4-4A8992CBD573}"/>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16224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27435-B3E0-EBA5-479C-E021E5A8B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8A5BC-1086-B9D2-0419-B23D19E5D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EE698-EE0F-542B-93A4-C7A433648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21B96-F5B8-5E49-A08E-3C17ADF4ED59}" type="datetimeFigureOut">
              <a:rPr lang="en-US" smtClean="0"/>
              <a:t>8/22/22</a:t>
            </a:fld>
            <a:endParaRPr lang="en-US"/>
          </a:p>
        </p:txBody>
      </p:sp>
      <p:sp>
        <p:nvSpPr>
          <p:cNvPr id="5" name="Footer Placeholder 4">
            <a:extLst>
              <a:ext uri="{FF2B5EF4-FFF2-40B4-BE49-F238E27FC236}">
                <a16:creationId xmlns:a16="http://schemas.microsoft.com/office/drawing/2014/main" id="{EDF1C9C9-BAF9-A2E6-AD91-3CA90FEDF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3FDED4-B747-7EFB-3740-735F7BD50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446AB-981C-5148-937F-8127083AB46C}" type="slidenum">
              <a:rPr lang="en-US" smtClean="0"/>
              <a:t>‹#›</a:t>
            </a:fld>
            <a:endParaRPr lang="en-US"/>
          </a:p>
        </p:txBody>
      </p:sp>
    </p:spTree>
    <p:extLst>
      <p:ext uri="{BB962C8B-B14F-4D97-AF65-F5344CB8AC3E}">
        <p14:creationId xmlns:p14="http://schemas.microsoft.com/office/powerpoint/2010/main" val="4142085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malwarebytes.com/glossary/eternalblue" TargetMode="External"/><Relationship Id="rId3" Type="http://schemas.openxmlformats.org/officeDocument/2006/relationships/image" Target="../media/image2.jpeg"/><Relationship Id="rId7" Type="http://schemas.openxmlformats.org/officeDocument/2006/relationships/hyperlink" Target="https://logging.apache.org/log4j/2.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eartbleed.com/"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cial_engineering_(secur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pplication_secu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nformation_leak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Insider_threa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enial-of-service_attac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8EA1-5C86-3F8C-E638-0BAA1CE304D7}"/>
              </a:ext>
            </a:extLst>
          </p:cNvPr>
          <p:cNvSpPr>
            <a:spLocks noGrp="1"/>
          </p:cNvSpPr>
          <p:nvPr>
            <p:ph type="ctrTitle"/>
          </p:nvPr>
        </p:nvSpPr>
        <p:spPr>
          <a:xfrm>
            <a:off x="1524000" y="2235200"/>
            <a:ext cx="9144000" cy="2387600"/>
          </a:xfrm>
        </p:spPr>
        <p:txBody>
          <a:bodyPr>
            <a:normAutofit fontScale="90000"/>
          </a:bodyPr>
          <a:lstStyle/>
          <a:p>
            <a:r>
              <a:rPr lang="en-US" altLang="zh-CN" b="1" dirty="0"/>
              <a:t>Security Threats: The Problems We are Going to Solve</a:t>
            </a:r>
            <a:br>
              <a:rPr lang="en-US" altLang="zh-CN" dirty="0"/>
            </a:br>
            <a:br>
              <a:rPr lang="en-US" altLang="zh-CN" dirty="0"/>
            </a:br>
            <a:r>
              <a:rPr lang="en-US" altLang="zh-CN" sz="4400" dirty="0"/>
              <a:t>CS-6967</a:t>
            </a:r>
            <a:r>
              <a:rPr lang="zh-CN" altLang="en-US" sz="4400" dirty="0"/>
              <a:t> </a:t>
            </a:r>
            <a:r>
              <a:rPr lang="en-US" altLang="zh-CN" sz="4400" dirty="0"/>
              <a:t>Security</a:t>
            </a:r>
            <a:r>
              <a:rPr lang="zh-CN" altLang="en-US" sz="4400" dirty="0"/>
              <a:t> </a:t>
            </a:r>
            <a:r>
              <a:rPr lang="en-US" altLang="zh-CN" sz="4400" dirty="0"/>
              <a:t>Operations</a:t>
            </a:r>
            <a:br>
              <a:rPr lang="en-US" altLang="zh-CN" dirty="0"/>
            </a:br>
            <a:r>
              <a:rPr lang="en-US" altLang="zh-CN" sz="2700" dirty="0"/>
              <a:t>Jun</a:t>
            </a:r>
            <a:r>
              <a:rPr lang="zh-CN" altLang="en-US" sz="2700" dirty="0"/>
              <a:t> </a:t>
            </a:r>
            <a:r>
              <a:rPr lang="en-US" altLang="zh-CN" sz="2700" dirty="0"/>
              <a:t>Xu</a:t>
            </a:r>
            <a:br>
              <a:rPr lang="en-US" altLang="zh-CN" sz="2700" dirty="0"/>
            </a:br>
            <a:r>
              <a:rPr lang="en-US" altLang="zh-CN" sz="2700" dirty="0"/>
              <a:t>Fall</a:t>
            </a:r>
            <a:r>
              <a:rPr lang="zh-CN" altLang="en-US" sz="2700" dirty="0"/>
              <a:t> </a:t>
            </a:r>
            <a:r>
              <a:rPr lang="en-US" altLang="zh-CN" sz="2700" dirty="0"/>
              <a:t>2022</a:t>
            </a:r>
            <a:endParaRPr lang="en-US" dirty="0"/>
          </a:p>
        </p:txBody>
      </p:sp>
      <p:sp>
        <p:nvSpPr>
          <p:cNvPr id="3" name="TextBox 2">
            <a:extLst>
              <a:ext uri="{FF2B5EF4-FFF2-40B4-BE49-F238E27FC236}">
                <a16:creationId xmlns:a16="http://schemas.microsoft.com/office/drawing/2014/main" id="{8DFA289C-8E1B-53BF-B8E7-89C16B724083}"/>
              </a:ext>
            </a:extLst>
          </p:cNvPr>
          <p:cNvSpPr txBox="1"/>
          <p:nvPr/>
        </p:nvSpPr>
        <p:spPr>
          <a:xfrm>
            <a:off x="4162697" y="106244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2961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3C5F-C5B5-FE06-A86E-598DDD3895EF}"/>
              </a:ext>
            </a:extLst>
          </p:cNvPr>
          <p:cNvSpPr>
            <a:spLocks noGrp="1"/>
          </p:cNvSpPr>
          <p:nvPr>
            <p:ph type="title"/>
          </p:nvPr>
        </p:nvSpPr>
        <p:spPr/>
        <p:txBody>
          <a:bodyPr/>
          <a:lstStyle/>
          <a:p>
            <a:r>
              <a:rPr lang="en-US" altLang="zh-CN" dirty="0"/>
              <a:t>Pre-class</a:t>
            </a:r>
            <a:r>
              <a:rPr lang="zh-CN" altLang="en-US" dirty="0"/>
              <a:t> </a:t>
            </a:r>
            <a:r>
              <a:rPr lang="en-US" altLang="zh-CN" dirty="0"/>
              <a:t>Practice</a:t>
            </a:r>
            <a:r>
              <a:rPr lang="zh-CN" altLang="en-US" dirty="0"/>
              <a:t> </a:t>
            </a:r>
            <a:r>
              <a:rPr lang="en-US" altLang="zh-CN" dirty="0"/>
              <a:t>1</a:t>
            </a:r>
            <a:endParaRPr lang="en-US" dirty="0"/>
          </a:p>
        </p:txBody>
      </p:sp>
      <p:sp>
        <p:nvSpPr>
          <p:cNvPr id="3" name="Content Placeholder 2">
            <a:extLst>
              <a:ext uri="{FF2B5EF4-FFF2-40B4-BE49-F238E27FC236}">
                <a16:creationId xmlns:a16="http://schemas.microsoft.com/office/drawing/2014/main" id="{0549AF55-A321-A970-53B7-25DF0FDAB698}"/>
              </a:ext>
            </a:extLst>
          </p:cNvPr>
          <p:cNvSpPr>
            <a:spLocks noGrp="1"/>
          </p:cNvSpPr>
          <p:nvPr>
            <p:ph idx="1"/>
          </p:nvPr>
        </p:nvSpPr>
        <p:spPr/>
        <p:txBody>
          <a:bodyPr/>
          <a:lstStyle/>
          <a:p>
            <a:r>
              <a:rPr lang="en-US" altLang="zh-CN" dirty="0"/>
              <a:t>Due</a:t>
            </a:r>
            <a:r>
              <a:rPr lang="zh-CN" altLang="en-US" dirty="0"/>
              <a:t> </a:t>
            </a:r>
            <a:r>
              <a:rPr lang="en-US" altLang="zh-CN" dirty="0"/>
              <a:t>before</a:t>
            </a:r>
            <a:r>
              <a:rPr lang="zh-CN" altLang="en-US" dirty="0"/>
              <a:t> </a:t>
            </a:r>
            <a:r>
              <a:rPr lang="en-US" altLang="zh-CN" dirty="0"/>
              <a:t>the</a:t>
            </a:r>
            <a:r>
              <a:rPr lang="zh-CN" altLang="en-US" dirty="0"/>
              <a:t> </a:t>
            </a:r>
            <a:r>
              <a:rPr lang="en-US" altLang="zh-CN" dirty="0"/>
              <a:t>class</a:t>
            </a:r>
            <a:r>
              <a:rPr lang="zh-CN" altLang="en-US" dirty="0"/>
              <a:t> </a:t>
            </a:r>
            <a:r>
              <a:rPr lang="en-US" altLang="zh-CN" dirty="0"/>
              <a:t>on</a:t>
            </a:r>
            <a:r>
              <a:rPr lang="zh-CN" altLang="en-US" dirty="0"/>
              <a:t> </a:t>
            </a:r>
            <a:r>
              <a:rPr lang="en-US" altLang="zh-CN" dirty="0"/>
              <a:t>Wed</a:t>
            </a:r>
            <a:r>
              <a:rPr lang="zh-CN" altLang="en-US" dirty="0"/>
              <a:t> </a:t>
            </a:r>
            <a:r>
              <a:rPr lang="en-US" altLang="zh-CN" dirty="0"/>
              <a:t>(August</a:t>
            </a:r>
            <a:r>
              <a:rPr lang="zh-CN" altLang="en-US" dirty="0"/>
              <a:t> </a:t>
            </a:r>
            <a:r>
              <a:rPr lang="en-US" altLang="zh-CN" dirty="0"/>
              <a:t>24</a:t>
            </a:r>
            <a:r>
              <a:rPr lang="en-US" altLang="zh-CN" baseline="30000" dirty="0"/>
              <a:t>th</a:t>
            </a:r>
            <a:r>
              <a:rPr lang="en-US" altLang="zh-CN" dirty="0"/>
              <a:t>)</a:t>
            </a:r>
          </a:p>
          <a:p>
            <a:r>
              <a:rPr lang="en-US" altLang="zh-CN" dirty="0"/>
              <a:t>Check</a:t>
            </a:r>
            <a:r>
              <a:rPr lang="zh-CN" altLang="en-US" dirty="0"/>
              <a:t> </a:t>
            </a:r>
            <a:r>
              <a:rPr lang="en-US" altLang="zh-CN" dirty="0"/>
              <a:t>Canvas</a:t>
            </a:r>
            <a:r>
              <a:rPr lang="zh-CN" altLang="en-US" dirty="0"/>
              <a:t> </a:t>
            </a:r>
            <a:r>
              <a:rPr lang="en-US" altLang="zh-CN" dirty="0"/>
              <a:t>for</a:t>
            </a:r>
            <a:r>
              <a:rPr lang="zh-CN" altLang="en-US" dirty="0"/>
              <a:t> </a:t>
            </a:r>
            <a:r>
              <a:rPr lang="en-US" altLang="zh-CN" dirty="0"/>
              <a:t>details</a:t>
            </a:r>
            <a:endParaRPr lang="en-US" dirty="0"/>
          </a:p>
        </p:txBody>
      </p:sp>
    </p:spTree>
    <p:extLst>
      <p:ext uri="{BB962C8B-B14F-4D97-AF65-F5344CB8AC3E}">
        <p14:creationId xmlns:p14="http://schemas.microsoft.com/office/powerpoint/2010/main" val="219943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5982-53B2-C6BC-366A-2C578D26DE6A}"/>
              </a:ext>
            </a:extLst>
          </p:cNvPr>
          <p:cNvSpPr>
            <a:spLocks noGrp="1"/>
          </p:cNvSpPr>
          <p:nvPr>
            <p:ph type="title"/>
          </p:nvPr>
        </p:nvSpPr>
        <p:spPr>
          <a:xfrm>
            <a:off x="838200" y="365125"/>
            <a:ext cx="11014166" cy="1325563"/>
          </a:xfrm>
        </p:spPr>
        <p:txBody>
          <a:bodyPr/>
          <a:lstStyle/>
          <a:p>
            <a:r>
              <a:rPr lang="en-US" dirty="0"/>
              <a:t>Discussion: What Security Threats Can Happen</a:t>
            </a:r>
          </a:p>
        </p:txBody>
      </p:sp>
      <p:pic>
        <p:nvPicPr>
          <p:cNvPr id="5" name="Picture 2" descr="Setting up Your Small Business Network - TFOT">
            <a:extLst>
              <a:ext uri="{FF2B5EF4-FFF2-40B4-BE49-F238E27FC236}">
                <a16:creationId xmlns:a16="http://schemas.microsoft.com/office/drawing/2014/main" id="{0B584994-EE08-B861-5D28-481591995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37103"/>
            <a:ext cx="10278212" cy="562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055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AC16-3F05-5548-C0EB-E9F0440B5B61}"/>
              </a:ext>
            </a:extLst>
          </p:cNvPr>
          <p:cNvSpPr>
            <a:spLocks noGrp="1"/>
          </p:cNvSpPr>
          <p:nvPr>
            <p:ph type="title"/>
          </p:nvPr>
        </p:nvSpPr>
        <p:spPr/>
        <p:txBody>
          <a:bodyPr/>
          <a:lstStyle/>
          <a:p>
            <a:r>
              <a:rPr lang="en-US" dirty="0"/>
              <a:t>Common </a:t>
            </a:r>
            <a:r>
              <a:rPr lang="en-US" altLang="zh-CN" dirty="0"/>
              <a:t>(Direct)</a:t>
            </a:r>
            <a:r>
              <a:rPr lang="zh-CN" altLang="en-US" dirty="0"/>
              <a:t> </a:t>
            </a:r>
            <a:r>
              <a:rPr lang="en-US" dirty="0"/>
              <a:t>Security Threats against Small Business Network</a:t>
            </a:r>
          </a:p>
        </p:txBody>
      </p:sp>
      <p:sp>
        <p:nvSpPr>
          <p:cNvPr id="3" name="Content Placeholder 2">
            <a:extLst>
              <a:ext uri="{FF2B5EF4-FFF2-40B4-BE49-F238E27FC236}">
                <a16:creationId xmlns:a16="http://schemas.microsoft.com/office/drawing/2014/main" id="{310B3F30-D6B3-2E04-1771-8ED640CC4CFE}"/>
              </a:ext>
            </a:extLst>
          </p:cNvPr>
          <p:cNvSpPr>
            <a:spLocks noGrp="1"/>
          </p:cNvSpPr>
          <p:nvPr>
            <p:ph idx="1"/>
          </p:nvPr>
        </p:nvSpPr>
        <p:spPr/>
        <p:txBody>
          <a:bodyPr/>
          <a:lstStyle/>
          <a:p>
            <a:pPr marL="0" indent="0">
              <a:buNone/>
            </a:pPr>
            <a:r>
              <a:rPr lang="en-US" altLang="zh-CN" b="1" dirty="0">
                <a:solidFill>
                  <a:srgbClr val="FF0000"/>
                </a:solidFill>
                <a:latin typeface="Abadi MT Condensed Light" panose="020B0306030101010103" pitchFamily="34" charset="77"/>
              </a:rPr>
              <a:t>Vulnerabilities</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in</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the</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Software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web</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servers,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database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servers,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Office,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etc.)</a:t>
            </a:r>
          </a:p>
          <a:p>
            <a:pPr lvl="1"/>
            <a:r>
              <a:rPr lang="en-US" altLang="zh-CN" dirty="0">
                <a:latin typeface="Abadi MT Condensed Light" panose="020B0306030101010103" pitchFamily="34" charset="77"/>
              </a:rPr>
              <a:t>Definition: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Implementation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defects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can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be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accessed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and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exploited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for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malicious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goals</a:t>
            </a:r>
          </a:p>
          <a:p>
            <a:pPr lvl="1"/>
            <a:r>
              <a:rPr lang="en-US" altLang="zh-CN" dirty="0">
                <a:latin typeface="Abadi MT Condensed Light" panose="020B0306030101010103" pitchFamily="34" charset="77"/>
              </a:rPr>
              <a:t>E.g.,</a:t>
            </a:r>
            <a:r>
              <a:rPr lang="zh-CN" altLang="en-US" dirty="0">
                <a:latin typeface="Abadi MT Condensed Light" panose="020B0306030101010103" pitchFamily="34" charset="77"/>
              </a:rPr>
              <a:t> </a:t>
            </a:r>
            <a:r>
              <a:rPr lang="en-US" altLang="zh-CN" dirty="0" err="1">
                <a:latin typeface="Abadi MT Condensed Light" panose="020B0306030101010103" pitchFamily="34" charset="77"/>
              </a:rPr>
              <a:t>HearthBleed</a:t>
            </a:r>
            <a:r>
              <a:rPr lang="en-US" altLang="zh-CN" dirty="0">
                <a:latin typeface="Abadi MT Condensed Light" panose="020B0306030101010103" pitchFamily="34" charset="77"/>
              </a:rPr>
              <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Log4J,</a:t>
            </a:r>
            <a:r>
              <a:rPr lang="zh-CN" altLang="en-US" dirty="0">
                <a:latin typeface="Abadi MT Condensed Light" panose="020B0306030101010103" pitchFamily="34" charset="77"/>
              </a:rPr>
              <a:t> </a:t>
            </a:r>
            <a:r>
              <a:rPr lang="en-US" altLang="zh-CN" dirty="0" err="1">
                <a:latin typeface="Abadi MT Condensed Light" panose="020B0306030101010103" pitchFamily="34" charset="77"/>
              </a:rPr>
              <a:t>EternalBlue</a:t>
            </a:r>
            <a:r>
              <a:rPr lang="en-US" altLang="zh-CN" dirty="0">
                <a:latin typeface="Abadi MT Condensed Light" panose="020B0306030101010103" pitchFamily="34" charset="77"/>
              </a:rPr>
              <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etc.</a:t>
            </a:r>
          </a:p>
          <a:p>
            <a:endParaRPr lang="en-US" altLang="zh-CN" dirty="0">
              <a:latin typeface="Abadi MT Condensed Light" panose="020B0306030101010103" pitchFamily="34" charset="77"/>
            </a:endParaRPr>
          </a:p>
          <a:p>
            <a:endParaRPr lang="en-US" dirty="0">
              <a:latin typeface="Abadi MT Condensed Light" panose="020B0306030101010103" pitchFamily="34" charset="77"/>
            </a:endParaRPr>
          </a:p>
        </p:txBody>
      </p:sp>
      <p:pic>
        <p:nvPicPr>
          <p:cNvPr id="1026" name="Picture 2" descr="How the Heartbleed Vulnerability Shaped OpenSSL as We Know It | Mend">
            <a:extLst>
              <a:ext uri="{FF2B5EF4-FFF2-40B4-BE49-F238E27FC236}">
                <a16:creationId xmlns:a16="http://schemas.microsoft.com/office/drawing/2014/main" id="{970062DB-A7C2-8417-3AF3-1A9808086B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36"/>
          <a:stretch/>
        </p:blipFill>
        <p:spPr bwMode="auto">
          <a:xfrm>
            <a:off x="1605775" y="3265146"/>
            <a:ext cx="3365041" cy="19347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Do You Need to Know About the Log4j Critical Vulnerability and What  Can You Do? - SOCRadar® Cyber Intelligence Inc.">
            <a:extLst>
              <a:ext uri="{FF2B5EF4-FFF2-40B4-BE49-F238E27FC236}">
                <a16:creationId xmlns:a16="http://schemas.microsoft.com/office/drawing/2014/main" id="{4806CDBB-898B-D0A7-9B7C-A0C6678FF9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976" y="3656109"/>
            <a:ext cx="2621613" cy="17715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More Hacking Groups Found Exploiting SMB Flaw Weeks Before WannaCry">
            <a:extLst>
              <a:ext uri="{FF2B5EF4-FFF2-40B4-BE49-F238E27FC236}">
                <a16:creationId xmlns:a16="http://schemas.microsoft.com/office/drawing/2014/main" id="{9CDD1DB2-8978-55EC-D2A0-BC067AD1F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4944" y="4037689"/>
            <a:ext cx="2921357" cy="15248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0F1370-904A-7532-3F98-103C09E4CC82}"/>
              </a:ext>
            </a:extLst>
          </p:cNvPr>
          <p:cNvSpPr txBox="1"/>
          <p:nvPr/>
        </p:nvSpPr>
        <p:spPr>
          <a:xfrm>
            <a:off x="97653" y="5697510"/>
            <a:ext cx="6099716" cy="1477328"/>
          </a:xfrm>
          <a:prstGeom prst="rect">
            <a:avLst/>
          </a:prstGeom>
          <a:noFill/>
        </p:spPr>
        <p:txBody>
          <a:bodyPr wrap="square">
            <a:spAutoFit/>
          </a:bodyPr>
          <a:lstStyle/>
          <a:p>
            <a:r>
              <a:rPr lang="en-US" dirty="0">
                <a:latin typeface="Abadi MT Condensed Light" panose="020B0306030101010103" pitchFamily="34" charset="77"/>
                <a:hlinkClick r:id="rId6"/>
              </a:rPr>
              <a:t>https://heartbleed.com/</a:t>
            </a:r>
            <a:endParaRPr lang="en-US" dirty="0">
              <a:latin typeface="Abadi MT Condensed Light" panose="020B0306030101010103" pitchFamily="34" charset="77"/>
            </a:endParaRPr>
          </a:p>
          <a:p>
            <a:r>
              <a:rPr lang="en-US" dirty="0">
                <a:latin typeface="Abadi MT Condensed Light" panose="020B0306030101010103" pitchFamily="34" charset="77"/>
                <a:hlinkClick r:id="rId7"/>
              </a:rPr>
              <a:t>https://logging.apache.org/log4j/2.x/</a:t>
            </a:r>
            <a:endParaRPr lang="en-US" dirty="0">
              <a:latin typeface="Abadi MT Condensed Light" panose="020B0306030101010103" pitchFamily="34" charset="77"/>
            </a:endParaRPr>
          </a:p>
          <a:p>
            <a:r>
              <a:rPr lang="en-US" dirty="0">
                <a:latin typeface="Abadi MT Condensed Light" panose="020B0306030101010103" pitchFamily="34" charset="77"/>
                <a:hlinkClick r:id="rId8"/>
              </a:rPr>
              <a:t>https://www.malwarebytes.com/glossary/eternalblue</a:t>
            </a:r>
            <a:endParaRPr lang="en-US" dirty="0">
              <a:latin typeface="Abadi MT Condensed Light" panose="020B0306030101010103" pitchFamily="34" charset="77"/>
            </a:endParaRPr>
          </a:p>
          <a:p>
            <a:endParaRPr lang="en-US" dirty="0">
              <a:latin typeface="Abadi MT Condensed Light" panose="020B0306030101010103" pitchFamily="34" charset="77"/>
            </a:endParaRPr>
          </a:p>
          <a:p>
            <a:endParaRPr lang="en-US" dirty="0">
              <a:latin typeface="Abadi MT Condensed Light" panose="020B0306030101010103" pitchFamily="34" charset="77"/>
            </a:endParaRPr>
          </a:p>
        </p:txBody>
      </p:sp>
    </p:spTree>
    <p:extLst>
      <p:ext uri="{BB962C8B-B14F-4D97-AF65-F5344CB8AC3E}">
        <p14:creationId xmlns:p14="http://schemas.microsoft.com/office/powerpoint/2010/main" val="153425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AC16-3F05-5548-C0EB-E9F0440B5B61}"/>
              </a:ext>
            </a:extLst>
          </p:cNvPr>
          <p:cNvSpPr>
            <a:spLocks noGrp="1"/>
          </p:cNvSpPr>
          <p:nvPr>
            <p:ph type="title"/>
          </p:nvPr>
        </p:nvSpPr>
        <p:spPr/>
        <p:txBody>
          <a:bodyPr/>
          <a:lstStyle/>
          <a:p>
            <a:r>
              <a:rPr lang="en-US" dirty="0"/>
              <a:t>Common </a:t>
            </a:r>
            <a:r>
              <a:rPr lang="en-US" altLang="zh-CN" dirty="0"/>
              <a:t>(Direct)</a:t>
            </a:r>
            <a:r>
              <a:rPr lang="zh-CN" altLang="en-US" dirty="0"/>
              <a:t> </a:t>
            </a:r>
            <a:r>
              <a:rPr lang="en-US" dirty="0"/>
              <a:t>Security Threats against Small Business Network</a:t>
            </a:r>
          </a:p>
        </p:txBody>
      </p:sp>
      <p:sp>
        <p:nvSpPr>
          <p:cNvPr id="3" name="Content Placeholder 2">
            <a:extLst>
              <a:ext uri="{FF2B5EF4-FFF2-40B4-BE49-F238E27FC236}">
                <a16:creationId xmlns:a16="http://schemas.microsoft.com/office/drawing/2014/main" id="{310B3F30-D6B3-2E04-1771-8ED640CC4CFE}"/>
              </a:ext>
            </a:extLst>
          </p:cNvPr>
          <p:cNvSpPr>
            <a:spLocks noGrp="1"/>
          </p:cNvSpPr>
          <p:nvPr>
            <p:ph idx="1"/>
          </p:nvPr>
        </p:nvSpPr>
        <p:spPr/>
        <p:txBody>
          <a:bodyPr/>
          <a:lstStyle/>
          <a:p>
            <a:pPr marL="0" indent="0">
              <a:buNone/>
            </a:pPr>
            <a:r>
              <a:rPr lang="en-US" altLang="zh-CN" b="1" dirty="0">
                <a:solidFill>
                  <a:srgbClr val="FF0000"/>
                </a:solidFill>
                <a:latin typeface="Abadi MT Condensed Light" panose="020B0306030101010103" pitchFamily="34" charset="77"/>
              </a:rPr>
              <a:t>Social</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Engineering</a:t>
            </a:r>
            <a:endParaRPr lang="en-US" altLang="zh-CN" dirty="0">
              <a:latin typeface="Abadi MT Condensed Light" panose="020B0306030101010103" pitchFamily="34" charset="77"/>
            </a:endParaRPr>
          </a:p>
          <a:p>
            <a:pPr lvl="1"/>
            <a:r>
              <a:rPr lang="en-US" altLang="zh-CN" dirty="0">
                <a:latin typeface="Abadi MT Condensed Light" panose="020B0306030101010103" pitchFamily="34" charset="77"/>
              </a:rPr>
              <a:t>Definition: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 psychological manipulation of people into performing actions or divulging confidential information</a:t>
            </a:r>
          </a:p>
          <a:p>
            <a:pPr lvl="1"/>
            <a:r>
              <a:rPr lang="en-US" altLang="zh-CN" dirty="0">
                <a:latin typeface="Abadi MT Condensed Light" panose="020B0306030101010103" pitchFamily="34" charset="77"/>
              </a:rPr>
              <a:t>E.g.,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spamming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phone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calls,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phishing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emails,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Sha Zhu Pan (a.k.a.,</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Pig Butchering Scams)</a:t>
            </a:r>
          </a:p>
        </p:txBody>
      </p:sp>
      <p:sp>
        <p:nvSpPr>
          <p:cNvPr id="5" name="TextBox 4">
            <a:extLst>
              <a:ext uri="{FF2B5EF4-FFF2-40B4-BE49-F238E27FC236}">
                <a16:creationId xmlns:a16="http://schemas.microsoft.com/office/drawing/2014/main" id="{7FFE9209-F300-9BC7-7875-AF4276F0FB51}"/>
              </a:ext>
            </a:extLst>
          </p:cNvPr>
          <p:cNvSpPr txBox="1"/>
          <p:nvPr/>
        </p:nvSpPr>
        <p:spPr>
          <a:xfrm>
            <a:off x="568712" y="173959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FABEF54F-8B6D-D608-56FF-0BA78915709A}"/>
              </a:ext>
            </a:extLst>
          </p:cNvPr>
          <p:cNvSpPr txBox="1"/>
          <p:nvPr/>
        </p:nvSpPr>
        <p:spPr>
          <a:xfrm>
            <a:off x="0" y="6311900"/>
            <a:ext cx="6099716" cy="369332"/>
          </a:xfrm>
          <a:prstGeom prst="rect">
            <a:avLst/>
          </a:prstGeom>
          <a:noFill/>
        </p:spPr>
        <p:txBody>
          <a:bodyPr wrap="square">
            <a:spAutoFit/>
          </a:bodyPr>
          <a:lstStyle/>
          <a:p>
            <a:r>
              <a:rPr lang="en-US" dirty="0">
                <a:hlinkClick r:id="rId3"/>
              </a:rPr>
              <a:t>https://en.wikipedia.org/wiki/Social_engineering_(security)</a:t>
            </a:r>
            <a:r>
              <a:rPr lang="zh-CN" altLang="en-US" dirty="0"/>
              <a:t> </a:t>
            </a:r>
            <a:endParaRPr lang="en-US" dirty="0"/>
          </a:p>
        </p:txBody>
      </p:sp>
    </p:spTree>
    <p:extLst>
      <p:ext uri="{BB962C8B-B14F-4D97-AF65-F5344CB8AC3E}">
        <p14:creationId xmlns:p14="http://schemas.microsoft.com/office/powerpoint/2010/main" val="903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AC16-3F05-5548-C0EB-E9F0440B5B61}"/>
              </a:ext>
            </a:extLst>
          </p:cNvPr>
          <p:cNvSpPr>
            <a:spLocks noGrp="1"/>
          </p:cNvSpPr>
          <p:nvPr>
            <p:ph type="title"/>
          </p:nvPr>
        </p:nvSpPr>
        <p:spPr/>
        <p:txBody>
          <a:bodyPr/>
          <a:lstStyle/>
          <a:p>
            <a:r>
              <a:rPr lang="en-US" dirty="0"/>
              <a:t>Common </a:t>
            </a:r>
            <a:r>
              <a:rPr lang="en-US" altLang="zh-CN" dirty="0"/>
              <a:t>(Direct)</a:t>
            </a:r>
            <a:r>
              <a:rPr lang="zh-CN" altLang="en-US" dirty="0"/>
              <a:t> </a:t>
            </a:r>
            <a:r>
              <a:rPr lang="en-US" dirty="0"/>
              <a:t>Security Threats against Small Business Network</a:t>
            </a:r>
          </a:p>
        </p:txBody>
      </p:sp>
      <p:sp>
        <p:nvSpPr>
          <p:cNvPr id="3" name="Content Placeholder 2">
            <a:extLst>
              <a:ext uri="{FF2B5EF4-FFF2-40B4-BE49-F238E27FC236}">
                <a16:creationId xmlns:a16="http://schemas.microsoft.com/office/drawing/2014/main" id="{310B3F30-D6B3-2E04-1771-8ED640CC4CFE}"/>
              </a:ext>
            </a:extLst>
          </p:cNvPr>
          <p:cNvSpPr>
            <a:spLocks noGrp="1"/>
          </p:cNvSpPr>
          <p:nvPr>
            <p:ph idx="1"/>
          </p:nvPr>
        </p:nvSpPr>
        <p:spPr/>
        <p:txBody>
          <a:bodyPr/>
          <a:lstStyle/>
          <a:p>
            <a:pPr marL="0" indent="0">
              <a:buNone/>
            </a:pPr>
            <a:r>
              <a:rPr lang="en-US" altLang="zh-CN" b="1" dirty="0">
                <a:solidFill>
                  <a:srgbClr val="FF0000"/>
                </a:solidFill>
                <a:latin typeface="Abadi MT Condensed Light" panose="020B0306030101010103" pitchFamily="34" charset="77"/>
              </a:rPr>
              <a:t>Security</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Misconfiguration</a:t>
            </a:r>
            <a:endParaRPr lang="en-US" altLang="zh-CN" dirty="0">
              <a:latin typeface="Abadi MT Condensed Light" panose="020B0306030101010103" pitchFamily="34" charset="77"/>
            </a:endParaRPr>
          </a:p>
          <a:p>
            <a:pPr lvl="1"/>
            <a:r>
              <a:rPr lang="en-US" altLang="zh-CN" dirty="0">
                <a:latin typeface="Abadi MT Condensed Light" panose="020B0306030101010103" pitchFamily="34" charset="77"/>
              </a:rPr>
              <a:t>Definition: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systems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are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not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configured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right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way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such</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can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be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intruded</a:t>
            </a:r>
          </a:p>
          <a:p>
            <a:pPr lvl="1"/>
            <a:r>
              <a:rPr lang="en-US" altLang="zh-CN" dirty="0">
                <a:latin typeface="Abadi MT Condensed Light" panose="020B0306030101010103" pitchFamily="34" charset="77"/>
              </a:rPr>
              <a:t>E.g.,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using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default/weak</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password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for</a:t>
            </a:r>
            <a:r>
              <a:rPr lang="zh-CN" altLang="en-US" dirty="0">
                <a:latin typeface="Abadi MT Condensed Light" panose="020B0306030101010103" pitchFamily="34" charset="77"/>
              </a:rPr>
              <a:t> </a:t>
            </a:r>
            <a:r>
              <a:rPr lang="en-US" altLang="zh-CN" dirty="0" err="1">
                <a:latin typeface="Abadi MT Condensed Light" panose="020B0306030101010103" pitchFamily="34" charset="77"/>
              </a:rPr>
              <a:t>ssh</a:t>
            </a:r>
            <a:r>
              <a:rPr lang="zh-CN" altLang="en-US" dirty="0">
                <a:latin typeface="Abadi MT Condensed Light" panose="020B0306030101010103" pitchFamily="34" charset="77"/>
              </a:rPr>
              <a:t> </a:t>
            </a:r>
            <a:endParaRPr lang="en-US" altLang="zh-CN" dirty="0">
              <a:latin typeface="Abadi MT Condensed Light" panose="020B0306030101010103" pitchFamily="34" charset="77"/>
            </a:endParaRPr>
          </a:p>
        </p:txBody>
      </p:sp>
      <p:sp>
        <p:nvSpPr>
          <p:cNvPr id="5" name="TextBox 4">
            <a:extLst>
              <a:ext uri="{FF2B5EF4-FFF2-40B4-BE49-F238E27FC236}">
                <a16:creationId xmlns:a16="http://schemas.microsoft.com/office/drawing/2014/main" id="{7FFE9209-F300-9BC7-7875-AF4276F0FB51}"/>
              </a:ext>
            </a:extLst>
          </p:cNvPr>
          <p:cNvSpPr txBox="1"/>
          <p:nvPr/>
        </p:nvSpPr>
        <p:spPr>
          <a:xfrm>
            <a:off x="568712" y="173959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FABEF54F-8B6D-D608-56FF-0BA78915709A}"/>
              </a:ext>
            </a:extLst>
          </p:cNvPr>
          <p:cNvSpPr txBox="1"/>
          <p:nvPr/>
        </p:nvSpPr>
        <p:spPr>
          <a:xfrm>
            <a:off x="0" y="6311900"/>
            <a:ext cx="6099716" cy="369332"/>
          </a:xfrm>
          <a:prstGeom prst="rect">
            <a:avLst/>
          </a:prstGeom>
          <a:noFill/>
        </p:spPr>
        <p:txBody>
          <a:bodyPr wrap="square">
            <a:spAutoFit/>
          </a:bodyPr>
          <a:lstStyle/>
          <a:p>
            <a:r>
              <a:rPr lang="en-US" altLang="zh-CN" dirty="0">
                <a:hlinkClick r:id="rId3"/>
              </a:rPr>
              <a:t>https://en.wikipedia.org/wiki/Application_security</a:t>
            </a:r>
            <a:r>
              <a:rPr lang="zh-CN" altLang="en-US" dirty="0"/>
              <a:t>  </a:t>
            </a:r>
            <a:endParaRPr lang="en-US" dirty="0"/>
          </a:p>
        </p:txBody>
      </p:sp>
    </p:spTree>
    <p:extLst>
      <p:ext uri="{BB962C8B-B14F-4D97-AF65-F5344CB8AC3E}">
        <p14:creationId xmlns:p14="http://schemas.microsoft.com/office/powerpoint/2010/main" val="122548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AC16-3F05-5548-C0EB-E9F0440B5B61}"/>
              </a:ext>
            </a:extLst>
          </p:cNvPr>
          <p:cNvSpPr>
            <a:spLocks noGrp="1"/>
          </p:cNvSpPr>
          <p:nvPr>
            <p:ph type="title"/>
          </p:nvPr>
        </p:nvSpPr>
        <p:spPr/>
        <p:txBody>
          <a:bodyPr/>
          <a:lstStyle/>
          <a:p>
            <a:r>
              <a:rPr lang="en-US" dirty="0"/>
              <a:t>Common </a:t>
            </a:r>
            <a:r>
              <a:rPr lang="en-US" altLang="zh-CN" dirty="0"/>
              <a:t>(Direct)</a:t>
            </a:r>
            <a:r>
              <a:rPr lang="zh-CN" altLang="en-US" dirty="0"/>
              <a:t> </a:t>
            </a:r>
            <a:r>
              <a:rPr lang="en-US" dirty="0"/>
              <a:t>Security Threats against Small Business Network</a:t>
            </a:r>
          </a:p>
        </p:txBody>
      </p:sp>
      <p:sp>
        <p:nvSpPr>
          <p:cNvPr id="3" name="Content Placeholder 2">
            <a:extLst>
              <a:ext uri="{FF2B5EF4-FFF2-40B4-BE49-F238E27FC236}">
                <a16:creationId xmlns:a16="http://schemas.microsoft.com/office/drawing/2014/main" id="{310B3F30-D6B3-2E04-1771-8ED640CC4CFE}"/>
              </a:ext>
            </a:extLst>
          </p:cNvPr>
          <p:cNvSpPr>
            <a:spLocks noGrp="1"/>
          </p:cNvSpPr>
          <p:nvPr>
            <p:ph idx="1"/>
          </p:nvPr>
        </p:nvSpPr>
        <p:spPr/>
        <p:txBody>
          <a:bodyPr/>
          <a:lstStyle/>
          <a:p>
            <a:pPr marL="0" indent="0">
              <a:buNone/>
            </a:pPr>
            <a:r>
              <a:rPr lang="en-US" altLang="zh-CN" b="1" dirty="0">
                <a:solidFill>
                  <a:srgbClr val="FF0000"/>
                </a:solidFill>
                <a:latin typeface="Abadi MT Condensed Light" panose="020B0306030101010103" pitchFamily="34" charset="77"/>
              </a:rPr>
              <a:t>Information</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Leakage</a:t>
            </a:r>
            <a:endParaRPr lang="en-US" altLang="zh-CN" dirty="0">
              <a:latin typeface="Abadi MT Condensed Light" panose="020B0306030101010103" pitchFamily="34" charset="77"/>
            </a:endParaRPr>
          </a:p>
          <a:p>
            <a:pPr lvl="1"/>
            <a:r>
              <a:rPr lang="en-US" altLang="zh-CN" dirty="0">
                <a:latin typeface="Abadi MT Condensed Light" panose="020B0306030101010103" pitchFamily="34" charset="77"/>
              </a:rPr>
              <a:t>Definition: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happens whenever a system that is designed to be closed to an eavesdropper reveals some information to unauthorized parties nonetheless</a:t>
            </a:r>
          </a:p>
          <a:p>
            <a:pPr lvl="1"/>
            <a:r>
              <a:rPr lang="en-US" altLang="zh-CN" dirty="0">
                <a:latin typeface="Abadi MT Condensed Light" panose="020B0306030101010103" pitchFamily="34" charset="77"/>
              </a:rPr>
              <a:t>E.g.,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employee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(assuming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be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benign)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accidentally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leaks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his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credentials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for</a:t>
            </a:r>
            <a:r>
              <a:rPr lang="zh-CN" altLang="en-US" dirty="0">
                <a:latin typeface="Abadi MT Condensed Light" panose="020B0306030101010103" pitchFamily="34" charset="77"/>
              </a:rPr>
              <a:t> </a:t>
            </a:r>
            <a:r>
              <a:rPr lang="en-US" altLang="zh-CN" dirty="0" err="1">
                <a:latin typeface="Abadi MT Condensed Light" panose="020B0306030101010103" pitchFamily="34" charset="77"/>
              </a:rPr>
              <a:t>ssh</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into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web</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server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database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server</a:t>
            </a:r>
          </a:p>
        </p:txBody>
      </p:sp>
      <p:sp>
        <p:nvSpPr>
          <p:cNvPr id="5" name="TextBox 4">
            <a:extLst>
              <a:ext uri="{FF2B5EF4-FFF2-40B4-BE49-F238E27FC236}">
                <a16:creationId xmlns:a16="http://schemas.microsoft.com/office/drawing/2014/main" id="{7FFE9209-F300-9BC7-7875-AF4276F0FB51}"/>
              </a:ext>
            </a:extLst>
          </p:cNvPr>
          <p:cNvSpPr txBox="1"/>
          <p:nvPr/>
        </p:nvSpPr>
        <p:spPr>
          <a:xfrm>
            <a:off x="568712" y="173959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C750B808-AADE-8D55-CC22-5DB0B874A0AE}"/>
              </a:ext>
            </a:extLst>
          </p:cNvPr>
          <p:cNvSpPr txBox="1"/>
          <p:nvPr/>
        </p:nvSpPr>
        <p:spPr>
          <a:xfrm>
            <a:off x="0" y="6488668"/>
            <a:ext cx="6099716" cy="369332"/>
          </a:xfrm>
          <a:prstGeom prst="rect">
            <a:avLst/>
          </a:prstGeom>
          <a:noFill/>
        </p:spPr>
        <p:txBody>
          <a:bodyPr wrap="square">
            <a:spAutoFit/>
          </a:bodyPr>
          <a:lstStyle/>
          <a:p>
            <a:r>
              <a:rPr lang="en-US" dirty="0">
                <a:hlinkClick r:id="rId3"/>
              </a:rPr>
              <a:t>https://en.wikipedia.org/wiki/Information_leakage</a:t>
            </a:r>
            <a:r>
              <a:rPr lang="zh-CN" altLang="en-US" dirty="0"/>
              <a:t> </a:t>
            </a:r>
            <a:endParaRPr lang="en-US" dirty="0"/>
          </a:p>
        </p:txBody>
      </p:sp>
    </p:spTree>
    <p:extLst>
      <p:ext uri="{BB962C8B-B14F-4D97-AF65-F5344CB8AC3E}">
        <p14:creationId xmlns:p14="http://schemas.microsoft.com/office/powerpoint/2010/main" val="221541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AC16-3F05-5548-C0EB-E9F0440B5B61}"/>
              </a:ext>
            </a:extLst>
          </p:cNvPr>
          <p:cNvSpPr>
            <a:spLocks noGrp="1"/>
          </p:cNvSpPr>
          <p:nvPr>
            <p:ph type="title"/>
          </p:nvPr>
        </p:nvSpPr>
        <p:spPr/>
        <p:txBody>
          <a:bodyPr/>
          <a:lstStyle/>
          <a:p>
            <a:r>
              <a:rPr lang="en-US" dirty="0"/>
              <a:t>Common </a:t>
            </a:r>
            <a:r>
              <a:rPr lang="en-US" altLang="zh-CN" dirty="0"/>
              <a:t>(Direct)</a:t>
            </a:r>
            <a:r>
              <a:rPr lang="zh-CN" altLang="en-US" dirty="0"/>
              <a:t> </a:t>
            </a:r>
            <a:r>
              <a:rPr lang="en-US" dirty="0"/>
              <a:t>Security Threats against Small Business Network</a:t>
            </a:r>
          </a:p>
        </p:txBody>
      </p:sp>
      <p:sp>
        <p:nvSpPr>
          <p:cNvPr id="3" name="Content Placeholder 2">
            <a:extLst>
              <a:ext uri="{FF2B5EF4-FFF2-40B4-BE49-F238E27FC236}">
                <a16:creationId xmlns:a16="http://schemas.microsoft.com/office/drawing/2014/main" id="{310B3F30-D6B3-2E04-1771-8ED640CC4CFE}"/>
              </a:ext>
            </a:extLst>
          </p:cNvPr>
          <p:cNvSpPr>
            <a:spLocks noGrp="1"/>
          </p:cNvSpPr>
          <p:nvPr>
            <p:ph idx="1"/>
          </p:nvPr>
        </p:nvSpPr>
        <p:spPr>
          <a:xfrm>
            <a:off x="838199" y="1825625"/>
            <a:ext cx="10926337" cy="4351338"/>
          </a:xfrm>
        </p:spPr>
        <p:txBody>
          <a:bodyPr/>
          <a:lstStyle/>
          <a:p>
            <a:pPr marL="0" indent="0">
              <a:buNone/>
            </a:pPr>
            <a:r>
              <a:rPr lang="en-US" altLang="zh-CN" b="1" dirty="0">
                <a:solidFill>
                  <a:srgbClr val="FF0000"/>
                </a:solidFill>
                <a:latin typeface="Abadi MT Condensed Light" panose="020B0306030101010103" pitchFamily="34" charset="77"/>
              </a:rPr>
              <a:t>Insider</a:t>
            </a:r>
            <a:endParaRPr lang="en-US" altLang="zh-CN" dirty="0">
              <a:latin typeface="Abadi MT Condensed Light" panose="020B0306030101010103" pitchFamily="34" charset="77"/>
            </a:endParaRPr>
          </a:p>
          <a:p>
            <a:pPr lvl="1"/>
            <a:r>
              <a:rPr lang="en-US" altLang="zh-CN" dirty="0">
                <a:latin typeface="Abadi MT Condensed Light" panose="020B0306030101010103" pitchFamily="34" charset="77"/>
              </a:rPr>
              <a:t>Definition: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 malicious threat to an organization that comes from people within the organization, such as employees, former employees, contractors or business associates, who have inside information concerning the organization's security practices, data and computer systems</a:t>
            </a:r>
          </a:p>
          <a:p>
            <a:pPr lvl="1"/>
            <a:r>
              <a:rPr lang="en-US" altLang="zh-CN" dirty="0">
                <a:latin typeface="Abadi MT Condensed Light" panose="020B0306030101010103" pitchFamily="34" charset="77"/>
              </a:rPr>
              <a:t>E.g.,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employee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steals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private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code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trade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for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money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from</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competitors</a:t>
            </a:r>
          </a:p>
        </p:txBody>
      </p:sp>
      <p:sp>
        <p:nvSpPr>
          <p:cNvPr id="5" name="TextBox 4">
            <a:extLst>
              <a:ext uri="{FF2B5EF4-FFF2-40B4-BE49-F238E27FC236}">
                <a16:creationId xmlns:a16="http://schemas.microsoft.com/office/drawing/2014/main" id="{7FFE9209-F300-9BC7-7875-AF4276F0FB51}"/>
              </a:ext>
            </a:extLst>
          </p:cNvPr>
          <p:cNvSpPr txBox="1"/>
          <p:nvPr/>
        </p:nvSpPr>
        <p:spPr>
          <a:xfrm>
            <a:off x="568712" y="173959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C750B808-AADE-8D55-CC22-5DB0B874A0AE}"/>
              </a:ext>
            </a:extLst>
          </p:cNvPr>
          <p:cNvSpPr txBox="1"/>
          <p:nvPr/>
        </p:nvSpPr>
        <p:spPr>
          <a:xfrm>
            <a:off x="-1" y="6488668"/>
            <a:ext cx="10125307" cy="369332"/>
          </a:xfrm>
          <a:prstGeom prst="rect">
            <a:avLst/>
          </a:prstGeom>
          <a:noFill/>
        </p:spPr>
        <p:txBody>
          <a:bodyPr wrap="square">
            <a:spAutoFit/>
          </a:bodyPr>
          <a:lstStyle/>
          <a:p>
            <a:r>
              <a:rPr lang="en-US" altLang="zh-CN" dirty="0">
                <a:hlinkClick r:id="rId3"/>
              </a:rPr>
              <a:t>https://en.wikipedia.org/wiki/Insider_threat</a:t>
            </a:r>
            <a:r>
              <a:rPr lang="zh-CN" altLang="en-US" dirty="0"/>
              <a:t> </a:t>
            </a:r>
            <a:endParaRPr lang="en-US" dirty="0"/>
          </a:p>
        </p:txBody>
      </p:sp>
    </p:spTree>
    <p:extLst>
      <p:ext uri="{BB962C8B-B14F-4D97-AF65-F5344CB8AC3E}">
        <p14:creationId xmlns:p14="http://schemas.microsoft.com/office/powerpoint/2010/main" val="308120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AC16-3F05-5548-C0EB-E9F0440B5B61}"/>
              </a:ext>
            </a:extLst>
          </p:cNvPr>
          <p:cNvSpPr>
            <a:spLocks noGrp="1"/>
          </p:cNvSpPr>
          <p:nvPr>
            <p:ph type="title"/>
          </p:nvPr>
        </p:nvSpPr>
        <p:spPr/>
        <p:txBody>
          <a:bodyPr/>
          <a:lstStyle/>
          <a:p>
            <a:r>
              <a:rPr lang="en-US" dirty="0"/>
              <a:t>Common </a:t>
            </a:r>
            <a:r>
              <a:rPr lang="en-US" altLang="zh-CN" dirty="0"/>
              <a:t>(Direct)</a:t>
            </a:r>
            <a:r>
              <a:rPr lang="zh-CN" altLang="en-US" dirty="0"/>
              <a:t> </a:t>
            </a:r>
            <a:r>
              <a:rPr lang="en-US" dirty="0"/>
              <a:t>Security Threats against Small Business Network</a:t>
            </a:r>
          </a:p>
        </p:txBody>
      </p:sp>
      <p:sp>
        <p:nvSpPr>
          <p:cNvPr id="3" name="Content Placeholder 2">
            <a:extLst>
              <a:ext uri="{FF2B5EF4-FFF2-40B4-BE49-F238E27FC236}">
                <a16:creationId xmlns:a16="http://schemas.microsoft.com/office/drawing/2014/main" id="{310B3F30-D6B3-2E04-1771-8ED640CC4CFE}"/>
              </a:ext>
            </a:extLst>
          </p:cNvPr>
          <p:cNvSpPr>
            <a:spLocks noGrp="1"/>
          </p:cNvSpPr>
          <p:nvPr>
            <p:ph idx="1"/>
          </p:nvPr>
        </p:nvSpPr>
        <p:spPr>
          <a:xfrm>
            <a:off x="838199" y="1825625"/>
            <a:ext cx="10926337" cy="4351338"/>
          </a:xfrm>
        </p:spPr>
        <p:txBody>
          <a:bodyPr/>
          <a:lstStyle/>
          <a:p>
            <a:pPr marL="0" indent="0">
              <a:buNone/>
            </a:pPr>
            <a:r>
              <a:rPr lang="en-US" altLang="zh-CN" b="1" dirty="0">
                <a:solidFill>
                  <a:srgbClr val="FF0000"/>
                </a:solidFill>
                <a:latin typeface="Abadi MT Condensed Light" panose="020B0306030101010103" pitchFamily="34" charset="77"/>
              </a:rPr>
              <a:t>Denial-of-Service Attack</a:t>
            </a:r>
            <a:endParaRPr lang="en-US" altLang="zh-CN" dirty="0">
              <a:latin typeface="Abadi MT Condensed Light" panose="020B0306030101010103" pitchFamily="34" charset="77"/>
            </a:endParaRPr>
          </a:p>
          <a:p>
            <a:pPr lvl="1"/>
            <a:r>
              <a:rPr lang="en-US" altLang="zh-CN" dirty="0">
                <a:latin typeface="Abadi MT Condensed Light" panose="020B0306030101010103" pitchFamily="34" charset="77"/>
              </a:rPr>
              <a:t>Definition: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 cyber-attack in which the perpetrator seeks to make a machine or network resource unavailable to its intended users by temporarily or indefinitely disrupting services of a host connected to a network.</a:t>
            </a:r>
          </a:p>
          <a:p>
            <a:pPr lvl="1"/>
            <a:r>
              <a:rPr lang="en-US" altLang="zh-CN" dirty="0">
                <a:latin typeface="Abadi MT Condensed Light" panose="020B0306030101010103" pitchFamily="34" charset="77"/>
              </a:rPr>
              <a:t>E.g.,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flooding the targeted machine or resource with superfluous requests in an attempt to overload systems and prevent some or all legitimate requests from being fulfilled</a:t>
            </a:r>
          </a:p>
        </p:txBody>
      </p:sp>
      <p:sp>
        <p:nvSpPr>
          <p:cNvPr id="5" name="TextBox 4">
            <a:extLst>
              <a:ext uri="{FF2B5EF4-FFF2-40B4-BE49-F238E27FC236}">
                <a16:creationId xmlns:a16="http://schemas.microsoft.com/office/drawing/2014/main" id="{7FFE9209-F300-9BC7-7875-AF4276F0FB51}"/>
              </a:ext>
            </a:extLst>
          </p:cNvPr>
          <p:cNvSpPr txBox="1"/>
          <p:nvPr/>
        </p:nvSpPr>
        <p:spPr>
          <a:xfrm>
            <a:off x="568712" y="1739590"/>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C750B808-AADE-8D55-CC22-5DB0B874A0AE}"/>
              </a:ext>
            </a:extLst>
          </p:cNvPr>
          <p:cNvSpPr txBox="1"/>
          <p:nvPr/>
        </p:nvSpPr>
        <p:spPr>
          <a:xfrm>
            <a:off x="-1" y="6488668"/>
            <a:ext cx="10125307" cy="369332"/>
          </a:xfrm>
          <a:prstGeom prst="rect">
            <a:avLst/>
          </a:prstGeom>
          <a:noFill/>
        </p:spPr>
        <p:txBody>
          <a:bodyPr wrap="square">
            <a:spAutoFit/>
          </a:bodyPr>
          <a:lstStyle/>
          <a:p>
            <a:r>
              <a:rPr lang="en-US" altLang="zh-CN" dirty="0">
                <a:hlinkClick r:id="rId3"/>
              </a:rPr>
              <a:t>https://en.wikipedia.org/wiki/Denial-of-service_attack</a:t>
            </a:r>
            <a:r>
              <a:rPr lang="zh-CN" altLang="en-US" dirty="0"/>
              <a:t>  </a:t>
            </a:r>
            <a:endParaRPr lang="en-US" dirty="0"/>
          </a:p>
        </p:txBody>
      </p:sp>
    </p:spTree>
    <p:extLst>
      <p:ext uri="{BB962C8B-B14F-4D97-AF65-F5344CB8AC3E}">
        <p14:creationId xmlns:p14="http://schemas.microsoft.com/office/powerpoint/2010/main" val="407057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AC16-3F05-5548-C0EB-E9F0440B5B61}"/>
              </a:ext>
            </a:extLst>
          </p:cNvPr>
          <p:cNvSpPr>
            <a:spLocks noGrp="1"/>
          </p:cNvSpPr>
          <p:nvPr>
            <p:ph type="title"/>
          </p:nvPr>
        </p:nvSpPr>
        <p:spPr/>
        <p:txBody>
          <a:bodyPr/>
          <a:lstStyle/>
          <a:p>
            <a:r>
              <a:rPr lang="en-US" dirty="0"/>
              <a:t>Common </a:t>
            </a:r>
            <a:r>
              <a:rPr lang="en-US" altLang="zh-CN" dirty="0"/>
              <a:t>(Indirect)</a:t>
            </a:r>
            <a:r>
              <a:rPr lang="zh-CN" altLang="en-US" dirty="0"/>
              <a:t> </a:t>
            </a:r>
            <a:r>
              <a:rPr lang="en-US" dirty="0"/>
              <a:t>Security Threats against Small Business Network</a:t>
            </a:r>
          </a:p>
        </p:txBody>
      </p:sp>
      <p:sp>
        <p:nvSpPr>
          <p:cNvPr id="3" name="Content Placeholder 2">
            <a:extLst>
              <a:ext uri="{FF2B5EF4-FFF2-40B4-BE49-F238E27FC236}">
                <a16:creationId xmlns:a16="http://schemas.microsoft.com/office/drawing/2014/main" id="{310B3F30-D6B3-2E04-1771-8ED640CC4CFE}"/>
              </a:ext>
            </a:extLst>
          </p:cNvPr>
          <p:cNvSpPr>
            <a:spLocks noGrp="1"/>
          </p:cNvSpPr>
          <p:nvPr>
            <p:ph idx="1"/>
          </p:nvPr>
        </p:nvSpPr>
        <p:spPr>
          <a:xfrm>
            <a:off x="838199" y="1825625"/>
            <a:ext cx="10926337" cy="4351338"/>
          </a:xfrm>
        </p:spPr>
        <p:txBody>
          <a:bodyPr/>
          <a:lstStyle/>
          <a:p>
            <a:pPr marL="0" indent="0">
              <a:buNone/>
            </a:pP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direct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security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threats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can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lead</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many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other</a:t>
            </a:r>
            <a:r>
              <a:rPr lang="zh-CN" altLang="en-US" dirty="0">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indirect</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security</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threats</a:t>
            </a:r>
            <a:r>
              <a:rPr lang="en-US" altLang="zh-CN" dirty="0">
                <a:solidFill>
                  <a:schemeClr val="tx1">
                    <a:lumMod val="95000"/>
                    <a:lumOff val="5000"/>
                  </a:schemeClr>
                </a:solidFill>
                <a:latin typeface="Abadi MT Condensed Light" panose="020B0306030101010103" pitchFamily="34" charset="77"/>
              </a:rPr>
              <a:t>,</a:t>
            </a:r>
            <a:r>
              <a:rPr lang="zh-CN" altLang="en-US" dirty="0">
                <a:solidFill>
                  <a:schemeClr val="tx1">
                    <a:lumMod val="95000"/>
                    <a:lumOff val="5000"/>
                  </a:schemeClr>
                </a:solidFill>
                <a:latin typeface="Abadi MT Condensed Light" panose="020B0306030101010103" pitchFamily="34" charset="77"/>
              </a:rPr>
              <a:t> </a:t>
            </a:r>
            <a:r>
              <a:rPr lang="en-US" altLang="zh-CN" dirty="0">
                <a:solidFill>
                  <a:schemeClr val="tx1">
                    <a:lumMod val="95000"/>
                    <a:lumOff val="5000"/>
                  </a:schemeClr>
                </a:solidFill>
                <a:latin typeface="Abadi MT Condensed Light" panose="020B0306030101010103" pitchFamily="34" charset="77"/>
              </a:rPr>
              <a:t>which</a:t>
            </a:r>
            <a:r>
              <a:rPr lang="zh-CN" altLang="en-US" dirty="0">
                <a:solidFill>
                  <a:schemeClr val="tx1">
                    <a:lumMod val="95000"/>
                    <a:lumOff val="5000"/>
                  </a:schemeClr>
                </a:solidFill>
                <a:latin typeface="Abadi MT Condensed Light" panose="020B0306030101010103" pitchFamily="34" charset="77"/>
              </a:rPr>
              <a:t> </a:t>
            </a:r>
            <a:r>
              <a:rPr lang="en-US" altLang="zh-CN" dirty="0">
                <a:solidFill>
                  <a:schemeClr val="tx1">
                    <a:lumMod val="95000"/>
                    <a:lumOff val="5000"/>
                  </a:schemeClr>
                </a:solidFill>
                <a:latin typeface="Abadi MT Condensed Light" panose="020B0306030101010103" pitchFamily="34" charset="77"/>
              </a:rPr>
              <a:t>you</a:t>
            </a:r>
            <a:r>
              <a:rPr lang="zh-CN" altLang="en-US" dirty="0">
                <a:solidFill>
                  <a:schemeClr val="tx1">
                    <a:lumMod val="95000"/>
                    <a:lumOff val="5000"/>
                  </a:schemeClr>
                </a:solidFill>
                <a:latin typeface="Abadi MT Condensed Light" panose="020B0306030101010103" pitchFamily="34" charset="77"/>
              </a:rPr>
              <a:t> </a:t>
            </a:r>
            <a:r>
              <a:rPr lang="en-US" altLang="zh-CN" dirty="0">
                <a:solidFill>
                  <a:schemeClr val="tx1">
                    <a:lumMod val="95000"/>
                    <a:lumOff val="5000"/>
                  </a:schemeClr>
                </a:solidFill>
                <a:latin typeface="Abadi MT Condensed Light" panose="020B0306030101010103" pitchFamily="34" charset="77"/>
              </a:rPr>
              <a:t>may</a:t>
            </a:r>
            <a:r>
              <a:rPr lang="zh-CN" altLang="en-US" dirty="0">
                <a:solidFill>
                  <a:schemeClr val="tx1">
                    <a:lumMod val="95000"/>
                    <a:lumOff val="5000"/>
                  </a:schemeClr>
                </a:solidFill>
                <a:latin typeface="Abadi MT Condensed Light" panose="020B0306030101010103" pitchFamily="34" charset="77"/>
              </a:rPr>
              <a:t> </a:t>
            </a:r>
            <a:r>
              <a:rPr lang="en-US" altLang="zh-CN" dirty="0">
                <a:solidFill>
                  <a:schemeClr val="tx1">
                    <a:lumMod val="95000"/>
                    <a:lumOff val="5000"/>
                  </a:schemeClr>
                </a:solidFill>
                <a:latin typeface="Abadi MT Condensed Light" panose="020B0306030101010103" pitchFamily="34" charset="77"/>
              </a:rPr>
              <a:t>have</a:t>
            </a:r>
            <a:r>
              <a:rPr lang="zh-CN" altLang="en-US" dirty="0">
                <a:solidFill>
                  <a:schemeClr val="tx1">
                    <a:lumMod val="95000"/>
                    <a:lumOff val="5000"/>
                  </a:schemeClr>
                </a:solidFill>
                <a:latin typeface="Abadi MT Condensed Light" panose="020B0306030101010103" pitchFamily="34" charset="77"/>
              </a:rPr>
              <a:t> </a:t>
            </a:r>
            <a:r>
              <a:rPr lang="en-US" altLang="zh-CN" dirty="0">
                <a:solidFill>
                  <a:schemeClr val="tx1">
                    <a:lumMod val="95000"/>
                    <a:lumOff val="5000"/>
                  </a:schemeClr>
                </a:solidFill>
                <a:latin typeface="Abadi MT Condensed Light" panose="020B0306030101010103" pitchFamily="34" charset="77"/>
              </a:rPr>
              <a:t>heard</a:t>
            </a:r>
            <a:r>
              <a:rPr lang="zh-CN" altLang="en-US" dirty="0">
                <a:solidFill>
                  <a:schemeClr val="tx1">
                    <a:lumMod val="95000"/>
                    <a:lumOff val="5000"/>
                  </a:schemeClr>
                </a:solidFill>
                <a:latin typeface="Abadi MT Condensed Light" panose="020B0306030101010103" pitchFamily="34" charset="77"/>
              </a:rPr>
              <a:t> </a:t>
            </a:r>
            <a:r>
              <a:rPr lang="en-US" altLang="zh-CN" dirty="0">
                <a:solidFill>
                  <a:schemeClr val="tx1">
                    <a:lumMod val="95000"/>
                    <a:lumOff val="5000"/>
                  </a:schemeClr>
                </a:solidFill>
                <a:latin typeface="Abadi MT Condensed Light" panose="020B0306030101010103" pitchFamily="34" charset="77"/>
              </a:rPr>
              <a:t>a</a:t>
            </a:r>
            <a:r>
              <a:rPr lang="zh-CN" altLang="en-US" dirty="0">
                <a:solidFill>
                  <a:schemeClr val="tx1">
                    <a:lumMod val="95000"/>
                    <a:lumOff val="5000"/>
                  </a:schemeClr>
                </a:solidFill>
                <a:latin typeface="Abadi MT Condensed Light" panose="020B0306030101010103" pitchFamily="34" charset="77"/>
              </a:rPr>
              <a:t> </a:t>
            </a:r>
            <a:r>
              <a:rPr lang="en-US" altLang="zh-CN" dirty="0">
                <a:solidFill>
                  <a:schemeClr val="tx1">
                    <a:lumMod val="95000"/>
                    <a:lumOff val="5000"/>
                  </a:schemeClr>
                </a:solidFill>
                <a:latin typeface="Abadi MT Condensed Light" panose="020B0306030101010103" pitchFamily="34" charset="77"/>
              </a:rPr>
              <a:t>lot:</a:t>
            </a:r>
          </a:p>
          <a:p>
            <a:r>
              <a:rPr lang="en-US" altLang="zh-CN" dirty="0">
                <a:solidFill>
                  <a:schemeClr val="tx1">
                    <a:lumMod val="95000"/>
                    <a:lumOff val="5000"/>
                  </a:schemeClr>
                </a:solidFill>
                <a:latin typeface="Abadi MT Condensed Light" panose="020B0306030101010103" pitchFamily="34" charset="77"/>
              </a:rPr>
              <a:t>Data</a:t>
            </a:r>
            <a:r>
              <a:rPr lang="zh-CN" altLang="en-US" dirty="0">
                <a:solidFill>
                  <a:schemeClr val="tx1">
                    <a:lumMod val="95000"/>
                    <a:lumOff val="5000"/>
                  </a:schemeClr>
                </a:solidFill>
                <a:latin typeface="Abadi MT Condensed Light" panose="020B0306030101010103" pitchFamily="34" charset="77"/>
              </a:rPr>
              <a:t> </a:t>
            </a:r>
            <a:r>
              <a:rPr lang="en-US" altLang="zh-CN" dirty="0">
                <a:solidFill>
                  <a:schemeClr val="tx1">
                    <a:lumMod val="95000"/>
                    <a:lumOff val="5000"/>
                  </a:schemeClr>
                </a:solidFill>
                <a:latin typeface="Abadi MT Condensed Light" panose="020B0306030101010103" pitchFamily="34" charset="77"/>
              </a:rPr>
              <a:t>breach</a:t>
            </a:r>
          </a:p>
          <a:p>
            <a:r>
              <a:rPr lang="en-US" altLang="zh-CN" dirty="0">
                <a:solidFill>
                  <a:schemeClr val="tx1">
                    <a:lumMod val="95000"/>
                    <a:lumOff val="5000"/>
                  </a:schemeClr>
                </a:solidFill>
                <a:latin typeface="Abadi MT Condensed Light" panose="020B0306030101010103" pitchFamily="34" charset="77"/>
              </a:rPr>
              <a:t>Service</a:t>
            </a:r>
            <a:r>
              <a:rPr lang="zh-CN" altLang="en-US" dirty="0">
                <a:solidFill>
                  <a:schemeClr val="tx1">
                    <a:lumMod val="95000"/>
                    <a:lumOff val="5000"/>
                  </a:schemeClr>
                </a:solidFill>
                <a:latin typeface="Abadi MT Condensed Light" panose="020B0306030101010103" pitchFamily="34" charset="77"/>
              </a:rPr>
              <a:t> </a:t>
            </a:r>
            <a:r>
              <a:rPr lang="en-US" altLang="zh-CN" dirty="0">
                <a:solidFill>
                  <a:schemeClr val="tx1">
                    <a:lumMod val="95000"/>
                    <a:lumOff val="5000"/>
                  </a:schemeClr>
                </a:solidFill>
                <a:latin typeface="Abadi MT Condensed Light" panose="020B0306030101010103" pitchFamily="34" charset="77"/>
              </a:rPr>
              <a:t>outage</a:t>
            </a:r>
          </a:p>
          <a:p>
            <a:r>
              <a:rPr lang="en-US" altLang="zh-CN" dirty="0">
                <a:solidFill>
                  <a:schemeClr val="tx1">
                    <a:lumMod val="95000"/>
                    <a:lumOff val="5000"/>
                  </a:schemeClr>
                </a:solidFill>
                <a:latin typeface="Abadi MT Condensed Light" panose="020B0306030101010103" pitchFamily="34" charset="77"/>
              </a:rPr>
              <a:t>Malware</a:t>
            </a:r>
          </a:p>
          <a:p>
            <a:pPr lvl="1"/>
            <a:r>
              <a:rPr lang="en-US" altLang="zh-CN" dirty="0">
                <a:solidFill>
                  <a:schemeClr val="tx1">
                    <a:lumMod val="95000"/>
                    <a:lumOff val="5000"/>
                  </a:schemeClr>
                </a:solidFill>
                <a:latin typeface="Abadi MT Condensed Light" panose="020B0306030101010103" pitchFamily="34" charset="77"/>
              </a:rPr>
              <a:t>Virus</a:t>
            </a:r>
          </a:p>
          <a:p>
            <a:pPr lvl="1"/>
            <a:r>
              <a:rPr lang="en-US" altLang="zh-CN" dirty="0">
                <a:solidFill>
                  <a:schemeClr val="tx1">
                    <a:lumMod val="95000"/>
                    <a:lumOff val="5000"/>
                  </a:schemeClr>
                </a:solidFill>
                <a:latin typeface="Abadi MT Condensed Light" panose="020B0306030101010103" pitchFamily="34" charset="77"/>
              </a:rPr>
              <a:t>Ransomware</a:t>
            </a:r>
          </a:p>
          <a:p>
            <a:pPr lvl="1"/>
            <a:r>
              <a:rPr lang="en-US" altLang="zh-CN" dirty="0">
                <a:solidFill>
                  <a:schemeClr val="tx1">
                    <a:lumMod val="95000"/>
                    <a:lumOff val="5000"/>
                  </a:schemeClr>
                </a:solidFill>
                <a:latin typeface="Abadi MT Condensed Light" panose="020B0306030101010103" pitchFamily="34" charset="77"/>
              </a:rPr>
              <a:t>Spyware</a:t>
            </a:r>
          </a:p>
          <a:p>
            <a:pPr lvl="1"/>
            <a:r>
              <a:rPr lang="en-US" altLang="zh-CN" dirty="0">
                <a:solidFill>
                  <a:schemeClr val="tx1">
                    <a:lumMod val="95000"/>
                    <a:lumOff val="5000"/>
                  </a:schemeClr>
                </a:solidFill>
                <a:latin typeface="Abadi MT Condensed Light" panose="020B0306030101010103" pitchFamily="34" charset="77"/>
              </a:rPr>
              <a:t>…</a:t>
            </a:r>
          </a:p>
        </p:txBody>
      </p:sp>
      <p:sp>
        <p:nvSpPr>
          <p:cNvPr id="5" name="TextBox 4">
            <a:extLst>
              <a:ext uri="{FF2B5EF4-FFF2-40B4-BE49-F238E27FC236}">
                <a16:creationId xmlns:a16="http://schemas.microsoft.com/office/drawing/2014/main" id="{7FFE9209-F300-9BC7-7875-AF4276F0FB51}"/>
              </a:ext>
            </a:extLst>
          </p:cNvPr>
          <p:cNvSpPr txBox="1"/>
          <p:nvPr/>
        </p:nvSpPr>
        <p:spPr>
          <a:xfrm>
            <a:off x="568712" y="17395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1502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540</Words>
  <Application>Microsoft Macintosh PowerPoint</Application>
  <PresentationFormat>Widescreen</PresentationFormat>
  <Paragraphs>53</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 MT Condensed Light</vt:lpstr>
      <vt:lpstr>Arial</vt:lpstr>
      <vt:lpstr>Calibri</vt:lpstr>
      <vt:lpstr>Calibri Light</vt:lpstr>
      <vt:lpstr>Office Theme</vt:lpstr>
      <vt:lpstr>Security Threats: The Problems We are Going to Solve  CS-6967 Security Operations Jun Xu Fall 2022</vt:lpstr>
      <vt:lpstr>Discussion: What Security Threats Can Happen</vt:lpstr>
      <vt:lpstr>Common (Direct) Security Threats against Small Business Network</vt:lpstr>
      <vt:lpstr>Common (Direct) Security Threats against Small Business Network</vt:lpstr>
      <vt:lpstr>Common (Direct) Security Threats against Small Business Network</vt:lpstr>
      <vt:lpstr>Common (Direct) Security Threats against Small Business Network</vt:lpstr>
      <vt:lpstr>Common (Direct) Security Threats against Small Business Network</vt:lpstr>
      <vt:lpstr>Common (Direct) Security Threats against Small Business Network</vt:lpstr>
      <vt:lpstr>Common (Indirect) Security Threats against Small Business Network</vt:lpstr>
      <vt:lpstr>Pre-class Practice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CS-6967 Security Operations Jun Xu Fall 2022</dc:title>
  <dc:creator>Jun Xu</dc:creator>
  <cp:lastModifiedBy>Jun Xu</cp:lastModifiedBy>
  <cp:revision>202</cp:revision>
  <dcterms:created xsi:type="dcterms:W3CDTF">2022-08-21T20:32:23Z</dcterms:created>
  <dcterms:modified xsi:type="dcterms:W3CDTF">2022-08-22T20:33:24Z</dcterms:modified>
</cp:coreProperties>
</file>