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7" r:id="rId15"/>
    <p:sldId id="270" r:id="rId16"/>
    <p:sldId id="276" r:id="rId17"/>
    <p:sldId id="273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81"/>
  </p:normalViewPr>
  <p:slideViewPr>
    <p:cSldViewPr snapToGrid="0">
      <p:cViewPr varScale="1">
        <p:scale>
          <a:sx n="209" d="100"/>
          <a:sy n="209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0BB2-4ED0-5340-9E33-11FFC14D9AA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7427-0DE8-3F4E-B38F-CD5F62BB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A7427-0DE8-3F4E-B38F-CD5F62BBF4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6DF-253A-6EE5-5E1C-FDC9EF0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22A2-3A4B-652D-CAFB-B0E776FE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DCA0-EB9C-BCB7-EBF0-4CF52ED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EB7-4F3B-01EE-E9B8-D60184F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DF5-8AB6-A110-A981-D56FA9D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7FE-5688-D2B9-DDE5-C101AAD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0606-2B81-1CE3-8644-F9817A44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00D-9A50-F9C8-6352-4B8EEF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59B-629C-13CA-A26B-764FA0F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7867-6FD5-1D96-1585-7F26919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A876-F88E-F349-2936-CE50BA7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297-FF24-3488-F7B8-4D26284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ED9-11B6-6AAE-F655-5AD7E3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476-5189-25B8-B0F4-CBB14C1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21B8-A4FE-23E9-2437-7E44DFA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5CF2-36DC-8E43-7285-61B0541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23B-5B1C-2E6C-76B8-DAA7550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B1AF-CC78-EBF4-C7A9-58336E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19-B90E-31BD-57C1-ECEF2AF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60E5-3EC2-7B67-9D44-E90ECC51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DC1-9422-5820-B5A7-4D47A36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FDCF-74A4-21E3-3C99-0B19A295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7A85-A924-CAD7-7147-98B0857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0FF-F2D3-ADE3-B6AA-FEC3F07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726-B03B-6F34-41B5-069B5A7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91F-4403-D5BB-F43C-18121A7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4AC6-AB9B-09F4-BE94-BE9B45E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D226-0D2F-C3F2-34DB-1AC6E534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89DA-2154-7D47-7D21-A415054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1FA-C0AC-DDDA-159F-FBB57EE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72-9782-4909-00A2-1FFBAF3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44D-2AD9-6FD3-4DBB-11637F5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145-545F-E1A0-CD0B-2BBD9481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1697-7D9C-21BD-6576-526E76FA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2B29-D744-9C0D-CBB3-DAC28482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94-E155-BAB2-5B52-920DB79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9A1B-4551-3D81-4629-9714C4C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51B43-E8E0-882D-94F1-BCFEE5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7BC2-C56B-95DE-41CA-CC86096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569-9E6E-7061-318E-FBD78E8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F63-8655-2786-1046-E3A21CD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E8E9-6FCC-07E4-633E-C8B1E07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F650-7F12-8BE3-0A65-36E32E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EEE1-171F-22ED-F554-50AD104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D401-4D2B-5947-B3EC-116A447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3B5B-BE5F-EDF3-46D3-9B669D9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795-3AB8-FAA1-6522-B32BD923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C04-4743-CE6D-A1AC-FB255D79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9506-643C-9045-6DB2-42C723DA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8A79-33E1-888A-4C8B-235D219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4EFF-60A8-AAAE-2C6F-445A413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EA79-F62F-11DA-D987-C8BAC05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8B4-99CD-CDDF-9CA5-2801ED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BE93-9B47-C4A8-E3A9-AF8519EA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ECD0-F966-BC07-FBE4-55700E0D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7CF9-BACB-B0C2-2461-6815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4AF0-679E-4ED4-A6C1-EE9865A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9AFE-58F6-29E5-8DF4-4A8992C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435-B3E0-EBA5-479C-E021E5A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5BC-1086-B9D2-0419-B23D19E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98-EE0F-542B-93A4-C7A433648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1B96-F5B8-5E49-A08E-3C17ADF4ED59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C9C9-BAF9-A2E6-AD91-3CA90FED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DED4-B747-7EFB-3740-735F7BD5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12564/how-to-create-advanced-firewall-rules-in-the-windows-firewall/" TargetMode="External"/><Relationship Id="rId2" Type="http://schemas.openxmlformats.org/officeDocument/2006/relationships/hyperlink" Target="https://www.howtogeek.com/177621/the-beginners-guide-to-iptables-the-linux-firew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eilsabol.site/post/quickly-easily-adding-pf-packet-filter-firewall-rules-macos-osx/" TargetMode="External"/><Relationship Id="rId4" Type="http://schemas.openxmlformats.org/officeDocument/2006/relationships/hyperlink" Target="https://murusfirewall.com/Documentation/OS%20X%20PF%20Manual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point.com/cyber-hub/network-security/what-is-firewal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windows/turn-microsoft-defender-firewall-on-or-off-ec0844f7-aebd-0583-67fe-601ecf5d774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sco.com/c/en/us/products/security/firepower-1000-series/index.html" TargetMode="External"/><Relationship Id="rId5" Type="http://schemas.openxmlformats.org/officeDocument/2006/relationships/hyperlink" Target="http://10.17.206.58:8888/cgi-bin/luci/admin/system/system" TargetMode="External"/><Relationship Id="rId4" Type="http://schemas.openxmlformats.org/officeDocument/2006/relationships/hyperlink" Target="https://support.apple.com/guide/mac-help/block-connections-to-your-mac-with-a-firewall-mh34041/ma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EA1-5C86-3F8C-E638-0BAA1CE3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30" y="2235200"/>
            <a:ext cx="10414715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Security Operations: Firewalls</a:t>
            </a:r>
            <a:br>
              <a:rPr lang="en-US" altLang="zh-CN" dirty="0"/>
            </a:br>
            <a:r>
              <a:rPr lang="en-US" altLang="zh-CN" sz="4400" dirty="0"/>
              <a:t>CS-6967</a:t>
            </a:r>
            <a:r>
              <a:rPr lang="zh-CN" altLang="en-US" sz="4400" dirty="0"/>
              <a:t> </a:t>
            </a:r>
            <a:r>
              <a:rPr lang="en-US" altLang="zh-CN" sz="4400" dirty="0"/>
              <a:t>Security</a:t>
            </a:r>
            <a:r>
              <a:rPr lang="zh-CN" altLang="en-US" sz="4400" dirty="0"/>
              <a:t> </a:t>
            </a:r>
            <a:r>
              <a:rPr lang="en-US" altLang="zh-CN" sz="4400" dirty="0"/>
              <a:t>Operations</a:t>
            </a:r>
            <a:br>
              <a:rPr lang="en-US" altLang="zh-CN" dirty="0"/>
            </a:br>
            <a:r>
              <a:rPr lang="en-US" altLang="zh-CN" sz="2700" dirty="0"/>
              <a:t>Jun</a:t>
            </a:r>
            <a:r>
              <a:rPr lang="zh-CN" altLang="en-US" sz="2700" dirty="0"/>
              <a:t> </a:t>
            </a:r>
            <a:r>
              <a:rPr lang="en-US" altLang="zh-CN" sz="2700" dirty="0"/>
              <a:t>Xu</a:t>
            </a:r>
            <a:br>
              <a:rPr lang="en-US" altLang="zh-CN" sz="2700" dirty="0"/>
            </a:br>
            <a:r>
              <a:rPr lang="en-US" altLang="zh-CN" sz="2700" dirty="0"/>
              <a:t>Fall</a:t>
            </a:r>
            <a:r>
              <a:rPr lang="zh-CN" altLang="en-US" sz="2700" dirty="0"/>
              <a:t> </a:t>
            </a:r>
            <a:r>
              <a:rPr lang="en-US" altLang="zh-CN" sz="2700" dirty="0"/>
              <a:t>2022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A289C-8E1B-53BF-B8E7-89C16B724083}"/>
              </a:ext>
            </a:extLst>
          </p:cNvPr>
          <p:cNvSpPr txBox="1"/>
          <p:nvPr/>
        </p:nvSpPr>
        <p:spPr>
          <a:xfrm>
            <a:off x="4162697" y="1062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980-F333-909D-A675-E986CB5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pic>
        <p:nvPicPr>
          <p:cNvPr id="1026" name="Picture 2" descr="Web Server and Its Type - GeeksforGeeks">
            <a:extLst>
              <a:ext uri="{FF2B5EF4-FFF2-40B4-BE49-F238E27FC236}">
                <a16:creationId xmlns:a16="http://schemas.microsoft.com/office/drawing/2014/main" id="{1026BDCB-EA2D-E81D-146C-A66E3246E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6"/>
          <a:stretch/>
        </p:blipFill>
        <p:spPr bwMode="auto">
          <a:xfrm>
            <a:off x="1786804" y="1492993"/>
            <a:ext cx="7798603" cy="23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uide to Choosing the Right Firewall - Home">
            <a:extLst>
              <a:ext uri="{FF2B5EF4-FFF2-40B4-BE49-F238E27FC236}">
                <a16:creationId xmlns:a16="http://schemas.microsoft.com/office/drawing/2014/main" id="{3C375665-AB11-3E3D-39D6-DAAF66B9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94" y="1961472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B149C96B-C999-34C0-AE1A-8AC02079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84" y="4793711"/>
            <a:ext cx="7772400" cy="15211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9AEBCB-CF58-69C9-5A21-59F449E86AD7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1786804" y="3823855"/>
            <a:ext cx="3899302" cy="10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75B34D-ADFC-B0AA-93F3-1A93139A0D25}"/>
              </a:ext>
            </a:extLst>
          </p:cNvPr>
          <p:cNvCxnSpPr>
            <a:stCxn id="1026" idx="2"/>
          </p:cNvCxnSpPr>
          <p:nvPr/>
        </p:nvCxnSpPr>
        <p:spPr>
          <a:xfrm>
            <a:off x="5686106" y="3823855"/>
            <a:ext cx="3819178" cy="96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C711C0-20A5-D8C7-38B4-AE67EFC54578}"/>
              </a:ext>
            </a:extLst>
          </p:cNvPr>
          <p:cNvSpPr txBox="1"/>
          <p:nvPr/>
        </p:nvSpPr>
        <p:spPr>
          <a:xfrm>
            <a:off x="3115122" y="4013525"/>
            <a:ext cx="524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Monitoring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and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Filtering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Packets</a:t>
            </a:r>
            <a:endParaRPr lang="en-US" b="1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062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995B-80DF-AF4A-D3A6-D1409619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1AB66-B60F-FC9D-53FB-591FC43CB26A}"/>
              </a:ext>
            </a:extLst>
          </p:cNvPr>
          <p:cNvSpPr txBox="1"/>
          <p:nvPr/>
        </p:nvSpPr>
        <p:spPr>
          <a:xfrm>
            <a:off x="921327" y="1828688"/>
            <a:ext cx="829301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badi MT Condensed Light" panose="020B0306030101010103" pitchFamily="34" charset="77"/>
              </a:rPr>
              <a:t>Depending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on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working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scheme,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can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be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categorized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into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several</a:t>
            </a:r>
            <a:r>
              <a:rPr lang="zh-CN" altLang="en-US" sz="28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800" dirty="0">
                <a:latin typeface="Abadi MT Condensed Light" panose="020B0306030101010103" pitchFamily="34" charset="77"/>
              </a:rPr>
              <a:t>types</a:t>
            </a:r>
            <a:endParaRPr lang="en-US" altLang="en-US" sz="2800" dirty="0">
              <a:latin typeface="Abadi MT Condensed Light" panose="020B03060301010101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Packet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Circuit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-</a:t>
            </a:r>
            <a:r>
              <a:rPr lang="en-US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level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gateway</a:t>
            </a:r>
            <a:endParaRPr lang="en-US" altLang="en-US" sz="2400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Application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-</a:t>
            </a:r>
            <a:r>
              <a:rPr lang="en-US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level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gateway</a:t>
            </a:r>
            <a:endParaRPr lang="en-US" altLang="en-US" sz="2400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…</a:t>
            </a:r>
            <a:endParaRPr lang="en-US" altLang="en-US" sz="2400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890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995B-80DF-AF4A-D3A6-D1409619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Filters</a:t>
            </a:r>
            <a:endParaRPr lang="en-US" altLang="en-US" dirty="0">
              <a:latin typeface="Abadi MT Condensed Light" panose="020B0306030101010103" pitchFamily="34" charset="77"/>
            </a:endParaRPr>
          </a:p>
        </p:txBody>
      </p:sp>
      <p:pic>
        <p:nvPicPr>
          <p:cNvPr id="3074" name="Picture 2" descr="Packet Filtering Firewall - AR650, AR1600, and AR6100 V300R003 CLI-based  Configuration Guide - Security - Huawei">
            <a:extLst>
              <a:ext uri="{FF2B5EF4-FFF2-40B4-BE49-F238E27FC236}">
                <a16:creationId xmlns:a16="http://schemas.microsoft.com/office/drawing/2014/main" id="{AC228D8E-7752-0EA0-C980-F90209C3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79" y="1562100"/>
            <a:ext cx="5731335" cy="33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72177-E067-138F-26E9-8E6ADD8ABC10}"/>
              </a:ext>
            </a:extLst>
          </p:cNvPr>
          <p:cNvSpPr txBox="1"/>
          <p:nvPr/>
        </p:nvSpPr>
        <p:spPr>
          <a:xfrm>
            <a:off x="281488" y="5009153"/>
            <a:ext cx="80632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badi MT Condensed Light" panose="020B0306030101010103" pitchFamily="34" charset="77"/>
              </a:rPr>
              <a:t>Work at the </a:t>
            </a:r>
            <a:r>
              <a:rPr lang="en-US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network level </a:t>
            </a:r>
            <a:r>
              <a:rPr lang="en-US" altLang="en-US" sz="2000" dirty="0">
                <a:latin typeface="Abadi MT Condensed Light" panose="020B0306030101010103" pitchFamily="34" charset="77"/>
              </a:rPr>
              <a:t>of the OSI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badi MT Condensed Light" panose="020B0306030101010103" pitchFamily="34" charset="77"/>
              </a:rPr>
              <a:t>Each packet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(</a:t>
            </a:r>
            <a:r>
              <a:rPr lang="en-US" sz="2000" dirty="0">
                <a:latin typeface="Abadi MT Condensed Light" panose="020B0306030101010103" pitchFamily="34" charset="77"/>
              </a:rPr>
              <a:t>both directions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)</a:t>
            </a:r>
            <a:r>
              <a:rPr lang="en-US" altLang="en-US" sz="2000" dirty="0">
                <a:latin typeface="Abadi MT Condensed Light" panose="020B0306030101010103" pitchFamily="34" charset="77"/>
              </a:rPr>
              <a:t> is compared to a set of criteria before it is forwarded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MT Condensed Light" panose="020B0306030101010103" pitchFamily="34" charset="77"/>
              </a:rPr>
              <a:t>Filtering rules are based on information contained in a network packet: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Source IP address, Destination IP address, port number,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IP protocol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,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etc.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2000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badi MT Condensed Light" panose="020B0306030101010103" pitchFamily="34" charset="77"/>
              </a:rPr>
              <a:t>Packet filtering firewalls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are</a:t>
            </a:r>
            <a:r>
              <a:rPr lang="en-US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low cost and low impact on network performance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984BA-61AD-A632-B54B-9D8C18463C59}"/>
              </a:ext>
            </a:extLst>
          </p:cNvPr>
          <p:cNvSpPr txBox="1"/>
          <p:nvPr/>
        </p:nvSpPr>
        <p:spPr>
          <a:xfrm>
            <a:off x="7673287" y="3587262"/>
            <a:ext cx="3680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Representative</a:t>
            </a:r>
            <a:r>
              <a:rPr lang="zh-CN" altLang="en-US" sz="32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example:</a:t>
            </a:r>
            <a:r>
              <a:rPr lang="zh-CN" altLang="en-US" sz="32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iptables</a:t>
            </a:r>
            <a:endParaRPr lang="en-US" sz="3200" b="1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634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F834-7519-F655-3BA0-376AEF8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Circuit-level</a:t>
            </a:r>
            <a:r>
              <a:rPr lang="zh-CN" altLang="en-US" dirty="0"/>
              <a:t> </a:t>
            </a:r>
            <a:r>
              <a:rPr lang="en-US" altLang="zh-CN" dirty="0"/>
              <a:t>Gateway</a:t>
            </a:r>
            <a:endParaRPr lang="en-US" dirty="0"/>
          </a:p>
        </p:txBody>
      </p:sp>
      <p:pic>
        <p:nvPicPr>
          <p:cNvPr id="7170" name="Picture 2" descr="Firewalls - Computer Networks - BankExamsToday">
            <a:extLst>
              <a:ext uri="{FF2B5EF4-FFF2-40B4-BE49-F238E27FC236}">
                <a16:creationId xmlns:a16="http://schemas.microsoft.com/office/drawing/2014/main" id="{06A10A65-886B-0205-C3FF-37BDFCD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46" y="1690688"/>
            <a:ext cx="5553336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7BEB45-AB45-ACD9-8639-55BCB258C338}"/>
              </a:ext>
            </a:extLst>
          </p:cNvPr>
          <p:cNvSpPr txBox="1"/>
          <p:nvPr/>
        </p:nvSpPr>
        <p:spPr>
          <a:xfrm>
            <a:off x="496896" y="4246106"/>
            <a:ext cx="100027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badi MT Condensed Light" panose="020B0306030101010103" pitchFamily="34" charset="77"/>
              </a:rPr>
              <a:t>Circuit level gateways work at the </a:t>
            </a:r>
            <a:r>
              <a:rPr lang="en-US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session layer</a:t>
            </a:r>
            <a:r>
              <a:rPr lang="en-US" altLang="en-US" sz="2000" dirty="0">
                <a:latin typeface="Abadi MT Condensed Light" panose="020B0306030101010103" pitchFamily="34" charset="77"/>
              </a:rPr>
              <a:t> of the OSI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Monitor TCP handshaking </a:t>
            </a:r>
            <a:r>
              <a:rPr lang="en-US" altLang="en-US" sz="2000" dirty="0">
                <a:latin typeface="Abadi MT Condensed Light" panose="020B0306030101010103" pitchFamily="34" charset="77"/>
              </a:rPr>
              <a:t>between packets to determine whether a requested session is legitimate.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gateway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does not permit an end-to-end TCP connection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.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Instead,</a:t>
            </a:r>
            <a:r>
              <a:rPr 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sz="2000" dirty="0">
                <a:latin typeface="Abadi MT Condensed Light" panose="020B0306030101010103" pitchFamily="34" charset="77"/>
              </a:rPr>
              <a:t>sets up two TCP connections, one between itself and a TCP user on an inner host and one between itself and a TCP user on an outside host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 MT Condensed Light" panose="020B0306030101010103" pitchFamily="34" charset="77"/>
              </a:rPr>
              <a:t>The security function consists of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determining which connections will be allowed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based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on</a:t>
            </a:r>
            <a:r>
              <a:rPr lang="en-US" sz="2000" dirty="0">
                <a:latin typeface="Abadi MT Condensed Light" panose="020B0306030101010103" pitchFamily="34" charset="77"/>
              </a:rPr>
              <a:t> destination IP address and/or port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;</a:t>
            </a:r>
            <a:r>
              <a:rPr lang="en-US" sz="2000" dirty="0">
                <a:latin typeface="Abadi MT Condensed Light" panose="020B0306030101010103" pitchFamily="34" charset="77"/>
              </a:rPr>
              <a:t> source IP address and/or port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;</a:t>
            </a:r>
            <a:r>
              <a:rPr lang="en-US" sz="2000" dirty="0">
                <a:latin typeface="Abadi MT Condensed Light" panose="020B0306030101010103" pitchFamily="34" charset="77"/>
              </a:rPr>
              <a:t> time of day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;</a:t>
            </a:r>
            <a:r>
              <a:rPr lang="en-US" sz="2000" dirty="0">
                <a:latin typeface="Abadi MT Condensed Light" panose="020B0306030101010103" pitchFamily="34" charset="77"/>
              </a:rPr>
              <a:t> protocol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;</a:t>
            </a:r>
            <a:r>
              <a:rPr lang="en-US" sz="2000" dirty="0">
                <a:latin typeface="Abadi MT Condensed Light" panose="020B0306030101010103" pitchFamily="34" charset="77"/>
              </a:rPr>
              <a:t> user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;</a:t>
            </a:r>
            <a:r>
              <a:rPr lang="en-US" sz="2000" dirty="0">
                <a:latin typeface="Abadi MT Condensed Light" panose="020B0306030101010103" pitchFamily="34" charset="77"/>
              </a:rPr>
              <a:t> password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badi MT Condensed Light" panose="020B0306030101010103" pitchFamily="34" charset="77"/>
              </a:rPr>
              <a:t>T</a:t>
            </a:r>
            <a:r>
              <a:rPr lang="en-US" sz="2000" dirty="0">
                <a:latin typeface="Abadi MT Condensed Light" panose="020B0306030101010103" pitchFamily="34" charset="77"/>
              </a:rPr>
              <a:t>he gateway can incur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high</a:t>
            </a:r>
            <a:r>
              <a:rPr lang="en-US" sz="2000" dirty="0">
                <a:latin typeface="Abadi MT Condensed Light" panose="020B0306030101010103" pitchFamily="34" charset="77"/>
              </a:rPr>
              <a:t> processing overhead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when</a:t>
            </a:r>
            <a:r>
              <a:rPr lang="en-US" sz="2000" dirty="0">
                <a:latin typeface="Abadi MT Condensed Light" panose="020B0306030101010103" pitchFamily="34" charset="77"/>
              </a:rPr>
              <a:t> examining application data</a:t>
            </a:r>
            <a:endParaRPr lang="en-US" alt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DBDEA-448D-F99F-FB35-C7D0D7C2AAFD}"/>
              </a:ext>
            </a:extLst>
          </p:cNvPr>
          <p:cNvSpPr/>
          <p:nvPr/>
        </p:nvSpPr>
        <p:spPr>
          <a:xfrm>
            <a:off x="7221416" y="5802923"/>
            <a:ext cx="1500553" cy="328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ADBD29B-4194-E203-4FA3-0EB50C9C20F1}"/>
              </a:ext>
            </a:extLst>
          </p:cNvPr>
          <p:cNvSpPr/>
          <p:nvPr/>
        </p:nvSpPr>
        <p:spPr>
          <a:xfrm>
            <a:off x="93784" y="1293903"/>
            <a:ext cx="5146431" cy="2785728"/>
          </a:xfrm>
          <a:prstGeom prst="wedgeRoundRectCallout">
            <a:avLst>
              <a:gd name="adj1" fmla="val 101303"/>
              <a:gd name="adj2" fmla="val 11206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 most important circuit-level gateway in use today is SOCKS.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client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needs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be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modified to handle SOCKS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SOCKS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V5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supports</a:t>
            </a:r>
            <a:r>
              <a:rPr lang="zh-CN" alt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u</a:t>
            </a:r>
            <a:r>
              <a:rPr 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sername/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p</a:t>
            </a:r>
            <a:r>
              <a:rPr 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assword </a:t>
            </a:r>
            <a:r>
              <a:rPr lang="en-US" altLang="zh-CN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uthentication</a:t>
            </a:r>
          </a:p>
        </p:txBody>
      </p:sp>
    </p:spTree>
    <p:extLst>
      <p:ext uri="{BB962C8B-B14F-4D97-AF65-F5344CB8AC3E}">
        <p14:creationId xmlns:p14="http://schemas.microsoft.com/office/powerpoint/2010/main" val="276570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F834-7519-F655-3BA0-376AEF8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Application-level</a:t>
            </a:r>
            <a:r>
              <a:rPr lang="zh-CN" altLang="en-US" dirty="0"/>
              <a:t> </a:t>
            </a:r>
            <a:r>
              <a:rPr lang="en-US" altLang="zh-CN" dirty="0"/>
              <a:t>Gateway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BEB45-AB45-ACD9-8639-55BCB258C338}"/>
              </a:ext>
            </a:extLst>
          </p:cNvPr>
          <p:cNvSpPr txBox="1"/>
          <p:nvPr/>
        </p:nvSpPr>
        <p:spPr>
          <a:xfrm>
            <a:off x="442233" y="3489675"/>
            <a:ext cx="104474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MT Condensed Light" panose="020B0306030101010103" pitchFamily="34" charset="77"/>
              </a:rPr>
              <a:t>An application-level gateway, also called a proxy server, acts as a relay of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application-level traffic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.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endParaRPr lang="en-US" altLang="zh-CN" sz="2000" dirty="0"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MT Condensed Light" panose="020B0306030101010103" pitchFamily="34" charset="77"/>
              </a:rPr>
              <a:t>The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user contacts the gateway </a:t>
            </a:r>
            <a:r>
              <a:rPr lang="en-US" sz="2000" dirty="0">
                <a:latin typeface="Abadi MT Condensed Light" panose="020B0306030101010103" pitchFamily="34" charset="77"/>
              </a:rPr>
              <a:t>using a TCP/IP application, such as Telnet or FTP, and the gateway asks the user for the name of the remote host to be accessed.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MT Condensed Light" panose="020B0306030101010103" pitchFamily="34" charset="77"/>
              </a:rPr>
              <a:t>When the user responds and provides a valid user ID and authentication information, 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 gateway contacts the application on the remote host and relays TCP segments containing the application data </a:t>
            </a:r>
            <a:r>
              <a:rPr lang="en-US" sz="2000" dirty="0">
                <a:latin typeface="Abadi MT Condensed Light" panose="020B0306030101010103" pitchFamily="34" charset="77"/>
              </a:rPr>
              <a:t>between the two endpoints.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If the gateway does not implement the proxy code for a specific application, the service is not supported </a:t>
            </a:r>
            <a:r>
              <a:rPr lang="en-US" sz="2000" dirty="0">
                <a:latin typeface="Abadi MT Condensed Light" panose="020B0306030101010103" pitchFamily="34" charset="77"/>
              </a:rPr>
              <a:t>and cannot be forwarded across the firewall.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 MT Condensed Light" panose="020B0306030101010103" pitchFamily="34" charset="77"/>
              </a:rPr>
              <a:t>Further</a:t>
            </a:r>
            <a:r>
              <a:rPr 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, the gateway can be configured to support only specific features of an application</a:t>
            </a:r>
            <a:r>
              <a:rPr lang="en-US" sz="2000" dirty="0">
                <a:latin typeface="Abadi MT Condensed Light" panose="020B0306030101010103" pitchFamily="34" charset="77"/>
              </a:rPr>
              <a:t> that the network administrator considers acceptable while denying all other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badi MT Condensed Light" panose="020B0306030101010103" pitchFamily="34" charset="77"/>
              </a:rPr>
              <a:t>T</a:t>
            </a:r>
            <a:r>
              <a:rPr lang="en-US" sz="2000" dirty="0">
                <a:latin typeface="Abadi MT Condensed Light" panose="020B0306030101010103" pitchFamily="34" charset="77"/>
              </a:rPr>
              <a:t>he gateway can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also</a:t>
            </a:r>
            <a:r>
              <a:rPr lang="en-US" sz="2000" dirty="0">
                <a:latin typeface="Abadi MT Condensed Light" panose="020B0306030101010103" pitchFamily="34" charset="77"/>
              </a:rPr>
              <a:t> incur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high</a:t>
            </a:r>
            <a:r>
              <a:rPr lang="en-US" sz="2000" dirty="0">
                <a:latin typeface="Abadi MT Condensed Light" panose="020B0306030101010103" pitchFamily="34" charset="77"/>
              </a:rPr>
              <a:t> processing overhead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when</a:t>
            </a:r>
            <a:r>
              <a:rPr 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proxying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service</a:t>
            </a:r>
            <a:endParaRPr lang="en-US" altLang="en-US" sz="2000" dirty="0">
              <a:latin typeface="Abadi MT Condensed Light" panose="020B0306030101010103" pitchFamily="34" charset="77"/>
            </a:endParaRPr>
          </a:p>
        </p:txBody>
      </p:sp>
      <p:pic>
        <p:nvPicPr>
          <p:cNvPr id="8196" name="Picture 4" descr="Firewalls - Computer Networks - BankExamsToday">
            <a:extLst>
              <a:ext uri="{FF2B5EF4-FFF2-40B4-BE49-F238E27FC236}">
                <a16:creationId xmlns:a16="http://schemas.microsoft.com/office/drawing/2014/main" id="{3F3A617A-EDE4-03D7-434E-AC8D36A67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1" y="1248485"/>
            <a:ext cx="4953977" cy="21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F834-7519-F655-3BA0-376AEF8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Circuit-level</a:t>
            </a:r>
            <a:r>
              <a:rPr lang="zh-CN" altLang="en-US" dirty="0"/>
              <a:t> </a:t>
            </a:r>
            <a:r>
              <a:rPr lang="en-US" altLang="zh-CN" dirty="0"/>
              <a:t>Gateway</a:t>
            </a:r>
            <a:r>
              <a:rPr lang="zh-CN" altLang="en-US" dirty="0"/>
              <a:t> </a:t>
            </a:r>
            <a:r>
              <a:rPr lang="en-US" altLang="zh-CN" dirty="0"/>
              <a:t>(CLG)</a:t>
            </a:r>
            <a:r>
              <a:rPr lang="zh-CN" altLang="en-US" dirty="0"/>
              <a:t> </a:t>
            </a:r>
            <a:r>
              <a:rPr lang="en-US" altLang="zh-CN" i="1" dirty="0" err="1"/>
              <a:t>v.s</a:t>
            </a:r>
            <a:r>
              <a:rPr lang="en-US" altLang="zh-CN" i="1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Application-level</a:t>
            </a:r>
            <a:r>
              <a:rPr lang="zh-CN" altLang="en-US" dirty="0"/>
              <a:t> </a:t>
            </a:r>
            <a:r>
              <a:rPr lang="en-US" altLang="zh-CN" dirty="0"/>
              <a:t>Gateway</a:t>
            </a:r>
            <a:r>
              <a:rPr lang="zh-CN" altLang="en-US" dirty="0"/>
              <a:t> </a:t>
            </a:r>
            <a:r>
              <a:rPr lang="en-US" altLang="zh-CN" dirty="0"/>
              <a:t>(ALG)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63818-B321-F676-CD83-6F41590B7C31}"/>
              </a:ext>
            </a:extLst>
          </p:cNvPr>
          <p:cNvSpPr txBox="1"/>
          <p:nvPr/>
        </p:nvSpPr>
        <p:spPr>
          <a:xfrm>
            <a:off x="838200" y="2270670"/>
            <a:ext cx="109453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badi MT Condensed Light" panose="020B0306030101010103" pitchFamily="34" charset="77"/>
              </a:rPr>
              <a:t>CLG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works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session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layer,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which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does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not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check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higher-level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application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date.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also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application-independent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endParaRPr lang="en-US" altLang="zh-CN" sz="2000" dirty="0"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badi MT Condensed Light" panose="020B0306030101010103" pitchFamily="34" charset="77"/>
              </a:rPr>
              <a:t>ALG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works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application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level,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which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checks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application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data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enforce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security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policies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(e.g.,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whether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client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using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desired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HTTP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version).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needs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to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offer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application-specific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implementations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badi MT Condensed Light" panose="020B0306030101010103" pitchFamily="34" charset="77"/>
              </a:rPr>
              <a:t>In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CLG,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server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may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not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know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real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client;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In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ALG,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the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server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typically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knows</a:t>
            </a:r>
          </a:p>
        </p:txBody>
      </p:sp>
    </p:spTree>
    <p:extLst>
      <p:ext uri="{BB962C8B-B14F-4D97-AF65-F5344CB8AC3E}">
        <p14:creationId xmlns:p14="http://schemas.microsoft.com/office/powerpoint/2010/main" val="131831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4190-3DCC-293B-C5BE-D2E68908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B56A-3D90-E8CB-B80E-18D483FE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What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security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threats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can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firewalls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address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and</a:t>
            </a:r>
            <a:r>
              <a:rPr lang="zh-CN" altLang="en-US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3600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why?</a:t>
            </a:r>
            <a:endParaRPr lang="en-US" sz="3600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261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configure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(operations)</a:t>
            </a:r>
          </a:p>
        </p:txBody>
      </p:sp>
    </p:spTree>
    <p:extLst>
      <p:ext uri="{BB962C8B-B14F-4D97-AF65-F5344CB8AC3E}">
        <p14:creationId xmlns:p14="http://schemas.microsoft.com/office/powerpoint/2010/main" val="381568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13F4-8F9B-CF07-139A-4782B67A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37" y="365125"/>
            <a:ext cx="11891463" cy="1325563"/>
          </a:xfrm>
        </p:spPr>
        <p:txBody>
          <a:bodyPr/>
          <a:lstStyle/>
          <a:p>
            <a:r>
              <a:rPr lang="en-US" altLang="zh-CN" dirty="0"/>
              <a:t>Lectures: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Filters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Single-node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246DE-317F-9DE7-075C-CEE16F03FC28}"/>
              </a:ext>
            </a:extLst>
          </p:cNvPr>
          <p:cNvSpPr/>
          <p:nvPr/>
        </p:nvSpPr>
        <p:spPr>
          <a:xfrm>
            <a:off x="626116" y="3097344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Internet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822D3-D4EC-0145-F3A3-A897E520B5FE}"/>
              </a:ext>
            </a:extLst>
          </p:cNvPr>
          <p:cNvSpPr/>
          <p:nvPr/>
        </p:nvSpPr>
        <p:spPr>
          <a:xfrm>
            <a:off x="4922095" y="3097345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Machine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C951E-C515-C79E-636E-738CA6705B11}"/>
              </a:ext>
            </a:extLst>
          </p:cNvPr>
          <p:cNvSpPr/>
          <p:nvPr/>
        </p:nvSpPr>
        <p:spPr>
          <a:xfrm>
            <a:off x="9218069" y="3097344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B1F96E-F8D8-6525-2B26-3AC6F7C7CC5D}"/>
              </a:ext>
            </a:extLst>
          </p:cNvPr>
          <p:cNvCxnSpPr/>
          <p:nvPr/>
        </p:nvCxnSpPr>
        <p:spPr>
          <a:xfrm>
            <a:off x="2761852" y="3423461"/>
            <a:ext cx="216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E7944-8A0B-12DB-9768-092148844067}"/>
              </a:ext>
            </a:extLst>
          </p:cNvPr>
          <p:cNvCxnSpPr/>
          <p:nvPr/>
        </p:nvCxnSpPr>
        <p:spPr>
          <a:xfrm>
            <a:off x="7057826" y="3423461"/>
            <a:ext cx="216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61F9F-C0E4-8341-ADA3-897F82C50666}"/>
              </a:ext>
            </a:extLst>
          </p:cNvPr>
          <p:cNvCxnSpPr/>
          <p:nvPr/>
        </p:nvCxnSpPr>
        <p:spPr>
          <a:xfrm flipH="1">
            <a:off x="7057826" y="3634476"/>
            <a:ext cx="216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C7EF-239C-B039-DCD9-B6227D1F81F4}"/>
              </a:ext>
            </a:extLst>
          </p:cNvPr>
          <p:cNvCxnSpPr/>
          <p:nvPr/>
        </p:nvCxnSpPr>
        <p:spPr>
          <a:xfrm flipH="1">
            <a:off x="2761851" y="3652593"/>
            <a:ext cx="216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B8A400-4063-9FBC-DE8E-019C5FA8614E}"/>
              </a:ext>
            </a:extLst>
          </p:cNvPr>
          <p:cNvSpPr txBox="1"/>
          <p:nvPr/>
        </p:nvSpPr>
        <p:spPr>
          <a:xfrm>
            <a:off x="4193132" y="4132172"/>
            <a:ext cx="43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Currently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Working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pic>
        <p:nvPicPr>
          <p:cNvPr id="16" name="Picture 4" descr="A Guide to Choosing the Right Firewall - Home">
            <a:extLst>
              <a:ext uri="{FF2B5EF4-FFF2-40B4-BE49-F238E27FC236}">
                <a16:creationId xmlns:a16="http://schemas.microsoft.com/office/drawing/2014/main" id="{952892AF-DAC6-B952-4351-D9503BE6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94" y="1664522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10D1ACBD-0083-EACB-7B65-72E7842A14D7}"/>
              </a:ext>
            </a:extLst>
          </p:cNvPr>
          <p:cNvSpPr/>
          <p:nvPr/>
        </p:nvSpPr>
        <p:spPr>
          <a:xfrm rot="5627837">
            <a:off x="5681496" y="2752980"/>
            <a:ext cx="616928" cy="34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4D74C-FFCB-3799-F87B-EFDAACEDFFE3}"/>
              </a:ext>
            </a:extLst>
          </p:cNvPr>
          <p:cNvSpPr/>
          <p:nvPr/>
        </p:nvSpPr>
        <p:spPr>
          <a:xfrm>
            <a:off x="6615545" y="1727770"/>
            <a:ext cx="4738255" cy="86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Why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Put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Firewall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Machine?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D3117-DCBE-FDC0-0A7A-08B861BF23B2}"/>
              </a:ext>
            </a:extLst>
          </p:cNvPr>
          <p:cNvSpPr txBox="1"/>
          <p:nvPr/>
        </p:nvSpPr>
        <p:spPr>
          <a:xfrm>
            <a:off x="626116" y="5047031"/>
            <a:ext cx="81938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At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this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stage,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are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going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focus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on</a:t>
            </a:r>
            <a:r>
              <a:rPr lang="zh-CN" altLang="en-US" sz="24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2400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MT Condensed Light" panose="020B0306030101010103" pitchFamily="34" charset="77"/>
              </a:rPr>
              <a:t>this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MT Condensed Light" panose="020B0306030101010103" pitchFamily="34" charset="77"/>
              </a:rPr>
              <a:t>iptables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MT Condensed Light" panose="020B0306030101010103" pitchFamily="34" charset="77"/>
              </a:rPr>
              <a:t>Packet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316775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F82C-78ED-F9D4-F71C-C3EB2050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37" y="377914"/>
            <a:ext cx="11149179" cy="1325563"/>
          </a:xfrm>
        </p:spPr>
        <p:txBody>
          <a:bodyPr/>
          <a:lstStyle/>
          <a:p>
            <a:r>
              <a:rPr lang="en-US" altLang="zh-CN" dirty="0"/>
              <a:t>Homework: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Filters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“Real”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C26FF-82F3-399C-DA6B-79D0CB785D0F}"/>
              </a:ext>
            </a:extLst>
          </p:cNvPr>
          <p:cNvSpPr/>
          <p:nvPr/>
        </p:nvSpPr>
        <p:spPr>
          <a:xfrm>
            <a:off x="626116" y="3097344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Internet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22BFAF-8CDB-F9EA-A3FC-6EE5870DAE7A}"/>
              </a:ext>
            </a:extLst>
          </p:cNvPr>
          <p:cNvSpPr/>
          <p:nvPr/>
        </p:nvSpPr>
        <p:spPr>
          <a:xfrm>
            <a:off x="4864545" y="1537175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EA2E2-3C55-DEBE-36DE-955D1A5D0872}"/>
              </a:ext>
            </a:extLst>
          </p:cNvPr>
          <p:cNvSpPr/>
          <p:nvPr/>
        </p:nvSpPr>
        <p:spPr>
          <a:xfrm>
            <a:off x="4864544" y="3090153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0CB370-907D-E2A7-2BBB-AA57C91A4FF1}"/>
              </a:ext>
            </a:extLst>
          </p:cNvPr>
          <p:cNvCxnSpPr>
            <a:cxnSpLocks/>
          </p:cNvCxnSpPr>
          <p:nvPr/>
        </p:nvCxnSpPr>
        <p:spPr>
          <a:xfrm flipV="1">
            <a:off x="2761852" y="1713710"/>
            <a:ext cx="2102693" cy="144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93E7CA-9CDE-3A69-B8CC-30D00A789956}"/>
              </a:ext>
            </a:extLst>
          </p:cNvPr>
          <p:cNvCxnSpPr>
            <a:cxnSpLocks/>
          </p:cNvCxnSpPr>
          <p:nvPr/>
        </p:nvCxnSpPr>
        <p:spPr>
          <a:xfrm flipH="1">
            <a:off x="2745332" y="1941601"/>
            <a:ext cx="2102694" cy="141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38558-D5CB-5444-0FF2-1D6BB064D935}"/>
              </a:ext>
            </a:extLst>
          </p:cNvPr>
          <p:cNvSpPr/>
          <p:nvPr/>
        </p:nvSpPr>
        <p:spPr>
          <a:xfrm>
            <a:off x="8975082" y="3111785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052377-6547-633B-8373-A8FF02818E4B}"/>
              </a:ext>
            </a:extLst>
          </p:cNvPr>
          <p:cNvCxnSpPr>
            <a:cxnSpLocks/>
          </p:cNvCxnSpPr>
          <p:nvPr/>
        </p:nvCxnSpPr>
        <p:spPr>
          <a:xfrm flipV="1">
            <a:off x="2770106" y="3452173"/>
            <a:ext cx="2102697" cy="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2DD10-6652-6ECC-A48C-77870064769F}"/>
              </a:ext>
            </a:extLst>
          </p:cNvPr>
          <p:cNvCxnSpPr>
            <a:cxnSpLocks/>
          </p:cNvCxnSpPr>
          <p:nvPr/>
        </p:nvCxnSpPr>
        <p:spPr>
          <a:xfrm>
            <a:off x="7000275" y="3429000"/>
            <a:ext cx="1974807" cy="2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299CB-C2CB-A932-9781-C72C67543CF8}"/>
              </a:ext>
            </a:extLst>
          </p:cNvPr>
          <p:cNvCxnSpPr/>
          <p:nvPr/>
        </p:nvCxnSpPr>
        <p:spPr>
          <a:xfrm flipH="1">
            <a:off x="7000275" y="3670389"/>
            <a:ext cx="1974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4B2570-5FEB-4F1E-852B-6458E2FC47EA}"/>
              </a:ext>
            </a:extLst>
          </p:cNvPr>
          <p:cNvCxnSpPr/>
          <p:nvPr/>
        </p:nvCxnSpPr>
        <p:spPr>
          <a:xfrm flipH="1">
            <a:off x="2745332" y="3683178"/>
            <a:ext cx="211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857AF-D82F-84AF-B319-8F16736A28F6}"/>
              </a:ext>
            </a:extLst>
          </p:cNvPr>
          <p:cNvSpPr/>
          <p:nvPr/>
        </p:nvSpPr>
        <p:spPr>
          <a:xfrm>
            <a:off x="8975081" y="4571987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Databaset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0C72B-5696-0BB1-243C-4C04E7EA5532}"/>
              </a:ext>
            </a:extLst>
          </p:cNvPr>
          <p:cNvCxnSpPr/>
          <p:nvPr/>
        </p:nvCxnSpPr>
        <p:spPr>
          <a:xfrm>
            <a:off x="6797253" y="3949454"/>
            <a:ext cx="2177828" cy="8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F8B5B3-8302-2415-346E-9F064C64D60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432772" y="3993061"/>
            <a:ext cx="2542309" cy="10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277F3D9-A611-8844-F8FD-22066D7AB6DE}"/>
              </a:ext>
            </a:extLst>
          </p:cNvPr>
          <p:cNvSpPr/>
          <p:nvPr/>
        </p:nvSpPr>
        <p:spPr>
          <a:xfrm>
            <a:off x="6582508" y="5817830"/>
            <a:ext cx="2135731" cy="86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…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C7D820-5070-0ED8-4C46-CA98E0D42D4A}"/>
              </a:ext>
            </a:extLst>
          </p:cNvPr>
          <p:cNvCxnSpPr/>
          <p:nvPr/>
        </p:nvCxnSpPr>
        <p:spPr>
          <a:xfrm>
            <a:off x="5716599" y="3975030"/>
            <a:ext cx="1342825" cy="184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CC3E4-E50F-AF72-5EF1-84FD6B7E5795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5932410" y="3953398"/>
            <a:ext cx="1383855" cy="18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3635CF-C909-1058-E768-C2F617A118AC}"/>
              </a:ext>
            </a:extLst>
          </p:cNvPr>
          <p:cNvSpPr/>
          <p:nvPr/>
        </p:nvSpPr>
        <p:spPr>
          <a:xfrm>
            <a:off x="4424929" y="2506607"/>
            <a:ext cx="7539004" cy="427146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sz="2400" dirty="0">
                <a:solidFill>
                  <a:srgbClr val="FF0000"/>
                </a:solidFill>
              </a:rPr>
              <a:t>An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Extended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Network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7" name="Picture 4" descr="A Guide to Choosing the Right Firewall - Home">
            <a:extLst>
              <a:ext uri="{FF2B5EF4-FFF2-40B4-BE49-F238E27FC236}">
                <a16:creationId xmlns:a16="http://schemas.microsoft.com/office/drawing/2014/main" id="{F7213C4F-9550-5B37-89BB-5C933FA9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72" y="2563008"/>
            <a:ext cx="1063536" cy="71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Simulated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DoS/DDoS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attacks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against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Set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iptables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rules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block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connection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from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specific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machine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923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28D-3742-5FEF-6E48-68D588D4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Pre-class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Wednesday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C297-05AE-6576-9ED2-DA9D7460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Install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toy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discussed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first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week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Configure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VM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instructed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Test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accessed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from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somewhere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access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machine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Detailed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instructions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available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syllabus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page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Canvas</a:t>
            </a:r>
          </a:p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Make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sure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software-based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available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machine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Linux-based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machine: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iptables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installed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default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you’d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better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check</a:t>
            </a:r>
          </a:p>
          <a:p>
            <a:pPr lvl="2"/>
            <a:r>
              <a:rPr lang="en-US" altLang="zh-CN" dirty="0">
                <a:latin typeface="Abadi MT Condensed Light" panose="020B0306030101010103" pitchFamily="34" charset="77"/>
              </a:rPr>
              <a:t>Go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through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document: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  <a:hlinkClick r:id="rId2"/>
              </a:rPr>
              <a:t>https://www.howtogeek.com/177621/the-beginners-guide-to-iptables-the-linux-firewall/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Windows-based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machine: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usually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built-in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with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Windows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defender,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you‘d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better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check</a:t>
            </a:r>
          </a:p>
          <a:p>
            <a:pPr lvl="2"/>
            <a:r>
              <a:rPr lang="en-US" altLang="zh-CN" dirty="0">
                <a:latin typeface="Abadi MT Condensed Light" panose="020B0306030101010103" pitchFamily="34" charset="77"/>
              </a:rPr>
              <a:t>Go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through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document: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  <a:hlinkClick r:id="rId3"/>
              </a:rPr>
              <a:t>https://www.howtogeek.com/112564/how-to-create-advanced-firewall-rules-in-the-windows-firewall/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Mac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OS-based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host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machine: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 err="1">
                <a:latin typeface="Abadi MT Condensed Light" panose="020B0306030101010103" pitchFamily="34" charset="77"/>
              </a:rPr>
              <a:t>ipfw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available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older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versions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newer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versions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</a:t>
            </a:r>
            <a:r>
              <a:rPr lang="en-US" altLang="zh-CN" dirty="0" err="1">
                <a:latin typeface="Abadi MT Condensed Light" panose="020B0306030101010103" pitchFamily="34" charset="77"/>
              </a:rPr>
              <a:t>pfctl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command)</a:t>
            </a:r>
          </a:p>
          <a:p>
            <a:pPr lvl="2"/>
            <a:r>
              <a:rPr lang="en-US" altLang="zh-CN" dirty="0">
                <a:latin typeface="Abadi MT Condensed Light" panose="020B0306030101010103" pitchFamily="34" charset="77"/>
              </a:rPr>
              <a:t>Go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through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these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documents: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lvl="3"/>
            <a:r>
              <a:rPr lang="en-US" altLang="zh-CN" dirty="0">
                <a:latin typeface="Abadi MT Condensed Light" panose="020B0306030101010103" pitchFamily="34" charset="77"/>
                <a:hlinkClick r:id="rId4"/>
              </a:rPr>
              <a:t>https://murusfirewall.com/Documentation/OS%20X%20PF%20Manual.pdf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lvl="3"/>
            <a:r>
              <a:rPr lang="en-US" altLang="zh-CN" dirty="0">
                <a:latin typeface="Abadi MT Condensed Light" panose="020B0306030101010103" pitchFamily="34" charset="77"/>
                <a:hlinkClick r:id="rId5"/>
              </a:rPr>
              <a:t>https://blog.neilsabol.site/post/quickly-easily-adding-pf-packet-filter-firewall-rules-macos-osx/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111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(knowledge)</a:t>
            </a: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(knowledge)</a:t>
            </a:r>
          </a:p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configure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(operations)</a:t>
            </a:r>
          </a:p>
          <a:p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to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consider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when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configuring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(operations)</a:t>
            </a:r>
          </a:p>
        </p:txBody>
      </p:sp>
    </p:spTree>
    <p:extLst>
      <p:ext uri="{BB962C8B-B14F-4D97-AF65-F5344CB8AC3E}">
        <p14:creationId xmlns:p14="http://schemas.microsoft.com/office/powerpoint/2010/main" val="37434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(knowledge)</a:t>
            </a:r>
          </a:p>
        </p:txBody>
      </p:sp>
    </p:spTree>
    <p:extLst>
      <p:ext uri="{BB962C8B-B14F-4D97-AF65-F5344CB8AC3E}">
        <p14:creationId xmlns:p14="http://schemas.microsoft.com/office/powerpoint/2010/main" val="184645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980-F333-909D-A675-E986CB5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1026" name="Picture 2" descr="Web Server and Its Type - GeeksforGeeks">
            <a:extLst>
              <a:ext uri="{FF2B5EF4-FFF2-40B4-BE49-F238E27FC236}">
                <a16:creationId xmlns:a16="http://schemas.microsoft.com/office/drawing/2014/main" id="{1026BDCB-EA2D-E81D-146C-A66E3246E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6"/>
          <a:stretch/>
        </p:blipFill>
        <p:spPr bwMode="auto">
          <a:xfrm>
            <a:off x="1786804" y="1492993"/>
            <a:ext cx="7798603" cy="23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B09FB-1004-EAB1-9369-A1C26CD4337B}"/>
              </a:ext>
            </a:extLst>
          </p:cNvPr>
          <p:cNvSpPr txBox="1"/>
          <p:nvPr/>
        </p:nvSpPr>
        <p:spPr>
          <a:xfrm>
            <a:off x="663420" y="4795694"/>
            <a:ext cx="9343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 MT Condensed Light" panose="020B0306030101010103" pitchFamily="34" charset="77"/>
              </a:rPr>
              <a:t>A Firewall is a network security device that </a:t>
            </a:r>
            <a:r>
              <a:rPr 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monitors</a:t>
            </a:r>
            <a:r>
              <a:rPr 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filters</a:t>
            </a:r>
            <a:r>
              <a:rPr 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incoming 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and</a:t>
            </a:r>
            <a:r>
              <a:rPr 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outgoing</a:t>
            </a:r>
            <a:r>
              <a:rPr 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dirty="0">
                <a:latin typeface="Abadi MT Condensed Light" panose="020B0306030101010103" pitchFamily="34" charset="77"/>
              </a:rPr>
              <a:t>network traffic based on an organization’s established security policies. At its most basic, a firewall is essentially the barrier that sits between a private internal network and the public Internet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[1].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6EDF1-E3C5-CB6D-05FB-81C437B1E6C4}"/>
              </a:ext>
            </a:extLst>
          </p:cNvPr>
          <p:cNvSpPr txBox="1"/>
          <p:nvPr/>
        </p:nvSpPr>
        <p:spPr>
          <a:xfrm>
            <a:off x="0" y="6392502"/>
            <a:ext cx="7917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badi MT Condensed Light" panose="020B03060301010101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badi MT Condensed Light" panose="020B03060301010101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badi MT Condensed Light" panose="020B03060301010101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https://www.checkpoint.com/cyber-hub/network-security/what-is-firewall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badi MT Condensed Light" panose="020B0306030101010103" pitchFamily="34" charset="77"/>
              </a:rPr>
              <a:t>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1028" name="Picture 4" descr="A Guide to Choosing the Right Firewall - Home">
            <a:extLst>
              <a:ext uri="{FF2B5EF4-FFF2-40B4-BE49-F238E27FC236}">
                <a16:creationId xmlns:a16="http://schemas.microsoft.com/office/drawing/2014/main" id="{3C375665-AB11-3E3D-39D6-DAAF66B9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94" y="1961472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D02AE01-FAF4-122F-D570-F1D35D3ECCB1}"/>
              </a:ext>
            </a:extLst>
          </p:cNvPr>
          <p:cNvSpPr/>
          <p:nvPr/>
        </p:nvSpPr>
        <p:spPr>
          <a:xfrm>
            <a:off x="6918747" y="3945349"/>
            <a:ext cx="1784039" cy="626651"/>
          </a:xfrm>
          <a:prstGeom prst="wedgeRoundRectCallout">
            <a:avLst>
              <a:gd name="adj1" fmla="val -42596"/>
              <a:gd name="adj2" fmla="val 10401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Why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consider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outgoing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traffic?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525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DBD4-97A4-14CB-43F1-15C42804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Firewalls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921-89D0-1000-717B-5F9FBD82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shipped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with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modern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OSes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Linux: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iptables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seen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this)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Windows: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  <a:hlinkClick r:id="rId3"/>
              </a:rPr>
              <a:t>https://support.microsoft.com/en-us/windows/turn-microsoft-defender-firewall-on-or-off-ec0844f7-aebd-0583-67fe-601ecf5d774f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Mac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OS: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  <a:hlinkClick r:id="rId4"/>
              </a:rPr>
              <a:t>https://support.apple.com/guide/mac-help/block-connections-to-your-mac-with-a-firewall-mh34041/mac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embedded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into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your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home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router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  <a:hlinkClick r:id="rId5"/>
              </a:rPr>
              <a:t>http://10.17.206.58:8888/cgi-bin/luci/admin/system/system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Industry-grade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</a:p>
          <a:p>
            <a:pPr lvl="1"/>
            <a:r>
              <a:rPr lang="en-US" altLang="zh-CN" dirty="0">
                <a:latin typeface="Abadi MT Condensed Light" panose="020B0306030101010103" pitchFamily="34" charset="77"/>
              </a:rPr>
              <a:t>E.g.,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  <a:hlinkClick r:id="rId6"/>
              </a:rPr>
              <a:t>https://www.cisco.com/c/en/us/products/security/firepower-1000-series/index.html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506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D459-4454-238E-8610-94F0675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Firewalls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292-DA39-309E-689A-398F4E56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How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do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Firewalls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(knowledge)</a:t>
            </a:r>
          </a:p>
        </p:txBody>
      </p:sp>
    </p:spTree>
    <p:extLst>
      <p:ext uri="{BB962C8B-B14F-4D97-AF65-F5344CB8AC3E}">
        <p14:creationId xmlns:p14="http://schemas.microsoft.com/office/powerpoint/2010/main" val="151104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EA7-8424-1067-1722-7B4D92F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Firewalls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endParaRPr lang="en-US" dirty="0"/>
          </a:p>
        </p:txBody>
      </p:sp>
      <p:pic>
        <p:nvPicPr>
          <p:cNvPr id="4" name="Picture 6" descr="Primacore Networks, LLC :: Overview of OSI Model">
            <a:extLst>
              <a:ext uri="{FF2B5EF4-FFF2-40B4-BE49-F238E27FC236}">
                <a16:creationId xmlns:a16="http://schemas.microsoft.com/office/drawing/2014/main" id="{343D8136-07CA-AE2A-4187-44957B552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"/>
          <a:stretch/>
        </p:blipFill>
        <p:spPr bwMode="auto">
          <a:xfrm>
            <a:off x="3297540" y="2234787"/>
            <a:ext cx="4280736" cy="34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6CF5384B-456E-AF15-267B-2E4F8C7C84D4}"/>
              </a:ext>
            </a:extLst>
          </p:cNvPr>
          <p:cNvSpPr/>
          <p:nvPr/>
        </p:nvSpPr>
        <p:spPr bwMode="auto">
          <a:xfrm>
            <a:off x="3009285" y="3016560"/>
            <a:ext cx="182938" cy="945491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5F30-D84A-7C88-8DD9-67DD6B84A096}"/>
              </a:ext>
            </a:extLst>
          </p:cNvPr>
          <p:cNvSpPr txBox="1"/>
          <p:nvPr/>
        </p:nvSpPr>
        <p:spPr>
          <a:xfrm>
            <a:off x="2415630" y="2980942"/>
            <a:ext cx="1658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HTTP,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endParaRPr lang="en-US" altLang="zh-CN" sz="2000" dirty="0">
              <a:latin typeface="Abadi MT Condensed Light" panose="020B0306030101010103" pitchFamily="34" charset="77"/>
            </a:endParaRPr>
          </a:p>
          <a:p>
            <a:r>
              <a:rPr lang="en-US" altLang="zh-CN" sz="2000" dirty="0">
                <a:latin typeface="Abadi MT Condensed Light" panose="020B0306030101010103" pitchFamily="34" charset="77"/>
              </a:rPr>
              <a:t>FTP,</a:t>
            </a:r>
          </a:p>
          <a:p>
            <a:r>
              <a:rPr lang="en-US" altLang="zh-CN" sz="2000" dirty="0">
                <a:latin typeface="Abadi MT Condensed Light" panose="020B0306030101010103" pitchFamily="34" charset="77"/>
              </a:rPr>
              <a:t>DNS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ECAAC64-A9A7-4269-6AF4-B984FFD92DD4}"/>
              </a:ext>
            </a:extLst>
          </p:cNvPr>
          <p:cNvSpPr/>
          <p:nvPr/>
        </p:nvSpPr>
        <p:spPr bwMode="auto">
          <a:xfrm>
            <a:off x="3014437" y="4079854"/>
            <a:ext cx="182938" cy="326066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346E6-2DB5-00F1-CC0E-E5C00FFAF6EF}"/>
              </a:ext>
            </a:extLst>
          </p:cNvPr>
          <p:cNvSpPr txBox="1"/>
          <p:nvPr/>
        </p:nvSpPr>
        <p:spPr>
          <a:xfrm>
            <a:off x="2093902" y="4032343"/>
            <a:ext cx="134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TCP,</a:t>
            </a:r>
            <a:r>
              <a:rPr lang="zh-CN" altLang="en-US" sz="20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000" dirty="0">
                <a:latin typeface="Abadi MT Condensed Light" panose="020B0306030101010103" pitchFamily="34" charset="77"/>
              </a:rPr>
              <a:t>UDP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3B736C-98B4-7EB4-19C0-16C31634EEF9}"/>
              </a:ext>
            </a:extLst>
          </p:cNvPr>
          <p:cNvSpPr/>
          <p:nvPr/>
        </p:nvSpPr>
        <p:spPr bwMode="auto">
          <a:xfrm>
            <a:off x="3009285" y="4458985"/>
            <a:ext cx="182938" cy="326066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396F0A3-498D-3E14-9486-2A1293C5DEDC}"/>
              </a:ext>
            </a:extLst>
          </p:cNvPr>
          <p:cNvSpPr/>
          <p:nvPr/>
        </p:nvSpPr>
        <p:spPr bwMode="auto">
          <a:xfrm>
            <a:off x="3009285" y="4826564"/>
            <a:ext cx="182938" cy="326066"/>
          </a:xfrm>
          <a:prstGeom prst="leftBrac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8650B-B103-2DC7-3934-18DDD954B323}"/>
              </a:ext>
            </a:extLst>
          </p:cNvPr>
          <p:cNvSpPr txBox="1"/>
          <p:nvPr/>
        </p:nvSpPr>
        <p:spPr>
          <a:xfrm>
            <a:off x="2501122" y="4421963"/>
            <a:ext cx="63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IP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51BBE-EA32-1118-A98D-B40DADBC7FA8}"/>
              </a:ext>
            </a:extLst>
          </p:cNvPr>
          <p:cNvSpPr txBox="1"/>
          <p:nvPr/>
        </p:nvSpPr>
        <p:spPr>
          <a:xfrm>
            <a:off x="2407780" y="4826972"/>
            <a:ext cx="146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badi MT Condensed Light" panose="020B0306030101010103" pitchFamily="34" charset="77"/>
              </a:rPr>
              <a:t>MAC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15C-C04D-42C8-273A-CC33B7CA71A0}"/>
              </a:ext>
            </a:extLst>
          </p:cNvPr>
          <p:cNvSpPr txBox="1"/>
          <p:nvPr/>
        </p:nvSpPr>
        <p:spPr>
          <a:xfrm>
            <a:off x="2343106" y="5770504"/>
            <a:ext cx="6097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badi MT Condensed Light" panose="020B0306030101010103" pitchFamily="34" charset="77"/>
              </a:rPr>
              <a:t>Open Systems Interconnection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(OSI)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sz="2400" dirty="0">
                <a:latin typeface="Abadi MT Condensed Light" panose="020B0306030101010103" pitchFamily="34" charset="77"/>
              </a:rPr>
              <a:t>model</a:t>
            </a:r>
          </a:p>
          <a:p>
            <a:pPr algn="ctr"/>
            <a:r>
              <a:rPr lang="en-US" altLang="zh-CN" sz="2400" dirty="0">
                <a:latin typeface="Abadi MT Condensed Light" panose="020B0306030101010103" pitchFamily="34" charset="77"/>
              </a:rPr>
              <a:t>Seven</a:t>
            </a:r>
            <a:r>
              <a:rPr lang="zh-CN" altLang="en-US" sz="2400" dirty="0">
                <a:latin typeface="Abadi MT Condensed Light" panose="020B0306030101010103" pitchFamily="34" charset="77"/>
              </a:rPr>
              <a:t> </a:t>
            </a:r>
            <a:r>
              <a:rPr lang="en-US" altLang="zh-CN" sz="2400" dirty="0">
                <a:latin typeface="Abadi MT Condensed Light" panose="020B0306030101010103" pitchFamily="34" charset="77"/>
              </a:rPr>
              <a:t>Layers</a:t>
            </a:r>
            <a:endParaRPr lang="en-US" sz="24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16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C866-D582-BE77-BFF4-5B758DAB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94" y="365125"/>
            <a:ext cx="11232306" cy="1325563"/>
          </a:xfrm>
        </p:spPr>
        <p:txBody>
          <a:bodyPr/>
          <a:lstStyle/>
          <a:p>
            <a:r>
              <a:rPr lang="en-US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4E82E2-8EAB-D7EC-E8E9-8F1CE9186C3D}"/>
              </a:ext>
            </a:extLst>
          </p:cNvPr>
          <p:cNvGrpSpPr/>
          <p:nvPr/>
        </p:nvGrpSpPr>
        <p:grpSpPr>
          <a:xfrm>
            <a:off x="10325912" y="2341868"/>
            <a:ext cx="1657028" cy="1962062"/>
            <a:chOff x="10769600" y="2785731"/>
            <a:chExt cx="2057401" cy="24361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915547-9012-E8F7-469E-81CBDBAD5719}"/>
                </a:ext>
              </a:extLst>
            </p:cNvPr>
            <p:cNvSpPr/>
            <p:nvPr/>
          </p:nvSpPr>
          <p:spPr bwMode="auto">
            <a:xfrm>
              <a:off x="10769600" y="2785731"/>
              <a:ext cx="2057400" cy="12192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Abadi MT Condensed Light" panose="020B0306030101010103" pitchFamily="34" charset="77"/>
                  <a:cs typeface="ヒラギノ角ゴ ProN W3" charset="0"/>
                  <a:sym typeface="Gill Sans Light" charset="0"/>
                </a:rPr>
                <a:t>Contents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17DC2624-60CE-7A01-4FE8-9D86E2F08FEB}"/>
                </a:ext>
              </a:extLst>
            </p:cNvPr>
            <p:cNvSpPr/>
            <p:nvPr/>
          </p:nvSpPr>
          <p:spPr bwMode="auto">
            <a:xfrm rot="16200000">
              <a:off x="11589307" y="3258106"/>
              <a:ext cx="417987" cy="2057401"/>
            </a:xfrm>
            <a:prstGeom prst="leftBrac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CB86E3-ACB7-FEBD-8812-B87AE5BAC902}"/>
                </a:ext>
              </a:extLst>
            </p:cNvPr>
            <p:cNvSpPr txBox="1"/>
            <p:nvPr/>
          </p:nvSpPr>
          <p:spPr>
            <a:xfrm>
              <a:off x="11074401" y="4495799"/>
              <a:ext cx="1752600" cy="7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Your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Data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(Used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by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you)</a:t>
              </a:r>
              <a:endParaRPr 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F363EC-8303-BFD9-BB24-903665706566}"/>
              </a:ext>
            </a:extLst>
          </p:cNvPr>
          <p:cNvGrpSpPr/>
          <p:nvPr/>
        </p:nvGrpSpPr>
        <p:grpSpPr>
          <a:xfrm>
            <a:off x="7778344" y="2401761"/>
            <a:ext cx="2151330" cy="2208285"/>
            <a:chOff x="8102600" y="2785731"/>
            <a:chExt cx="2671135" cy="27418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26C9C3-B617-B6CF-8AFC-CF39ECBA6B0C}"/>
                </a:ext>
              </a:extLst>
            </p:cNvPr>
            <p:cNvSpPr/>
            <p:nvPr/>
          </p:nvSpPr>
          <p:spPr bwMode="auto">
            <a:xfrm>
              <a:off x="8102600" y="2785731"/>
              <a:ext cx="2671135" cy="12192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2000" b="1" dirty="0">
                  <a:latin typeface="Abadi MT Condensed Light" panose="020B0306030101010103" pitchFamily="34" charset="77"/>
                </a:rPr>
                <a:t>GET</a:t>
              </a:r>
              <a:r>
                <a:rPr lang="en-US" sz="2000" dirty="0">
                  <a:latin typeface="Abadi MT Condensed Light" panose="020B0306030101010103" pitchFamily="34" charset="77"/>
                </a:rPr>
                <a:t> /</a:t>
              </a:r>
              <a:r>
                <a:rPr lang="en-US" sz="2000" dirty="0" err="1">
                  <a:latin typeface="Abadi MT Condensed Light" panose="020B0306030101010103" pitchFamily="34" charset="77"/>
                </a:rPr>
                <a:t>hello.htm</a:t>
              </a:r>
              <a:r>
                <a:rPr lang="en-US" altLang="zh-CN" sz="2000" dirty="0" err="1">
                  <a:latin typeface="Abadi MT Condensed Light" panose="020B0306030101010103" pitchFamily="34" charset="77"/>
                </a:rPr>
                <a:t>l</a:t>
              </a:r>
              <a:r>
                <a:rPr 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sz="2000" b="1" dirty="0">
                  <a:latin typeface="Abadi MT Condensed Light" panose="020B0306030101010103" pitchFamily="34" charset="77"/>
                </a:rPr>
                <a:t>HTTP</a:t>
              </a:r>
              <a:r>
                <a:rPr lang="en-US" sz="2000" dirty="0">
                  <a:latin typeface="Abadi MT Condensed Light" panose="020B0306030101010103" pitchFamily="34" charset="77"/>
                </a:rPr>
                <a:t>/1.1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91AF1F-C75E-27F3-493A-9EE435B7AA83}"/>
                </a:ext>
              </a:extLst>
            </p:cNvPr>
            <p:cNvSpPr/>
            <p:nvPr/>
          </p:nvSpPr>
          <p:spPr bwMode="auto">
            <a:xfrm rot="16200000">
              <a:off x="9206086" y="2974326"/>
              <a:ext cx="417987" cy="2624960"/>
            </a:xfrm>
            <a:prstGeom prst="leftBrac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84A579-DF9A-C0F1-2597-12EB202FEECE}"/>
                </a:ext>
              </a:extLst>
            </p:cNvPr>
            <p:cNvSpPr txBox="1"/>
            <p:nvPr/>
          </p:nvSpPr>
          <p:spPr>
            <a:xfrm>
              <a:off x="8255000" y="4495800"/>
              <a:ext cx="2362200" cy="10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Application</a:t>
              </a:r>
              <a:r>
                <a:rPr lang="zh-CN" altLang="en-US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Layer: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HTTP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Header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(Used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by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your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application)</a:t>
              </a:r>
              <a:endParaRPr 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F8E60-DEE9-353C-B7D3-36BD8A6390F1}"/>
              </a:ext>
            </a:extLst>
          </p:cNvPr>
          <p:cNvGrpSpPr/>
          <p:nvPr/>
        </p:nvGrpSpPr>
        <p:grpSpPr>
          <a:xfrm>
            <a:off x="5114594" y="2461655"/>
            <a:ext cx="2151329" cy="2208285"/>
            <a:chOff x="5438849" y="2785731"/>
            <a:chExt cx="2671135" cy="27418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10F989-614A-1C0D-0A89-FBE6CF4AD315}"/>
                </a:ext>
              </a:extLst>
            </p:cNvPr>
            <p:cNvSpPr/>
            <p:nvPr/>
          </p:nvSpPr>
          <p:spPr bwMode="auto">
            <a:xfrm>
              <a:off x="5438849" y="2785731"/>
              <a:ext cx="2671135" cy="12192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1" dirty="0">
                  <a:latin typeface="Abadi MT Condensed Light" panose="020B0306030101010103" pitchFamily="34" charset="77"/>
                </a:rPr>
                <a:t>TCP:</a:t>
              </a:r>
              <a:r>
                <a:rPr lang="zh-CN" altLang="en-US" sz="2000" b="1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 err="1">
                  <a:latin typeface="Abadi MT Condensed Light" panose="020B0306030101010103" pitchFamily="34" charset="77"/>
                </a:rPr>
                <a:t>Src</a:t>
              </a:r>
              <a:r>
                <a:rPr lang="zh-CN" alt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>
                  <a:latin typeface="Abadi MT Condensed Light" panose="020B0306030101010103" pitchFamily="34" charset="77"/>
                </a:rPr>
                <a:t>Port;</a:t>
              </a:r>
              <a:r>
                <a:rPr lang="zh-CN" alt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 err="1">
                  <a:latin typeface="Abadi MT Condensed Light" panose="020B0306030101010103" pitchFamily="34" charset="77"/>
                </a:rPr>
                <a:t>Dest</a:t>
              </a:r>
              <a:r>
                <a:rPr lang="zh-CN" alt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>
                  <a:latin typeface="Abadi MT Condensed Light" panose="020B0306030101010103" pitchFamily="34" charset="77"/>
                </a:rPr>
                <a:t>Port;</a:t>
              </a:r>
              <a:r>
                <a:rPr lang="zh-CN" alt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>
                  <a:latin typeface="Abadi MT Condensed Light" panose="020B0306030101010103" pitchFamily="34" charset="77"/>
                </a:rPr>
                <a:t>…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6BABBC2B-F031-02E8-E3E2-C401D51E9568}"/>
                </a:ext>
              </a:extLst>
            </p:cNvPr>
            <p:cNvSpPr/>
            <p:nvPr/>
          </p:nvSpPr>
          <p:spPr bwMode="auto">
            <a:xfrm rot="16200000">
              <a:off x="6573010" y="2966210"/>
              <a:ext cx="417987" cy="2641192"/>
            </a:xfrm>
            <a:prstGeom prst="leftBrac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1743F3-697C-DB0A-23A4-96C2AEAE6D58}"/>
                </a:ext>
              </a:extLst>
            </p:cNvPr>
            <p:cNvSpPr txBox="1"/>
            <p:nvPr/>
          </p:nvSpPr>
          <p:spPr>
            <a:xfrm>
              <a:off x="5766207" y="4495801"/>
              <a:ext cx="2249903" cy="10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Transport</a:t>
              </a:r>
              <a:r>
                <a:rPr lang="zh-CN" altLang="en-US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Layer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TCP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Header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(Typically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used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by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the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OS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kernel)</a:t>
              </a:r>
              <a:endParaRPr 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5AB6C0-3C17-FAA1-5519-F2A5D61C32D0}"/>
              </a:ext>
            </a:extLst>
          </p:cNvPr>
          <p:cNvGrpSpPr/>
          <p:nvPr/>
        </p:nvGrpSpPr>
        <p:grpSpPr>
          <a:xfrm>
            <a:off x="2919076" y="2461655"/>
            <a:ext cx="1677810" cy="2208285"/>
            <a:chOff x="3357743" y="2785731"/>
            <a:chExt cx="2083204" cy="27418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601068-EE0E-E73B-03D5-9EF22F166726}"/>
                </a:ext>
              </a:extLst>
            </p:cNvPr>
            <p:cNvSpPr/>
            <p:nvPr/>
          </p:nvSpPr>
          <p:spPr bwMode="auto">
            <a:xfrm>
              <a:off x="3378201" y="2785731"/>
              <a:ext cx="2057400" cy="12192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>
                  <a:latin typeface="Abadi MT Condensed Light" panose="020B0306030101010103" pitchFamily="34" charset="77"/>
                </a:rPr>
                <a:t>IP:</a:t>
              </a:r>
              <a:r>
                <a:rPr lang="zh-CN" alt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>
                  <a:latin typeface="Abadi MT Condensed Light" panose="020B0306030101010103" pitchFamily="34" charset="77"/>
                </a:rPr>
                <a:t>10.0.0.1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189AF1EC-9568-358B-AAEA-AA795C2F33D2}"/>
                </a:ext>
              </a:extLst>
            </p:cNvPr>
            <p:cNvSpPr/>
            <p:nvPr/>
          </p:nvSpPr>
          <p:spPr bwMode="auto">
            <a:xfrm rot="16200000">
              <a:off x="4200581" y="3255433"/>
              <a:ext cx="417987" cy="2062745"/>
            </a:xfrm>
            <a:prstGeom prst="leftBrac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7F44B-67EF-91D8-1D51-FCF9C0AA2C12}"/>
                </a:ext>
              </a:extLst>
            </p:cNvPr>
            <p:cNvSpPr txBox="1"/>
            <p:nvPr/>
          </p:nvSpPr>
          <p:spPr>
            <a:xfrm>
              <a:off x="3357743" y="4495801"/>
              <a:ext cx="1996716" cy="10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Network</a:t>
              </a:r>
              <a:r>
                <a:rPr lang="zh-CN" altLang="en-US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Layer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IP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Header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(Typically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used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by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the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Router)</a:t>
              </a:r>
              <a:endParaRPr 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1FAD9C-209F-12C4-0511-94CC21AA8A50}"/>
              </a:ext>
            </a:extLst>
          </p:cNvPr>
          <p:cNvGrpSpPr/>
          <p:nvPr/>
        </p:nvGrpSpPr>
        <p:grpSpPr>
          <a:xfrm>
            <a:off x="228732" y="2404297"/>
            <a:ext cx="2305408" cy="2218779"/>
            <a:chOff x="515759" y="2785731"/>
            <a:chExt cx="2862442" cy="27548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B30B9B-AA02-BDA0-1DD6-445CE8EF6FA3}"/>
                </a:ext>
              </a:extLst>
            </p:cNvPr>
            <p:cNvSpPr/>
            <p:nvPr/>
          </p:nvSpPr>
          <p:spPr bwMode="auto">
            <a:xfrm>
              <a:off x="536649" y="2785731"/>
              <a:ext cx="2841552" cy="12192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>
                  <a:latin typeface="Abadi MT Condensed Light" panose="020B0306030101010103" pitchFamily="34" charset="77"/>
                </a:rPr>
                <a:t>MAC:</a:t>
              </a:r>
              <a:r>
                <a:rPr lang="zh-CN" altLang="en-US" sz="2000" dirty="0">
                  <a:latin typeface="Abadi MT Condensed Light" panose="020B0306030101010103" pitchFamily="34" charset="77"/>
                </a:rPr>
                <a:t> </a:t>
              </a:r>
              <a:r>
                <a:rPr lang="en-US" altLang="zh-CN" sz="2000" dirty="0">
                  <a:latin typeface="Abadi MT Condensed Light" panose="020B0306030101010103" pitchFamily="34" charset="77"/>
                </a:rPr>
                <a:t>00:00:5e:00:53:af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6ECE3FA9-2699-A2D3-DB5E-2FA3FDE3D581}"/>
                </a:ext>
              </a:extLst>
            </p:cNvPr>
            <p:cNvSpPr/>
            <p:nvPr/>
          </p:nvSpPr>
          <p:spPr bwMode="auto">
            <a:xfrm rot="16200000">
              <a:off x="1727412" y="2899647"/>
              <a:ext cx="417987" cy="2800375"/>
            </a:xfrm>
            <a:prstGeom prst="leftBrac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badi MT Condensed Light" panose="020B0306030101010103" pitchFamily="34" charset="77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522735-75CB-107F-147F-9F794912CB7C}"/>
                </a:ext>
              </a:extLst>
            </p:cNvPr>
            <p:cNvSpPr txBox="1"/>
            <p:nvPr/>
          </p:nvSpPr>
          <p:spPr>
            <a:xfrm>
              <a:off x="515759" y="4508830"/>
              <a:ext cx="2710735" cy="10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Data</a:t>
              </a:r>
              <a:r>
                <a:rPr lang="zh-CN" altLang="en-US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Link</a:t>
              </a:r>
              <a:r>
                <a:rPr lang="zh-CN" altLang="en-US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7030A0"/>
                  </a:solidFill>
                  <a:latin typeface="Abadi MT Condensed Light" panose="020B0306030101010103" pitchFamily="34" charset="77"/>
                </a:rPr>
                <a:t>Layer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MAC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Address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(Typically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used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by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the</a:t>
              </a:r>
              <a:r>
                <a:rPr lang="zh-CN" altLang="en-US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Abadi MT Condensed Light" panose="020B0306030101010103" pitchFamily="34" charset="77"/>
                </a:rPr>
                <a:t>Switch)</a:t>
              </a:r>
              <a:endParaRPr lang="en-US" sz="1600" dirty="0">
                <a:solidFill>
                  <a:srgbClr val="FF0000"/>
                </a:solidFill>
                <a:latin typeface="Abadi MT Condensed Light" panose="020B03060301010101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4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1192</Words>
  <Application>Microsoft Macintosh PowerPoint</Application>
  <PresentationFormat>Widescreen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 MT Condensed Light</vt:lpstr>
      <vt:lpstr>Arial</vt:lpstr>
      <vt:lpstr>Calibri</vt:lpstr>
      <vt:lpstr>Calibri Light</vt:lpstr>
      <vt:lpstr>Gill Sans Light</vt:lpstr>
      <vt:lpstr>Office Theme</vt:lpstr>
      <vt:lpstr>Security Operations: Firewalls CS-6967 Security Operations Jun Xu Fall 2022</vt:lpstr>
      <vt:lpstr>Recap of Last Lecture</vt:lpstr>
      <vt:lpstr>Today: Understand and Operate on Firewalls</vt:lpstr>
      <vt:lpstr>Today: Understand and Operate on Firewalls</vt:lpstr>
      <vt:lpstr>The Most Common Model</vt:lpstr>
      <vt:lpstr>Firewalls in Our Daily Life</vt:lpstr>
      <vt:lpstr>Today: Understand and Operate on Firewalls</vt:lpstr>
      <vt:lpstr>Firewalls Work On the Network, So Let’s Recap Some Network Knowledge</vt:lpstr>
      <vt:lpstr>When You Want to Send a HTTP Request</vt:lpstr>
      <vt:lpstr>How Firewalls Work</vt:lpstr>
      <vt:lpstr>Common Types of Firewalls</vt:lpstr>
      <vt:lpstr>Packet Filters</vt:lpstr>
      <vt:lpstr>Circuit-level Gateway</vt:lpstr>
      <vt:lpstr>Application-level Gateway</vt:lpstr>
      <vt:lpstr>Circuit-level Gateway (CLG) v.s. Application-level Gateway (ALG)</vt:lpstr>
      <vt:lpstr>Discussion</vt:lpstr>
      <vt:lpstr>Today: Understand and Operate on Firewalls</vt:lpstr>
      <vt:lpstr>Lectures: Packet Filters for the Single-node Network</vt:lpstr>
      <vt:lpstr>Homework: Packet Filters for a “Real” Network </vt:lpstr>
      <vt:lpstr>Pre-class Practice for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CS-6967 Security Operations Jun Xu Fall 2022</dc:title>
  <dc:creator>Jun Xu</dc:creator>
  <cp:lastModifiedBy>Jun Xu</cp:lastModifiedBy>
  <cp:revision>396</cp:revision>
  <dcterms:created xsi:type="dcterms:W3CDTF">2022-08-21T20:32:23Z</dcterms:created>
  <dcterms:modified xsi:type="dcterms:W3CDTF">2022-08-31T15:52:03Z</dcterms:modified>
</cp:coreProperties>
</file>