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1"/>
    <p:restoredTop sz="94681"/>
  </p:normalViewPr>
  <p:slideViewPr>
    <p:cSldViewPr snapToGrid="0">
      <p:cViewPr varScale="1">
        <p:scale>
          <a:sx n="215" d="100"/>
          <a:sy n="215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F0BB2-4ED0-5340-9E33-11FFC14D9AA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7427-0DE8-3F4E-B38F-CD5F62BB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46DF-253A-6EE5-5E1C-FDC9EF0D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F22A2-3A4B-652D-CAFB-B0E776FE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DCA0-EB9C-BCB7-EBF0-4CF52ED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EB7-4F3B-01EE-E9B8-D60184F1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BDF5-8AB6-A110-A981-D56FA9DB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E7FE-5688-D2B9-DDE5-C101AAD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50606-2B81-1CE3-8644-F9817A44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000D-9A50-F9C8-6352-4B8EEFB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059B-629C-13CA-A26B-764FA0F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7867-6FD5-1D96-1585-7F269197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AA876-F88E-F349-2936-CE50BA72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F297-FF24-3488-F7B8-4D26284A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FED9-11B6-6AAE-F655-5AD7E3E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476-5189-25B8-B0F4-CBB14C1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21B8-A4FE-23E9-2437-7E44DFA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5CF2-36DC-8E43-7285-61B05417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223B-5B1C-2E6C-76B8-DAA75507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B1AF-CC78-EBF4-C7A9-58336E1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9E19-B90E-31BD-57C1-ECEF2AF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60E5-3EC2-7B67-9D44-E90ECC51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3DC1-9422-5820-B5A7-4D47A364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FDCF-74A4-21E3-3C99-0B19A295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7A85-A924-CAD7-7147-98B0857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0FF-F2D3-ADE3-B6AA-FEC3F070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4726-B03B-6F34-41B5-069B5A7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91F-4403-D5BB-F43C-18121A7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4AC6-AB9B-09F4-BE94-BE9B45E8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CD226-0D2F-C3F2-34DB-1AC6E534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89DA-2154-7D47-7D21-A415054B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01FA-C0AC-DDDA-159F-FBB57EE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C472-9782-4909-00A2-1FFBAF3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644D-2AD9-6FD3-4DBB-11637F54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A145-545F-E1A0-CD0B-2BBD9481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81697-7D9C-21BD-6576-526E76FA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E2B29-D744-9C0D-CBB3-DAC28482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3CD94-E155-BAB2-5B52-920DB79A0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9A1B-4551-3D81-4629-9714C4CF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51B43-E8E0-882D-94F1-BCFEE599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07BC2-C56B-95DE-41CA-CC860963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1569-9E6E-7061-318E-FBD78E8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5F63-8655-2786-1046-E3A21CDB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AE8E9-6FCC-07E4-633E-C8B1E07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F650-7F12-8BE3-0A65-36E32E2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DEEE1-171F-22ED-F554-50AD1047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1D401-4D2B-5947-B3EC-116A447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3B5B-BE5F-EDF3-46D3-9B669D92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795-3AB8-FAA1-6522-B32BD923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4C04-4743-CE6D-A1AC-FB255D79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9506-643C-9045-6DB2-42C723DA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8A79-33E1-888A-4C8B-235D219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4EFF-60A8-AAAE-2C6F-445A413C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EA79-F62F-11DA-D987-C8BAC05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A8B4-99CD-CDDF-9CA5-2801EDF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1BE93-9B47-C4A8-E3A9-AF8519EA3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ECD0-F966-BC07-FBE4-55700E0DA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7CF9-BACB-B0C2-2461-6815A6D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4AF0-679E-4ED4-A6C1-EE9865A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9AFE-58F6-29E5-8DF4-4A8992C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27435-B3E0-EBA5-479C-E021E5A8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A5BC-1086-B9D2-0419-B23D19E5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698-EE0F-542B-93A4-C7A433648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C9C9-BAF9-A2E6-AD91-3CA90FEDF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DED4-B747-7EFB-3740-735F7BD5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EA1-5C86-3F8C-E638-0BAA1CE30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30" y="2235200"/>
            <a:ext cx="10414715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Security Operations: Firewalls</a:t>
            </a:r>
            <a:r>
              <a:rPr lang="zh-CN" altLang="en-US" b="1" dirty="0"/>
              <a:t> </a:t>
            </a:r>
            <a:r>
              <a:rPr lang="en-US" altLang="zh-CN" b="1" dirty="0"/>
              <a:t>(Operation</a:t>
            </a:r>
            <a:r>
              <a:rPr lang="zh-CN" altLang="en-US" b="1" dirty="0"/>
              <a:t> </a:t>
            </a:r>
            <a:r>
              <a:rPr lang="en-US" altLang="zh-CN" b="1" dirty="0"/>
              <a:t>Part)</a:t>
            </a:r>
            <a:br>
              <a:rPr lang="en-US" altLang="zh-CN" dirty="0"/>
            </a:br>
            <a:r>
              <a:rPr lang="en-US" altLang="zh-CN" sz="4400" dirty="0"/>
              <a:t>CS-6967</a:t>
            </a:r>
            <a:r>
              <a:rPr lang="zh-CN" altLang="en-US" sz="4400" dirty="0"/>
              <a:t> </a:t>
            </a:r>
            <a:r>
              <a:rPr lang="en-US" altLang="zh-CN" sz="4400" dirty="0"/>
              <a:t>Security</a:t>
            </a:r>
            <a:r>
              <a:rPr lang="zh-CN" altLang="en-US" sz="4400" dirty="0"/>
              <a:t> </a:t>
            </a:r>
            <a:r>
              <a:rPr lang="en-US" altLang="zh-CN" sz="4400" dirty="0"/>
              <a:t>Operations</a:t>
            </a:r>
            <a:br>
              <a:rPr lang="en-US" altLang="zh-CN" dirty="0"/>
            </a:br>
            <a:r>
              <a:rPr lang="en-US" altLang="zh-CN" sz="2700" dirty="0"/>
              <a:t>Jun</a:t>
            </a:r>
            <a:r>
              <a:rPr lang="zh-CN" altLang="en-US" sz="2700" dirty="0"/>
              <a:t> </a:t>
            </a:r>
            <a:r>
              <a:rPr lang="en-US" altLang="zh-CN" sz="2700" dirty="0"/>
              <a:t>Xu</a:t>
            </a:r>
            <a:br>
              <a:rPr lang="en-US" altLang="zh-CN" sz="2700" dirty="0"/>
            </a:br>
            <a:r>
              <a:rPr lang="en-US" altLang="zh-CN" sz="2700" dirty="0"/>
              <a:t>Fall</a:t>
            </a:r>
            <a:r>
              <a:rPr lang="zh-CN" altLang="en-US" sz="2700" dirty="0"/>
              <a:t> </a:t>
            </a:r>
            <a:r>
              <a:rPr lang="en-US" altLang="zh-CN" sz="2700" dirty="0"/>
              <a:t>2022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A289C-8E1B-53BF-B8E7-89C16B724083}"/>
              </a:ext>
            </a:extLst>
          </p:cNvPr>
          <p:cNvSpPr txBox="1"/>
          <p:nvPr/>
        </p:nvSpPr>
        <p:spPr>
          <a:xfrm>
            <a:off x="4162697" y="1062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A66B-411D-48A9-A455-AB665105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AEF1-167D-B0FF-63A5-09BB9DEF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Testing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Assurance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Business: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Check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access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number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“8000”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again.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answer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should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“YES”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Testing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Assurance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Security: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Check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access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number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“1234”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again.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answer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should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“NO”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947-B8BF-9EF0-4C77-E662C54F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iptables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(Step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11BA-E05F-5F00-0CEB-3467E89D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Goal: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Allow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requests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from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inner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2222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but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block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requests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from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internet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Preparation: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Figure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out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IP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ranges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inner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E.g.,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“10.17.</a:t>
            </a:r>
            <a:r>
              <a:rPr lang="zh-CN" altLang="en-US" dirty="0">
                <a:latin typeface="Abadi MT Condensed Light" panose="020B0306030101010103" pitchFamily="34" charset="77"/>
              </a:rPr>
              <a:t>*</a:t>
            </a:r>
            <a:r>
              <a:rPr lang="en-US" altLang="zh-CN" dirty="0">
                <a:latin typeface="Abadi MT Condensed Light" panose="020B0306030101010103" pitchFamily="34" charset="77"/>
              </a:rPr>
              <a:t>.</a:t>
            </a:r>
            <a:r>
              <a:rPr lang="zh-CN" altLang="en-US" dirty="0">
                <a:latin typeface="Abadi MT Condensed Light" panose="020B0306030101010103" pitchFamily="34" charset="77"/>
              </a:rPr>
              <a:t>*</a:t>
            </a:r>
            <a:r>
              <a:rPr lang="en-US" altLang="zh-CN" dirty="0">
                <a:latin typeface="Abadi MT Condensed Light" panose="020B0306030101010103" pitchFamily="34" charset="77"/>
              </a:rPr>
              <a:t>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addresses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belong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</a:t>
            </a:r>
            <a:r>
              <a:rPr lang="en-US" altLang="zh-CN" dirty="0" err="1">
                <a:latin typeface="Abadi MT Condensed Light" panose="020B0306030101010103" pitchFamily="34" charset="77"/>
              </a:rPr>
              <a:t>uconnect</a:t>
            </a:r>
            <a:r>
              <a:rPr lang="en-US" altLang="zh-CN" dirty="0">
                <a:latin typeface="Abadi MT Condensed Light" panose="020B0306030101010103" pitchFamily="34" charset="77"/>
              </a:rPr>
              <a:t>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wife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21687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947-B8BF-9EF0-4C77-E662C54F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iptables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(Step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11BA-E05F-5F00-0CEB-3467E89D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Operation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(on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your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VM,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which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works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as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router):</a:t>
            </a:r>
          </a:p>
          <a:p>
            <a:r>
              <a:rPr lang="en-US" altLang="zh-CN" sz="2400" dirty="0">
                <a:latin typeface="Abadi MT Condensed Light" panose="020B0306030101010103" pitchFamily="34" charset="77"/>
              </a:rPr>
              <a:t>JX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has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a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teaching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machine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and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a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host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machine</a:t>
            </a:r>
          </a:p>
          <a:p>
            <a:r>
              <a:rPr lang="en-US" altLang="zh-CN" sz="24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teaching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machine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is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in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network_1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[IP1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: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IP2]</a:t>
            </a:r>
          </a:p>
          <a:p>
            <a:r>
              <a:rPr lang="en-US" altLang="zh-CN" sz="24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host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machine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is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in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network_2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[IP3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: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IP4]</a:t>
            </a:r>
          </a:p>
          <a:p>
            <a:r>
              <a:rPr lang="en-US" altLang="zh-CN" sz="2400" dirty="0">
                <a:latin typeface="Abadi MT Condensed Light" panose="020B0306030101010103" pitchFamily="34" charset="77"/>
              </a:rPr>
              <a:t>Now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we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want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to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only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enable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SSH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access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for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network_1</a:t>
            </a:r>
          </a:p>
          <a:p>
            <a:endParaRPr lang="en-US" altLang="zh-CN" sz="2400" dirty="0"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Command: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iptables -A INPUT -m </a:t>
            </a:r>
            <a:r>
              <a:rPr lang="en-US" altLang="zh-CN" sz="2400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iprange</a:t>
            </a:r>
            <a:r>
              <a:rPr lang="en-US" altLang="zh-CN" sz="24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--</a:t>
            </a:r>
            <a:r>
              <a:rPr lang="en-US" altLang="zh-CN" sz="2400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src</a:t>
            </a:r>
            <a:r>
              <a:rPr lang="en-US" altLang="zh-CN" sz="24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-range IP1-IP2 -p </a:t>
            </a:r>
            <a:r>
              <a:rPr lang="en-US" altLang="zh-CN" sz="2400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tcp</a:t>
            </a:r>
            <a:r>
              <a:rPr lang="en-US" altLang="zh-CN" sz="24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--</a:t>
            </a:r>
            <a:r>
              <a:rPr lang="en-US" altLang="zh-CN" sz="2400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dport</a:t>
            </a:r>
            <a:r>
              <a:rPr lang="en-US" altLang="zh-CN" sz="24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2222 -j ACCEPT</a:t>
            </a:r>
          </a:p>
          <a:p>
            <a:pPr marL="0" indent="0">
              <a:buNone/>
            </a:pPr>
            <a:endParaRPr lang="en-US" altLang="zh-CN" sz="3300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Alternatives: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sudo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iptables -A INPUT -s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IP1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/24 -j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ACCEPT</a:t>
            </a:r>
            <a:endParaRPr lang="en-US" altLang="zh-CN" b="1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sudo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iptables -A INPUT -s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IP1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/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16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-j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ACCEPT</a:t>
            </a:r>
            <a:endParaRPr lang="en-US" altLang="zh-CN" b="1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sudo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iptables -A INPUT -s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IP1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/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8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-j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ACCEPT</a:t>
            </a:r>
            <a:endParaRPr lang="en-US" altLang="zh-CN" sz="2400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79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A66B-411D-48A9-A455-AB665105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Conflicting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AEF1-167D-B0FF-63A5-09BB9DEF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badi MT Condensed Light" panose="020B0306030101010103" pitchFamily="34" charset="77"/>
              </a:rPr>
              <a:t>When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update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wise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Check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conflicting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namely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two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fight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with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each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8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A66B-411D-48A9-A455-AB665105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AEF1-167D-B0FF-63A5-09BB9DEF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1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two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now: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Rule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1: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iptables -A INPUT -p </a:t>
            </a:r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tcp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-m </a:t>
            </a:r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tcp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-m multiport ! --</a:t>
            </a:r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dports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8000 -j DROP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Rule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2: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iptables -A INPUT -m </a:t>
            </a:r>
            <a:r>
              <a:rPr lang="en-US" altLang="zh-CN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iprange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--</a:t>
            </a:r>
            <a:r>
              <a:rPr lang="en-US" altLang="zh-CN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src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-range IP1-IP2 -p </a:t>
            </a:r>
            <a:r>
              <a:rPr lang="en-US" altLang="zh-CN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tcp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--</a:t>
            </a:r>
            <a:r>
              <a:rPr lang="en-US" altLang="zh-CN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dport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2222 -j ACCEPT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pPr marL="0" indent="0" algn="ctr">
              <a:buNone/>
            </a:pPr>
            <a:r>
              <a:rPr lang="en-US" altLang="zh-CN" dirty="0">
                <a:latin typeface="Abadi MT Condensed Light" panose="020B0306030101010103" pitchFamily="34" charset="77"/>
              </a:rPr>
              <a:t>Are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conflicts???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yes,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do?</a:t>
            </a:r>
          </a:p>
          <a:p>
            <a:pPr marL="0" indent="0">
              <a:buNone/>
            </a:pPr>
            <a:endParaRPr lang="en-US" altLang="zh-CN" dirty="0"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en-US" altLang="zh-CN" dirty="0">
                <a:latin typeface="Abadi MT Condensed Light" panose="020B0306030101010103" pitchFamily="34" charset="77"/>
              </a:rPr>
              <a:t>Fix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mistake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made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before:</a:t>
            </a:r>
          </a:p>
          <a:p>
            <a:pPr marL="0" indent="0">
              <a:buNone/>
            </a:pPr>
            <a:r>
              <a:rPr lang="zh-CN" altLang="en-US" dirty="0">
                <a:latin typeface="Abadi MT Condensed Light" panose="020B0306030101010103" pitchFamily="34" charset="77"/>
              </a:rPr>
              <a:t>* </a:t>
            </a:r>
            <a:r>
              <a:rPr lang="en-US" altLang="zh-CN" dirty="0">
                <a:latin typeface="Abadi MT Condensed Light" panose="020B0306030101010103" pitchFamily="34" charset="77"/>
              </a:rPr>
              <a:t>If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Rule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Rule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1 </a:t>
            </a:r>
            <a:r>
              <a:rPr lang="en-US" altLang="zh-CN" dirty="0">
                <a:latin typeface="Abadi MT Condensed Light" panose="020B0306030101010103" pitchFamily="34" charset="77"/>
              </a:rPr>
              <a:t>then,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conflict!!!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zh-CN" altLang="en-US" dirty="0">
                <a:latin typeface="Abadi MT Condensed Light" panose="020B0306030101010103" pitchFamily="34" charset="77"/>
              </a:rPr>
              <a:t>* </a:t>
            </a:r>
            <a:r>
              <a:rPr lang="en-US" altLang="zh-CN" dirty="0">
                <a:latin typeface="Abadi MT Condensed Light" panose="020B0306030101010103" pitchFamily="34" charset="77"/>
              </a:rPr>
              <a:t>Why: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only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Rule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2 </a:t>
            </a:r>
            <a:r>
              <a:rPr lang="en-US" altLang="zh-CN" dirty="0">
                <a:latin typeface="Abadi MT Condensed Light" panose="020B0306030101010103" pitchFamily="34" charset="77"/>
              </a:rPr>
              <a:t>will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because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Rule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2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more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specific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than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Rule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1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7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947-B8BF-9EF0-4C77-E662C54F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iptables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(Step</a:t>
            </a:r>
            <a:r>
              <a:rPr lang="zh-CN" altLang="en-US" dirty="0"/>
              <a:t> </a:t>
            </a:r>
            <a:r>
              <a:rPr lang="en-US" altLang="zh-CN" dirty="0"/>
              <a:t>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11BA-E05F-5F00-0CEB-3467E89D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7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Goal: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 Block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known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IP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addresses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conducted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DoS/DDoS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attacks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</a:p>
          <a:p>
            <a:pPr marL="0" indent="0">
              <a:buNone/>
            </a:pPr>
            <a:endParaRPr lang="en-US" altLang="zh-CN" dirty="0"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done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this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before.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can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follow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instructions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syllabus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page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do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76329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1DDB-29B0-EF35-472B-88C4596F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0A2D-69F1-99AD-C038-7A438A60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not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every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student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using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Linux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host,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submission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required</a:t>
            </a:r>
          </a:p>
          <a:p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Instead,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presence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counted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result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this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in-class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practice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(do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not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worry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if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emailed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about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absence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from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classroom)</a:t>
            </a:r>
          </a:p>
        </p:txBody>
      </p:sp>
    </p:spTree>
    <p:extLst>
      <p:ext uri="{BB962C8B-B14F-4D97-AF65-F5344CB8AC3E}">
        <p14:creationId xmlns:p14="http://schemas.microsoft.com/office/powerpoint/2010/main" val="146021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459-4454-238E-8610-94F0675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292-DA39-309E-689A-398F4E5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Explained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concept,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designs,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types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</a:p>
        </p:txBody>
      </p:sp>
    </p:spTree>
    <p:extLst>
      <p:ext uri="{BB962C8B-B14F-4D97-AF65-F5344CB8AC3E}">
        <p14:creationId xmlns:p14="http://schemas.microsoft.com/office/powerpoint/2010/main" val="115923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459-4454-238E-8610-94F0675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</a:t>
            </a:r>
            <a:r>
              <a:rPr lang="zh-CN" altLang="en-US" dirty="0"/>
              <a:t> </a:t>
            </a:r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Firewalls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Single-node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(In-class</a:t>
            </a:r>
            <a:r>
              <a:rPr lang="zh-CN" altLang="en-US" dirty="0"/>
              <a:t> </a:t>
            </a:r>
            <a:r>
              <a:rPr lang="en-US" altLang="zh-CN" dirty="0"/>
              <a:t>Practice)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292-DA39-309E-689A-398F4E5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Principles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follow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when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configuring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network</a:t>
            </a:r>
          </a:p>
          <a:p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Operations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take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enforce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configurations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62021-0477-3F4D-9B1E-00975FF69E72}"/>
              </a:ext>
            </a:extLst>
          </p:cNvPr>
          <p:cNvSpPr txBox="1"/>
          <p:nvPr/>
        </p:nvSpPr>
        <p:spPr>
          <a:xfrm>
            <a:off x="1865376" y="3706368"/>
            <a:ext cx="996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Get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your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laptop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and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single-node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74341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D980-F333-909D-A675-E986CB5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Firewall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Network?</a:t>
            </a:r>
            <a:endParaRPr lang="en-US" dirty="0"/>
          </a:p>
        </p:txBody>
      </p:sp>
      <p:pic>
        <p:nvPicPr>
          <p:cNvPr id="1026" name="Picture 2" descr="Web Server and Its Type - GeeksforGeeks">
            <a:extLst>
              <a:ext uri="{FF2B5EF4-FFF2-40B4-BE49-F238E27FC236}">
                <a16:creationId xmlns:a16="http://schemas.microsoft.com/office/drawing/2014/main" id="{1026BDCB-EA2D-E81D-146C-A66E3246E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6"/>
          <a:stretch/>
        </p:blipFill>
        <p:spPr bwMode="auto">
          <a:xfrm>
            <a:off x="1792900" y="2078209"/>
            <a:ext cx="7798603" cy="23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uide to Choosing the Right Firewall - Home">
            <a:extLst>
              <a:ext uri="{FF2B5EF4-FFF2-40B4-BE49-F238E27FC236}">
                <a16:creationId xmlns:a16="http://schemas.microsoft.com/office/drawing/2014/main" id="{3C375665-AB11-3E3D-39D6-DAAF66B9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82" y="2613744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BFAEED-7917-3343-3BD9-557D92D27291}"/>
              </a:ext>
            </a:extLst>
          </p:cNvPr>
          <p:cNvSpPr txBox="1"/>
          <p:nvPr/>
        </p:nvSpPr>
        <p:spPr>
          <a:xfrm>
            <a:off x="838200" y="5047488"/>
            <a:ext cx="11308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Business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Web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Server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must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support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requests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from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Internet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for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HTTP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service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(port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8000)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Web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Server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must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support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requests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from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inner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network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for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SSH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service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(port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2222)</a:t>
            </a:r>
          </a:p>
        </p:txBody>
      </p:sp>
    </p:spTree>
    <p:extLst>
      <p:ext uri="{BB962C8B-B14F-4D97-AF65-F5344CB8AC3E}">
        <p14:creationId xmlns:p14="http://schemas.microsoft.com/office/powerpoint/2010/main" val="291525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8E9F-9BFC-48CE-5B78-EF2B9BC7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Blocklist</a:t>
            </a:r>
            <a:r>
              <a:rPr lang="zh-CN" altLang="en-US" dirty="0"/>
              <a:t> </a:t>
            </a:r>
            <a:r>
              <a:rPr lang="en-US" altLang="zh-CN" i="1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Allowlist</a:t>
            </a:r>
            <a:r>
              <a:rPr lang="zh-CN" altLang="en-US" dirty="0"/>
              <a:t> </a:t>
            </a:r>
            <a:r>
              <a:rPr lang="en-US" altLang="zh-CN" i="1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Mix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03BF-FEE5-7C7D-03D5-C55CCF39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Strategies</a:t>
            </a:r>
            <a:endParaRPr lang="en-US" altLang="zh-CN" sz="2000" b="1" dirty="0">
              <a:latin typeface="Abadi MT Condensed Light" panose="020B0306030101010103" pitchFamily="34" charset="77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Blocklist: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Blocking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things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that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you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do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not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need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allow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all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other</a:t>
            </a:r>
          </a:p>
          <a:p>
            <a:r>
              <a:rPr lang="en-US" altLang="zh-CN" sz="2000" dirty="0" err="1">
                <a:latin typeface="Abadi MT Condensed Light" panose="020B0306030101010103" pitchFamily="34" charset="77"/>
                <a:cs typeface="Times New Roman" panose="02020603050405020304" pitchFamily="18" charset="0"/>
              </a:rPr>
              <a:t>Allowlist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Allowing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things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that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you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need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block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all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other</a:t>
            </a:r>
          </a:p>
          <a:p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Mix: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blocklist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some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cases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Abadi MT Condensed Light" panose="020B0306030101010103" pitchFamily="34" charset="77"/>
                <a:cs typeface="Times New Roman" panose="02020603050405020304" pitchFamily="18" charset="0"/>
              </a:rPr>
              <a:t>allowlist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other</a:t>
            </a:r>
          </a:p>
          <a:p>
            <a:endParaRPr lang="en-US" sz="2000" dirty="0">
              <a:latin typeface="Abadi MT Condensed Light" panose="020B03060301010101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How</a:t>
            </a:r>
            <a:r>
              <a:rPr lang="zh-CN" altLang="en-US" b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do</a:t>
            </a:r>
            <a:r>
              <a:rPr lang="zh-CN" altLang="en-US" b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we</a:t>
            </a:r>
            <a:r>
              <a:rPr lang="zh-CN" altLang="en-US" b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decide:</a:t>
            </a:r>
          </a:p>
          <a:p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Check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business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needs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of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your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organization</a:t>
            </a:r>
          </a:p>
          <a:p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Ensure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all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needed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businesses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are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supported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disable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remaining</a:t>
            </a:r>
          </a:p>
          <a:p>
            <a:pPr lvl="1"/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Not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easy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due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to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real-world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complications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(e.g.,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emerging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of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new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business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needs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or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termination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of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old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business</a:t>
            </a:r>
            <a:r>
              <a:rPr lang="zh-CN" altLang="en-US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needs)</a:t>
            </a:r>
            <a:endParaRPr lang="en-US" sz="1800" dirty="0">
              <a:latin typeface="Abadi MT Condensed Light" panose="020B0306030101010103" pitchFamily="34" charset="7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932F7-ADA7-BFFF-9566-A4B03442E32F}"/>
              </a:ext>
            </a:extLst>
          </p:cNvPr>
          <p:cNvSpPr txBox="1"/>
          <p:nvPr/>
        </p:nvSpPr>
        <p:spPr>
          <a:xfrm>
            <a:off x="2560320" y="365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B5AC2-D91F-8302-AC80-D0617E60FF29}"/>
              </a:ext>
            </a:extLst>
          </p:cNvPr>
          <p:cNvSpPr txBox="1"/>
          <p:nvPr/>
        </p:nvSpPr>
        <p:spPr>
          <a:xfrm>
            <a:off x="1475232" y="5853797"/>
            <a:ext cx="996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What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should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we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do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for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our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single-node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network?</a:t>
            </a:r>
          </a:p>
        </p:txBody>
      </p:sp>
    </p:spTree>
    <p:extLst>
      <p:ext uri="{BB962C8B-B14F-4D97-AF65-F5344CB8AC3E}">
        <p14:creationId xmlns:p14="http://schemas.microsoft.com/office/powerpoint/2010/main" val="382349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97B3-F87E-1818-903A-B6153DB4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Principle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58D2-2F87-7F8D-6CA1-12B16159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Abadi MT Condensed Light" panose="020B0306030101010103" pitchFamily="34" charset="77"/>
              </a:rPr>
              <a:t>A</a:t>
            </a:r>
            <a:r>
              <a:rPr lang="zh-CN" altLang="en-US" b="1" dirty="0"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latin typeface="Abadi MT Condensed Light" panose="020B0306030101010103" pitchFamily="34" charset="77"/>
              </a:rPr>
              <a:t>mix</a:t>
            </a:r>
            <a:r>
              <a:rPr lang="zh-CN" altLang="en-US" b="1" dirty="0"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latin typeface="Abadi MT Condensed Light" panose="020B0306030101010103" pitchFamily="34" charset="77"/>
              </a:rPr>
              <a:t>of</a:t>
            </a:r>
            <a:r>
              <a:rPr lang="zh-CN" altLang="en-US" b="1" dirty="0"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latin typeface="Abadi MT Condensed Light" panose="020B0306030101010103" pitchFamily="34" charset="77"/>
              </a:rPr>
              <a:t>blocklist</a:t>
            </a:r>
            <a:r>
              <a:rPr lang="zh-CN" altLang="en-US" b="1" dirty="0"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latin typeface="Abadi MT Condensed Light" panose="020B0306030101010103" pitchFamily="34" charset="77"/>
              </a:rPr>
              <a:t>and</a:t>
            </a:r>
            <a:r>
              <a:rPr lang="zh-CN" altLang="en-US" b="1" dirty="0">
                <a:latin typeface="Abadi MT Condensed Light" panose="020B0306030101010103" pitchFamily="34" charset="77"/>
              </a:rPr>
              <a:t> </a:t>
            </a:r>
            <a:r>
              <a:rPr lang="en-US" altLang="zh-CN" b="1" dirty="0" err="1">
                <a:latin typeface="Abadi MT Condensed Light" panose="020B0306030101010103" pitchFamily="34" charset="77"/>
              </a:rPr>
              <a:t>allowlist</a:t>
            </a:r>
            <a:endParaRPr lang="en-US" altLang="zh-CN" b="1" dirty="0">
              <a:latin typeface="Abadi MT Condensed Light" panose="020B0306030101010103" pitchFamily="34" charset="77"/>
            </a:endParaRPr>
          </a:p>
          <a:p>
            <a:r>
              <a:rPr lang="en-US" altLang="zh-CN" sz="2000" dirty="0" err="1">
                <a:latin typeface="Abadi MT Condensed Light" panose="020B0306030101010103" pitchFamily="34" charset="77"/>
              </a:rPr>
              <a:t>Allowlist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: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Allow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requests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from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internet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to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port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8000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of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Web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Server,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and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block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all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other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ports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[enable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access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HTTP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service]</a:t>
            </a:r>
          </a:p>
          <a:p>
            <a:r>
              <a:rPr lang="en-US" altLang="zh-CN" sz="2000" dirty="0" err="1">
                <a:latin typeface="Abadi MT Condensed Light" panose="020B0306030101010103" pitchFamily="34" charset="77"/>
              </a:rPr>
              <a:t>Allowlist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: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Allow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requests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from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inner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network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to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port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2222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of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Web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Server,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and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block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requests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from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internet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to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port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2222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[ONLY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enable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internal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access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SSH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services]</a:t>
            </a:r>
          </a:p>
          <a:p>
            <a:r>
              <a:rPr lang="en-US" altLang="zh-CN" sz="2000" dirty="0">
                <a:latin typeface="Abadi MT Condensed Light" panose="020B0306030101010103" pitchFamily="34" charset="77"/>
              </a:rPr>
              <a:t>Blocklist: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Block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known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IP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addresses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that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have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conducted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DoS/DDoS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attacks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to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Web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Server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[Disable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known</a:t>
            </a:r>
            <a:r>
              <a:rPr lang="zh-CN" altLang="en-US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attacks]</a:t>
            </a:r>
          </a:p>
          <a:p>
            <a:endParaRPr lang="en-US" altLang="zh-CN" sz="2000" dirty="0">
              <a:latin typeface="Abadi MT Condensed Light" panose="020B0306030101010103" pitchFamily="34" charset="77"/>
            </a:endParaRPr>
          </a:p>
          <a:p>
            <a:endParaRPr lang="en-US" sz="20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9419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947-B8BF-9EF0-4C77-E662C54F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iptables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(Step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11BA-E05F-5F00-0CEB-3467E89D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Goal: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Blocking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accesses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except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8000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Preparation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(for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testing):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Adding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forwarding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maps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number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“1234”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machine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number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“1234”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VM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(check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instruction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</a:t>
            </a:r>
            <a:r>
              <a:rPr lang="en-US" dirty="0">
                <a:latin typeface="Abadi MT Condensed Light" panose="020B0306030101010103" pitchFamily="34" charset="77"/>
              </a:rPr>
              <a:t>Part 2: Installing a VM in VirtualBox and running a demo web server in the VM</a:t>
            </a:r>
            <a:r>
              <a:rPr lang="en-US" altLang="zh-CN" dirty="0">
                <a:latin typeface="Abadi MT Condensed Light" panose="020B0306030101010103" pitchFamily="34" charset="77"/>
              </a:rPr>
              <a:t>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how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this).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this,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number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other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than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8000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test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Before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anything,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test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“1234”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can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accessed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(see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syllabus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instructions).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correct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answer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should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“Yes”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not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done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anything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iptables</a:t>
            </a:r>
          </a:p>
        </p:txBody>
      </p:sp>
    </p:spTree>
    <p:extLst>
      <p:ext uri="{BB962C8B-B14F-4D97-AF65-F5344CB8AC3E}">
        <p14:creationId xmlns:p14="http://schemas.microsoft.com/office/powerpoint/2010/main" val="158281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947-B8BF-9EF0-4C77-E662C54F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iptables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(Step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11BA-E05F-5F00-0CEB-3467E89D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Operation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(on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your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VM,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which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works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as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router):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Rule: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sudo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iptables -A INPUT -p </a:t>
            </a:r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tcp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-m </a:t>
            </a:r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tcp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-m multiport ! --</a:t>
            </a:r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dports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8000 -j DROP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Explain: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Adding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restrict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incoming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traffic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TCP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protocol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“-m multiport 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means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including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numbers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“! --</a:t>
            </a:r>
            <a:r>
              <a:rPr lang="en-US" altLang="zh-CN" dirty="0" err="1">
                <a:latin typeface="Abadi MT Condensed Light" panose="020B0306030101010103" pitchFamily="34" charset="77"/>
              </a:rPr>
              <a:t>dports</a:t>
            </a:r>
            <a:r>
              <a:rPr lang="en-US" altLang="zh-CN" dirty="0">
                <a:latin typeface="Abadi MT Condensed Light" panose="020B0306030101010103" pitchFamily="34" charset="77"/>
              </a:rPr>
              <a:t> 8000 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means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excluding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8000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“-j DROP”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means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drops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 err="1">
                <a:latin typeface="Abadi MT Condensed Light" panose="020B0306030101010103" pitchFamily="34" charset="77"/>
              </a:rPr>
              <a:t>tcp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traffic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previous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included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port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numbers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(i.e.,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block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but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8000)</a:t>
            </a:r>
          </a:p>
        </p:txBody>
      </p:sp>
    </p:spTree>
    <p:extLst>
      <p:ext uri="{BB962C8B-B14F-4D97-AF65-F5344CB8AC3E}">
        <p14:creationId xmlns:p14="http://schemas.microsoft.com/office/powerpoint/2010/main" val="41088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A66B-411D-48A9-A455-AB665105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Documenting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AEF1-167D-B0FF-63A5-09BB9DEF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badi MT Condensed Light" panose="020B0306030101010103" pitchFamily="34" charset="77"/>
              </a:rPr>
              <a:t>When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update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wise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Document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did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/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Update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documents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already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have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TEST!!!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makes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sure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made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everything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8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1061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 MT Condensed Light</vt:lpstr>
      <vt:lpstr>Arial</vt:lpstr>
      <vt:lpstr>Calibri</vt:lpstr>
      <vt:lpstr>Calibri Light</vt:lpstr>
      <vt:lpstr>Office Theme</vt:lpstr>
      <vt:lpstr>Security Operations: Firewalls (Operation Part) CS-6967 Security Operations Jun Xu Fall 2022</vt:lpstr>
      <vt:lpstr>Recap of Last Lecture</vt:lpstr>
      <vt:lpstr>Today: Configure and Operate Firewalls for Our Single-node Network (In-class Practice)</vt:lpstr>
      <vt:lpstr>Discuss: How Would You Configure Your Firewall For this Network?</vt:lpstr>
      <vt:lpstr>Principle 1: Blocklist or Allowlist or a Mix </vt:lpstr>
      <vt:lpstr>Example Configuration On Principle 1 </vt:lpstr>
      <vt:lpstr>Operate on iptables following the Example Configuration (Step 1)</vt:lpstr>
      <vt:lpstr>Operate on iptables following the Example Configuration (Step 1)</vt:lpstr>
      <vt:lpstr>Principle 2: Always Documenting and Testing</vt:lpstr>
      <vt:lpstr>Principle 2 in Our Previous Example</vt:lpstr>
      <vt:lpstr>Operate on iptables Following the Example Configuration (Step 2)</vt:lpstr>
      <vt:lpstr>Operate on iptables following the Example Configuration (Step 2)</vt:lpstr>
      <vt:lpstr>Principle 3: Checking for Conflicting Rules</vt:lpstr>
      <vt:lpstr>Principle 3 in Our Previous Example</vt:lpstr>
      <vt:lpstr>Operate on iptables Following the Example Configuration (Step 3)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CS-6967 Security Operations Jun Xu Fall 2022</dc:title>
  <dc:creator>Jun Xu</dc:creator>
  <cp:lastModifiedBy>Jun Xu</cp:lastModifiedBy>
  <cp:revision>494</cp:revision>
  <dcterms:created xsi:type="dcterms:W3CDTF">2022-08-21T20:32:23Z</dcterms:created>
  <dcterms:modified xsi:type="dcterms:W3CDTF">2022-09-26T20:24:55Z</dcterms:modified>
</cp:coreProperties>
</file>