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80" r:id="rId4"/>
    <p:sldId id="278" r:id="rId5"/>
    <p:sldId id="279" r:id="rId6"/>
    <p:sldId id="28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42"/>
    <p:restoredTop sz="94694"/>
  </p:normalViewPr>
  <p:slideViewPr>
    <p:cSldViewPr snapToGrid="0">
      <p:cViewPr varScale="1">
        <p:scale>
          <a:sx n="98" d="100"/>
          <a:sy n="98" d="100"/>
        </p:scale>
        <p:origin x="200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F0BB2-4ED0-5340-9E33-11FFC14D9AA3}" type="datetimeFigureOut">
              <a:rPr lang="en-US" smtClean="0"/>
              <a:t>9/7/22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A7427-0DE8-3F4E-B38F-CD5F62BBF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24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246DF-253A-6EE5-5E1C-FDC9EF0DE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AF22A2-3A4B-652D-CAFB-B0E776FE4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DDCA0-EB9C-BCB7-EBF0-4CF52ED8C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1B96-F5B8-5E49-A08E-3C17ADF4ED59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1EEB7-4F3B-01EE-E9B8-D60184F15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FBDF5-8AB6-A110-A981-D56FA9DB7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46AB-981C-5148-937F-8127083AB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11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CE7FE-5688-D2B9-DDE5-C101AADF2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650606-2B81-1CE3-8644-F9817A44D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D000D-9A50-F9C8-6352-4B8EEFBC7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1B96-F5B8-5E49-A08E-3C17ADF4ED59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9059B-629C-13CA-A26B-764FA0F9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67867-6FD5-1D96-1585-7F2691979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46AB-981C-5148-937F-8127083AB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186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9AA876-F88E-F349-2936-CE50BA7226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0AF297-FF24-3488-F7B8-4D26284AD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0FED9-11B6-6AAE-F655-5AD7E3EFB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1B96-F5B8-5E49-A08E-3C17ADF4ED59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83476-5189-25B8-B0F4-CBB14C1BB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C21B8-A4FE-23E9-2437-7E44DFABB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46AB-981C-5148-937F-8127083AB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3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B5CF2-36DC-8E43-7285-61B05417C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3223B-5B1C-2E6C-76B8-DAA75507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9B1AF-CC78-EBF4-C7A9-58336E1B6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1B96-F5B8-5E49-A08E-3C17ADF4ED59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89E19-B90E-31BD-57C1-ECEF2AF28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B60E5-3EC2-7B67-9D44-E90ECC51B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46AB-981C-5148-937F-8127083AB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06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43DC1-9422-5820-B5A7-4D47A364E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1FDCF-74A4-21E3-3C99-0B19A2957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07A85-A924-CAD7-7147-98B0857C1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1B96-F5B8-5E49-A08E-3C17ADF4ED59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B90FF-F2D3-ADE3-B6AA-FEC3F0707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C4726-B03B-6F34-41B5-069B5A793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46AB-981C-5148-937F-8127083AB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422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4491F-4403-D5BB-F43C-18121A746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C4AC6-AB9B-09F4-BE94-BE9B45E888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CD226-0D2F-C3F2-34DB-1AC6E534C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689DA-2154-7D47-7D21-A415054B4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1B96-F5B8-5E49-A08E-3C17ADF4ED59}" type="datetimeFigureOut">
              <a:rPr lang="en-US" smtClean="0"/>
              <a:t>9/7/22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C01FA-C0AC-DDDA-159F-FBB57EE13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1C472-9782-4909-00A2-1FFBAF351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46AB-981C-5148-937F-8127083AB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50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1644D-2AD9-6FD3-4DBB-11637F547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3A145-545F-E1A0-CD0B-2BBD94815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F81697-7D9C-21BD-6576-526E76FAC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8E2B29-D744-9C0D-CBB3-DAC284827C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D3CD94-E155-BAB2-5B52-920DB79A05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199A1B-4551-3D81-4629-9714C4CF6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1B96-F5B8-5E49-A08E-3C17ADF4ED59}" type="datetimeFigureOut">
              <a:rPr lang="en-US" smtClean="0"/>
              <a:t>9/7/22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051B43-E8E0-882D-94F1-BCFEE5995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707BC2-C56B-95DE-41CA-CC8609634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46AB-981C-5148-937F-8127083AB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17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61569-9E6E-7061-318E-FBD78E8A6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EC5F63-8655-2786-1046-E3A21CDB0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1B96-F5B8-5E49-A08E-3C17ADF4ED59}" type="datetimeFigureOut">
              <a:rPr lang="en-US" smtClean="0"/>
              <a:t>9/7/22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AE8E9-6FCC-07E4-633E-C8B1E071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E2F650-7F12-8BE3-0A65-36E32E23B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46AB-981C-5148-937F-8127083AB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12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1DEEE1-171F-22ED-F554-50AD10477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1B96-F5B8-5E49-A08E-3C17ADF4ED59}" type="datetimeFigureOut">
              <a:rPr lang="en-US" smtClean="0"/>
              <a:t>9/7/22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1D401-4D2B-5947-B3EC-116A4471E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63B5B-BE5F-EDF3-46D3-9B669D92D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46AB-981C-5148-937F-8127083AB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69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6B795-3AB8-FAA1-6522-B32BD9239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B4C04-4743-CE6D-A1AC-FB255D79F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F9506-643C-9045-6DB2-42C723DA7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08A79-33E1-888A-4C8B-235D21942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1B96-F5B8-5E49-A08E-3C17ADF4ED59}" type="datetimeFigureOut">
              <a:rPr lang="en-US" smtClean="0"/>
              <a:t>9/7/22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B4EFF-60A8-AAAE-2C6F-445A413C8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6EA79-F62F-11DA-D987-C8BAC05F5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46AB-981C-5148-937F-8127083AB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35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AA8B4-99CD-CDDF-9CA5-2801EDFD1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51BE93-9B47-C4A8-E3A9-AF8519EA34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43ECD0-F966-BC07-FBE4-55700E0DA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07CF9-BACB-B0C2-2461-6815A6D24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1B96-F5B8-5E49-A08E-3C17ADF4ED59}" type="datetimeFigureOut">
              <a:rPr lang="en-US" smtClean="0"/>
              <a:t>9/7/22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24AF0-679E-4ED4-A6C1-EE9865ABD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19AFE-58F6-29E5-8DF4-4A8992CBD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46AB-981C-5148-937F-8127083AB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48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727435-B3E0-EBA5-479C-E021E5A8B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8A5BC-1086-B9D2-0419-B23D19E5D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EE698-EE0F-542B-93A4-C7A4336485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21B96-F5B8-5E49-A08E-3C17ADF4ED59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1C9C9-BAF9-A2E6-AD91-3CA90FEDF5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FDED4-B747-7EFB-3740-735F7BD507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446AB-981C-5148-937F-8127083AB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85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38EA1-5C86-3F8C-E638-0BAA1CE304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230" y="2235200"/>
            <a:ext cx="10414715" cy="2387600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Security Operations: Assignment</a:t>
            </a:r>
            <a:r>
              <a:rPr lang="zh-CN" altLang="en-US" b="1" dirty="0"/>
              <a:t> </a:t>
            </a:r>
            <a:r>
              <a:rPr lang="en-US" altLang="zh-CN" b="1" dirty="0"/>
              <a:t>1</a:t>
            </a:r>
            <a:br>
              <a:rPr lang="en-US" altLang="zh-CN" dirty="0"/>
            </a:br>
            <a:r>
              <a:rPr lang="en-US" altLang="zh-CN" sz="4400" dirty="0"/>
              <a:t>CS-6967</a:t>
            </a:r>
            <a:r>
              <a:rPr lang="zh-CN" altLang="en-US" sz="4400" dirty="0"/>
              <a:t> </a:t>
            </a:r>
            <a:r>
              <a:rPr lang="en-US" altLang="zh-CN" sz="4400" dirty="0"/>
              <a:t>Security</a:t>
            </a:r>
            <a:r>
              <a:rPr lang="zh-CN" altLang="en-US" sz="4400" dirty="0"/>
              <a:t> </a:t>
            </a:r>
            <a:r>
              <a:rPr lang="en-US" altLang="zh-CN" sz="4400" dirty="0"/>
              <a:t>Operations</a:t>
            </a:r>
            <a:br>
              <a:rPr lang="en-US" altLang="zh-CN" dirty="0"/>
            </a:br>
            <a:r>
              <a:rPr lang="en-US" altLang="zh-CN" sz="2700" dirty="0"/>
              <a:t>Jun</a:t>
            </a:r>
            <a:r>
              <a:rPr lang="zh-CN" altLang="en-US" sz="2700" dirty="0"/>
              <a:t> </a:t>
            </a:r>
            <a:r>
              <a:rPr lang="en-US" altLang="zh-CN" sz="2700" dirty="0"/>
              <a:t>Xu</a:t>
            </a:r>
            <a:br>
              <a:rPr lang="en-US" altLang="zh-CN" sz="2700" dirty="0"/>
            </a:br>
            <a:r>
              <a:rPr lang="en-US" altLang="zh-CN" sz="2700" dirty="0"/>
              <a:t>Fall</a:t>
            </a:r>
            <a:r>
              <a:rPr lang="zh-CN" altLang="en-US" sz="2700" dirty="0"/>
              <a:t> </a:t>
            </a:r>
            <a:r>
              <a:rPr lang="en-US" altLang="zh-CN" sz="2700" dirty="0"/>
              <a:t>2022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FA289C-8E1B-53BF-B8E7-89C16B724083}"/>
              </a:ext>
            </a:extLst>
          </p:cNvPr>
          <p:cNvSpPr txBox="1"/>
          <p:nvPr/>
        </p:nvSpPr>
        <p:spPr>
          <a:xfrm>
            <a:off x="4162697" y="10624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3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2D459-4454-238E-8610-94F06751F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badi MT Condensed Light" panose="020B0306030101010103" pitchFamily="34" charset="77"/>
              </a:rPr>
              <a:t>Recap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of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Last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Week</a:t>
            </a:r>
            <a:endParaRPr lang="en-US" dirty="0">
              <a:latin typeface="Abadi MT Condensed Light" panose="020B0306030101010103" pitchFamily="34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55292-DA39-309E-689A-398F4E562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44814" cy="4351338"/>
          </a:xfrm>
        </p:spPr>
        <p:txBody>
          <a:bodyPr/>
          <a:lstStyle/>
          <a:p>
            <a:r>
              <a:rPr lang="en-US" altLang="zh-CN" dirty="0">
                <a:latin typeface="Abadi MT Condensed Light" panose="020B0306030101010103" pitchFamily="34" charset="77"/>
              </a:rPr>
              <a:t>Understand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the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concepts,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techniques,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and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types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of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firewalls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endParaRPr lang="en-US" altLang="zh-CN" dirty="0">
              <a:latin typeface="Abadi MT Condensed Light" panose="020B0306030101010103" pitchFamily="34" charset="77"/>
            </a:endParaRPr>
          </a:p>
          <a:p>
            <a:r>
              <a:rPr lang="en-US" altLang="zh-CN" dirty="0">
                <a:latin typeface="Abadi MT Condensed Light" panose="020B0306030101010103" pitchFamily="34" charset="77"/>
              </a:rPr>
              <a:t>Get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familiar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with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firewall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configurations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and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operations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based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on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iptables</a:t>
            </a:r>
            <a:endParaRPr lang="en-US" dirty="0">
              <a:latin typeface="Abadi MT Condensed Light" panose="020B03060301010101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59237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8109A-812D-4FDE-8684-E100EDD2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badi MT Condensed Light" panose="020B0306030101010103" pitchFamily="34" charset="77"/>
              </a:rPr>
              <a:t>Today: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Explaining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Assignment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1</a:t>
            </a:r>
            <a:endParaRPr lang="en-US" dirty="0">
              <a:latin typeface="Abadi MT Condensed Light" panose="020B0306030101010103" pitchFamily="34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68AE8-578E-A492-C82F-DC0A47185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10363" cy="4351338"/>
          </a:xfrm>
        </p:spPr>
        <p:txBody>
          <a:bodyPr/>
          <a:lstStyle/>
          <a:p>
            <a:r>
              <a:rPr lang="en-US" altLang="zh-CN" dirty="0">
                <a:latin typeface="Abadi MT Condensed Light" panose="020B0306030101010103" pitchFamily="34" charset="77"/>
              </a:rPr>
              <a:t>Why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Spending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an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Entire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Lecture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on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the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Assignment</a:t>
            </a:r>
          </a:p>
          <a:p>
            <a:pPr lvl="1"/>
            <a:r>
              <a:rPr lang="en-US" altLang="zh-CN" dirty="0">
                <a:latin typeface="Abadi MT Condensed Light" panose="020B0306030101010103" pitchFamily="34" charset="77"/>
              </a:rPr>
              <a:t>Clarify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on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how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the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network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works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exactly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[all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future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coursework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depends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on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this]</a:t>
            </a:r>
          </a:p>
          <a:p>
            <a:pPr lvl="1"/>
            <a:r>
              <a:rPr lang="en-US" altLang="zh-CN" dirty="0">
                <a:latin typeface="Abadi MT Condensed Light" panose="020B0306030101010103" pitchFamily="34" charset="77"/>
              </a:rPr>
              <a:t>Clarity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the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configurations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of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the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network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[so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that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you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do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not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make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mistakes]</a:t>
            </a:r>
          </a:p>
          <a:p>
            <a:pPr lvl="1"/>
            <a:r>
              <a:rPr lang="en-US" altLang="zh-CN" dirty="0">
                <a:latin typeface="Abadi MT Condensed Light" panose="020B0306030101010103" pitchFamily="34" charset="77"/>
              </a:rPr>
              <a:t>Clarify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the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work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required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for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a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homework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[all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future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assignments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will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be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similar]</a:t>
            </a:r>
          </a:p>
        </p:txBody>
      </p:sp>
    </p:spTree>
    <p:extLst>
      <p:ext uri="{BB962C8B-B14F-4D97-AF65-F5344CB8AC3E}">
        <p14:creationId xmlns:p14="http://schemas.microsoft.com/office/powerpoint/2010/main" val="3280382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0BE36-2070-A04C-9D25-B71F29F6E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badi MT Condensed Light" panose="020B0306030101010103" pitchFamily="34" charset="77"/>
              </a:rPr>
              <a:t>Our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Current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Network</a:t>
            </a:r>
            <a:endParaRPr lang="en-US" dirty="0">
              <a:latin typeface="Abadi MT Condensed Light" panose="020B0306030101010103" pitchFamily="34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5C76C4-530E-C2F7-4DF4-9FE9CC78BEBA}"/>
              </a:ext>
            </a:extLst>
          </p:cNvPr>
          <p:cNvSpPr/>
          <p:nvPr/>
        </p:nvSpPr>
        <p:spPr>
          <a:xfrm>
            <a:off x="3200735" y="2193067"/>
            <a:ext cx="4784166" cy="14962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Host</a:t>
            </a:r>
            <a:r>
              <a:rPr lang="zh-CN" altLang="en-US" b="1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Machine</a:t>
            </a:r>
          </a:p>
          <a:p>
            <a:pPr algn="ctr"/>
            <a:r>
              <a:rPr lang="en-US" altLang="zh-CN" b="1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(</a:t>
            </a:r>
            <a:r>
              <a:rPr lang="en-US" altLang="zh-CN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Router</a:t>
            </a:r>
            <a:r>
              <a:rPr lang="en-US" altLang="zh-CN" b="1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)</a:t>
            </a:r>
            <a:endParaRPr lang="en-US" b="1" dirty="0">
              <a:solidFill>
                <a:schemeClr val="tx1"/>
              </a:solidFill>
              <a:latin typeface="Abadi MT Condensed Light" panose="020B0306030101010103" pitchFamily="34" charset="77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58619B3-BC1A-B616-6808-F64A541A6F68}"/>
              </a:ext>
            </a:extLst>
          </p:cNvPr>
          <p:cNvGrpSpPr/>
          <p:nvPr/>
        </p:nvGrpSpPr>
        <p:grpSpPr>
          <a:xfrm>
            <a:off x="260793" y="2382592"/>
            <a:ext cx="2176534" cy="1758971"/>
            <a:chOff x="260793" y="2382592"/>
            <a:chExt cx="2176534" cy="1758971"/>
          </a:xfrm>
        </p:grpSpPr>
        <p:pic>
          <p:nvPicPr>
            <p:cNvPr id="1026" name="Picture 2" descr="Global Computer Network, Internet Communication. 3d Render Stock  Illustration - Illustration of network, cluster: 135330436">
              <a:extLst>
                <a:ext uri="{FF2B5EF4-FFF2-40B4-BE49-F238E27FC236}">
                  <a16:creationId xmlns:a16="http://schemas.microsoft.com/office/drawing/2014/main" id="{91D96E4B-25AB-A240-9E9D-5D6C8E089CA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044"/>
            <a:stretch/>
          </p:blipFill>
          <p:spPr bwMode="auto">
            <a:xfrm>
              <a:off x="550033" y="2382592"/>
              <a:ext cx="1598054" cy="11172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2F0CFB9-94FC-68A4-7A6E-8021BB2F9DD2}"/>
                </a:ext>
              </a:extLst>
            </p:cNvPr>
            <p:cNvSpPr txBox="1"/>
            <p:nvPr/>
          </p:nvSpPr>
          <p:spPr>
            <a:xfrm>
              <a:off x="260793" y="3495232"/>
              <a:ext cx="21765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Abadi MT Condensed Light" panose="020B0306030101010103" pitchFamily="34" charset="77"/>
                </a:rPr>
                <a:t>The</a:t>
              </a:r>
              <a:r>
                <a:rPr lang="zh-CN" altLang="en-US" dirty="0">
                  <a:latin typeface="Abadi MT Condensed Light" panose="020B0306030101010103" pitchFamily="34" charset="77"/>
                </a:rPr>
                <a:t> </a:t>
              </a:r>
              <a:r>
                <a:rPr lang="en-US" altLang="zh-CN" dirty="0">
                  <a:latin typeface="Abadi MT Condensed Light" panose="020B0306030101010103" pitchFamily="34" charset="77"/>
                </a:rPr>
                <a:t>Internet</a:t>
              </a:r>
            </a:p>
            <a:p>
              <a:pPr algn="ctr"/>
              <a:r>
                <a:rPr lang="en-US" altLang="zh-CN" dirty="0">
                  <a:latin typeface="Abadi MT Condensed Light" panose="020B0306030101010103" pitchFamily="34" charset="77"/>
                </a:rPr>
                <a:t>(</a:t>
              </a:r>
              <a:r>
                <a:rPr lang="en-US" altLang="zh-CN" dirty="0">
                  <a:solidFill>
                    <a:srgbClr val="FF0000"/>
                  </a:solidFill>
                  <a:latin typeface="Abadi MT Condensed Light" panose="020B0306030101010103" pitchFamily="34" charset="77"/>
                </a:rPr>
                <a:t>where</a:t>
              </a:r>
              <a:r>
                <a:rPr lang="zh-CN" altLang="en-US" dirty="0">
                  <a:solidFill>
                    <a:srgbClr val="FF0000"/>
                  </a:solidFill>
                  <a:latin typeface="Abadi MT Condensed Light" panose="020B0306030101010103" pitchFamily="34" charset="77"/>
                </a:rPr>
                <a:t> </a:t>
              </a:r>
              <a:r>
                <a:rPr lang="en-US" altLang="zh-CN" dirty="0">
                  <a:solidFill>
                    <a:srgbClr val="FF0000"/>
                  </a:solidFill>
                  <a:latin typeface="Abadi MT Condensed Light" panose="020B0306030101010103" pitchFamily="34" charset="77"/>
                </a:rPr>
                <a:t>bad</a:t>
              </a:r>
              <a:r>
                <a:rPr lang="zh-CN" altLang="en-US" dirty="0">
                  <a:solidFill>
                    <a:srgbClr val="FF0000"/>
                  </a:solidFill>
                  <a:latin typeface="Abadi MT Condensed Light" panose="020B0306030101010103" pitchFamily="34" charset="77"/>
                </a:rPr>
                <a:t> </a:t>
              </a:r>
              <a:r>
                <a:rPr lang="en-US" altLang="zh-CN" dirty="0">
                  <a:solidFill>
                    <a:srgbClr val="FF0000"/>
                  </a:solidFill>
                  <a:latin typeface="Abadi MT Condensed Light" panose="020B0306030101010103" pitchFamily="34" charset="77"/>
                </a:rPr>
                <a:t>guys</a:t>
              </a:r>
              <a:r>
                <a:rPr lang="zh-CN" altLang="en-US" dirty="0">
                  <a:solidFill>
                    <a:srgbClr val="FF0000"/>
                  </a:solidFill>
                  <a:latin typeface="Abadi MT Condensed Light" panose="020B0306030101010103" pitchFamily="34" charset="77"/>
                </a:rPr>
                <a:t> </a:t>
              </a:r>
              <a:r>
                <a:rPr lang="en-US" altLang="zh-CN" dirty="0">
                  <a:solidFill>
                    <a:srgbClr val="FF0000"/>
                  </a:solidFill>
                  <a:latin typeface="Abadi MT Condensed Light" panose="020B0306030101010103" pitchFamily="34" charset="77"/>
                </a:rPr>
                <a:t>live</a:t>
              </a:r>
              <a:r>
                <a:rPr lang="en-US" altLang="zh-CN" dirty="0">
                  <a:latin typeface="Abadi MT Condensed Light" panose="020B0306030101010103" pitchFamily="34" charset="77"/>
                </a:rPr>
                <a:t>)</a:t>
              </a: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BEA7441-B64E-3941-C5CE-7ABD33793EC4}"/>
              </a:ext>
            </a:extLst>
          </p:cNvPr>
          <p:cNvCxnSpPr>
            <a:cxnSpLocks/>
            <a:stCxn id="1026" idx="3"/>
            <a:endCxn id="4" idx="1"/>
          </p:cNvCxnSpPr>
          <p:nvPr/>
        </p:nvCxnSpPr>
        <p:spPr>
          <a:xfrm>
            <a:off x="2148087" y="2941213"/>
            <a:ext cx="1052648" cy="0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3D62476-97FF-279A-319B-CBFED458CCED}"/>
              </a:ext>
            </a:extLst>
          </p:cNvPr>
          <p:cNvSpPr/>
          <p:nvPr/>
        </p:nvSpPr>
        <p:spPr>
          <a:xfrm>
            <a:off x="3200735" y="2556456"/>
            <a:ext cx="1493614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Physical</a:t>
            </a:r>
            <a:r>
              <a:rPr lang="zh-CN" altLang="en-US" sz="16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Network</a:t>
            </a:r>
            <a:r>
              <a:rPr lang="zh-CN" altLang="en-US" sz="16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 </a:t>
            </a:r>
            <a:endParaRPr lang="en-US" altLang="zh-CN" sz="1600" dirty="0">
              <a:solidFill>
                <a:schemeClr val="tx1"/>
              </a:solidFill>
              <a:latin typeface="Abadi MT Condensed Light" panose="020B0306030101010103" pitchFamily="34" charset="77"/>
            </a:endParaRP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Adapter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[</a:t>
            </a:r>
            <a:r>
              <a:rPr lang="en-US" altLang="zh-CN" sz="1600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Public</a:t>
            </a:r>
            <a:r>
              <a:rPr lang="zh-CN" altLang="en-US" sz="1600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IP</a:t>
            </a:r>
            <a:r>
              <a:rPr lang="en-US" altLang="zh-CN" sz="16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]</a:t>
            </a:r>
            <a:endParaRPr lang="en-US" sz="1600" dirty="0">
              <a:solidFill>
                <a:schemeClr val="tx1"/>
              </a:solidFill>
              <a:latin typeface="Abadi MT Condensed Light" panose="020B0306030101010103" pitchFamily="34" charset="77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C20950-87AF-6EEF-81A1-EFACDA601AEF}"/>
              </a:ext>
            </a:extLst>
          </p:cNvPr>
          <p:cNvSpPr/>
          <p:nvPr/>
        </p:nvSpPr>
        <p:spPr>
          <a:xfrm>
            <a:off x="6356226" y="2280687"/>
            <a:ext cx="4784166" cy="149629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altLang="zh-CN" b="1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Virtual</a:t>
            </a:r>
            <a:r>
              <a:rPr lang="zh-CN" altLang="en-US" b="1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Machine</a:t>
            </a:r>
          </a:p>
          <a:p>
            <a:pPr algn="r"/>
            <a:r>
              <a:rPr lang="en-US" altLang="zh-CN" b="1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(</a:t>
            </a:r>
            <a:r>
              <a:rPr lang="en-US" altLang="zh-CN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Web</a:t>
            </a:r>
            <a:r>
              <a:rPr lang="zh-CN" altLang="en-US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Server</a:t>
            </a:r>
            <a:r>
              <a:rPr lang="en-US" altLang="zh-CN" b="1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)</a:t>
            </a:r>
            <a:endParaRPr lang="en-US" b="1" dirty="0">
              <a:solidFill>
                <a:schemeClr val="tx1"/>
              </a:solidFill>
              <a:latin typeface="Abadi MT Condensed Light" panose="020B0306030101010103" pitchFamily="34" charset="77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7C380C-4699-BE96-CD5A-1256CA552D40}"/>
              </a:ext>
            </a:extLst>
          </p:cNvPr>
          <p:cNvSpPr/>
          <p:nvPr/>
        </p:nvSpPr>
        <p:spPr>
          <a:xfrm>
            <a:off x="8347420" y="2567722"/>
            <a:ext cx="1493614" cy="824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Virtual</a:t>
            </a:r>
            <a:r>
              <a:rPr lang="zh-CN" altLang="en-US" sz="16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Network</a:t>
            </a:r>
            <a:r>
              <a:rPr lang="zh-CN" altLang="en-US" sz="16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 </a:t>
            </a:r>
            <a:endParaRPr lang="en-US" altLang="zh-CN" sz="1600" dirty="0">
              <a:solidFill>
                <a:schemeClr val="tx1"/>
              </a:solidFill>
              <a:latin typeface="Abadi MT Condensed Light" panose="020B0306030101010103" pitchFamily="34" charset="77"/>
            </a:endParaRP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Adapter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[</a:t>
            </a:r>
            <a:r>
              <a:rPr lang="en-US" altLang="zh-CN" sz="1600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Local</a:t>
            </a:r>
            <a:r>
              <a:rPr lang="zh-CN" altLang="en-US" sz="1600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IP</a:t>
            </a:r>
            <a:r>
              <a:rPr lang="en-US" altLang="zh-CN" sz="16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]</a:t>
            </a:r>
            <a:endParaRPr lang="en-US" sz="1600" dirty="0">
              <a:solidFill>
                <a:schemeClr val="tx1"/>
              </a:solidFill>
              <a:latin typeface="Abadi MT Condensed Light" panose="020B0306030101010103" pitchFamily="34" charset="7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C59DCCA-ACC1-8B6E-5BA3-20F0BB699EA6}"/>
              </a:ext>
            </a:extLst>
          </p:cNvPr>
          <p:cNvSpPr/>
          <p:nvPr/>
        </p:nvSpPr>
        <p:spPr>
          <a:xfrm>
            <a:off x="6397379" y="2342097"/>
            <a:ext cx="1493614" cy="49837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Network Address Translation</a:t>
            </a:r>
            <a:r>
              <a:rPr lang="zh-CN" altLang="en-US" sz="16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(NAT)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4200110-1140-8B80-9B47-F2D4B326F2DE}"/>
              </a:ext>
            </a:extLst>
          </p:cNvPr>
          <p:cNvCxnSpPr>
            <a:cxnSpLocks/>
            <a:stCxn id="14" idx="3"/>
            <a:endCxn id="18" idx="1"/>
          </p:cNvCxnSpPr>
          <p:nvPr/>
        </p:nvCxnSpPr>
        <p:spPr>
          <a:xfrm>
            <a:off x="4694349" y="2968580"/>
            <a:ext cx="3653071" cy="11266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01F35EA-6746-54B4-EBDB-6704937248C6}"/>
              </a:ext>
            </a:extLst>
          </p:cNvPr>
          <p:cNvSpPr txBox="1"/>
          <p:nvPr/>
        </p:nvSpPr>
        <p:spPr>
          <a:xfrm>
            <a:off x="6494925" y="3042150"/>
            <a:ext cx="1671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badi MT Condensed Light" panose="020B0306030101010103" pitchFamily="34" charset="77"/>
              </a:rPr>
              <a:t>Port</a:t>
            </a:r>
            <a:r>
              <a:rPr lang="zh-CN" altLang="en-US" sz="1600" dirty="0">
                <a:latin typeface="Abadi MT Condensed Light" panose="020B0306030101010103" pitchFamily="34" charset="77"/>
              </a:rPr>
              <a:t> </a:t>
            </a:r>
            <a:r>
              <a:rPr lang="en-US" altLang="zh-CN" sz="1600" dirty="0">
                <a:latin typeface="Abadi MT Condensed Light" panose="020B0306030101010103" pitchFamily="34" charset="77"/>
              </a:rPr>
              <a:t>Forwarding</a:t>
            </a:r>
            <a:endParaRPr lang="en-US" sz="1600" dirty="0">
              <a:latin typeface="Abadi MT Condensed Light" panose="020B0306030101010103" pitchFamily="34" charset="77"/>
            </a:endParaRPr>
          </a:p>
        </p:txBody>
      </p:sp>
      <p:sp>
        <p:nvSpPr>
          <p:cNvPr id="26" name="Rounded Rectangular Callout 25">
            <a:extLst>
              <a:ext uri="{FF2B5EF4-FFF2-40B4-BE49-F238E27FC236}">
                <a16:creationId xmlns:a16="http://schemas.microsoft.com/office/drawing/2014/main" id="{22DEC178-45CA-DDD2-FA6B-402FB96F03E3}"/>
              </a:ext>
            </a:extLst>
          </p:cNvPr>
          <p:cNvSpPr/>
          <p:nvPr/>
        </p:nvSpPr>
        <p:spPr>
          <a:xfrm>
            <a:off x="7038304" y="283335"/>
            <a:ext cx="4102088" cy="1197735"/>
          </a:xfrm>
          <a:prstGeom prst="wedgeRoundRectCallout">
            <a:avLst>
              <a:gd name="adj1" fmla="val -7804"/>
              <a:gd name="adj2" fmla="val 145296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The</a:t>
            </a:r>
            <a:r>
              <a:rPr lang="zh-CN" altLang="en-US" sz="20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NAT</a:t>
            </a:r>
            <a:r>
              <a:rPr lang="zh-CN" altLang="en-US" sz="20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is</a:t>
            </a:r>
            <a:r>
              <a:rPr lang="zh-CN" altLang="en-US" sz="20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a</a:t>
            </a:r>
            <a:r>
              <a:rPr lang="zh-CN" altLang="en-US" sz="20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device</a:t>
            </a:r>
            <a:r>
              <a:rPr lang="zh-CN" altLang="en-US" sz="20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tied</a:t>
            </a:r>
            <a:r>
              <a:rPr lang="zh-CN" altLang="en-US" sz="20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to</a:t>
            </a:r>
            <a:r>
              <a:rPr lang="zh-CN" altLang="en-US" sz="20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this</a:t>
            </a:r>
            <a:r>
              <a:rPr lang="zh-CN" altLang="en-US" sz="20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virtual</a:t>
            </a:r>
            <a:r>
              <a:rPr lang="zh-CN" altLang="en-US" sz="20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machine,</a:t>
            </a:r>
            <a:r>
              <a:rPr lang="zh-CN" altLang="en-US" sz="20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meaning</a:t>
            </a:r>
            <a:r>
              <a:rPr lang="zh-CN" altLang="en-US" sz="20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that</a:t>
            </a:r>
            <a:r>
              <a:rPr lang="zh-CN" altLang="en-US" sz="20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different</a:t>
            </a:r>
            <a:r>
              <a:rPr lang="zh-CN" altLang="en-US" sz="20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NAT-based</a:t>
            </a:r>
            <a:r>
              <a:rPr lang="zh-CN" altLang="en-US" sz="20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VMs</a:t>
            </a:r>
            <a:r>
              <a:rPr lang="zh-CN" altLang="en-US" sz="20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cannot</a:t>
            </a:r>
            <a:r>
              <a:rPr lang="zh-CN" altLang="en-US" sz="20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talk</a:t>
            </a:r>
            <a:r>
              <a:rPr lang="zh-CN" altLang="en-US" sz="20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to</a:t>
            </a:r>
            <a:r>
              <a:rPr lang="zh-CN" altLang="en-US" sz="20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each</a:t>
            </a:r>
            <a:r>
              <a:rPr lang="zh-CN" altLang="en-US" sz="20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other</a:t>
            </a:r>
            <a:endParaRPr lang="en-US" sz="2000" dirty="0">
              <a:solidFill>
                <a:srgbClr val="7030A0"/>
              </a:solidFill>
              <a:latin typeface="Abadi MT Condensed Light" panose="020B03060301010101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92985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0BE36-2070-A04C-9D25-B71F29F6E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badi MT Condensed Light" panose="020B0306030101010103" pitchFamily="34" charset="77"/>
              </a:rPr>
              <a:t>Upgrading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Our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Network</a:t>
            </a:r>
            <a:endParaRPr lang="en-US" dirty="0">
              <a:latin typeface="Abadi MT Condensed Light" panose="020B0306030101010103" pitchFamily="34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5C76C4-530E-C2F7-4DF4-9FE9CC78BEBA}"/>
              </a:ext>
            </a:extLst>
          </p:cNvPr>
          <p:cNvSpPr/>
          <p:nvPr/>
        </p:nvSpPr>
        <p:spPr>
          <a:xfrm>
            <a:off x="238259" y="1745673"/>
            <a:ext cx="11745533" cy="444137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altLang="zh-CN" b="1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VirtualBox</a:t>
            </a:r>
            <a:endParaRPr lang="en-US" b="1" dirty="0">
              <a:solidFill>
                <a:schemeClr val="tx1"/>
              </a:solidFill>
              <a:latin typeface="Abadi MT Condensed Light" panose="020B0306030101010103" pitchFamily="34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49739-ABD5-1761-31F7-21F3583B4333}"/>
              </a:ext>
            </a:extLst>
          </p:cNvPr>
          <p:cNvSpPr/>
          <p:nvPr/>
        </p:nvSpPr>
        <p:spPr>
          <a:xfrm>
            <a:off x="2859277" y="4217014"/>
            <a:ext cx="1719162" cy="6697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rgbClr val="7030A0"/>
                </a:solidFill>
                <a:latin typeface="Abadi MT Condensed Light" panose="020B0306030101010103" pitchFamily="34" charset="77"/>
              </a:rPr>
              <a:t>OpenWrt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VM</a:t>
            </a:r>
          </a:p>
          <a:p>
            <a:pPr algn="ctr"/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(Router)</a:t>
            </a:r>
            <a:endParaRPr lang="en-US" dirty="0">
              <a:solidFill>
                <a:srgbClr val="7030A0"/>
              </a:solidFill>
              <a:latin typeface="Abadi MT Condensed Light" panose="020B0306030101010103" pitchFamily="34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BA469E-E44D-B4CA-7373-424D24F4E00B}"/>
              </a:ext>
            </a:extLst>
          </p:cNvPr>
          <p:cNvSpPr/>
          <p:nvPr/>
        </p:nvSpPr>
        <p:spPr>
          <a:xfrm>
            <a:off x="676475" y="1945149"/>
            <a:ext cx="4784166" cy="149629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b="1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WAN</a:t>
            </a:r>
            <a:r>
              <a:rPr lang="zh-CN" altLang="en-US" b="1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(</a:t>
            </a:r>
            <a:r>
              <a:rPr lang="en-US" altLang="zh-CN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External</a:t>
            </a:r>
            <a:r>
              <a:rPr lang="zh-CN" altLang="en-US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Network,</a:t>
            </a:r>
            <a:r>
              <a:rPr lang="zh-CN" altLang="en-US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simulating</a:t>
            </a:r>
            <a:r>
              <a:rPr lang="zh-CN" altLang="en-US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Internet</a:t>
            </a:r>
            <a:r>
              <a:rPr lang="en-US" altLang="zh-CN" b="1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)</a:t>
            </a:r>
            <a:endParaRPr lang="en-US" b="1" dirty="0">
              <a:solidFill>
                <a:schemeClr val="tx1"/>
              </a:solidFill>
              <a:latin typeface="Abadi MT Condensed Light" panose="020B0306030101010103" pitchFamily="34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3E69F3-1772-08B6-7FFC-44A1AEAEABCA}"/>
              </a:ext>
            </a:extLst>
          </p:cNvPr>
          <p:cNvSpPr/>
          <p:nvPr/>
        </p:nvSpPr>
        <p:spPr>
          <a:xfrm>
            <a:off x="5175495" y="4551865"/>
            <a:ext cx="4784166" cy="149629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altLang="zh-CN" b="1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LAN</a:t>
            </a:r>
            <a:r>
              <a:rPr lang="zh-CN" altLang="en-US" b="1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(</a:t>
            </a:r>
            <a:r>
              <a:rPr lang="en-US" altLang="zh-CN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Internal</a:t>
            </a:r>
            <a:r>
              <a:rPr lang="zh-CN" altLang="en-US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Network,</a:t>
            </a:r>
            <a:r>
              <a:rPr lang="zh-CN" altLang="en-US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simulating</a:t>
            </a:r>
            <a:r>
              <a:rPr lang="zh-CN" altLang="en-US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business</a:t>
            </a:r>
            <a:r>
              <a:rPr lang="zh-CN" altLang="en-US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network</a:t>
            </a:r>
            <a:r>
              <a:rPr lang="en-US" altLang="zh-CN" b="1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C92B37-1BFC-472B-BA20-270C9C1DAD77}"/>
              </a:ext>
            </a:extLst>
          </p:cNvPr>
          <p:cNvSpPr/>
          <p:nvPr/>
        </p:nvSpPr>
        <p:spPr>
          <a:xfrm>
            <a:off x="1751694" y="2489669"/>
            <a:ext cx="1107583" cy="3090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KALI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Linux</a:t>
            </a:r>
            <a:endParaRPr lang="en-US" dirty="0">
              <a:solidFill>
                <a:srgbClr val="7030A0"/>
              </a:solidFill>
              <a:latin typeface="Abadi MT Condensed Light" panose="020B0306030101010103" pitchFamily="34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8E37F4-D3A4-18D3-896E-162E8150BB6D}"/>
              </a:ext>
            </a:extLst>
          </p:cNvPr>
          <p:cNvSpPr/>
          <p:nvPr/>
        </p:nvSpPr>
        <p:spPr>
          <a:xfrm>
            <a:off x="8401653" y="5387412"/>
            <a:ext cx="1493614" cy="4314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…</a:t>
            </a:r>
            <a:endParaRPr lang="en-US" dirty="0">
              <a:solidFill>
                <a:srgbClr val="7030A0"/>
              </a:solidFill>
              <a:latin typeface="Abadi MT Condensed Light" panose="020B0306030101010103" pitchFamily="34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B8A0F6-ADB4-1657-FA22-6DEF404385D7}"/>
              </a:ext>
            </a:extLst>
          </p:cNvPr>
          <p:cNvSpPr/>
          <p:nvPr/>
        </p:nvSpPr>
        <p:spPr>
          <a:xfrm>
            <a:off x="3689797" y="2884429"/>
            <a:ext cx="1770844" cy="5630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Virtual</a:t>
            </a:r>
            <a:r>
              <a:rPr lang="zh-CN" altLang="en-US" sz="16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Network</a:t>
            </a:r>
            <a:r>
              <a:rPr lang="zh-CN" altLang="en-US" sz="16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 </a:t>
            </a:r>
            <a:endParaRPr lang="en-US" altLang="zh-CN" sz="1600" dirty="0">
              <a:solidFill>
                <a:schemeClr val="tx1"/>
              </a:solidFill>
              <a:latin typeface="Abadi MT Condensed Light" panose="020B0306030101010103" pitchFamily="34" charset="77"/>
            </a:endParaRP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Adapter</a:t>
            </a:r>
            <a:r>
              <a:rPr lang="zh-CN" altLang="en-US" sz="16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(NAT</a:t>
            </a:r>
            <a:r>
              <a:rPr lang="zh-CN" altLang="en-US" sz="16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Network)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D7E45F-AAE6-A49F-2625-03EE51FC8B99}"/>
              </a:ext>
            </a:extLst>
          </p:cNvPr>
          <p:cNvSpPr/>
          <p:nvPr/>
        </p:nvSpPr>
        <p:spPr>
          <a:xfrm>
            <a:off x="5175495" y="5496635"/>
            <a:ext cx="1493614" cy="5630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Virtual</a:t>
            </a:r>
            <a:r>
              <a:rPr lang="zh-CN" altLang="en-US" sz="16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Network</a:t>
            </a:r>
            <a:r>
              <a:rPr lang="zh-CN" altLang="en-US" sz="16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 </a:t>
            </a:r>
            <a:endParaRPr lang="en-US" altLang="zh-CN" sz="1600" dirty="0">
              <a:solidFill>
                <a:schemeClr val="tx1"/>
              </a:solidFill>
              <a:latin typeface="Abadi MT Condensed Light" panose="020B0306030101010103" pitchFamily="34" charset="77"/>
            </a:endParaRP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Adapter</a:t>
            </a:r>
            <a:r>
              <a:rPr lang="zh-CN" altLang="en-US" sz="16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(Host-Only)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55A0E1-B189-A8A9-F982-0FECF3858716}"/>
              </a:ext>
            </a:extLst>
          </p:cNvPr>
          <p:cNvSpPr/>
          <p:nvPr/>
        </p:nvSpPr>
        <p:spPr>
          <a:xfrm>
            <a:off x="978794" y="2998238"/>
            <a:ext cx="1107583" cy="3090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…</a:t>
            </a:r>
            <a:endParaRPr lang="en-US" dirty="0">
              <a:solidFill>
                <a:srgbClr val="7030A0"/>
              </a:solidFill>
              <a:latin typeface="Abadi MT Condensed Light" panose="020B0306030101010103" pitchFamily="34" charset="7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AB8601-0BD5-D730-B7B1-91E97215C345}"/>
              </a:ext>
            </a:extLst>
          </p:cNvPr>
          <p:cNvSpPr/>
          <p:nvPr/>
        </p:nvSpPr>
        <p:spPr>
          <a:xfrm>
            <a:off x="7016507" y="4900985"/>
            <a:ext cx="1493614" cy="4314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rgbClr val="7030A0"/>
                </a:solidFill>
                <a:latin typeface="Abadi MT Condensed Light" panose="020B0306030101010103" pitchFamily="34" charset="77"/>
              </a:rPr>
              <a:t>WebGoat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Server</a:t>
            </a:r>
            <a:endParaRPr lang="en-US" dirty="0">
              <a:solidFill>
                <a:srgbClr val="7030A0"/>
              </a:solidFill>
              <a:latin typeface="Abadi MT Condensed Light" panose="020B0306030101010103" pitchFamily="34" charset="77"/>
            </a:endParaRP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A33127F5-D128-EF5C-FBC9-F25C52AA9E42}"/>
              </a:ext>
            </a:extLst>
          </p:cNvPr>
          <p:cNvCxnSpPr>
            <a:stCxn id="10" idx="2"/>
            <a:endCxn id="5" idx="0"/>
          </p:cNvCxnSpPr>
          <p:nvPr/>
        </p:nvCxnSpPr>
        <p:spPr>
          <a:xfrm rot="5400000">
            <a:off x="3762253" y="3404047"/>
            <a:ext cx="769573" cy="856361"/>
          </a:xfrm>
          <a:prstGeom prst="curvedConnector3">
            <a:avLst/>
          </a:prstGeom>
          <a:ln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345A921E-CAF2-327B-A45A-42A840174535}"/>
              </a:ext>
            </a:extLst>
          </p:cNvPr>
          <p:cNvCxnSpPr>
            <a:cxnSpLocks/>
            <a:stCxn id="8" idx="0"/>
            <a:endCxn id="10" idx="1"/>
          </p:cNvCxnSpPr>
          <p:nvPr/>
        </p:nvCxnSpPr>
        <p:spPr>
          <a:xfrm rot="16200000" flipH="1">
            <a:off x="2659508" y="2135647"/>
            <a:ext cx="676266" cy="1384311"/>
          </a:xfrm>
          <a:prstGeom prst="curvedConnector4">
            <a:avLst>
              <a:gd name="adj1" fmla="val -33803"/>
              <a:gd name="adj2" fmla="val 70002"/>
            </a:avLst>
          </a:prstGeom>
          <a:ln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9956043C-0591-7559-1D3B-0CC049830D01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>
            <a:off x="2086377" y="3152785"/>
            <a:ext cx="1603420" cy="13150"/>
          </a:xfrm>
          <a:prstGeom prst="curvedConnector3">
            <a:avLst/>
          </a:prstGeom>
          <a:ln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1C51A7AE-24A2-94E5-8F43-4C98D6BFD877}"/>
              </a:ext>
            </a:extLst>
          </p:cNvPr>
          <p:cNvCxnSpPr>
            <a:stCxn id="5" idx="2"/>
            <a:endCxn id="11" idx="1"/>
          </p:cNvCxnSpPr>
          <p:nvPr/>
        </p:nvCxnSpPr>
        <p:spPr>
          <a:xfrm rot="16200000" flipH="1">
            <a:off x="4001463" y="4604109"/>
            <a:ext cx="891426" cy="1456637"/>
          </a:xfrm>
          <a:prstGeom prst="curvedConnector2">
            <a:avLst/>
          </a:prstGeom>
          <a:ln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79EEB99C-421B-355D-9B26-B26A55E4A309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 flipV="1">
            <a:off x="6669109" y="5116706"/>
            <a:ext cx="347398" cy="661435"/>
          </a:xfrm>
          <a:prstGeom prst="curvedConnector3">
            <a:avLst/>
          </a:prstGeom>
          <a:ln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71E526B9-5A2E-BDDA-ECD1-C83380F644FE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 flipV="1">
            <a:off x="6669109" y="5603133"/>
            <a:ext cx="1732544" cy="175008"/>
          </a:xfrm>
          <a:prstGeom prst="curvedConnector3">
            <a:avLst>
              <a:gd name="adj1" fmla="val 50000"/>
            </a:avLst>
          </a:prstGeom>
          <a:ln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345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3509D-77DB-29A2-2921-9A46F0063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badi MT Condensed Light" panose="020B0306030101010103" pitchFamily="34" charset="77"/>
              </a:rPr>
              <a:t>Assignment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Description</a:t>
            </a:r>
            <a:endParaRPr lang="en-US" dirty="0">
              <a:latin typeface="Abadi MT Condensed Light" panose="020B0306030101010103" pitchFamily="34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0334A-8192-52B0-ED6F-E98413E28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936" y="1851750"/>
            <a:ext cx="11702143" cy="4351338"/>
          </a:xfrm>
        </p:spPr>
        <p:txBody>
          <a:bodyPr/>
          <a:lstStyle/>
          <a:p>
            <a:r>
              <a:rPr lang="en-US" altLang="zh-CN" dirty="0">
                <a:latin typeface="Abadi MT Condensed Light" panose="020B0306030101010103" pitchFamily="34" charset="77"/>
              </a:rPr>
              <a:t>Design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Firewall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Rules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for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the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 err="1">
                <a:latin typeface="Abadi MT Condensed Light" panose="020B0306030101010103" pitchFamily="34" charset="77"/>
              </a:rPr>
              <a:t>WebGoat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server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[business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goals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of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the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server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will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be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provided]</a:t>
            </a:r>
          </a:p>
          <a:p>
            <a:pPr lvl="1"/>
            <a:r>
              <a:rPr lang="en-US" altLang="zh-CN" dirty="0">
                <a:latin typeface="Abadi MT Condensed Light" panose="020B0306030101010103" pitchFamily="34" charset="77"/>
              </a:rPr>
              <a:t>Document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the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rules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you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designed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and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the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reason(s)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for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each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rule</a:t>
            </a:r>
          </a:p>
          <a:p>
            <a:r>
              <a:rPr lang="en-US" altLang="zh-CN" dirty="0">
                <a:latin typeface="Abadi MT Condensed Light" panose="020B0306030101010103" pitchFamily="34" charset="77"/>
              </a:rPr>
              <a:t>Implement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the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Firewall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Rules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at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the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 err="1">
                <a:latin typeface="Abadi MT Condensed Light" panose="020B0306030101010103" pitchFamily="34" charset="77"/>
              </a:rPr>
              <a:t>OpenWrt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Router</a:t>
            </a:r>
          </a:p>
          <a:p>
            <a:pPr lvl="1"/>
            <a:r>
              <a:rPr lang="en-US" altLang="zh-CN" dirty="0">
                <a:latin typeface="Abadi MT Condensed Light" panose="020B0306030101010103" pitchFamily="34" charset="77"/>
              </a:rPr>
              <a:t>Document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how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you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implement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the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rules</a:t>
            </a:r>
          </a:p>
          <a:p>
            <a:pPr lvl="2"/>
            <a:r>
              <a:rPr lang="en-US" altLang="zh-CN" dirty="0">
                <a:latin typeface="Abadi MT Condensed Light" panose="020B0306030101010103" pitchFamily="34" charset="77"/>
              </a:rPr>
              <a:t>If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you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used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commands/scripts,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document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those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commands/scripts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and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where/how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you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run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those</a:t>
            </a:r>
          </a:p>
          <a:p>
            <a:pPr lvl="2"/>
            <a:r>
              <a:rPr lang="en-US" altLang="zh-CN" dirty="0">
                <a:latin typeface="Abadi MT Condensed Light" panose="020B0306030101010103" pitchFamily="34" charset="77"/>
              </a:rPr>
              <a:t>If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you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used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GUI-based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 err="1">
                <a:latin typeface="Abadi MT Condensed Light" panose="020B0306030101010103" pitchFamily="34" charset="77"/>
              </a:rPr>
              <a:t>OpenWrt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interfaces,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screenshots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your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rules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endParaRPr lang="en-US" altLang="zh-CN" dirty="0">
              <a:latin typeface="Abadi MT Condensed Light" panose="020B0306030101010103" pitchFamily="34" charset="77"/>
            </a:endParaRPr>
          </a:p>
          <a:p>
            <a:r>
              <a:rPr lang="en-US" altLang="zh-CN" dirty="0">
                <a:latin typeface="Abadi MT Condensed Light" panose="020B0306030101010103" pitchFamily="34" charset="77"/>
              </a:rPr>
              <a:t>Test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the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Firewall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Rules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are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implemented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correctly</a:t>
            </a:r>
          </a:p>
          <a:p>
            <a:pPr lvl="1"/>
            <a:r>
              <a:rPr lang="en-US" altLang="zh-CN" dirty="0">
                <a:latin typeface="Abadi MT Condensed Light" panose="020B0306030101010103" pitchFamily="34" charset="77"/>
              </a:rPr>
              <a:t>Document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how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you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test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the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rules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and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screenshot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the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results</a:t>
            </a:r>
          </a:p>
          <a:p>
            <a:r>
              <a:rPr lang="en-US" altLang="zh-CN" dirty="0">
                <a:latin typeface="Abadi MT Condensed Light" panose="020B0306030101010103" pitchFamily="34" charset="77"/>
              </a:rPr>
              <a:t>Submit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a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PDF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file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documenting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the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above</a:t>
            </a:r>
          </a:p>
        </p:txBody>
      </p:sp>
    </p:spTree>
    <p:extLst>
      <p:ext uri="{BB962C8B-B14F-4D97-AF65-F5344CB8AC3E}">
        <p14:creationId xmlns:p14="http://schemas.microsoft.com/office/powerpoint/2010/main" val="731275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2065</TotalTime>
  <Words>307</Words>
  <Application>Microsoft Macintosh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Abadi MT Condensed Light</vt:lpstr>
      <vt:lpstr>Arial</vt:lpstr>
      <vt:lpstr>Calibri</vt:lpstr>
      <vt:lpstr>Calibri Light</vt:lpstr>
      <vt:lpstr>Office Theme</vt:lpstr>
      <vt:lpstr>Security Operations: Assignment 1 CS-6967 Security Operations Jun Xu Fall 2022</vt:lpstr>
      <vt:lpstr>Recap of Last Week</vt:lpstr>
      <vt:lpstr>Today: Explaining Assignment 1</vt:lpstr>
      <vt:lpstr>Our Current Network</vt:lpstr>
      <vt:lpstr>Upgrading Our Network</vt:lpstr>
      <vt:lpstr>Assignment Description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CS-6967 Security Operations Jun Xu Fall 2022</dc:title>
  <dc:creator>Jun Xu</dc:creator>
  <cp:lastModifiedBy>Jun Xu</cp:lastModifiedBy>
  <cp:revision>444</cp:revision>
  <dcterms:created xsi:type="dcterms:W3CDTF">2022-08-21T20:32:23Z</dcterms:created>
  <dcterms:modified xsi:type="dcterms:W3CDTF">2022-09-07T20:44:44Z</dcterms:modified>
</cp:coreProperties>
</file>