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82" r:id="rId3"/>
    <p:sldId id="283" r:id="rId4"/>
    <p:sldId id="284" r:id="rId5"/>
    <p:sldId id="285" r:id="rId6"/>
    <p:sldId id="286" r:id="rId7"/>
    <p:sldId id="287" r:id="rId8"/>
    <p:sldId id="257" r:id="rId9"/>
    <p:sldId id="258" r:id="rId10"/>
    <p:sldId id="259" r:id="rId11"/>
    <p:sldId id="260" r:id="rId12"/>
    <p:sldId id="261" r:id="rId13"/>
    <p:sldId id="262" r:id="rId14"/>
    <p:sldId id="263" r:id="rId15"/>
    <p:sldId id="268" r:id="rId16"/>
    <p:sldId id="264" r:id="rId17"/>
    <p:sldId id="267" r:id="rId18"/>
    <p:sldId id="288" r:id="rId19"/>
    <p:sldId id="289" r:id="rId20"/>
    <p:sldId id="291" r:id="rId21"/>
    <p:sldId id="293" r:id="rId22"/>
    <p:sldId id="294" r:id="rId23"/>
    <p:sldId id="295" r:id="rId24"/>
    <p:sldId id="296" r:id="rId25"/>
    <p:sldId id="299" r:id="rId26"/>
    <p:sldId id="329" r:id="rId27"/>
    <p:sldId id="330" r:id="rId28"/>
    <p:sldId id="331" r:id="rId29"/>
    <p:sldId id="333" r:id="rId30"/>
    <p:sldId id="334" r:id="rId31"/>
    <p:sldId id="332" r:id="rId32"/>
    <p:sldId id="300" r:id="rId33"/>
    <p:sldId id="335" r:id="rId34"/>
    <p:sldId id="336" r:id="rId35"/>
    <p:sldId id="337" r:id="rId36"/>
    <p:sldId id="33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05"/>
    <p:restoredTop sz="94681"/>
  </p:normalViewPr>
  <p:slideViewPr>
    <p:cSldViewPr snapToGrid="0">
      <p:cViewPr>
        <p:scale>
          <a:sx n="98" d="100"/>
          <a:sy n="98" d="100"/>
        </p:scale>
        <p:origin x="4400" y="2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F0BB2-4ED0-5340-9E33-11FFC14D9AA3}" type="datetimeFigureOut">
              <a:rPr lang="en-US" smtClean="0"/>
              <a:t>9/12/22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EA7427-0DE8-3F4E-B38F-CD5F62BBF4B4}" type="slidenum">
              <a:rPr lang="en-US" smtClean="0"/>
              <a:t>‹#›</a:t>
            </a:fld>
            <a:endParaRPr lang="en-US"/>
          </a:p>
        </p:txBody>
      </p:sp>
    </p:spTree>
    <p:extLst>
      <p:ext uri="{BB962C8B-B14F-4D97-AF65-F5344CB8AC3E}">
        <p14:creationId xmlns:p14="http://schemas.microsoft.com/office/powerpoint/2010/main" val="1107024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A16137E-3B8A-744D-4072-91E9EFCA69BF}"/>
              </a:ext>
            </a:extLst>
          </p:cNvPr>
          <p:cNvSpPr>
            <a:spLocks noGrp="1" noChangeArrowheads="1"/>
          </p:cNvSpPr>
          <p:nvPr>
            <p:ph type="sldNum" sz="quarter" idx="5"/>
          </p:nvPr>
        </p:nvSpPr>
        <p:spPr>
          <a:ln/>
        </p:spPr>
        <p:txBody>
          <a:bodyPr/>
          <a:lstStyle/>
          <a:p>
            <a:fld id="{53BA5EC6-947D-D442-873C-8748C75671D8}" type="slidenum">
              <a:rPr lang="en-US" altLang="en-US"/>
              <a:pPr/>
              <a:t>25</a:t>
            </a:fld>
            <a:endParaRPr lang="en-US" altLang="en-US"/>
          </a:p>
        </p:txBody>
      </p:sp>
      <p:sp>
        <p:nvSpPr>
          <p:cNvPr id="111618" name="Rectangle 2">
            <a:extLst>
              <a:ext uri="{FF2B5EF4-FFF2-40B4-BE49-F238E27FC236}">
                <a16:creationId xmlns:a16="http://schemas.microsoft.com/office/drawing/2014/main" id="{CD80E6D2-D9B3-833F-A6CD-514B44526D55}"/>
              </a:ext>
            </a:extLst>
          </p:cNvPr>
          <p:cNvSpPr>
            <a:spLocks noRot="1" noChangeArrowheads="1" noTextEdit="1"/>
          </p:cNvSpPr>
          <p:nvPr>
            <p:ph type="sldImg"/>
          </p:nvPr>
        </p:nvSpPr>
        <p:spPr>
          <a:ln/>
        </p:spPr>
      </p:sp>
      <p:sp>
        <p:nvSpPr>
          <p:cNvPr id="111619" name="Rectangle 3">
            <a:extLst>
              <a:ext uri="{FF2B5EF4-FFF2-40B4-BE49-F238E27FC236}">
                <a16:creationId xmlns:a16="http://schemas.microsoft.com/office/drawing/2014/main" id="{FF275F90-D039-27BF-71F4-A1D85C41E87E}"/>
              </a:ext>
            </a:extLst>
          </p:cNvPr>
          <p:cNvSpPr>
            <a:spLocks noGrp="1" noChangeArrowheads="1"/>
          </p:cNvSpPr>
          <p:nvPr>
            <p:ph type="body" idx="1"/>
          </p:nvPr>
        </p:nvSpPr>
        <p:spPr/>
        <p:txBody>
          <a:bodyPr/>
          <a:lstStyle/>
          <a:p>
            <a:r>
              <a:rPr lang="en-US" altLang="en-US"/>
              <a:t>Uses all phases of Snort + plug-ins to analyze traffic for both misuse detection and anomalous activity</a:t>
            </a:r>
          </a:p>
          <a:p>
            <a:r>
              <a:rPr lang="en-US" altLang="en-US"/>
              <a:t>Can perform portscan detection, IP defragmentation, TCP stream reassembly, application layer analysis and normalization, etc</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46DF-253A-6EE5-5E1C-FDC9EF0DE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F22A2-3A4B-652D-CAFB-B0E776FE46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3DDCA0-EB9C-BCB7-EBF0-4CF52ED8C75A}"/>
              </a:ext>
            </a:extLst>
          </p:cNvPr>
          <p:cNvSpPr>
            <a:spLocks noGrp="1"/>
          </p:cNvSpPr>
          <p:nvPr>
            <p:ph type="dt" sz="half" idx="10"/>
          </p:nvPr>
        </p:nvSpPr>
        <p:spPr/>
        <p:txBody>
          <a:bodyPr/>
          <a:lstStyle/>
          <a:p>
            <a:fld id="{B9221B96-F5B8-5E49-A08E-3C17ADF4ED59}" type="datetimeFigureOut">
              <a:rPr lang="en-US" smtClean="0"/>
              <a:t>9/12/22</a:t>
            </a:fld>
            <a:endParaRPr lang="en-US"/>
          </a:p>
        </p:txBody>
      </p:sp>
      <p:sp>
        <p:nvSpPr>
          <p:cNvPr id="5" name="Footer Placeholder 4">
            <a:extLst>
              <a:ext uri="{FF2B5EF4-FFF2-40B4-BE49-F238E27FC236}">
                <a16:creationId xmlns:a16="http://schemas.microsoft.com/office/drawing/2014/main" id="{30E1EEB7-4F3B-01EE-E9B8-D60184F15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FBDF5-8AB6-A110-A981-D56FA9DB76C4}"/>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236711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E7FE-5688-D2B9-DDE5-C101AADF2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650606-2B81-1CE3-8644-F9817A44D8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D000D-9A50-F9C8-6352-4B8EEFBC70F1}"/>
              </a:ext>
            </a:extLst>
          </p:cNvPr>
          <p:cNvSpPr>
            <a:spLocks noGrp="1"/>
          </p:cNvSpPr>
          <p:nvPr>
            <p:ph type="dt" sz="half" idx="10"/>
          </p:nvPr>
        </p:nvSpPr>
        <p:spPr/>
        <p:txBody>
          <a:bodyPr/>
          <a:lstStyle/>
          <a:p>
            <a:fld id="{B9221B96-F5B8-5E49-A08E-3C17ADF4ED59}" type="datetimeFigureOut">
              <a:rPr lang="en-US" smtClean="0"/>
              <a:t>9/12/22</a:t>
            </a:fld>
            <a:endParaRPr lang="en-US"/>
          </a:p>
        </p:txBody>
      </p:sp>
      <p:sp>
        <p:nvSpPr>
          <p:cNvPr id="5" name="Footer Placeholder 4">
            <a:extLst>
              <a:ext uri="{FF2B5EF4-FFF2-40B4-BE49-F238E27FC236}">
                <a16:creationId xmlns:a16="http://schemas.microsoft.com/office/drawing/2014/main" id="{98B9059B-629C-13CA-A26B-764FA0F9E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67867-6FD5-1D96-1585-7F26919793DD}"/>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292418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9AA876-F88E-F349-2936-CE50BA7226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0AF297-FF24-3488-F7B8-4D26284ADB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0FED9-11B6-6AAE-F655-5AD7E3EFBA13}"/>
              </a:ext>
            </a:extLst>
          </p:cNvPr>
          <p:cNvSpPr>
            <a:spLocks noGrp="1"/>
          </p:cNvSpPr>
          <p:nvPr>
            <p:ph type="dt" sz="half" idx="10"/>
          </p:nvPr>
        </p:nvSpPr>
        <p:spPr/>
        <p:txBody>
          <a:bodyPr/>
          <a:lstStyle/>
          <a:p>
            <a:fld id="{B9221B96-F5B8-5E49-A08E-3C17ADF4ED59}" type="datetimeFigureOut">
              <a:rPr lang="en-US" smtClean="0"/>
              <a:t>9/12/22</a:t>
            </a:fld>
            <a:endParaRPr lang="en-US"/>
          </a:p>
        </p:txBody>
      </p:sp>
      <p:sp>
        <p:nvSpPr>
          <p:cNvPr id="5" name="Footer Placeholder 4">
            <a:extLst>
              <a:ext uri="{FF2B5EF4-FFF2-40B4-BE49-F238E27FC236}">
                <a16:creationId xmlns:a16="http://schemas.microsoft.com/office/drawing/2014/main" id="{B7D83476-5189-25B8-B0F4-CBB14C1BB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C21B8-A4FE-23E9-2437-7E44DFABB462}"/>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26060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5CF2-36DC-8E43-7285-61B05417C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A3223B-5B1C-2E6C-76B8-DAA755070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9B1AF-CC78-EBF4-C7A9-58336E1B646E}"/>
              </a:ext>
            </a:extLst>
          </p:cNvPr>
          <p:cNvSpPr>
            <a:spLocks noGrp="1"/>
          </p:cNvSpPr>
          <p:nvPr>
            <p:ph type="dt" sz="half" idx="10"/>
          </p:nvPr>
        </p:nvSpPr>
        <p:spPr/>
        <p:txBody>
          <a:bodyPr/>
          <a:lstStyle/>
          <a:p>
            <a:fld id="{B9221B96-F5B8-5E49-A08E-3C17ADF4ED59}" type="datetimeFigureOut">
              <a:rPr lang="en-US" smtClean="0"/>
              <a:t>9/12/22</a:t>
            </a:fld>
            <a:endParaRPr lang="en-US"/>
          </a:p>
        </p:txBody>
      </p:sp>
      <p:sp>
        <p:nvSpPr>
          <p:cNvPr id="5" name="Footer Placeholder 4">
            <a:extLst>
              <a:ext uri="{FF2B5EF4-FFF2-40B4-BE49-F238E27FC236}">
                <a16:creationId xmlns:a16="http://schemas.microsoft.com/office/drawing/2014/main" id="{52089E19-B90E-31BD-57C1-ECEF2AF28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B60E5-3EC2-7B67-9D44-E90ECC51BF13}"/>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138200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3DC1-9422-5820-B5A7-4D47A364E2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41FDCF-74A4-21E3-3C99-0B19A2957A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007A85-A924-CAD7-7147-98B0857C1B85}"/>
              </a:ext>
            </a:extLst>
          </p:cNvPr>
          <p:cNvSpPr>
            <a:spLocks noGrp="1"/>
          </p:cNvSpPr>
          <p:nvPr>
            <p:ph type="dt" sz="half" idx="10"/>
          </p:nvPr>
        </p:nvSpPr>
        <p:spPr/>
        <p:txBody>
          <a:bodyPr/>
          <a:lstStyle/>
          <a:p>
            <a:fld id="{B9221B96-F5B8-5E49-A08E-3C17ADF4ED59}" type="datetimeFigureOut">
              <a:rPr lang="en-US" smtClean="0"/>
              <a:t>9/12/22</a:t>
            </a:fld>
            <a:endParaRPr lang="en-US"/>
          </a:p>
        </p:txBody>
      </p:sp>
      <p:sp>
        <p:nvSpPr>
          <p:cNvPr id="5" name="Footer Placeholder 4">
            <a:extLst>
              <a:ext uri="{FF2B5EF4-FFF2-40B4-BE49-F238E27FC236}">
                <a16:creationId xmlns:a16="http://schemas.microsoft.com/office/drawing/2014/main" id="{A14B90FF-F2D3-ADE3-B6AA-FEC3F0707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C4726-B03B-6F34-41B5-069B5A793251}"/>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372642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491F-4403-D5BB-F43C-18121A7463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3C4AC6-AB9B-09F4-BE94-BE9B45E888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CD226-0D2F-C3F2-34DB-1AC6E534C8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2689DA-2154-7D47-7D21-A415054B4953}"/>
              </a:ext>
            </a:extLst>
          </p:cNvPr>
          <p:cNvSpPr>
            <a:spLocks noGrp="1"/>
          </p:cNvSpPr>
          <p:nvPr>
            <p:ph type="dt" sz="half" idx="10"/>
          </p:nvPr>
        </p:nvSpPr>
        <p:spPr/>
        <p:txBody>
          <a:bodyPr/>
          <a:lstStyle/>
          <a:p>
            <a:fld id="{B9221B96-F5B8-5E49-A08E-3C17ADF4ED59}" type="datetimeFigureOut">
              <a:rPr lang="en-US" smtClean="0"/>
              <a:t>9/12/22</a:t>
            </a:fld>
            <a:endParaRPr lang="en-US"/>
          </a:p>
        </p:txBody>
      </p:sp>
      <p:sp>
        <p:nvSpPr>
          <p:cNvPr id="6" name="Footer Placeholder 5">
            <a:extLst>
              <a:ext uri="{FF2B5EF4-FFF2-40B4-BE49-F238E27FC236}">
                <a16:creationId xmlns:a16="http://schemas.microsoft.com/office/drawing/2014/main" id="{F94C01FA-C0AC-DDDA-159F-FBB57EE13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1C472-9782-4909-00A2-1FFBAF35143C}"/>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57785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644D-2AD9-6FD3-4DBB-11637F5477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3A145-545F-E1A0-CD0B-2BBD94815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F81697-7D9C-21BD-6576-526E76FAC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8E2B29-D744-9C0D-CBB3-DAC284827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3CD94-E155-BAB2-5B52-920DB79A0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199A1B-4551-3D81-4629-9714C4CF65E5}"/>
              </a:ext>
            </a:extLst>
          </p:cNvPr>
          <p:cNvSpPr>
            <a:spLocks noGrp="1"/>
          </p:cNvSpPr>
          <p:nvPr>
            <p:ph type="dt" sz="half" idx="10"/>
          </p:nvPr>
        </p:nvSpPr>
        <p:spPr/>
        <p:txBody>
          <a:bodyPr/>
          <a:lstStyle/>
          <a:p>
            <a:fld id="{B9221B96-F5B8-5E49-A08E-3C17ADF4ED59}" type="datetimeFigureOut">
              <a:rPr lang="en-US" smtClean="0"/>
              <a:t>9/12/22</a:t>
            </a:fld>
            <a:endParaRPr lang="en-US"/>
          </a:p>
        </p:txBody>
      </p:sp>
      <p:sp>
        <p:nvSpPr>
          <p:cNvPr id="8" name="Footer Placeholder 7">
            <a:extLst>
              <a:ext uri="{FF2B5EF4-FFF2-40B4-BE49-F238E27FC236}">
                <a16:creationId xmlns:a16="http://schemas.microsoft.com/office/drawing/2014/main" id="{BC051B43-E8E0-882D-94F1-BCFEE59956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707BC2-C56B-95DE-41CA-CC8609634B97}"/>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361581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1569-9E6E-7061-318E-FBD78E8A60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EC5F63-8655-2786-1046-E3A21CDB0754}"/>
              </a:ext>
            </a:extLst>
          </p:cNvPr>
          <p:cNvSpPr>
            <a:spLocks noGrp="1"/>
          </p:cNvSpPr>
          <p:nvPr>
            <p:ph type="dt" sz="half" idx="10"/>
          </p:nvPr>
        </p:nvSpPr>
        <p:spPr/>
        <p:txBody>
          <a:bodyPr/>
          <a:lstStyle/>
          <a:p>
            <a:fld id="{B9221B96-F5B8-5E49-A08E-3C17ADF4ED59}" type="datetimeFigureOut">
              <a:rPr lang="en-US" smtClean="0"/>
              <a:t>9/12/22</a:t>
            </a:fld>
            <a:endParaRPr lang="en-US"/>
          </a:p>
        </p:txBody>
      </p:sp>
      <p:sp>
        <p:nvSpPr>
          <p:cNvPr id="4" name="Footer Placeholder 3">
            <a:extLst>
              <a:ext uri="{FF2B5EF4-FFF2-40B4-BE49-F238E27FC236}">
                <a16:creationId xmlns:a16="http://schemas.microsoft.com/office/drawing/2014/main" id="{086AE8E9-6FCC-07E4-633E-C8B1E071AB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E2F650-7F12-8BE3-0A65-36E32E23BC3D}"/>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364991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1DEEE1-171F-22ED-F554-50AD104771B9}"/>
              </a:ext>
            </a:extLst>
          </p:cNvPr>
          <p:cNvSpPr>
            <a:spLocks noGrp="1"/>
          </p:cNvSpPr>
          <p:nvPr>
            <p:ph type="dt" sz="half" idx="10"/>
          </p:nvPr>
        </p:nvSpPr>
        <p:spPr/>
        <p:txBody>
          <a:bodyPr/>
          <a:lstStyle/>
          <a:p>
            <a:fld id="{B9221B96-F5B8-5E49-A08E-3C17ADF4ED59}" type="datetimeFigureOut">
              <a:rPr lang="en-US" smtClean="0"/>
              <a:t>9/12/22</a:t>
            </a:fld>
            <a:endParaRPr lang="en-US"/>
          </a:p>
        </p:txBody>
      </p:sp>
      <p:sp>
        <p:nvSpPr>
          <p:cNvPr id="3" name="Footer Placeholder 2">
            <a:extLst>
              <a:ext uri="{FF2B5EF4-FFF2-40B4-BE49-F238E27FC236}">
                <a16:creationId xmlns:a16="http://schemas.microsoft.com/office/drawing/2014/main" id="{53C1D401-4D2B-5947-B3EC-116A4471E3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263B5B-BE5F-EDF3-46D3-9B669D92D7D2}"/>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90626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6B795-3AB8-FAA1-6522-B32BD9239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4B4C04-4743-CE6D-A1AC-FB255D79F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7F9506-643C-9045-6DB2-42C723DA7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08A79-33E1-888A-4C8B-235D21942C33}"/>
              </a:ext>
            </a:extLst>
          </p:cNvPr>
          <p:cNvSpPr>
            <a:spLocks noGrp="1"/>
          </p:cNvSpPr>
          <p:nvPr>
            <p:ph type="dt" sz="half" idx="10"/>
          </p:nvPr>
        </p:nvSpPr>
        <p:spPr/>
        <p:txBody>
          <a:bodyPr/>
          <a:lstStyle/>
          <a:p>
            <a:fld id="{B9221B96-F5B8-5E49-A08E-3C17ADF4ED59}" type="datetimeFigureOut">
              <a:rPr lang="en-US" smtClean="0"/>
              <a:t>9/12/22</a:t>
            </a:fld>
            <a:endParaRPr lang="en-US"/>
          </a:p>
        </p:txBody>
      </p:sp>
      <p:sp>
        <p:nvSpPr>
          <p:cNvPr id="6" name="Footer Placeholder 5">
            <a:extLst>
              <a:ext uri="{FF2B5EF4-FFF2-40B4-BE49-F238E27FC236}">
                <a16:creationId xmlns:a16="http://schemas.microsoft.com/office/drawing/2014/main" id="{F2DB4EFF-60A8-AAAE-2C6F-445A413C82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6EA79-F62F-11DA-D987-C8BAC05F5628}"/>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2727335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A8B4-99CD-CDDF-9CA5-2801EDFD1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51BE93-9B47-C4A8-E3A9-AF8519EA3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43ECD0-F966-BC07-FBE4-55700E0DA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07CF9-BACB-B0C2-2461-6815A6D244F8}"/>
              </a:ext>
            </a:extLst>
          </p:cNvPr>
          <p:cNvSpPr>
            <a:spLocks noGrp="1"/>
          </p:cNvSpPr>
          <p:nvPr>
            <p:ph type="dt" sz="half" idx="10"/>
          </p:nvPr>
        </p:nvSpPr>
        <p:spPr/>
        <p:txBody>
          <a:bodyPr/>
          <a:lstStyle/>
          <a:p>
            <a:fld id="{B9221B96-F5B8-5E49-A08E-3C17ADF4ED59}" type="datetimeFigureOut">
              <a:rPr lang="en-US" smtClean="0"/>
              <a:t>9/12/22</a:t>
            </a:fld>
            <a:endParaRPr lang="en-US"/>
          </a:p>
        </p:txBody>
      </p:sp>
      <p:sp>
        <p:nvSpPr>
          <p:cNvPr id="6" name="Footer Placeholder 5">
            <a:extLst>
              <a:ext uri="{FF2B5EF4-FFF2-40B4-BE49-F238E27FC236}">
                <a16:creationId xmlns:a16="http://schemas.microsoft.com/office/drawing/2014/main" id="{81824AF0-679E-4ED4-A6C1-EE9865ABD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319AFE-58F6-29E5-8DF4-4A8992CBD573}"/>
              </a:ext>
            </a:extLst>
          </p:cNvPr>
          <p:cNvSpPr>
            <a:spLocks noGrp="1"/>
          </p:cNvSpPr>
          <p:nvPr>
            <p:ph type="sldNum" sz="quarter" idx="12"/>
          </p:nvPr>
        </p:nvSpPr>
        <p:spPr/>
        <p:txBody>
          <a:bodyPr/>
          <a:lstStyle/>
          <a:p>
            <a:fld id="{C2C446AB-981C-5148-937F-8127083AB46C}" type="slidenum">
              <a:rPr lang="en-US" smtClean="0"/>
              <a:t>‹#›</a:t>
            </a:fld>
            <a:endParaRPr lang="en-US"/>
          </a:p>
        </p:txBody>
      </p:sp>
    </p:spTree>
    <p:extLst>
      <p:ext uri="{BB962C8B-B14F-4D97-AF65-F5344CB8AC3E}">
        <p14:creationId xmlns:p14="http://schemas.microsoft.com/office/powerpoint/2010/main" val="16224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27435-B3E0-EBA5-479C-E021E5A8BB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88A5BC-1086-B9D2-0419-B23D19E5D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EE698-EE0F-542B-93A4-C7A433648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21B96-F5B8-5E49-A08E-3C17ADF4ED59}" type="datetimeFigureOut">
              <a:rPr lang="en-US" smtClean="0"/>
              <a:t>9/12/22</a:t>
            </a:fld>
            <a:endParaRPr lang="en-US"/>
          </a:p>
        </p:txBody>
      </p:sp>
      <p:sp>
        <p:nvSpPr>
          <p:cNvPr id="5" name="Footer Placeholder 4">
            <a:extLst>
              <a:ext uri="{FF2B5EF4-FFF2-40B4-BE49-F238E27FC236}">
                <a16:creationId xmlns:a16="http://schemas.microsoft.com/office/drawing/2014/main" id="{EDF1C9C9-BAF9-A2E6-AD91-3CA90FEDF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3FDED4-B747-7EFB-3740-735F7BD507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446AB-981C-5148-937F-8127083AB46C}" type="slidenum">
              <a:rPr lang="en-US" smtClean="0"/>
              <a:t>‹#›</a:t>
            </a:fld>
            <a:endParaRPr lang="en-US"/>
          </a:p>
        </p:txBody>
      </p:sp>
    </p:spTree>
    <p:extLst>
      <p:ext uri="{BB962C8B-B14F-4D97-AF65-F5344CB8AC3E}">
        <p14:creationId xmlns:p14="http://schemas.microsoft.com/office/powerpoint/2010/main" val="4142085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manual-snort-org.s3-website-us-east-1.amazonaws.com/node31.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8EA1-5C86-3F8C-E638-0BAA1CE304D7}"/>
              </a:ext>
            </a:extLst>
          </p:cNvPr>
          <p:cNvSpPr>
            <a:spLocks noGrp="1"/>
          </p:cNvSpPr>
          <p:nvPr>
            <p:ph type="ctrTitle"/>
          </p:nvPr>
        </p:nvSpPr>
        <p:spPr>
          <a:xfrm>
            <a:off x="888642" y="3293534"/>
            <a:ext cx="10414715" cy="2387600"/>
          </a:xfrm>
        </p:spPr>
        <p:txBody>
          <a:bodyPr>
            <a:normAutofit fontScale="90000"/>
          </a:bodyPr>
          <a:lstStyle/>
          <a:p>
            <a:r>
              <a:rPr lang="en-US" altLang="zh-CN" b="1" dirty="0"/>
              <a:t>Security Operations: Intrusion</a:t>
            </a:r>
            <a:r>
              <a:rPr lang="zh-CN" altLang="en-US" b="1" dirty="0"/>
              <a:t> </a:t>
            </a:r>
            <a:r>
              <a:rPr lang="en-US" altLang="zh-CN" b="1" dirty="0"/>
              <a:t>Detection</a:t>
            </a:r>
            <a:r>
              <a:rPr lang="zh-CN" altLang="en-US" b="1" dirty="0"/>
              <a:t> </a:t>
            </a:r>
            <a:r>
              <a:rPr lang="en-US" altLang="zh-CN" b="1" dirty="0"/>
              <a:t>Systems</a:t>
            </a:r>
            <a:br>
              <a:rPr lang="en-US" altLang="zh-CN" b="1" dirty="0"/>
            </a:br>
            <a:r>
              <a:rPr lang="en-US" altLang="zh-CN" sz="4400" dirty="0"/>
              <a:t>CS-6967</a:t>
            </a:r>
            <a:r>
              <a:rPr lang="zh-CN" altLang="en-US" sz="4400" dirty="0"/>
              <a:t> </a:t>
            </a:r>
            <a:r>
              <a:rPr lang="en-US" altLang="zh-CN" sz="4400" dirty="0"/>
              <a:t>Security</a:t>
            </a:r>
            <a:r>
              <a:rPr lang="zh-CN" altLang="en-US" sz="4400" dirty="0"/>
              <a:t> </a:t>
            </a:r>
            <a:r>
              <a:rPr lang="en-US" altLang="zh-CN" sz="4400" dirty="0"/>
              <a:t>Operations</a:t>
            </a:r>
            <a:br>
              <a:rPr lang="en-US" altLang="zh-CN" dirty="0"/>
            </a:br>
            <a:r>
              <a:rPr lang="en-US" altLang="zh-CN" sz="2700" dirty="0"/>
              <a:t>Jun</a:t>
            </a:r>
            <a:r>
              <a:rPr lang="zh-CN" altLang="en-US" sz="2700" dirty="0"/>
              <a:t> </a:t>
            </a:r>
            <a:r>
              <a:rPr lang="en-US" altLang="zh-CN" sz="2700" dirty="0"/>
              <a:t>Xu</a:t>
            </a:r>
            <a:br>
              <a:rPr lang="en-US" altLang="zh-CN" sz="2700" dirty="0"/>
            </a:br>
            <a:r>
              <a:rPr lang="en-US" altLang="zh-CN" sz="2700" dirty="0"/>
              <a:t>Fall</a:t>
            </a:r>
            <a:r>
              <a:rPr lang="zh-CN" altLang="en-US" sz="2700" dirty="0"/>
              <a:t> </a:t>
            </a:r>
            <a:r>
              <a:rPr lang="en-US" altLang="zh-CN" sz="2700" dirty="0"/>
              <a:t>2022</a:t>
            </a:r>
            <a:br>
              <a:rPr lang="en-US" altLang="zh-CN" sz="2700" dirty="0"/>
            </a:br>
            <a:br>
              <a:rPr lang="en-US" altLang="zh-CN" sz="2700" dirty="0"/>
            </a:br>
            <a:r>
              <a:rPr lang="en-US" altLang="zh-CN" sz="2700" dirty="0"/>
              <a:t>Credits</a:t>
            </a:r>
            <a:r>
              <a:rPr lang="zh-CN" altLang="en-US" sz="2700" dirty="0"/>
              <a:t> </a:t>
            </a:r>
            <a:r>
              <a:rPr lang="en-US" altLang="zh-CN" sz="2700" dirty="0"/>
              <a:t>of</a:t>
            </a:r>
            <a:r>
              <a:rPr lang="zh-CN" altLang="en-US" sz="2700" dirty="0"/>
              <a:t> </a:t>
            </a:r>
            <a:r>
              <a:rPr lang="en-US" altLang="zh-CN" sz="2700" dirty="0"/>
              <a:t>some</a:t>
            </a:r>
            <a:r>
              <a:rPr lang="zh-CN" altLang="en-US" sz="2700" dirty="0"/>
              <a:t> </a:t>
            </a:r>
            <a:r>
              <a:rPr lang="en-US" altLang="zh-CN" sz="2700" dirty="0"/>
              <a:t>slides</a:t>
            </a:r>
            <a:r>
              <a:rPr lang="zh-CN" altLang="en-US" sz="2700" dirty="0"/>
              <a:t> </a:t>
            </a:r>
            <a:r>
              <a:rPr lang="en-US" altLang="zh-CN" sz="2700" dirty="0"/>
              <a:t>belong</a:t>
            </a:r>
            <a:r>
              <a:rPr lang="zh-CN" altLang="en-US" sz="2700" dirty="0"/>
              <a:t> </a:t>
            </a:r>
            <a:r>
              <a:rPr lang="en-US" altLang="zh-CN" sz="2700" dirty="0"/>
              <a:t>to:</a:t>
            </a:r>
            <a:br>
              <a:rPr lang="en-US" altLang="zh-CN" sz="2700" dirty="0"/>
            </a:br>
            <a:br>
              <a:rPr lang="en-US" altLang="zh-CN" sz="2700" dirty="0"/>
            </a:br>
            <a:r>
              <a:rPr lang="en-US" altLang="zh-CN" sz="2700" dirty="0"/>
              <a:t>Martin </a:t>
            </a:r>
            <a:r>
              <a:rPr lang="en-US" altLang="zh-CN" sz="2700" dirty="0" err="1"/>
              <a:t>Roesch</a:t>
            </a:r>
            <a:r>
              <a:rPr lang="en-US" altLang="zh-CN" sz="2700" dirty="0"/>
              <a:t> @</a:t>
            </a:r>
            <a:r>
              <a:rPr lang="zh-CN" altLang="en-US" sz="2700" dirty="0"/>
              <a:t> </a:t>
            </a:r>
            <a:r>
              <a:rPr lang="en-US" altLang="zh-CN" sz="2700" dirty="0"/>
              <a:t>Sourcefire Inc.</a:t>
            </a:r>
            <a:br>
              <a:rPr lang="en-US" altLang="zh-CN" sz="2700" dirty="0"/>
            </a:br>
            <a:r>
              <a:rPr lang="en-US" altLang="en-US" sz="2700" dirty="0"/>
              <a:t>Arun </a:t>
            </a:r>
            <a:r>
              <a:rPr lang="en-US" altLang="en-US" sz="2700" dirty="0" err="1"/>
              <a:t>Hodigere</a:t>
            </a:r>
            <a:r>
              <a:rPr lang="zh-CN" altLang="en-US" sz="2700" dirty="0"/>
              <a:t> </a:t>
            </a:r>
            <a:r>
              <a:rPr lang="en-US" altLang="zh-CN" sz="2700" dirty="0"/>
              <a:t>@</a:t>
            </a:r>
            <a:r>
              <a:rPr lang="zh-CN" altLang="en-US" sz="2700" dirty="0"/>
              <a:t> </a:t>
            </a:r>
            <a:r>
              <a:rPr lang="en-US" altLang="zh-CN" sz="2700" dirty="0"/>
              <a:t>UT</a:t>
            </a:r>
            <a:r>
              <a:rPr lang="zh-CN" altLang="en-US" sz="2700" dirty="0"/>
              <a:t> </a:t>
            </a:r>
            <a:r>
              <a:rPr lang="en-US" altLang="zh-CN" sz="2700" dirty="0"/>
              <a:t>Dallas</a:t>
            </a:r>
            <a:endParaRPr lang="en-US" sz="2700" dirty="0"/>
          </a:p>
        </p:txBody>
      </p:sp>
      <p:sp>
        <p:nvSpPr>
          <p:cNvPr id="3" name="TextBox 2">
            <a:extLst>
              <a:ext uri="{FF2B5EF4-FFF2-40B4-BE49-F238E27FC236}">
                <a16:creationId xmlns:a16="http://schemas.microsoft.com/office/drawing/2014/main" id="{8DFA289C-8E1B-53BF-B8E7-89C16B724083}"/>
              </a:ext>
            </a:extLst>
          </p:cNvPr>
          <p:cNvSpPr txBox="1"/>
          <p:nvPr/>
        </p:nvSpPr>
        <p:spPr>
          <a:xfrm>
            <a:off x="4162697" y="106244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2961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1CA2CA7-2318-9568-40F3-B7C76EDEC843}"/>
              </a:ext>
            </a:extLst>
          </p:cNvPr>
          <p:cNvSpPr>
            <a:spLocks noGrp="1" noChangeArrowheads="1"/>
          </p:cNvSpPr>
          <p:nvPr>
            <p:ph type="title"/>
          </p:nvPr>
        </p:nvSpPr>
        <p:spPr/>
        <p:txBody>
          <a:bodyPr/>
          <a:lstStyle/>
          <a:p>
            <a:r>
              <a:rPr lang="en-US" altLang="en-US">
                <a:latin typeface="Abadi MT Condensed Light" panose="020B0306030101010103" pitchFamily="34" charset="77"/>
              </a:rPr>
              <a:t>Signature based IDS</a:t>
            </a:r>
          </a:p>
        </p:txBody>
      </p:sp>
      <p:sp>
        <p:nvSpPr>
          <p:cNvPr id="5123" name="Rectangle 3">
            <a:extLst>
              <a:ext uri="{FF2B5EF4-FFF2-40B4-BE49-F238E27FC236}">
                <a16:creationId xmlns:a16="http://schemas.microsoft.com/office/drawing/2014/main" id="{4AA38AF9-7B51-E7FE-3AED-2A932F8EB835}"/>
              </a:ext>
            </a:extLst>
          </p:cNvPr>
          <p:cNvSpPr>
            <a:spLocks noGrp="1" noChangeArrowheads="1"/>
          </p:cNvSpPr>
          <p:nvPr>
            <p:ph type="body" idx="1"/>
          </p:nvPr>
        </p:nvSpPr>
        <p:spPr/>
        <p:txBody>
          <a:bodyPr/>
          <a:lstStyle/>
          <a:p>
            <a:r>
              <a:rPr lang="en-US" altLang="en-US">
                <a:latin typeface="Abadi MT Condensed Light" panose="020B0306030101010103" pitchFamily="34" charset="77"/>
              </a:rPr>
              <a:t>This IDS possess an attacked description that can be matched to sensed attack manifestations.</a:t>
            </a:r>
          </a:p>
          <a:p>
            <a:r>
              <a:rPr lang="en-US" altLang="en-US">
                <a:latin typeface="Abadi MT Condensed Light" panose="020B0306030101010103" pitchFamily="34" charset="77"/>
              </a:rPr>
              <a:t>The question of what information is relevant to an IDS depends upon what it is trying to detect.</a:t>
            </a:r>
          </a:p>
          <a:p>
            <a:pPr lvl="1"/>
            <a:r>
              <a:rPr lang="en-US" altLang="en-US">
                <a:latin typeface="Abadi MT Condensed Light" panose="020B0306030101010103" pitchFamily="34" charset="77"/>
              </a:rPr>
              <a:t>E.g DNS, FTP etc.</a:t>
            </a:r>
          </a:p>
          <a:p>
            <a:pPr>
              <a:buFontTx/>
              <a:buNone/>
            </a:pPr>
            <a:endParaRPr lang="en-US" altLang="en-US">
              <a:latin typeface="Abadi MT Condensed Light" panose="020B0306030101010103" pitchFamily="34" charset="77"/>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B73C82F-1C3B-F6D1-CA3B-12E2B7822EE3}"/>
              </a:ext>
            </a:extLst>
          </p:cNvPr>
          <p:cNvSpPr>
            <a:spLocks noGrp="1" noChangeArrowheads="1"/>
          </p:cNvSpPr>
          <p:nvPr>
            <p:ph type="title"/>
          </p:nvPr>
        </p:nvSpPr>
        <p:spPr/>
        <p:txBody>
          <a:bodyPr/>
          <a:lstStyle/>
          <a:p>
            <a:r>
              <a:rPr lang="en-US" altLang="en-US">
                <a:latin typeface="Abadi MT Condensed Light" panose="020B0306030101010103" pitchFamily="34" charset="77"/>
              </a:rPr>
              <a:t>Signature based IDS (contd.)</a:t>
            </a:r>
          </a:p>
        </p:txBody>
      </p:sp>
      <p:sp>
        <p:nvSpPr>
          <p:cNvPr id="6147" name="Rectangle 3">
            <a:extLst>
              <a:ext uri="{FF2B5EF4-FFF2-40B4-BE49-F238E27FC236}">
                <a16:creationId xmlns:a16="http://schemas.microsoft.com/office/drawing/2014/main" id="{5F8C95C3-9304-6431-ECC0-5FC9ADE13DF6}"/>
              </a:ext>
            </a:extLst>
          </p:cNvPr>
          <p:cNvSpPr>
            <a:spLocks noGrp="1" noChangeArrowheads="1"/>
          </p:cNvSpPr>
          <p:nvPr>
            <p:ph type="body" idx="1"/>
          </p:nvPr>
        </p:nvSpPr>
        <p:spPr/>
        <p:txBody>
          <a:bodyPr/>
          <a:lstStyle/>
          <a:p>
            <a:pPr>
              <a:lnSpc>
                <a:spcPct val="90000"/>
              </a:lnSpc>
            </a:pPr>
            <a:r>
              <a:rPr lang="en-US" altLang="en-US" sz="2400">
                <a:latin typeface="Abadi MT Condensed Light" panose="020B0306030101010103" pitchFamily="34" charset="77"/>
              </a:rPr>
              <a:t>ID system is programmed to interpret a certain series of packets, or a certain piece of data contained in those packets,as an attack. For example, an IDS that watches web servers might be programmed to look for the string “phf” as an indicator of a CGI program attack. </a:t>
            </a:r>
          </a:p>
          <a:p>
            <a:pPr>
              <a:lnSpc>
                <a:spcPct val="90000"/>
              </a:lnSpc>
            </a:pPr>
            <a:r>
              <a:rPr lang="en-US" altLang="en-US" sz="2400">
                <a:latin typeface="Abadi MT Condensed Light" panose="020B0306030101010103" pitchFamily="34" charset="77"/>
              </a:rPr>
              <a:t>Most signature analysis systems are based off of simple pattern matching algorithms. In most cases, the IDS simply looks for a sub string within a stream of data carried by network packets. When it finds this sub string (for example, the ``phf'' in ``GET /cgi-bin/phf?''), it identifies those network packets as vehicles of an attack.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9500718-704E-75EC-4721-64EA06F59A67}"/>
              </a:ext>
            </a:extLst>
          </p:cNvPr>
          <p:cNvSpPr>
            <a:spLocks noGrp="1" noChangeArrowheads="1"/>
          </p:cNvSpPr>
          <p:nvPr>
            <p:ph type="title"/>
          </p:nvPr>
        </p:nvSpPr>
        <p:spPr/>
        <p:txBody>
          <a:bodyPr/>
          <a:lstStyle/>
          <a:p>
            <a:r>
              <a:rPr lang="en-US" altLang="en-US">
                <a:latin typeface="Abadi MT Condensed Light" panose="020B0306030101010103" pitchFamily="34" charset="77"/>
              </a:rPr>
              <a:t>Drawbacks of Signature based IDS</a:t>
            </a:r>
          </a:p>
        </p:txBody>
      </p:sp>
      <p:sp>
        <p:nvSpPr>
          <p:cNvPr id="7171" name="Rectangle 3">
            <a:extLst>
              <a:ext uri="{FF2B5EF4-FFF2-40B4-BE49-F238E27FC236}">
                <a16:creationId xmlns:a16="http://schemas.microsoft.com/office/drawing/2014/main" id="{7B841597-A124-A267-5DAB-1E7916E4C1FE}"/>
              </a:ext>
            </a:extLst>
          </p:cNvPr>
          <p:cNvSpPr>
            <a:spLocks noGrp="1" noChangeArrowheads="1"/>
          </p:cNvSpPr>
          <p:nvPr>
            <p:ph type="body" idx="1"/>
          </p:nvPr>
        </p:nvSpPr>
        <p:spPr/>
        <p:txBody>
          <a:bodyPr/>
          <a:lstStyle/>
          <a:p>
            <a:r>
              <a:rPr lang="en-US" altLang="en-US">
                <a:latin typeface="Abadi MT Condensed Light" panose="020B0306030101010103" pitchFamily="34" charset="77"/>
              </a:rPr>
              <a:t>They are unable to detect novel attacks.</a:t>
            </a:r>
          </a:p>
          <a:p>
            <a:r>
              <a:rPr lang="en-US" altLang="en-US">
                <a:latin typeface="Abadi MT Condensed Light" panose="020B0306030101010103" pitchFamily="34" charset="77"/>
              </a:rPr>
              <a:t>Suffer from false alarms</a:t>
            </a:r>
          </a:p>
          <a:p>
            <a:r>
              <a:rPr lang="en-US" altLang="en-US">
                <a:latin typeface="Abadi MT Condensed Light" panose="020B0306030101010103" pitchFamily="34" charset="77"/>
              </a:rPr>
              <a:t>Have to programmed again for every new pattern to be detected.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6E337A5-F495-5C41-4CC7-4D2E151F2CED}"/>
              </a:ext>
            </a:extLst>
          </p:cNvPr>
          <p:cNvSpPr>
            <a:spLocks noGrp="1" noChangeArrowheads="1"/>
          </p:cNvSpPr>
          <p:nvPr>
            <p:ph type="title"/>
          </p:nvPr>
        </p:nvSpPr>
        <p:spPr/>
        <p:txBody>
          <a:bodyPr/>
          <a:lstStyle/>
          <a:p>
            <a:r>
              <a:rPr lang="en-US" altLang="en-US" dirty="0">
                <a:latin typeface="Abadi MT Condensed Light" panose="020B0306030101010103" pitchFamily="34" charset="77"/>
              </a:rPr>
              <a:t>Host</a:t>
            </a:r>
            <a:r>
              <a:rPr lang="zh-CN" altLang="en-US" dirty="0">
                <a:latin typeface="Abadi MT Condensed Light" panose="020B0306030101010103" pitchFamily="34" charset="77"/>
              </a:rPr>
              <a:t> </a:t>
            </a:r>
            <a:r>
              <a:rPr lang="en-US" altLang="en-US" dirty="0">
                <a:latin typeface="Abadi MT Condensed Light" panose="020B0306030101010103" pitchFamily="34" charset="77"/>
              </a:rPr>
              <a:t>based IDS</a:t>
            </a:r>
          </a:p>
        </p:txBody>
      </p:sp>
      <p:sp>
        <p:nvSpPr>
          <p:cNvPr id="8195" name="Rectangle 3">
            <a:extLst>
              <a:ext uri="{FF2B5EF4-FFF2-40B4-BE49-F238E27FC236}">
                <a16:creationId xmlns:a16="http://schemas.microsoft.com/office/drawing/2014/main" id="{F9610270-5D71-0D1B-324D-28BFABF50B8D}"/>
              </a:ext>
            </a:extLst>
          </p:cNvPr>
          <p:cNvSpPr>
            <a:spLocks noGrp="1" noChangeArrowheads="1"/>
          </p:cNvSpPr>
          <p:nvPr>
            <p:ph type="body" idx="1"/>
          </p:nvPr>
        </p:nvSpPr>
        <p:spPr/>
        <p:txBody>
          <a:bodyPr/>
          <a:lstStyle/>
          <a:p>
            <a:pPr>
              <a:lnSpc>
                <a:spcPct val="90000"/>
              </a:lnSpc>
            </a:pPr>
            <a:r>
              <a:rPr lang="en-US" altLang="en-US" dirty="0">
                <a:latin typeface="Abadi MT Condensed Light" panose="020B0306030101010103" pitchFamily="34" charset="77"/>
              </a:rPr>
              <a:t>The host operating system or the application logs in the audit information.</a:t>
            </a:r>
          </a:p>
          <a:p>
            <a:pPr>
              <a:lnSpc>
                <a:spcPct val="90000"/>
              </a:lnSpc>
            </a:pPr>
            <a:r>
              <a:rPr lang="en-US" altLang="en-US" dirty="0">
                <a:latin typeface="Abadi MT Condensed Light" panose="020B0306030101010103" pitchFamily="34" charset="77"/>
              </a:rPr>
              <a:t>These audit information includes events like the use of identification and authentication mechanisms (logins etc.) , file opens and program executions, admin activities etc.</a:t>
            </a:r>
          </a:p>
          <a:p>
            <a:pPr>
              <a:lnSpc>
                <a:spcPct val="90000"/>
              </a:lnSpc>
            </a:pPr>
            <a:r>
              <a:rPr lang="en-US" altLang="en-US" dirty="0">
                <a:latin typeface="Abadi MT Condensed Light" panose="020B0306030101010103" pitchFamily="34" charset="77"/>
              </a:rPr>
              <a:t>This audit is then analyzed to detect trails of intrusion.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5EE1A47-0A2B-9A7E-F332-DFDA79517309}"/>
              </a:ext>
            </a:extLst>
          </p:cNvPr>
          <p:cNvSpPr>
            <a:spLocks noGrp="1" noChangeArrowheads="1"/>
          </p:cNvSpPr>
          <p:nvPr>
            <p:ph type="title"/>
          </p:nvPr>
        </p:nvSpPr>
        <p:spPr/>
        <p:txBody>
          <a:bodyPr/>
          <a:lstStyle/>
          <a:p>
            <a:r>
              <a:rPr lang="en-US" altLang="en-US">
                <a:latin typeface="Abadi MT Condensed Light" panose="020B0306030101010103" pitchFamily="34" charset="77"/>
              </a:rPr>
              <a:t>Drawbacks of the host based IDS</a:t>
            </a:r>
          </a:p>
        </p:txBody>
      </p:sp>
      <p:sp>
        <p:nvSpPr>
          <p:cNvPr id="9219" name="Rectangle 3">
            <a:extLst>
              <a:ext uri="{FF2B5EF4-FFF2-40B4-BE49-F238E27FC236}">
                <a16:creationId xmlns:a16="http://schemas.microsoft.com/office/drawing/2014/main" id="{7AED88B9-9DC9-798D-1E9D-AA99C7EED26F}"/>
              </a:ext>
            </a:extLst>
          </p:cNvPr>
          <p:cNvSpPr>
            <a:spLocks noGrp="1" noChangeArrowheads="1"/>
          </p:cNvSpPr>
          <p:nvPr>
            <p:ph type="body" idx="1"/>
          </p:nvPr>
        </p:nvSpPr>
        <p:spPr/>
        <p:txBody>
          <a:bodyPr/>
          <a:lstStyle/>
          <a:p>
            <a:r>
              <a:rPr lang="en-US" altLang="en-US">
                <a:latin typeface="Abadi MT Condensed Light" panose="020B0306030101010103" pitchFamily="34" charset="77"/>
              </a:rPr>
              <a:t>The kind of information needed to be logged in is a matter of experience.</a:t>
            </a:r>
          </a:p>
          <a:p>
            <a:r>
              <a:rPr lang="en-US" altLang="en-US">
                <a:latin typeface="Abadi MT Condensed Light" panose="020B0306030101010103" pitchFamily="34" charset="77"/>
              </a:rPr>
              <a:t>Unselective logging of messages may greatly increase the audit and analysis burdens.</a:t>
            </a:r>
          </a:p>
          <a:p>
            <a:r>
              <a:rPr lang="en-US" altLang="en-US">
                <a:latin typeface="Abadi MT Condensed Light" panose="020B0306030101010103" pitchFamily="34" charset="77"/>
              </a:rPr>
              <a:t>Selective logging runs the risk that attack manifestations could be missed.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B37099A-129F-39A5-662A-004967B42526}"/>
              </a:ext>
            </a:extLst>
          </p:cNvPr>
          <p:cNvSpPr>
            <a:spLocks noGrp="1" noChangeArrowheads="1"/>
          </p:cNvSpPr>
          <p:nvPr>
            <p:ph type="title"/>
          </p:nvPr>
        </p:nvSpPr>
        <p:spPr/>
        <p:txBody>
          <a:bodyPr/>
          <a:lstStyle/>
          <a:p>
            <a:r>
              <a:rPr lang="en-US" altLang="en-US">
                <a:latin typeface="Abadi MT Condensed Light" panose="020B0306030101010103" pitchFamily="34" charset="77"/>
              </a:rPr>
              <a:t>Strengths of the host based IDS</a:t>
            </a:r>
          </a:p>
        </p:txBody>
      </p:sp>
      <p:sp>
        <p:nvSpPr>
          <p:cNvPr id="14339" name="Rectangle 3">
            <a:extLst>
              <a:ext uri="{FF2B5EF4-FFF2-40B4-BE49-F238E27FC236}">
                <a16:creationId xmlns:a16="http://schemas.microsoft.com/office/drawing/2014/main" id="{274899A4-9F51-A2F1-655B-0ED1378FB12A}"/>
              </a:ext>
            </a:extLst>
          </p:cNvPr>
          <p:cNvSpPr>
            <a:spLocks noGrp="1" noChangeArrowheads="1"/>
          </p:cNvSpPr>
          <p:nvPr>
            <p:ph type="body" idx="1"/>
          </p:nvPr>
        </p:nvSpPr>
        <p:spPr/>
        <p:txBody>
          <a:bodyPr/>
          <a:lstStyle/>
          <a:p>
            <a:r>
              <a:rPr lang="en-US" altLang="en-US">
                <a:latin typeface="Abadi MT Condensed Light" panose="020B0306030101010103" pitchFamily="34" charset="77"/>
              </a:rPr>
              <a:t>Attack verification</a:t>
            </a:r>
          </a:p>
          <a:p>
            <a:r>
              <a:rPr lang="en-US" altLang="en-US">
                <a:latin typeface="Abadi MT Condensed Light" panose="020B0306030101010103" pitchFamily="34" charset="77"/>
              </a:rPr>
              <a:t>System specific activity</a:t>
            </a:r>
          </a:p>
          <a:p>
            <a:r>
              <a:rPr lang="en-US" altLang="en-US">
                <a:latin typeface="Abadi MT Condensed Light" panose="020B0306030101010103" pitchFamily="34" charset="77"/>
              </a:rPr>
              <a:t>Encrypted and switch environments</a:t>
            </a:r>
          </a:p>
          <a:p>
            <a:r>
              <a:rPr lang="en-US" altLang="en-US">
                <a:latin typeface="Abadi MT Condensed Light" panose="020B0306030101010103" pitchFamily="34" charset="77"/>
              </a:rPr>
              <a:t>Monitoring key components</a:t>
            </a:r>
          </a:p>
          <a:p>
            <a:r>
              <a:rPr lang="en-US" altLang="en-US">
                <a:latin typeface="Abadi MT Condensed Light" panose="020B0306030101010103" pitchFamily="34" charset="77"/>
              </a:rPr>
              <a:t>Near Real-Time detection and response.</a:t>
            </a:r>
          </a:p>
          <a:p>
            <a:r>
              <a:rPr lang="en-US" altLang="en-US">
                <a:latin typeface="Abadi MT Condensed Light" panose="020B0306030101010103" pitchFamily="34" charset="77"/>
              </a:rPr>
              <a:t>No additional hardware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7C3961A-AD11-BC52-556E-3BF144392275}"/>
              </a:ext>
            </a:extLst>
          </p:cNvPr>
          <p:cNvSpPr>
            <a:spLocks noGrp="1" noChangeArrowheads="1"/>
          </p:cNvSpPr>
          <p:nvPr>
            <p:ph type="title"/>
          </p:nvPr>
        </p:nvSpPr>
        <p:spPr/>
        <p:txBody>
          <a:bodyPr/>
          <a:lstStyle/>
          <a:p>
            <a:r>
              <a:rPr lang="en-US" altLang="en-US">
                <a:latin typeface="Abadi MT Condensed Light" panose="020B0306030101010103" pitchFamily="34" charset="77"/>
              </a:rPr>
              <a:t>Network based IDS</a:t>
            </a:r>
          </a:p>
        </p:txBody>
      </p:sp>
      <p:sp>
        <p:nvSpPr>
          <p:cNvPr id="10243" name="Rectangle 3">
            <a:extLst>
              <a:ext uri="{FF2B5EF4-FFF2-40B4-BE49-F238E27FC236}">
                <a16:creationId xmlns:a16="http://schemas.microsoft.com/office/drawing/2014/main" id="{A69AC502-4BEE-F9FA-4250-C52877F5DF71}"/>
              </a:ext>
            </a:extLst>
          </p:cNvPr>
          <p:cNvSpPr>
            <a:spLocks noGrp="1" noChangeArrowheads="1"/>
          </p:cNvSpPr>
          <p:nvPr>
            <p:ph type="body" idx="1"/>
          </p:nvPr>
        </p:nvSpPr>
        <p:spPr/>
        <p:txBody>
          <a:bodyPr/>
          <a:lstStyle/>
          <a:p>
            <a:r>
              <a:rPr lang="en-US" altLang="en-US">
                <a:latin typeface="Abadi MT Condensed Light" panose="020B0306030101010103" pitchFamily="34" charset="77"/>
              </a:rPr>
              <a:t>This IDS looks for attack signatures in network traffic via a promiscuous interface.</a:t>
            </a:r>
          </a:p>
          <a:p>
            <a:r>
              <a:rPr lang="en-US" altLang="en-US">
                <a:latin typeface="Abadi MT Condensed Light" panose="020B0306030101010103" pitchFamily="34" charset="77"/>
              </a:rPr>
              <a:t>A filter is usually applied to determine which traffic will be discarded or passed on to an attack recognition module. This helps to filter out known un-malicious traffic.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3EF3B6E-8530-D1EC-2E3F-9B9603EA3539}"/>
              </a:ext>
            </a:extLst>
          </p:cNvPr>
          <p:cNvSpPr>
            <a:spLocks noGrp="1" noChangeArrowheads="1"/>
          </p:cNvSpPr>
          <p:nvPr>
            <p:ph type="title"/>
          </p:nvPr>
        </p:nvSpPr>
        <p:spPr/>
        <p:txBody>
          <a:bodyPr/>
          <a:lstStyle/>
          <a:p>
            <a:r>
              <a:rPr lang="en-US" altLang="en-US" dirty="0">
                <a:latin typeface="Abadi MT Condensed Light" panose="020B0306030101010103" pitchFamily="34" charset="77"/>
              </a:rPr>
              <a:t>Strengths of Network based IDS</a:t>
            </a:r>
          </a:p>
        </p:txBody>
      </p:sp>
      <p:sp>
        <p:nvSpPr>
          <p:cNvPr id="13315" name="Rectangle 3">
            <a:extLst>
              <a:ext uri="{FF2B5EF4-FFF2-40B4-BE49-F238E27FC236}">
                <a16:creationId xmlns:a16="http://schemas.microsoft.com/office/drawing/2014/main" id="{1E7ED59F-D69E-C5C9-E044-94BEB8E5E61A}"/>
              </a:ext>
            </a:extLst>
          </p:cNvPr>
          <p:cNvSpPr>
            <a:spLocks noGrp="1" noChangeArrowheads="1"/>
          </p:cNvSpPr>
          <p:nvPr>
            <p:ph type="body" idx="1"/>
          </p:nvPr>
        </p:nvSpPr>
        <p:spPr/>
        <p:txBody>
          <a:bodyPr/>
          <a:lstStyle/>
          <a:p>
            <a:r>
              <a:rPr lang="en-US" altLang="en-US" dirty="0">
                <a:latin typeface="Abadi MT Condensed Light" panose="020B0306030101010103" pitchFamily="34" charset="77"/>
              </a:rPr>
              <a:t>Cost of ownership reduced</a:t>
            </a:r>
          </a:p>
          <a:p>
            <a:r>
              <a:rPr lang="en-US" altLang="en-US" dirty="0">
                <a:latin typeface="Abadi MT Condensed Light" panose="020B0306030101010103" pitchFamily="34" charset="77"/>
              </a:rPr>
              <a:t>Packet analysis</a:t>
            </a:r>
          </a:p>
          <a:p>
            <a:r>
              <a:rPr lang="en-US" altLang="en-US" dirty="0">
                <a:latin typeface="Abadi MT Condensed Light" panose="020B0306030101010103" pitchFamily="34" charset="77"/>
              </a:rPr>
              <a:t>Evidence removal</a:t>
            </a:r>
          </a:p>
          <a:p>
            <a:r>
              <a:rPr lang="en-US" altLang="en-US" dirty="0">
                <a:latin typeface="Abadi MT Condensed Light" panose="020B0306030101010103" pitchFamily="34" charset="77"/>
              </a:rPr>
              <a:t>Real time detection and response</a:t>
            </a:r>
          </a:p>
          <a:p>
            <a:r>
              <a:rPr lang="en-US" altLang="en-US" dirty="0">
                <a:latin typeface="Abadi MT Condensed Light" panose="020B0306030101010103" pitchFamily="34" charset="77"/>
              </a:rPr>
              <a:t>Malicious intent detection</a:t>
            </a:r>
          </a:p>
          <a:p>
            <a:r>
              <a:rPr lang="en-US" altLang="en-US" dirty="0">
                <a:latin typeface="Abadi MT Condensed Light" panose="020B0306030101010103" pitchFamily="34" charset="77"/>
              </a:rPr>
              <a:t>Complement and verification</a:t>
            </a:r>
          </a:p>
          <a:p>
            <a:r>
              <a:rPr lang="en-US" altLang="en-US" dirty="0">
                <a:latin typeface="Abadi MT Condensed Light" panose="020B0306030101010103" pitchFamily="34" charset="77"/>
              </a:rPr>
              <a:t>Operating system independence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410EF25-4FEA-0628-7873-42BD03B8E3AD}"/>
              </a:ext>
            </a:extLst>
          </p:cNvPr>
          <p:cNvSpPr>
            <a:spLocks noGrp="1" noChangeArrowheads="1"/>
          </p:cNvSpPr>
          <p:nvPr>
            <p:ph type="title"/>
          </p:nvPr>
        </p:nvSpPr>
        <p:spPr/>
        <p:txBody>
          <a:bodyPr/>
          <a:lstStyle/>
          <a:p>
            <a:r>
              <a:rPr lang="en-US" altLang="zh-CN" dirty="0">
                <a:latin typeface="Abadi MT Condensed Light" panose="020B0306030101010103" pitchFamily="34" charset="77"/>
              </a:rPr>
              <a:t>Our</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Focus: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Snort</a:t>
            </a:r>
            <a:endParaRPr lang="en-US" altLang="en-US" dirty="0">
              <a:latin typeface="Abadi MT Condensed Light" panose="020B0306030101010103" pitchFamily="34" charset="77"/>
            </a:endParaRPr>
          </a:p>
        </p:txBody>
      </p:sp>
      <p:sp>
        <p:nvSpPr>
          <p:cNvPr id="29699" name="Rectangle 3">
            <a:extLst>
              <a:ext uri="{FF2B5EF4-FFF2-40B4-BE49-F238E27FC236}">
                <a16:creationId xmlns:a16="http://schemas.microsoft.com/office/drawing/2014/main" id="{F0A3553E-9A2B-2F1C-8F6E-9C52681D9F58}"/>
              </a:ext>
            </a:extLst>
          </p:cNvPr>
          <p:cNvSpPr>
            <a:spLocks noGrp="1" noChangeArrowheads="1"/>
          </p:cNvSpPr>
          <p:nvPr>
            <p:ph type="body" idx="1"/>
          </p:nvPr>
        </p:nvSpPr>
        <p:spPr>
          <a:xfrm>
            <a:off x="838200" y="1811866"/>
            <a:ext cx="7772400" cy="4114800"/>
          </a:xfrm>
        </p:spPr>
        <p:txBody>
          <a:bodyPr>
            <a:normAutofit/>
          </a:bodyPr>
          <a:lstStyle/>
          <a:p>
            <a:r>
              <a:rPr lang="en-US" altLang="en-US" dirty="0">
                <a:latin typeface="Abadi MT Condensed Light" panose="020B0306030101010103" pitchFamily="34" charset="77"/>
              </a:rPr>
              <a:t>What is Snort?</a:t>
            </a:r>
          </a:p>
          <a:p>
            <a:pPr lvl="1"/>
            <a:r>
              <a:rPr lang="en-US" altLang="en-US" dirty="0">
                <a:latin typeface="Abadi MT Condensed Light" panose="020B0306030101010103" pitchFamily="34" charset="77"/>
              </a:rPr>
              <a:t>Snort is a multi-mode packet analysis tool</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[integrate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various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types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of</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IDS]</a:t>
            </a:r>
            <a:endParaRPr lang="en-US" altLang="en-US" dirty="0">
              <a:latin typeface="Abadi MT Condensed Light" panose="020B0306030101010103" pitchFamily="34" charset="77"/>
            </a:endParaRPr>
          </a:p>
          <a:p>
            <a:pPr lvl="2"/>
            <a:r>
              <a:rPr lang="en-US" altLang="en-US" dirty="0">
                <a:latin typeface="Abadi MT Condensed Light" panose="020B0306030101010103" pitchFamily="34" charset="77"/>
              </a:rPr>
              <a:t>Sniffer</a:t>
            </a:r>
          </a:p>
          <a:p>
            <a:pPr lvl="2"/>
            <a:r>
              <a:rPr lang="en-US" altLang="en-US" dirty="0">
                <a:latin typeface="Abadi MT Condensed Light" panose="020B0306030101010103" pitchFamily="34" charset="77"/>
              </a:rPr>
              <a:t>Packet Logger</a:t>
            </a:r>
          </a:p>
          <a:p>
            <a:pPr lvl="2"/>
            <a:r>
              <a:rPr lang="en-US" altLang="en-US" dirty="0">
                <a:latin typeface="Abadi MT Condensed Light" panose="020B0306030101010103" pitchFamily="34" charset="77"/>
              </a:rPr>
              <a:t>Rules-based </a:t>
            </a:r>
            <a:r>
              <a:rPr lang="en-US" altLang="zh-CN" dirty="0">
                <a:latin typeface="Abadi MT Condensed Light" panose="020B0306030101010103" pitchFamily="34" charset="77"/>
              </a:rPr>
              <a:t>D</a:t>
            </a:r>
            <a:r>
              <a:rPr lang="en-US" altLang="en-US" dirty="0">
                <a:latin typeface="Abadi MT Condensed Light" panose="020B0306030101010103" pitchFamily="34" charset="77"/>
              </a:rPr>
              <a:t>etection</a:t>
            </a:r>
          </a:p>
          <a:p>
            <a:pPr lvl="2"/>
            <a:r>
              <a:rPr lang="en-US" altLang="en-US" dirty="0">
                <a:latin typeface="Abadi MT Condensed Light" panose="020B0306030101010103" pitchFamily="34" charset="77"/>
              </a:rPr>
              <a:t>Forensic Data Analysis</a:t>
            </a:r>
          </a:p>
          <a:p>
            <a:r>
              <a:rPr lang="en-US" altLang="en-US" dirty="0">
                <a:latin typeface="Abadi MT Condensed Light" panose="020B0306030101010103" pitchFamily="34" charset="77"/>
              </a:rPr>
              <a:t>Where did it come from?</a:t>
            </a:r>
          </a:p>
          <a:p>
            <a:pPr lvl="1"/>
            <a:r>
              <a:rPr lang="en-US" altLang="en-US" dirty="0">
                <a:latin typeface="Abadi MT Condensed Light" panose="020B0306030101010103" pitchFamily="34" charset="77"/>
              </a:rPr>
              <a:t>Developed out of the evolving need to perform network traffic analysis in both real-time and for forensic post processing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29D879C-834B-1AD5-E0CA-A68451EAED79}"/>
              </a:ext>
            </a:extLst>
          </p:cNvPr>
          <p:cNvSpPr>
            <a:spLocks noGrp="1" noChangeArrowheads="1"/>
          </p:cNvSpPr>
          <p:nvPr>
            <p:ph type="title"/>
          </p:nvPr>
        </p:nvSpPr>
        <p:spPr/>
        <p:txBody>
          <a:bodyPr/>
          <a:lstStyle/>
          <a:p>
            <a:r>
              <a:rPr lang="en-US" altLang="en-US">
                <a:latin typeface="Abadi MT Condensed Light" panose="020B0306030101010103" pitchFamily="34" charset="77"/>
              </a:rPr>
              <a:t>Snort “Metrics”</a:t>
            </a:r>
          </a:p>
        </p:txBody>
      </p:sp>
      <p:sp>
        <p:nvSpPr>
          <p:cNvPr id="30723" name="Rectangle 3">
            <a:extLst>
              <a:ext uri="{FF2B5EF4-FFF2-40B4-BE49-F238E27FC236}">
                <a16:creationId xmlns:a16="http://schemas.microsoft.com/office/drawing/2014/main" id="{176771F5-20F2-7332-2A87-E40B47AE7184}"/>
              </a:ext>
            </a:extLst>
          </p:cNvPr>
          <p:cNvSpPr>
            <a:spLocks noGrp="1" noChangeArrowheads="1"/>
          </p:cNvSpPr>
          <p:nvPr>
            <p:ph type="body" idx="1"/>
          </p:nvPr>
        </p:nvSpPr>
        <p:spPr/>
        <p:txBody>
          <a:bodyPr/>
          <a:lstStyle/>
          <a:p>
            <a:pPr>
              <a:lnSpc>
                <a:spcPct val="90000"/>
              </a:lnSpc>
            </a:pPr>
            <a:r>
              <a:rPr lang="en-US" altLang="en-US" dirty="0">
                <a:latin typeface="Abadi MT Condensed Light" panose="020B0306030101010103" pitchFamily="34" charset="77"/>
              </a:rPr>
              <a:t>Small (~800k source download)</a:t>
            </a:r>
          </a:p>
          <a:p>
            <a:pPr>
              <a:lnSpc>
                <a:spcPct val="90000"/>
              </a:lnSpc>
            </a:pPr>
            <a:r>
              <a:rPr lang="en-US" altLang="en-US" dirty="0">
                <a:latin typeface="Abadi MT Condensed Light" panose="020B0306030101010103" pitchFamily="34" charset="77"/>
              </a:rPr>
              <a:t>Portable (Linux, Windows, MacOS X, Solaris, BSD, IRIX, Tru64, HP-UX, </a:t>
            </a:r>
            <a:r>
              <a:rPr lang="en-US" altLang="en-US" dirty="0" err="1">
                <a:latin typeface="Abadi MT Condensed Light" panose="020B0306030101010103" pitchFamily="34" charset="77"/>
              </a:rPr>
              <a:t>etc</a:t>
            </a:r>
            <a:r>
              <a:rPr lang="en-US" altLang="en-US" dirty="0">
                <a:latin typeface="Abadi MT Condensed Light" panose="020B0306030101010103" pitchFamily="34" charset="77"/>
              </a:rPr>
              <a:t>)</a:t>
            </a:r>
          </a:p>
          <a:p>
            <a:pPr>
              <a:lnSpc>
                <a:spcPct val="90000"/>
              </a:lnSpc>
            </a:pPr>
            <a:r>
              <a:rPr lang="en-US" altLang="en-US" dirty="0">
                <a:latin typeface="Abadi MT Condensed Light" panose="020B0306030101010103" pitchFamily="34" charset="77"/>
              </a:rPr>
              <a:t>Fast (High probability of detection for a given attack on 100Mbps networks)</a:t>
            </a:r>
          </a:p>
          <a:p>
            <a:pPr>
              <a:lnSpc>
                <a:spcPct val="90000"/>
              </a:lnSpc>
            </a:pPr>
            <a:r>
              <a:rPr lang="en-US" altLang="en-US" dirty="0">
                <a:latin typeface="Abadi MT Condensed Light" panose="020B0306030101010103" pitchFamily="34" charset="77"/>
              </a:rPr>
              <a:t>Configurable (Easy rules language, many reporting/logging options</a:t>
            </a:r>
          </a:p>
          <a:p>
            <a:pPr>
              <a:lnSpc>
                <a:spcPct val="90000"/>
              </a:lnSpc>
            </a:pPr>
            <a:r>
              <a:rPr lang="en-US" altLang="en-US" dirty="0">
                <a:latin typeface="Abadi MT Condensed Light" panose="020B0306030101010103" pitchFamily="34" charset="77"/>
              </a:rPr>
              <a:t>Free (GPL/Open Source Software)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BE36-2070-A04C-9D25-B71F29F6EDEE}"/>
              </a:ext>
            </a:extLst>
          </p:cNvPr>
          <p:cNvSpPr>
            <a:spLocks noGrp="1"/>
          </p:cNvSpPr>
          <p:nvPr>
            <p:ph type="title"/>
          </p:nvPr>
        </p:nvSpPr>
        <p:spPr/>
        <p:txBody>
          <a:bodyPr/>
          <a:lstStyle/>
          <a:p>
            <a:r>
              <a:rPr lang="en-US" altLang="zh-CN" dirty="0">
                <a:latin typeface="Abadi MT Condensed Light" panose="020B0306030101010103" pitchFamily="34" charset="77"/>
              </a:rPr>
              <a:t>Recap</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of</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Security</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Operations: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Firewalls</a:t>
            </a:r>
            <a:endParaRPr lang="en-US" dirty="0">
              <a:latin typeface="Abadi MT Condensed Light" panose="020B0306030101010103" pitchFamily="34" charset="77"/>
            </a:endParaRPr>
          </a:p>
        </p:txBody>
      </p:sp>
      <p:sp>
        <p:nvSpPr>
          <p:cNvPr id="4" name="Rectangle 3">
            <a:extLst>
              <a:ext uri="{FF2B5EF4-FFF2-40B4-BE49-F238E27FC236}">
                <a16:creationId xmlns:a16="http://schemas.microsoft.com/office/drawing/2014/main" id="{B55C76C4-530E-C2F7-4DF4-9FE9CC78BEBA}"/>
              </a:ext>
            </a:extLst>
          </p:cNvPr>
          <p:cNvSpPr/>
          <p:nvPr/>
        </p:nvSpPr>
        <p:spPr>
          <a:xfrm>
            <a:off x="238259" y="1745673"/>
            <a:ext cx="11745533" cy="444137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altLang="zh-CN" b="1" dirty="0">
                <a:solidFill>
                  <a:schemeClr val="tx1"/>
                </a:solidFill>
                <a:latin typeface="Abadi MT Condensed Light" panose="020B0306030101010103" pitchFamily="34" charset="77"/>
              </a:rPr>
              <a:t>VirtualBox</a:t>
            </a:r>
            <a:endParaRPr lang="en-US" b="1" dirty="0">
              <a:solidFill>
                <a:schemeClr val="tx1"/>
              </a:solidFill>
              <a:latin typeface="Abadi MT Condensed Light" panose="020B0306030101010103" pitchFamily="34" charset="77"/>
            </a:endParaRPr>
          </a:p>
        </p:txBody>
      </p:sp>
      <p:sp>
        <p:nvSpPr>
          <p:cNvPr id="5" name="Rectangle 4">
            <a:extLst>
              <a:ext uri="{FF2B5EF4-FFF2-40B4-BE49-F238E27FC236}">
                <a16:creationId xmlns:a16="http://schemas.microsoft.com/office/drawing/2014/main" id="{4E949739-ABD5-1761-31F7-21F3583B4333}"/>
              </a:ext>
            </a:extLst>
          </p:cNvPr>
          <p:cNvSpPr/>
          <p:nvPr/>
        </p:nvSpPr>
        <p:spPr>
          <a:xfrm>
            <a:off x="2859277" y="4217014"/>
            <a:ext cx="1719162" cy="6697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7030A0"/>
                </a:solidFill>
                <a:latin typeface="Abadi MT Condensed Light" panose="020B0306030101010103" pitchFamily="34" charset="77"/>
              </a:rPr>
              <a:t>OpenWrt</a:t>
            </a:r>
            <a:r>
              <a:rPr lang="zh-CN" altLang="en-US" dirty="0">
                <a:solidFill>
                  <a:srgbClr val="7030A0"/>
                </a:solidFill>
                <a:latin typeface="Abadi MT Condensed Light" panose="020B0306030101010103" pitchFamily="34" charset="77"/>
              </a:rPr>
              <a:t> </a:t>
            </a:r>
            <a:r>
              <a:rPr lang="en-US" altLang="zh-CN" dirty="0">
                <a:solidFill>
                  <a:srgbClr val="7030A0"/>
                </a:solidFill>
                <a:latin typeface="Abadi MT Condensed Light" panose="020B0306030101010103" pitchFamily="34" charset="77"/>
              </a:rPr>
              <a:t>VM</a:t>
            </a:r>
          </a:p>
          <a:p>
            <a:pPr algn="ctr"/>
            <a:r>
              <a:rPr lang="en-US" altLang="zh-CN" dirty="0">
                <a:solidFill>
                  <a:srgbClr val="7030A0"/>
                </a:solidFill>
                <a:latin typeface="Abadi MT Condensed Light" panose="020B0306030101010103" pitchFamily="34" charset="77"/>
              </a:rPr>
              <a:t>(Router)</a:t>
            </a:r>
            <a:endParaRPr lang="en-US" dirty="0">
              <a:solidFill>
                <a:srgbClr val="7030A0"/>
              </a:solidFill>
              <a:latin typeface="Abadi MT Condensed Light" panose="020B0306030101010103" pitchFamily="34" charset="77"/>
            </a:endParaRPr>
          </a:p>
        </p:txBody>
      </p:sp>
      <p:sp>
        <p:nvSpPr>
          <p:cNvPr id="6" name="Rectangle 5">
            <a:extLst>
              <a:ext uri="{FF2B5EF4-FFF2-40B4-BE49-F238E27FC236}">
                <a16:creationId xmlns:a16="http://schemas.microsoft.com/office/drawing/2014/main" id="{F9BA469E-E44D-B4CA-7373-424D24F4E00B}"/>
              </a:ext>
            </a:extLst>
          </p:cNvPr>
          <p:cNvSpPr/>
          <p:nvPr/>
        </p:nvSpPr>
        <p:spPr>
          <a:xfrm>
            <a:off x="676475" y="1945149"/>
            <a:ext cx="4784166" cy="14962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b="1" dirty="0">
                <a:solidFill>
                  <a:schemeClr val="tx1"/>
                </a:solidFill>
                <a:latin typeface="Abadi MT Condensed Light" panose="020B0306030101010103" pitchFamily="34" charset="77"/>
              </a:rPr>
              <a:t>WAN</a:t>
            </a:r>
            <a:r>
              <a:rPr lang="zh-CN" altLang="en-US" b="1" dirty="0">
                <a:solidFill>
                  <a:schemeClr val="tx1"/>
                </a:solidFill>
                <a:latin typeface="Abadi MT Condensed Light" panose="020B0306030101010103" pitchFamily="34" charset="77"/>
              </a:rPr>
              <a:t> </a:t>
            </a:r>
            <a:r>
              <a:rPr lang="en-US" altLang="zh-CN" b="1" dirty="0">
                <a:solidFill>
                  <a:schemeClr val="tx1"/>
                </a:solidFill>
                <a:latin typeface="Abadi MT Condensed Light" panose="020B0306030101010103" pitchFamily="34" charset="77"/>
              </a:rPr>
              <a:t>(</a:t>
            </a:r>
            <a:r>
              <a:rPr lang="en-US" altLang="zh-CN" b="1" dirty="0">
                <a:solidFill>
                  <a:srgbClr val="FF0000"/>
                </a:solidFill>
                <a:latin typeface="Abadi MT Condensed Light" panose="020B0306030101010103" pitchFamily="34" charset="77"/>
              </a:rPr>
              <a:t>External</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Network,</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simulating</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Internet</a:t>
            </a:r>
            <a:r>
              <a:rPr lang="en-US" altLang="zh-CN" b="1" dirty="0">
                <a:solidFill>
                  <a:schemeClr val="tx1"/>
                </a:solidFill>
                <a:latin typeface="Abadi MT Condensed Light" panose="020B0306030101010103" pitchFamily="34" charset="77"/>
              </a:rPr>
              <a:t>)</a:t>
            </a:r>
            <a:endParaRPr lang="en-US" b="1" dirty="0">
              <a:solidFill>
                <a:schemeClr val="tx1"/>
              </a:solidFill>
              <a:latin typeface="Abadi MT Condensed Light" panose="020B0306030101010103" pitchFamily="34" charset="77"/>
            </a:endParaRPr>
          </a:p>
        </p:txBody>
      </p:sp>
      <p:sp>
        <p:nvSpPr>
          <p:cNvPr id="7" name="Rectangle 6">
            <a:extLst>
              <a:ext uri="{FF2B5EF4-FFF2-40B4-BE49-F238E27FC236}">
                <a16:creationId xmlns:a16="http://schemas.microsoft.com/office/drawing/2014/main" id="{B33E69F3-1772-08B6-7FFC-44A1AEAEABCA}"/>
              </a:ext>
            </a:extLst>
          </p:cNvPr>
          <p:cNvSpPr/>
          <p:nvPr/>
        </p:nvSpPr>
        <p:spPr>
          <a:xfrm>
            <a:off x="5175495" y="4551865"/>
            <a:ext cx="4784166" cy="1496291"/>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ltLang="zh-CN" b="1" dirty="0">
                <a:solidFill>
                  <a:schemeClr val="tx1"/>
                </a:solidFill>
                <a:latin typeface="Abadi MT Condensed Light" panose="020B0306030101010103" pitchFamily="34" charset="77"/>
              </a:rPr>
              <a:t>LAN</a:t>
            </a:r>
            <a:r>
              <a:rPr lang="zh-CN" altLang="en-US" b="1" dirty="0">
                <a:solidFill>
                  <a:schemeClr val="tx1"/>
                </a:solidFill>
                <a:latin typeface="Abadi MT Condensed Light" panose="020B0306030101010103" pitchFamily="34" charset="77"/>
              </a:rPr>
              <a:t> </a:t>
            </a:r>
            <a:r>
              <a:rPr lang="en-US" altLang="zh-CN" b="1" dirty="0">
                <a:solidFill>
                  <a:schemeClr val="tx1"/>
                </a:solidFill>
                <a:latin typeface="Abadi MT Condensed Light" panose="020B0306030101010103" pitchFamily="34" charset="77"/>
              </a:rPr>
              <a:t>(</a:t>
            </a:r>
            <a:r>
              <a:rPr lang="en-US" altLang="zh-CN" b="1" dirty="0">
                <a:solidFill>
                  <a:srgbClr val="FF0000"/>
                </a:solidFill>
                <a:latin typeface="Abadi MT Condensed Light" panose="020B0306030101010103" pitchFamily="34" charset="77"/>
              </a:rPr>
              <a:t>Internal</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Network,</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simulating</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business</a:t>
            </a:r>
            <a:r>
              <a:rPr lang="zh-CN" altLang="en-US" b="1" dirty="0">
                <a:solidFill>
                  <a:srgbClr val="FF0000"/>
                </a:solidFill>
                <a:latin typeface="Abadi MT Condensed Light" panose="020B0306030101010103" pitchFamily="34" charset="77"/>
              </a:rPr>
              <a:t> </a:t>
            </a:r>
            <a:r>
              <a:rPr lang="en-US" altLang="zh-CN" b="1" dirty="0">
                <a:solidFill>
                  <a:srgbClr val="FF0000"/>
                </a:solidFill>
                <a:latin typeface="Abadi MT Condensed Light" panose="020B0306030101010103" pitchFamily="34" charset="77"/>
              </a:rPr>
              <a:t>network</a:t>
            </a:r>
            <a:r>
              <a:rPr lang="en-US" altLang="zh-CN" b="1" dirty="0">
                <a:solidFill>
                  <a:schemeClr val="tx1"/>
                </a:solidFill>
                <a:latin typeface="Abadi MT Condensed Light" panose="020B0306030101010103" pitchFamily="34" charset="77"/>
              </a:rPr>
              <a:t>)</a:t>
            </a:r>
          </a:p>
        </p:txBody>
      </p:sp>
      <p:sp>
        <p:nvSpPr>
          <p:cNvPr id="8" name="Rectangle 7">
            <a:extLst>
              <a:ext uri="{FF2B5EF4-FFF2-40B4-BE49-F238E27FC236}">
                <a16:creationId xmlns:a16="http://schemas.microsoft.com/office/drawing/2014/main" id="{36C92B37-1BFC-472B-BA20-270C9C1DAD77}"/>
              </a:ext>
            </a:extLst>
          </p:cNvPr>
          <p:cNvSpPr/>
          <p:nvPr/>
        </p:nvSpPr>
        <p:spPr>
          <a:xfrm>
            <a:off x="1751694" y="2489669"/>
            <a:ext cx="1107583" cy="3090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7030A0"/>
                </a:solidFill>
                <a:latin typeface="Abadi MT Condensed Light" panose="020B0306030101010103" pitchFamily="34" charset="77"/>
              </a:rPr>
              <a:t>KALI</a:t>
            </a:r>
            <a:r>
              <a:rPr lang="zh-CN" altLang="en-US" dirty="0">
                <a:solidFill>
                  <a:srgbClr val="7030A0"/>
                </a:solidFill>
                <a:latin typeface="Abadi MT Condensed Light" panose="020B0306030101010103" pitchFamily="34" charset="77"/>
              </a:rPr>
              <a:t> </a:t>
            </a:r>
            <a:r>
              <a:rPr lang="en-US" altLang="zh-CN" dirty="0">
                <a:solidFill>
                  <a:srgbClr val="7030A0"/>
                </a:solidFill>
                <a:latin typeface="Abadi MT Condensed Light" panose="020B0306030101010103" pitchFamily="34" charset="77"/>
              </a:rPr>
              <a:t>Linux</a:t>
            </a:r>
            <a:endParaRPr lang="en-US" dirty="0">
              <a:solidFill>
                <a:srgbClr val="7030A0"/>
              </a:solidFill>
              <a:latin typeface="Abadi MT Condensed Light" panose="020B0306030101010103" pitchFamily="34" charset="77"/>
            </a:endParaRPr>
          </a:p>
        </p:txBody>
      </p:sp>
      <p:sp>
        <p:nvSpPr>
          <p:cNvPr id="9" name="Rectangle 8">
            <a:extLst>
              <a:ext uri="{FF2B5EF4-FFF2-40B4-BE49-F238E27FC236}">
                <a16:creationId xmlns:a16="http://schemas.microsoft.com/office/drawing/2014/main" id="{7C8E37F4-D3A4-18D3-896E-162E8150BB6D}"/>
              </a:ext>
            </a:extLst>
          </p:cNvPr>
          <p:cNvSpPr/>
          <p:nvPr/>
        </p:nvSpPr>
        <p:spPr>
          <a:xfrm>
            <a:off x="8401653" y="5387412"/>
            <a:ext cx="1493614" cy="4314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7030A0"/>
                </a:solidFill>
                <a:latin typeface="Abadi MT Condensed Light" panose="020B0306030101010103" pitchFamily="34" charset="77"/>
              </a:rPr>
              <a:t>…</a:t>
            </a:r>
            <a:endParaRPr lang="en-US" dirty="0">
              <a:solidFill>
                <a:srgbClr val="7030A0"/>
              </a:solidFill>
              <a:latin typeface="Abadi MT Condensed Light" panose="020B0306030101010103" pitchFamily="34" charset="77"/>
            </a:endParaRPr>
          </a:p>
        </p:txBody>
      </p:sp>
      <p:sp>
        <p:nvSpPr>
          <p:cNvPr id="10" name="Rectangle 9">
            <a:extLst>
              <a:ext uri="{FF2B5EF4-FFF2-40B4-BE49-F238E27FC236}">
                <a16:creationId xmlns:a16="http://schemas.microsoft.com/office/drawing/2014/main" id="{0CB8A0F6-ADB4-1657-FA22-6DEF404385D7}"/>
              </a:ext>
            </a:extLst>
          </p:cNvPr>
          <p:cNvSpPr/>
          <p:nvPr/>
        </p:nvSpPr>
        <p:spPr>
          <a:xfrm>
            <a:off x="3689797" y="2884429"/>
            <a:ext cx="1770844" cy="5630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Abadi MT Condensed Light" panose="020B0306030101010103" pitchFamily="34" charset="77"/>
              </a:rPr>
              <a:t>Virtual</a:t>
            </a:r>
            <a:r>
              <a:rPr lang="zh-CN" altLang="en-US" sz="1600" dirty="0">
                <a:solidFill>
                  <a:schemeClr val="tx1"/>
                </a:solidFill>
                <a:latin typeface="Abadi MT Condensed Light" panose="020B0306030101010103" pitchFamily="34" charset="77"/>
              </a:rPr>
              <a:t> </a:t>
            </a:r>
            <a:r>
              <a:rPr lang="en-US" altLang="zh-CN" sz="1600" dirty="0">
                <a:solidFill>
                  <a:schemeClr val="tx1"/>
                </a:solidFill>
                <a:latin typeface="Abadi MT Condensed Light" panose="020B0306030101010103" pitchFamily="34" charset="77"/>
              </a:rPr>
              <a:t>Network</a:t>
            </a:r>
            <a:r>
              <a:rPr lang="zh-CN" altLang="en-US" sz="1600" dirty="0">
                <a:solidFill>
                  <a:schemeClr val="tx1"/>
                </a:solidFill>
                <a:latin typeface="Abadi MT Condensed Light" panose="020B0306030101010103" pitchFamily="34" charset="77"/>
              </a:rPr>
              <a:t> </a:t>
            </a:r>
            <a:endParaRPr lang="en-US" altLang="zh-CN" sz="1600" dirty="0">
              <a:solidFill>
                <a:schemeClr val="tx1"/>
              </a:solidFill>
              <a:latin typeface="Abadi MT Condensed Light" panose="020B0306030101010103" pitchFamily="34" charset="77"/>
            </a:endParaRPr>
          </a:p>
          <a:p>
            <a:pPr algn="ctr"/>
            <a:r>
              <a:rPr lang="en-US" altLang="zh-CN" sz="1600" dirty="0">
                <a:solidFill>
                  <a:schemeClr val="tx1"/>
                </a:solidFill>
                <a:latin typeface="Abadi MT Condensed Light" panose="020B0306030101010103" pitchFamily="34" charset="77"/>
              </a:rPr>
              <a:t>Adapter</a:t>
            </a:r>
            <a:r>
              <a:rPr lang="zh-CN" altLang="en-US" sz="1600" dirty="0">
                <a:solidFill>
                  <a:schemeClr val="tx1"/>
                </a:solidFill>
                <a:latin typeface="Abadi MT Condensed Light" panose="020B0306030101010103" pitchFamily="34" charset="77"/>
              </a:rPr>
              <a:t> </a:t>
            </a:r>
            <a:r>
              <a:rPr lang="en-US" altLang="zh-CN" sz="1600" dirty="0">
                <a:solidFill>
                  <a:schemeClr val="tx1"/>
                </a:solidFill>
                <a:latin typeface="Abadi MT Condensed Light" panose="020B0306030101010103" pitchFamily="34" charset="77"/>
              </a:rPr>
              <a:t>(NAT</a:t>
            </a:r>
            <a:r>
              <a:rPr lang="zh-CN" altLang="en-US" sz="1600" dirty="0">
                <a:solidFill>
                  <a:schemeClr val="tx1"/>
                </a:solidFill>
                <a:latin typeface="Abadi MT Condensed Light" panose="020B0306030101010103" pitchFamily="34" charset="77"/>
              </a:rPr>
              <a:t> </a:t>
            </a:r>
            <a:r>
              <a:rPr lang="en-US" altLang="zh-CN" sz="1600" dirty="0">
                <a:solidFill>
                  <a:schemeClr val="tx1"/>
                </a:solidFill>
                <a:latin typeface="Abadi MT Condensed Light" panose="020B0306030101010103" pitchFamily="34" charset="77"/>
              </a:rPr>
              <a:t>Network)</a:t>
            </a:r>
          </a:p>
        </p:txBody>
      </p:sp>
      <p:sp>
        <p:nvSpPr>
          <p:cNvPr id="11" name="Rectangle 10">
            <a:extLst>
              <a:ext uri="{FF2B5EF4-FFF2-40B4-BE49-F238E27FC236}">
                <a16:creationId xmlns:a16="http://schemas.microsoft.com/office/drawing/2014/main" id="{C9D7E45F-AAE6-A49F-2625-03EE51FC8B99}"/>
              </a:ext>
            </a:extLst>
          </p:cNvPr>
          <p:cNvSpPr/>
          <p:nvPr/>
        </p:nvSpPr>
        <p:spPr>
          <a:xfrm>
            <a:off x="5175495" y="5496635"/>
            <a:ext cx="1493614" cy="56301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Abadi MT Condensed Light" panose="020B0306030101010103" pitchFamily="34" charset="77"/>
              </a:rPr>
              <a:t>Virtual</a:t>
            </a:r>
            <a:r>
              <a:rPr lang="zh-CN" altLang="en-US" sz="1600" dirty="0">
                <a:solidFill>
                  <a:schemeClr val="tx1"/>
                </a:solidFill>
                <a:latin typeface="Abadi MT Condensed Light" panose="020B0306030101010103" pitchFamily="34" charset="77"/>
              </a:rPr>
              <a:t> </a:t>
            </a:r>
            <a:r>
              <a:rPr lang="en-US" altLang="zh-CN" sz="1600" dirty="0">
                <a:solidFill>
                  <a:schemeClr val="tx1"/>
                </a:solidFill>
                <a:latin typeface="Abadi MT Condensed Light" panose="020B0306030101010103" pitchFamily="34" charset="77"/>
              </a:rPr>
              <a:t>Network</a:t>
            </a:r>
            <a:r>
              <a:rPr lang="zh-CN" altLang="en-US" sz="1600" dirty="0">
                <a:solidFill>
                  <a:schemeClr val="tx1"/>
                </a:solidFill>
                <a:latin typeface="Abadi MT Condensed Light" panose="020B0306030101010103" pitchFamily="34" charset="77"/>
              </a:rPr>
              <a:t> </a:t>
            </a:r>
            <a:endParaRPr lang="en-US" altLang="zh-CN" sz="1600" dirty="0">
              <a:solidFill>
                <a:schemeClr val="tx1"/>
              </a:solidFill>
              <a:latin typeface="Abadi MT Condensed Light" panose="020B0306030101010103" pitchFamily="34" charset="77"/>
            </a:endParaRPr>
          </a:p>
          <a:p>
            <a:pPr algn="ctr"/>
            <a:r>
              <a:rPr lang="en-US" altLang="zh-CN" sz="1600" dirty="0">
                <a:solidFill>
                  <a:schemeClr val="tx1"/>
                </a:solidFill>
                <a:latin typeface="Abadi MT Condensed Light" panose="020B0306030101010103" pitchFamily="34" charset="77"/>
              </a:rPr>
              <a:t>Adapter</a:t>
            </a:r>
            <a:r>
              <a:rPr lang="zh-CN" altLang="en-US" sz="1600" dirty="0">
                <a:solidFill>
                  <a:schemeClr val="tx1"/>
                </a:solidFill>
                <a:latin typeface="Abadi MT Condensed Light" panose="020B0306030101010103" pitchFamily="34" charset="77"/>
              </a:rPr>
              <a:t> </a:t>
            </a:r>
            <a:r>
              <a:rPr lang="en-US" altLang="zh-CN" sz="1600" dirty="0">
                <a:solidFill>
                  <a:schemeClr val="tx1"/>
                </a:solidFill>
                <a:latin typeface="Abadi MT Condensed Light" panose="020B0306030101010103" pitchFamily="34" charset="77"/>
              </a:rPr>
              <a:t>(Host-Only)</a:t>
            </a:r>
          </a:p>
        </p:txBody>
      </p:sp>
      <p:sp>
        <p:nvSpPr>
          <p:cNvPr id="12" name="Rectangle 11">
            <a:extLst>
              <a:ext uri="{FF2B5EF4-FFF2-40B4-BE49-F238E27FC236}">
                <a16:creationId xmlns:a16="http://schemas.microsoft.com/office/drawing/2014/main" id="{1B55A0E1-B189-A8A9-F982-0FECF3858716}"/>
              </a:ext>
            </a:extLst>
          </p:cNvPr>
          <p:cNvSpPr/>
          <p:nvPr/>
        </p:nvSpPr>
        <p:spPr>
          <a:xfrm>
            <a:off x="978794" y="2998238"/>
            <a:ext cx="1107583" cy="3090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7030A0"/>
                </a:solidFill>
                <a:latin typeface="Abadi MT Condensed Light" panose="020B0306030101010103" pitchFamily="34" charset="77"/>
              </a:rPr>
              <a:t>…</a:t>
            </a:r>
            <a:endParaRPr lang="en-US" dirty="0">
              <a:solidFill>
                <a:srgbClr val="7030A0"/>
              </a:solidFill>
              <a:latin typeface="Abadi MT Condensed Light" panose="020B0306030101010103" pitchFamily="34" charset="77"/>
            </a:endParaRPr>
          </a:p>
        </p:txBody>
      </p:sp>
      <p:sp>
        <p:nvSpPr>
          <p:cNvPr id="13" name="Rectangle 12">
            <a:extLst>
              <a:ext uri="{FF2B5EF4-FFF2-40B4-BE49-F238E27FC236}">
                <a16:creationId xmlns:a16="http://schemas.microsoft.com/office/drawing/2014/main" id="{6DAB8601-0BD5-D730-B7B1-91E97215C345}"/>
              </a:ext>
            </a:extLst>
          </p:cNvPr>
          <p:cNvSpPr/>
          <p:nvPr/>
        </p:nvSpPr>
        <p:spPr>
          <a:xfrm>
            <a:off x="7016507" y="4900985"/>
            <a:ext cx="1493614" cy="4314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7030A0"/>
                </a:solidFill>
                <a:latin typeface="Abadi MT Condensed Light" panose="020B0306030101010103" pitchFamily="34" charset="77"/>
              </a:rPr>
              <a:t>WebGoat</a:t>
            </a:r>
            <a:r>
              <a:rPr lang="zh-CN" altLang="en-US" dirty="0">
                <a:solidFill>
                  <a:srgbClr val="7030A0"/>
                </a:solidFill>
                <a:latin typeface="Abadi MT Condensed Light" panose="020B0306030101010103" pitchFamily="34" charset="77"/>
              </a:rPr>
              <a:t> </a:t>
            </a:r>
            <a:r>
              <a:rPr lang="en-US" altLang="zh-CN" dirty="0">
                <a:solidFill>
                  <a:srgbClr val="7030A0"/>
                </a:solidFill>
                <a:latin typeface="Abadi MT Condensed Light" panose="020B0306030101010103" pitchFamily="34" charset="77"/>
              </a:rPr>
              <a:t>Server</a:t>
            </a:r>
            <a:endParaRPr lang="en-US" dirty="0">
              <a:solidFill>
                <a:srgbClr val="7030A0"/>
              </a:solidFill>
              <a:latin typeface="Abadi MT Condensed Light" panose="020B0306030101010103" pitchFamily="34" charset="77"/>
            </a:endParaRPr>
          </a:p>
        </p:txBody>
      </p:sp>
      <p:cxnSp>
        <p:nvCxnSpPr>
          <p:cNvPr id="15" name="Curved Connector 14">
            <a:extLst>
              <a:ext uri="{FF2B5EF4-FFF2-40B4-BE49-F238E27FC236}">
                <a16:creationId xmlns:a16="http://schemas.microsoft.com/office/drawing/2014/main" id="{A33127F5-D128-EF5C-FBC9-F25C52AA9E42}"/>
              </a:ext>
            </a:extLst>
          </p:cNvPr>
          <p:cNvCxnSpPr>
            <a:stCxn id="10" idx="2"/>
            <a:endCxn id="5" idx="0"/>
          </p:cNvCxnSpPr>
          <p:nvPr/>
        </p:nvCxnSpPr>
        <p:spPr>
          <a:xfrm rot="5400000">
            <a:off x="3762253" y="3404047"/>
            <a:ext cx="769573" cy="856361"/>
          </a:xfrm>
          <a:prstGeom prst="curvedConnector3">
            <a:avLst/>
          </a:prstGeom>
          <a:ln>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345A921E-CAF2-327B-A45A-42A840174535}"/>
              </a:ext>
            </a:extLst>
          </p:cNvPr>
          <p:cNvCxnSpPr>
            <a:cxnSpLocks/>
            <a:stCxn id="8" idx="0"/>
            <a:endCxn id="10" idx="1"/>
          </p:cNvCxnSpPr>
          <p:nvPr/>
        </p:nvCxnSpPr>
        <p:spPr>
          <a:xfrm rot="16200000" flipH="1">
            <a:off x="2659508" y="2135647"/>
            <a:ext cx="676266" cy="1384311"/>
          </a:xfrm>
          <a:prstGeom prst="curvedConnector4">
            <a:avLst>
              <a:gd name="adj1" fmla="val -33803"/>
              <a:gd name="adj2" fmla="val 70002"/>
            </a:avLst>
          </a:prstGeom>
          <a:ln>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9956043C-0591-7559-1D3B-0CC049830D01}"/>
              </a:ext>
            </a:extLst>
          </p:cNvPr>
          <p:cNvCxnSpPr>
            <a:cxnSpLocks/>
            <a:stCxn id="12" idx="3"/>
            <a:endCxn id="10" idx="1"/>
          </p:cNvCxnSpPr>
          <p:nvPr/>
        </p:nvCxnSpPr>
        <p:spPr>
          <a:xfrm>
            <a:off x="2086377" y="3152785"/>
            <a:ext cx="1603420" cy="13150"/>
          </a:xfrm>
          <a:prstGeom prst="curvedConnector3">
            <a:avLst/>
          </a:prstGeom>
          <a:ln>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1C51A7AE-24A2-94E5-8F43-4C98D6BFD877}"/>
              </a:ext>
            </a:extLst>
          </p:cNvPr>
          <p:cNvCxnSpPr>
            <a:stCxn id="5" idx="2"/>
            <a:endCxn id="11" idx="1"/>
          </p:cNvCxnSpPr>
          <p:nvPr/>
        </p:nvCxnSpPr>
        <p:spPr>
          <a:xfrm rot="16200000" flipH="1">
            <a:off x="4001463" y="4604109"/>
            <a:ext cx="891426" cy="1456637"/>
          </a:xfrm>
          <a:prstGeom prst="curvedConnector2">
            <a:avLst/>
          </a:prstGeom>
          <a:ln>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79EEB99C-421B-355D-9B26-B26A55E4A309}"/>
              </a:ext>
            </a:extLst>
          </p:cNvPr>
          <p:cNvCxnSpPr>
            <a:cxnSpLocks/>
            <a:stCxn id="11" idx="3"/>
            <a:endCxn id="13" idx="1"/>
          </p:cNvCxnSpPr>
          <p:nvPr/>
        </p:nvCxnSpPr>
        <p:spPr>
          <a:xfrm flipV="1">
            <a:off x="6669109" y="5116706"/>
            <a:ext cx="347398" cy="661435"/>
          </a:xfrm>
          <a:prstGeom prst="curvedConnector3">
            <a:avLst/>
          </a:prstGeom>
          <a:ln>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71E526B9-5A2E-BDDA-ECD1-C83380F644FE}"/>
              </a:ext>
            </a:extLst>
          </p:cNvPr>
          <p:cNvCxnSpPr>
            <a:cxnSpLocks/>
            <a:stCxn id="11" idx="3"/>
            <a:endCxn id="9" idx="1"/>
          </p:cNvCxnSpPr>
          <p:nvPr/>
        </p:nvCxnSpPr>
        <p:spPr>
          <a:xfrm flipV="1">
            <a:off x="6669109" y="5603133"/>
            <a:ext cx="1732544" cy="175008"/>
          </a:xfrm>
          <a:prstGeom prst="curvedConnector3">
            <a:avLst>
              <a:gd name="adj1" fmla="val 50000"/>
            </a:avLst>
          </a:prstGeom>
          <a:ln>
            <a:headEnd type="stealth"/>
            <a:tailEnd type="triangle"/>
          </a:ln>
        </p:spPr>
        <p:style>
          <a:lnRef idx="1">
            <a:schemeClr val="accent1"/>
          </a:lnRef>
          <a:fillRef idx="0">
            <a:schemeClr val="accent1"/>
          </a:fillRef>
          <a:effectRef idx="0">
            <a:schemeClr val="accent1"/>
          </a:effectRef>
          <a:fontRef idx="minor">
            <a:schemeClr val="tx1"/>
          </a:fontRef>
        </p:style>
      </p:cxnSp>
      <p:pic>
        <p:nvPicPr>
          <p:cNvPr id="3" name="Picture 4" descr="A Guide to Choosing the Right Firewall - Home">
            <a:extLst>
              <a:ext uri="{FF2B5EF4-FFF2-40B4-BE49-F238E27FC236}">
                <a16:creationId xmlns:a16="http://schemas.microsoft.com/office/drawing/2014/main" id="{A63C0E06-7103-327A-CF9D-0D8ABB505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005" y="3709796"/>
            <a:ext cx="1636691" cy="110587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CA2A74D-55B2-4C51-6A7B-CE1ECC9017C7}"/>
              </a:ext>
            </a:extLst>
          </p:cNvPr>
          <p:cNvSpPr txBox="1"/>
          <p:nvPr/>
        </p:nvSpPr>
        <p:spPr>
          <a:xfrm>
            <a:off x="5855763" y="2171663"/>
            <a:ext cx="6097978" cy="1969770"/>
          </a:xfrm>
          <a:prstGeom prst="rect">
            <a:avLst/>
          </a:prstGeom>
          <a:noFill/>
        </p:spPr>
        <p:txBody>
          <a:bodyPr wrap="square">
            <a:spAutoFit/>
          </a:bodyPr>
          <a:lstStyle/>
          <a:p>
            <a:pPr rtl="0">
              <a:spcBef>
                <a:spcPts val="0"/>
              </a:spcBef>
              <a:spcAft>
                <a:spcPts val="0"/>
              </a:spcAft>
            </a:pPr>
            <a:r>
              <a:rPr lang="en-US" sz="1400" b="1" i="0" u="none" strike="noStrike" dirty="0">
                <a:solidFill>
                  <a:srgbClr val="7030A0"/>
                </a:solidFill>
                <a:effectLst/>
                <a:latin typeface="Abadi MT Condensed Light" panose="020B0306030101010103" pitchFamily="34" charset="77"/>
              </a:rPr>
              <a:t>Business needs of the Web Server in the LAN:</a:t>
            </a:r>
            <a:endParaRPr lang="en-US" sz="2400" b="1" dirty="0">
              <a:solidFill>
                <a:srgbClr val="7030A0"/>
              </a:solidFill>
              <a:effectLst/>
              <a:latin typeface="Abadi MT Condensed Light" panose="020B0306030101010103" pitchFamily="34" charset="77"/>
            </a:endParaRPr>
          </a:p>
          <a:p>
            <a:pPr rtl="0" fontAlgn="base">
              <a:spcBef>
                <a:spcPts val="0"/>
              </a:spcBef>
              <a:spcAft>
                <a:spcPts val="0"/>
              </a:spcAft>
              <a:buFont typeface="Arial" panose="020B0604020202020204" pitchFamily="34" charset="0"/>
              <a:buChar char="•"/>
            </a:pPr>
            <a:r>
              <a:rPr lang="en-US" sz="1100" b="0" i="0" u="none" strike="noStrike" dirty="0">
                <a:solidFill>
                  <a:srgbClr val="182026"/>
                </a:solidFill>
                <a:effectLst/>
                <a:latin typeface="Abadi MT Condensed Light" panose="020B0306030101010103" pitchFamily="34" charset="77"/>
              </a:rPr>
              <a:t>Only traffic to port numbers 22/8000/9001 is needed</a:t>
            </a: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182026"/>
                </a:solidFill>
                <a:effectLst/>
                <a:latin typeface="Abadi MT Condensed Light" panose="020B0306030101010103" pitchFamily="34" charset="77"/>
              </a:rPr>
              <a:t>22: SSH</a:t>
            </a: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182026"/>
                </a:solidFill>
                <a:effectLst/>
                <a:latin typeface="Abadi MT Condensed Light" panose="020B0306030101010103" pitchFamily="34" charset="77"/>
              </a:rPr>
              <a:t>8000: HTTP</a:t>
            </a: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182026"/>
                </a:solidFill>
                <a:effectLst/>
                <a:latin typeface="Abadi MT Condensed Light" panose="020B0306030101010103" pitchFamily="34" charset="77"/>
              </a:rPr>
              <a:t>9001: Database</a:t>
            </a:r>
          </a:p>
          <a:p>
            <a:pPr rtl="0" fontAlgn="base">
              <a:spcBef>
                <a:spcPts val="0"/>
              </a:spcBef>
              <a:spcAft>
                <a:spcPts val="0"/>
              </a:spcAft>
              <a:buFont typeface="Arial" panose="020B0604020202020204" pitchFamily="34" charset="0"/>
              <a:buChar char="•"/>
            </a:pPr>
            <a:r>
              <a:rPr lang="en-US" sz="1100" b="0" i="0" u="none" strike="noStrike" dirty="0">
                <a:solidFill>
                  <a:srgbClr val="FF0000"/>
                </a:solidFill>
                <a:effectLst/>
                <a:latin typeface="Abadi MT Condensed Light" panose="020B0306030101010103" pitchFamily="34" charset="77"/>
              </a:rPr>
              <a:t>Any traffic from anywhere to port number 80 in the Web Server should be allowed</a:t>
            </a:r>
          </a:p>
          <a:p>
            <a:pPr rtl="0" fontAlgn="base">
              <a:spcBef>
                <a:spcPts val="0"/>
              </a:spcBef>
              <a:spcAft>
                <a:spcPts val="0"/>
              </a:spcAft>
              <a:buFont typeface="Arial" panose="020B0604020202020204" pitchFamily="34" charset="0"/>
              <a:buChar char="•"/>
            </a:pPr>
            <a:r>
              <a:rPr lang="en-US" sz="1100" b="0" i="0" u="none" strike="noStrike" dirty="0">
                <a:solidFill>
                  <a:srgbClr val="182026"/>
                </a:solidFill>
                <a:effectLst/>
                <a:latin typeface="Abadi MT Condensed Light" panose="020B0306030101010103" pitchFamily="34" charset="77"/>
              </a:rPr>
              <a:t>Only traffic from the LAB to port numbers 22/9001 is allowed</a:t>
            </a:r>
          </a:p>
          <a:p>
            <a:pPr rtl="0" fontAlgn="base">
              <a:spcBef>
                <a:spcPts val="0"/>
              </a:spcBef>
              <a:spcAft>
                <a:spcPts val="0"/>
              </a:spcAft>
              <a:buFont typeface="Arial" panose="020B0604020202020204" pitchFamily="34" charset="0"/>
              <a:buChar char="•"/>
            </a:pPr>
            <a:endParaRPr lang="en-US" sz="1100" dirty="0">
              <a:solidFill>
                <a:srgbClr val="182026"/>
              </a:solidFill>
              <a:latin typeface="Abadi MT Condensed Light" panose="020B0306030101010103" pitchFamily="34" charset="77"/>
            </a:endParaRPr>
          </a:p>
          <a:p>
            <a:pPr rtl="0" fontAlgn="base">
              <a:spcBef>
                <a:spcPts val="0"/>
              </a:spcBef>
              <a:spcAft>
                <a:spcPts val="0"/>
              </a:spcAft>
              <a:buFont typeface="Arial" panose="020B0604020202020204" pitchFamily="34" charset="0"/>
              <a:buChar char="•"/>
            </a:pPr>
            <a:endParaRPr lang="en-US" sz="1100" b="0" i="0" u="none" strike="noStrike" dirty="0">
              <a:solidFill>
                <a:srgbClr val="182026"/>
              </a:solidFill>
              <a:effectLst/>
              <a:latin typeface="Abadi MT Condensed Light" panose="020B0306030101010103" pitchFamily="34" charset="77"/>
            </a:endParaRPr>
          </a:p>
          <a:p>
            <a:pPr algn="ctr" rtl="0" fontAlgn="base">
              <a:spcBef>
                <a:spcPts val="0"/>
              </a:spcBef>
              <a:spcAft>
                <a:spcPts val="0"/>
              </a:spcAft>
            </a:pPr>
            <a:r>
              <a:rPr lang="en-US" altLang="zh-CN" sz="2000" dirty="0">
                <a:solidFill>
                  <a:srgbClr val="FF0000"/>
                </a:solidFill>
                <a:latin typeface="Abadi MT Condensed Light" panose="020B0306030101010103" pitchFamily="34" charset="77"/>
              </a:rPr>
              <a:t>What</a:t>
            </a:r>
            <a:r>
              <a:rPr lang="zh-CN" altLang="en-US" sz="2000" dirty="0">
                <a:solidFill>
                  <a:srgbClr val="FF0000"/>
                </a:solidFill>
                <a:latin typeface="Abadi MT Condensed Light" panose="020B0306030101010103" pitchFamily="34" charset="77"/>
              </a:rPr>
              <a:t> </a:t>
            </a:r>
            <a:r>
              <a:rPr lang="en-US" altLang="zh-CN" sz="2000" dirty="0">
                <a:solidFill>
                  <a:srgbClr val="FF0000"/>
                </a:solidFill>
                <a:latin typeface="Abadi MT Condensed Light" panose="020B0306030101010103" pitchFamily="34" charset="77"/>
              </a:rPr>
              <a:t>Security</a:t>
            </a:r>
            <a:r>
              <a:rPr lang="zh-CN" altLang="en-US" sz="2000" dirty="0">
                <a:solidFill>
                  <a:srgbClr val="FF0000"/>
                </a:solidFill>
                <a:latin typeface="Abadi MT Condensed Light" panose="020B0306030101010103" pitchFamily="34" charset="77"/>
              </a:rPr>
              <a:t> </a:t>
            </a:r>
            <a:r>
              <a:rPr lang="en-US" altLang="zh-CN" sz="2000" dirty="0">
                <a:solidFill>
                  <a:srgbClr val="FF0000"/>
                </a:solidFill>
                <a:latin typeface="Abadi MT Condensed Light" panose="020B0306030101010103" pitchFamily="34" charset="77"/>
              </a:rPr>
              <a:t>Threats</a:t>
            </a:r>
            <a:r>
              <a:rPr lang="zh-CN" altLang="en-US" sz="2000" dirty="0">
                <a:solidFill>
                  <a:srgbClr val="FF0000"/>
                </a:solidFill>
                <a:latin typeface="Abadi MT Condensed Light" panose="020B0306030101010103" pitchFamily="34" charset="77"/>
              </a:rPr>
              <a:t> </a:t>
            </a:r>
            <a:r>
              <a:rPr lang="en-US" altLang="zh-CN" sz="2000" dirty="0">
                <a:solidFill>
                  <a:srgbClr val="FF0000"/>
                </a:solidFill>
                <a:latin typeface="Abadi MT Condensed Light" panose="020B0306030101010103" pitchFamily="34" charset="77"/>
              </a:rPr>
              <a:t>Can</a:t>
            </a:r>
            <a:r>
              <a:rPr lang="zh-CN" altLang="en-US" sz="2000" dirty="0">
                <a:solidFill>
                  <a:srgbClr val="FF0000"/>
                </a:solidFill>
                <a:latin typeface="Abadi MT Condensed Light" panose="020B0306030101010103" pitchFamily="34" charset="77"/>
              </a:rPr>
              <a:t> </a:t>
            </a:r>
            <a:r>
              <a:rPr lang="en-US" altLang="zh-CN" sz="2000" dirty="0">
                <a:solidFill>
                  <a:srgbClr val="FF0000"/>
                </a:solidFill>
                <a:latin typeface="Abadi MT Condensed Light" panose="020B0306030101010103" pitchFamily="34" charset="77"/>
              </a:rPr>
              <a:t>Still</a:t>
            </a:r>
            <a:r>
              <a:rPr lang="zh-CN" altLang="en-US" sz="2000" dirty="0">
                <a:solidFill>
                  <a:srgbClr val="FF0000"/>
                </a:solidFill>
                <a:latin typeface="Abadi MT Condensed Light" panose="020B0306030101010103" pitchFamily="34" charset="77"/>
              </a:rPr>
              <a:t> </a:t>
            </a:r>
            <a:r>
              <a:rPr lang="en-US" altLang="zh-CN" sz="2000" dirty="0">
                <a:solidFill>
                  <a:srgbClr val="FF0000"/>
                </a:solidFill>
                <a:latin typeface="Abadi MT Condensed Light" panose="020B0306030101010103" pitchFamily="34" charset="77"/>
              </a:rPr>
              <a:t>Arise???</a:t>
            </a:r>
            <a:endParaRPr lang="en-US" sz="2000" b="0" i="0" u="none" strike="noStrike" dirty="0">
              <a:solidFill>
                <a:srgbClr val="FF0000"/>
              </a:solidFill>
              <a:effectLst/>
              <a:latin typeface="Abadi MT Condensed Light" panose="020B0306030101010103" pitchFamily="34" charset="77"/>
            </a:endParaRPr>
          </a:p>
        </p:txBody>
      </p:sp>
    </p:spTree>
    <p:extLst>
      <p:ext uri="{BB962C8B-B14F-4D97-AF65-F5344CB8AC3E}">
        <p14:creationId xmlns:p14="http://schemas.microsoft.com/office/powerpoint/2010/main" val="3652753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34E2116-7D76-DFED-08A7-DE440B70B73E}"/>
              </a:ext>
            </a:extLst>
          </p:cNvPr>
          <p:cNvSpPr>
            <a:spLocks noGrp="1" noChangeArrowheads="1"/>
          </p:cNvSpPr>
          <p:nvPr>
            <p:ph type="title"/>
          </p:nvPr>
        </p:nvSpPr>
        <p:spPr/>
        <p:txBody>
          <a:bodyPr/>
          <a:lstStyle/>
          <a:p>
            <a:r>
              <a:rPr lang="en-US" altLang="en-US">
                <a:latin typeface="Abadi MT Condensed Light" panose="020B0306030101010103" pitchFamily="34" charset="77"/>
              </a:rPr>
              <a:t>Detection Engine</a:t>
            </a:r>
          </a:p>
        </p:txBody>
      </p:sp>
      <p:sp>
        <p:nvSpPr>
          <p:cNvPr id="32771" name="Rectangle 3">
            <a:extLst>
              <a:ext uri="{FF2B5EF4-FFF2-40B4-BE49-F238E27FC236}">
                <a16:creationId xmlns:a16="http://schemas.microsoft.com/office/drawing/2014/main" id="{BDB4A1F3-54F3-6CCC-EBD8-F38F09B00ACF}"/>
              </a:ext>
            </a:extLst>
          </p:cNvPr>
          <p:cNvSpPr>
            <a:spLocks noGrp="1" noChangeArrowheads="1"/>
          </p:cNvSpPr>
          <p:nvPr>
            <p:ph type="body" idx="1"/>
          </p:nvPr>
        </p:nvSpPr>
        <p:spPr>
          <a:xfrm>
            <a:off x="838200" y="1825625"/>
            <a:ext cx="10329333" cy="4351338"/>
          </a:xfrm>
        </p:spPr>
        <p:txBody>
          <a:bodyPr/>
          <a:lstStyle/>
          <a:p>
            <a:pPr>
              <a:lnSpc>
                <a:spcPct val="90000"/>
              </a:lnSpc>
            </a:pPr>
            <a:r>
              <a:rPr lang="en-US" altLang="en-US" dirty="0">
                <a:latin typeface="Abadi MT Condensed Light" panose="020B0306030101010103" pitchFamily="34" charset="77"/>
              </a:rPr>
              <a:t>Rules form “signatures”</a:t>
            </a:r>
          </a:p>
          <a:p>
            <a:pPr>
              <a:lnSpc>
                <a:spcPct val="90000"/>
              </a:lnSpc>
            </a:pPr>
            <a:r>
              <a:rPr lang="en-US" altLang="en-US" dirty="0">
                <a:latin typeface="Abadi MT Condensed Light" panose="020B0306030101010103" pitchFamily="34" charset="77"/>
              </a:rPr>
              <a:t>Modular detection elements are combined to form these signatures</a:t>
            </a:r>
          </a:p>
          <a:p>
            <a:pPr>
              <a:lnSpc>
                <a:spcPct val="90000"/>
              </a:lnSpc>
            </a:pPr>
            <a:r>
              <a:rPr lang="en-US" altLang="en-US" dirty="0">
                <a:latin typeface="Abadi MT Condensed Light" panose="020B0306030101010103" pitchFamily="34" charset="77"/>
              </a:rPr>
              <a:t>Wide range of detection capabilities</a:t>
            </a:r>
          </a:p>
          <a:p>
            <a:pPr lvl="1">
              <a:lnSpc>
                <a:spcPct val="90000"/>
              </a:lnSpc>
            </a:pPr>
            <a:r>
              <a:rPr lang="en-US" altLang="en-US" dirty="0">
                <a:latin typeface="Abadi MT Condensed Light" panose="020B0306030101010103" pitchFamily="34" charset="77"/>
              </a:rPr>
              <a:t>Stealth scans, OS fingerprinting, buffer overflows, back doors</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t>
            </a:r>
            <a:endParaRPr lang="en-US" altLang="en-US" dirty="0">
              <a:latin typeface="Abadi MT Condensed Light" panose="020B0306030101010103" pitchFamily="34" charset="77"/>
            </a:endParaRPr>
          </a:p>
          <a:p>
            <a:pPr>
              <a:lnSpc>
                <a:spcPct val="90000"/>
              </a:lnSpc>
            </a:pPr>
            <a:r>
              <a:rPr lang="en-US" altLang="en-US" dirty="0">
                <a:latin typeface="Abadi MT Condensed Light" panose="020B0306030101010103" pitchFamily="34" charset="77"/>
              </a:rPr>
              <a:t>Rules system is very flexible, and creation of new rules is relatively simple</a:t>
            </a:r>
          </a:p>
          <a:p>
            <a:pPr>
              <a:lnSpc>
                <a:spcPct val="90000"/>
              </a:lnSpc>
            </a:pPr>
            <a:endParaRPr lang="en-US" altLang="en-US" dirty="0">
              <a:latin typeface="Abadi MT Condensed Light" panose="020B0306030101010103" pitchFamily="34" charset="77"/>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A87D4AF-D173-A0F4-3CC4-A08EE6DC1B81}"/>
              </a:ext>
            </a:extLst>
          </p:cNvPr>
          <p:cNvSpPr>
            <a:spLocks noGrp="1" noChangeArrowheads="1"/>
          </p:cNvSpPr>
          <p:nvPr>
            <p:ph type="title"/>
          </p:nvPr>
        </p:nvSpPr>
        <p:spPr/>
        <p:txBody>
          <a:bodyPr/>
          <a:lstStyle/>
          <a:p>
            <a:r>
              <a:rPr lang="en-US" altLang="en-US">
                <a:latin typeface="Abadi MT Condensed Light" panose="020B0306030101010103" pitchFamily="34" charset="77"/>
              </a:rPr>
              <a:t>Using Snort</a:t>
            </a:r>
          </a:p>
        </p:txBody>
      </p:sp>
      <p:sp>
        <p:nvSpPr>
          <p:cNvPr id="48131" name="Rectangle 3">
            <a:extLst>
              <a:ext uri="{FF2B5EF4-FFF2-40B4-BE49-F238E27FC236}">
                <a16:creationId xmlns:a16="http://schemas.microsoft.com/office/drawing/2014/main" id="{00AAFDC6-8410-5F44-8463-0A3B494D28E7}"/>
              </a:ext>
            </a:extLst>
          </p:cNvPr>
          <p:cNvSpPr>
            <a:spLocks noGrp="1" noChangeArrowheads="1"/>
          </p:cNvSpPr>
          <p:nvPr>
            <p:ph type="body" idx="1"/>
          </p:nvPr>
        </p:nvSpPr>
        <p:spPr/>
        <p:txBody>
          <a:bodyPr/>
          <a:lstStyle/>
          <a:p>
            <a:pPr>
              <a:lnSpc>
                <a:spcPct val="90000"/>
              </a:lnSpc>
            </a:pPr>
            <a:r>
              <a:rPr lang="en-US" altLang="en-US" dirty="0">
                <a:latin typeface="Abadi MT Condensed Light" panose="020B0306030101010103" pitchFamily="34" charset="77"/>
              </a:rPr>
              <a:t>Three main operational modes</a:t>
            </a:r>
          </a:p>
          <a:p>
            <a:pPr lvl="1">
              <a:lnSpc>
                <a:spcPct val="90000"/>
              </a:lnSpc>
            </a:pPr>
            <a:r>
              <a:rPr lang="en-US" altLang="en-US" dirty="0">
                <a:latin typeface="Abadi MT Condensed Light" panose="020B0306030101010103" pitchFamily="34" charset="77"/>
              </a:rPr>
              <a:t>Sniffer Mode</a:t>
            </a:r>
          </a:p>
          <a:p>
            <a:pPr lvl="1">
              <a:lnSpc>
                <a:spcPct val="90000"/>
              </a:lnSpc>
            </a:pPr>
            <a:r>
              <a:rPr lang="en-US" altLang="en-US" dirty="0">
                <a:latin typeface="Abadi MT Condensed Light" panose="020B0306030101010103" pitchFamily="34" charset="77"/>
              </a:rPr>
              <a:t>Packet Logger Mode</a:t>
            </a:r>
          </a:p>
          <a:p>
            <a:pPr lvl="1">
              <a:lnSpc>
                <a:spcPct val="90000"/>
              </a:lnSpc>
            </a:pPr>
            <a:r>
              <a:rPr lang="en-US" altLang="en-US" dirty="0">
                <a:latin typeface="Abadi MT Condensed Light" panose="020B0306030101010103" pitchFamily="34" charset="77"/>
              </a:rPr>
              <a:t>NIDS Mode</a:t>
            </a:r>
          </a:p>
          <a:p>
            <a:pPr lvl="1">
              <a:lnSpc>
                <a:spcPct val="90000"/>
              </a:lnSpc>
            </a:pPr>
            <a:r>
              <a:rPr lang="en-US" altLang="en-US" dirty="0">
                <a:latin typeface="Abadi MT Condensed Light" panose="020B0306030101010103" pitchFamily="34" charset="77"/>
              </a:rPr>
              <a:t>Forensic Data Analysis Mode</a:t>
            </a:r>
          </a:p>
          <a:p>
            <a:pPr>
              <a:lnSpc>
                <a:spcPct val="90000"/>
              </a:lnSpc>
            </a:pPr>
            <a:r>
              <a:rPr lang="en-US" altLang="en-US" dirty="0">
                <a:latin typeface="Abadi MT Condensed Light" panose="020B0306030101010103" pitchFamily="34" charset="77"/>
              </a:rPr>
              <a:t>Operational modes are configured via command line switches</a:t>
            </a:r>
          </a:p>
          <a:p>
            <a:pPr lvl="1">
              <a:lnSpc>
                <a:spcPct val="90000"/>
              </a:lnSpc>
            </a:pPr>
            <a:r>
              <a:rPr lang="en-US" altLang="en-US" dirty="0">
                <a:latin typeface="Abadi MT Condensed Light" panose="020B0306030101010103" pitchFamily="34" charset="77"/>
              </a:rPr>
              <a:t>Snort automatically tries to go into NIDS mode if no command line switches are given, looks for </a:t>
            </a:r>
            <a:r>
              <a:rPr lang="en-US" altLang="en-US" dirty="0" err="1">
                <a:latin typeface="Abadi MT Condensed Light" panose="020B0306030101010103" pitchFamily="34" charset="77"/>
              </a:rPr>
              <a:t>snort.conf</a:t>
            </a:r>
            <a:r>
              <a:rPr lang="en-US" altLang="en-US" dirty="0">
                <a:latin typeface="Abadi MT Condensed Light" panose="020B0306030101010103" pitchFamily="34" charset="77"/>
              </a:rPr>
              <a:t> configuration file in /</a:t>
            </a:r>
            <a:r>
              <a:rPr lang="en-US" altLang="en-US" dirty="0" err="1">
                <a:latin typeface="Abadi MT Condensed Light" panose="020B0306030101010103" pitchFamily="34" charset="77"/>
              </a:rPr>
              <a:t>etc</a:t>
            </a:r>
            <a:endParaRPr lang="en-US" altLang="en-US" dirty="0">
              <a:latin typeface="Abadi MT Condensed Light" panose="020B0306030101010103" pitchFamily="34" charset="77"/>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14A44EE-A8FB-4BF0-D68E-484014CDDC1C}"/>
              </a:ext>
            </a:extLst>
          </p:cNvPr>
          <p:cNvSpPr>
            <a:spLocks noGrp="1" noChangeArrowheads="1"/>
          </p:cNvSpPr>
          <p:nvPr>
            <p:ph type="title"/>
          </p:nvPr>
        </p:nvSpPr>
        <p:spPr/>
        <p:txBody>
          <a:bodyPr/>
          <a:lstStyle/>
          <a:p>
            <a:r>
              <a:rPr lang="en-US" altLang="en-US">
                <a:latin typeface="Abadi MT Condensed Light" panose="020B0306030101010103" pitchFamily="34" charset="77"/>
              </a:rPr>
              <a:t>Using Snort – Sniffer Mode</a:t>
            </a:r>
          </a:p>
        </p:txBody>
      </p:sp>
      <p:sp>
        <p:nvSpPr>
          <p:cNvPr id="49155" name="Rectangle 3">
            <a:extLst>
              <a:ext uri="{FF2B5EF4-FFF2-40B4-BE49-F238E27FC236}">
                <a16:creationId xmlns:a16="http://schemas.microsoft.com/office/drawing/2014/main" id="{BE4DCCA9-C3F5-AEE1-3F67-1898715D634A}"/>
              </a:ext>
            </a:extLst>
          </p:cNvPr>
          <p:cNvSpPr>
            <a:spLocks noGrp="1" noChangeArrowheads="1"/>
          </p:cNvSpPr>
          <p:nvPr>
            <p:ph type="body" idx="1"/>
          </p:nvPr>
        </p:nvSpPr>
        <p:spPr/>
        <p:txBody>
          <a:bodyPr/>
          <a:lstStyle/>
          <a:p>
            <a:r>
              <a:rPr lang="en-US" altLang="en-US">
                <a:latin typeface="Abadi MT Condensed Light" panose="020B0306030101010103" pitchFamily="34" charset="77"/>
              </a:rPr>
              <a:t>Works much like tcpdump</a:t>
            </a:r>
          </a:p>
          <a:p>
            <a:r>
              <a:rPr lang="en-US" altLang="en-US">
                <a:latin typeface="Abadi MT Condensed Light" panose="020B0306030101010103" pitchFamily="34" charset="77"/>
              </a:rPr>
              <a:t>Decodes packets and dumps them to stdout </a:t>
            </a:r>
          </a:p>
          <a:p>
            <a:r>
              <a:rPr lang="en-US" altLang="en-US">
                <a:latin typeface="Abadi MT Condensed Light" panose="020B0306030101010103" pitchFamily="34" charset="77"/>
              </a:rPr>
              <a:t>BPF filtering interface available to shape displayed network traffic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97D9F37-A79F-1658-460D-64B356F5C153}"/>
              </a:ext>
            </a:extLst>
          </p:cNvPr>
          <p:cNvSpPr>
            <a:spLocks noGrp="1" noChangeArrowheads="1"/>
          </p:cNvSpPr>
          <p:nvPr>
            <p:ph type="title"/>
          </p:nvPr>
        </p:nvSpPr>
        <p:spPr/>
        <p:txBody>
          <a:bodyPr/>
          <a:lstStyle/>
          <a:p>
            <a:r>
              <a:rPr lang="en-US" altLang="en-US" dirty="0">
                <a:latin typeface="Abadi MT Condensed Light" panose="020B0306030101010103" pitchFamily="34" charset="77"/>
              </a:rPr>
              <a:t>What Do The Packet Dumps Look Like?</a:t>
            </a:r>
          </a:p>
        </p:txBody>
      </p:sp>
      <p:sp>
        <p:nvSpPr>
          <p:cNvPr id="50180" name="Rectangle 4">
            <a:extLst>
              <a:ext uri="{FF2B5EF4-FFF2-40B4-BE49-F238E27FC236}">
                <a16:creationId xmlns:a16="http://schemas.microsoft.com/office/drawing/2014/main" id="{098C7C8F-4408-B203-C8D8-ABBF791DA701}"/>
              </a:ext>
            </a:extLst>
          </p:cNvPr>
          <p:cNvSpPr>
            <a:spLocks noChangeArrowheads="1"/>
          </p:cNvSpPr>
          <p:nvPr/>
        </p:nvSpPr>
        <p:spPr bwMode="auto">
          <a:xfrm>
            <a:off x="1981200" y="1885474"/>
            <a:ext cx="9081332" cy="39395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sz="1400" b="1" dirty="0">
                <a:latin typeface="Abadi MT Condensed Light" panose="020B0306030101010103" pitchFamily="34" charset="77"/>
              </a:rPr>
              <a:t>=+=+=+=+=+=+=+=+=+=+=+=+=+=+=+=+=+=+=+=+=+=+=+=+=+=+=+=+=+=+=+=+=+=+=+=+=+</a:t>
            </a:r>
          </a:p>
          <a:p>
            <a:pPr eaLnBrk="0" hangingPunct="0"/>
            <a:endParaRPr lang="en-US" altLang="en-US" sz="1400" b="1" dirty="0">
              <a:latin typeface="Abadi MT Condensed Light" panose="020B0306030101010103" pitchFamily="34" charset="77"/>
            </a:endParaRPr>
          </a:p>
          <a:p>
            <a:pPr eaLnBrk="0" hangingPunct="0"/>
            <a:r>
              <a:rPr lang="en-US" altLang="en-US" sz="1400" b="1" dirty="0">
                <a:latin typeface="Abadi MT Condensed Light" panose="020B0306030101010103" pitchFamily="34" charset="77"/>
              </a:rPr>
              <a:t>11/09-11:12:02.954779 10.1.1.6:1032 -&gt; 10.1.1.8:23</a:t>
            </a:r>
          </a:p>
          <a:p>
            <a:pPr eaLnBrk="0" hangingPunct="0"/>
            <a:r>
              <a:rPr lang="en-US" altLang="en-US" sz="1400" b="1" dirty="0">
                <a:latin typeface="Abadi MT Condensed Light" panose="020B0306030101010103" pitchFamily="34" charset="77"/>
              </a:rPr>
              <a:t>TCP TTL:128 TOS:0x0 ID:31237 IpLen:20 DgmLen:59 DF</a:t>
            </a:r>
          </a:p>
          <a:p>
            <a:pPr eaLnBrk="0" hangingPunct="0"/>
            <a:r>
              <a:rPr lang="en-US" altLang="en-US" sz="1400" b="1" dirty="0">
                <a:latin typeface="Abadi MT Condensed Light" panose="020B0306030101010103" pitchFamily="34" charset="77"/>
              </a:rPr>
              <a:t>***AP*** Seq: 0x16B6DA  Ack: 0x1AF156C2  Win: 0x2217  </a:t>
            </a:r>
            <a:r>
              <a:rPr lang="en-US" altLang="en-US" sz="1400" b="1" dirty="0" err="1">
                <a:latin typeface="Abadi MT Condensed Light" panose="020B0306030101010103" pitchFamily="34" charset="77"/>
              </a:rPr>
              <a:t>TcpLen</a:t>
            </a:r>
            <a:r>
              <a:rPr lang="en-US" altLang="en-US" sz="1400" b="1" dirty="0">
                <a:latin typeface="Abadi MT Condensed Light" panose="020B0306030101010103" pitchFamily="34" charset="77"/>
              </a:rPr>
              <a:t>: 20</a:t>
            </a:r>
          </a:p>
          <a:p>
            <a:pPr eaLnBrk="0" hangingPunct="0"/>
            <a:r>
              <a:rPr lang="en-US" altLang="en-US" sz="1400" b="1" dirty="0">
                <a:latin typeface="Abadi MT Condensed Light" panose="020B0306030101010103" pitchFamily="34" charset="77"/>
              </a:rPr>
              <a:t>FF FC 23 FF FC 27 FF FC 24 FF FA 18 00 41 4E 53  ..#..'..$....ANS</a:t>
            </a:r>
          </a:p>
          <a:p>
            <a:pPr eaLnBrk="0" hangingPunct="0"/>
            <a:r>
              <a:rPr lang="en-US" altLang="en-US" sz="1400" b="1" dirty="0">
                <a:latin typeface="Abadi MT Condensed Light" panose="020B0306030101010103" pitchFamily="34" charset="77"/>
              </a:rPr>
              <a:t>49 FF F0                                         I..</a:t>
            </a:r>
          </a:p>
          <a:p>
            <a:pPr eaLnBrk="0" hangingPunct="0"/>
            <a:endParaRPr lang="en-US" altLang="en-US" sz="1400" b="1" dirty="0">
              <a:latin typeface="Abadi MT Condensed Light" panose="020B0306030101010103" pitchFamily="34" charset="77"/>
            </a:endParaRPr>
          </a:p>
          <a:p>
            <a:pPr eaLnBrk="0" hangingPunct="0"/>
            <a:r>
              <a:rPr lang="en-US" altLang="en-US" sz="1400" b="1" dirty="0">
                <a:latin typeface="Abadi MT Condensed Light" panose="020B0306030101010103" pitchFamily="34" charset="77"/>
              </a:rPr>
              <a:t>=+=+=+=+=+=+=+=+=+=+=+=+=+=+=+=+=+=+=+=+=+=+=+=+=+=+=+=+=+=+=+=+=+=+=+=+=+</a:t>
            </a:r>
          </a:p>
          <a:p>
            <a:pPr eaLnBrk="0" hangingPunct="0"/>
            <a:endParaRPr lang="en-US" altLang="en-US" sz="1400" b="1" dirty="0">
              <a:latin typeface="Abadi MT Condensed Light" panose="020B0306030101010103" pitchFamily="34" charset="77"/>
            </a:endParaRPr>
          </a:p>
          <a:p>
            <a:pPr eaLnBrk="0" hangingPunct="0"/>
            <a:r>
              <a:rPr lang="en-US" altLang="en-US" sz="1400" b="1" dirty="0">
                <a:latin typeface="Abadi MT Condensed Light" panose="020B0306030101010103" pitchFamily="34" charset="77"/>
              </a:rPr>
              <a:t>11/09-11:12:02.956582 10.1.1.8:23 -&gt; 10.1.1.6:1032</a:t>
            </a:r>
          </a:p>
          <a:p>
            <a:pPr eaLnBrk="0" hangingPunct="0"/>
            <a:r>
              <a:rPr lang="en-US" altLang="en-US" sz="1400" b="1" dirty="0">
                <a:latin typeface="Abadi MT Condensed Light" panose="020B0306030101010103" pitchFamily="34" charset="77"/>
              </a:rPr>
              <a:t>TCP TTL:255 TOS:0x0 ID:49900 IpLen:20 DgmLen:61 DF</a:t>
            </a:r>
          </a:p>
          <a:p>
            <a:pPr eaLnBrk="0" hangingPunct="0"/>
            <a:r>
              <a:rPr lang="en-US" altLang="en-US" sz="1400" b="1" dirty="0">
                <a:latin typeface="Abadi MT Condensed Light" panose="020B0306030101010103" pitchFamily="34" charset="77"/>
              </a:rPr>
              <a:t>***AP*** Seq: 0x1AF156C2  Ack: 0x16B6ED  Win: 0x2238  </a:t>
            </a:r>
            <a:r>
              <a:rPr lang="en-US" altLang="en-US" sz="1400" b="1" dirty="0" err="1">
                <a:latin typeface="Abadi MT Condensed Light" panose="020B0306030101010103" pitchFamily="34" charset="77"/>
              </a:rPr>
              <a:t>TcpLen</a:t>
            </a:r>
            <a:r>
              <a:rPr lang="en-US" altLang="en-US" sz="1400" b="1" dirty="0">
                <a:latin typeface="Abadi MT Condensed Light" panose="020B0306030101010103" pitchFamily="34" charset="77"/>
              </a:rPr>
              <a:t>: 20</a:t>
            </a:r>
          </a:p>
          <a:p>
            <a:pPr eaLnBrk="0" hangingPunct="0"/>
            <a:r>
              <a:rPr lang="en-US" altLang="en-US" sz="1400" b="1" dirty="0">
                <a:latin typeface="Abadi MT Condensed Light" panose="020B0306030101010103" pitchFamily="34" charset="77"/>
              </a:rPr>
              <a:t>0D 0A 0D 0A 53 75 6E 4F 53 20 35 2E 37 0D 0A 0D  ....SunOS 5.7...</a:t>
            </a:r>
          </a:p>
          <a:p>
            <a:pPr eaLnBrk="0" hangingPunct="0"/>
            <a:r>
              <a:rPr lang="en-US" altLang="en-US" sz="1400" b="1" dirty="0">
                <a:latin typeface="Abadi MT Condensed Light" panose="020B0306030101010103" pitchFamily="34" charset="77"/>
              </a:rPr>
              <a:t>00 0D 0A 0D 00                                   .....</a:t>
            </a:r>
          </a:p>
          <a:p>
            <a:pPr eaLnBrk="0" hangingPunct="0"/>
            <a:endParaRPr lang="en-US" altLang="en-US" sz="1400" b="1" dirty="0">
              <a:latin typeface="Abadi MT Condensed Light" panose="020B0306030101010103" pitchFamily="34" charset="77"/>
            </a:endParaRPr>
          </a:p>
          <a:p>
            <a:pPr eaLnBrk="0" hangingPunct="0"/>
            <a:r>
              <a:rPr lang="en-US" altLang="en-US" sz="1400" b="1" dirty="0">
                <a:latin typeface="Abadi MT Condensed Light" panose="020B0306030101010103" pitchFamily="34" charset="77"/>
              </a:rPr>
              <a:t>=+=+=+=+=+=+=+=+=+=+=+=+=+=+=+=+=+=+=+=+=+=+=+=+=+=+=+=+=+=+=+=+=+=+=+=+=+</a:t>
            </a:r>
          </a:p>
          <a:p>
            <a:pPr eaLnBrk="0" hangingPunct="0"/>
            <a:endParaRPr lang="en-US" altLang="en-US" sz="1200" dirty="0">
              <a:latin typeface="Abadi MT Condensed Light" panose="020B0306030101010103" pitchFamily="34" charset="77"/>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FDE432C-99E8-6371-A991-E46D37FA931E}"/>
              </a:ext>
            </a:extLst>
          </p:cNvPr>
          <p:cNvSpPr>
            <a:spLocks noGrp="1" noChangeArrowheads="1"/>
          </p:cNvSpPr>
          <p:nvPr>
            <p:ph type="title"/>
          </p:nvPr>
        </p:nvSpPr>
        <p:spPr/>
        <p:txBody>
          <a:bodyPr/>
          <a:lstStyle/>
          <a:p>
            <a:r>
              <a:rPr lang="en-US" altLang="en-US">
                <a:latin typeface="Abadi MT Condensed Light" panose="020B0306030101010103" pitchFamily="34" charset="77"/>
              </a:rPr>
              <a:t>Packet Logger Mode</a:t>
            </a:r>
          </a:p>
        </p:txBody>
      </p:sp>
      <p:sp>
        <p:nvSpPr>
          <p:cNvPr id="52227" name="Rectangle 3">
            <a:extLst>
              <a:ext uri="{FF2B5EF4-FFF2-40B4-BE49-F238E27FC236}">
                <a16:creationId xmlns:a16="http://schemas.microsoft.com/office/drawing/2014/main" id="{6B13CF03-63E4-38F7-F315-AD073B91163D}"/>
              </a:ext>
            </a:extLst>
          </p:cNvPr>
          <p:cNvSpPr>
            <a:spLocks noGrp="1" noChangeArrowheads="1"/>
          </p:cNvSpPr>
          <p:nvPr>
            <p:ph type="body" idx="1"/>
          </p:nvPr>
        </p:nvSpPr>
        <p:spPr/>
        <p:txBody>
          <a:bodyPr/>
          <a:lstStyle/>
          <a:p>
            <a:pPr>
              <a:lnSpc>
                <a:spcPct val="90000"/>
              </a:lnSpc>
            </a:pPr>
            <a:r>
              <a:rPr lang="en-US" altLang="en-US" dirty="0">
                <a:latin typeface="Abadi MT Condensed Light" panose="020B0306030101010103" pitchFamily="34" charset="77"/>
              </a:rPr>
              <a:t>Gee, it sure would be nice if I could save those packets to disk…</a:t>
            </a:r>
          </a:p>
          <a:p>
            <a:pPr>
              <a:lnSpc>
                <a:spcPct val="90000"/>
              </a:lnSpc>
            </a:pPr>
            <a:r>
              <a:rPr lang="en-US" altLang="en-US" dirty="0">
                <a:latin typeface="Abadi MT Condensed Light" panose="020B0306030101010103" pitchFamily="34" charset="77"/>
              </a:rPr>
              <a:t>Multi-mode packet logging options available</a:t>
            </a:r>
          </a:p>
          <a:p>
            <a:pPr lvl="1">
              <a:lnSpc>
                <a:spcPct val="90000"/>
              </a:lnSpc>
            </a:pPr>
            <a:r>
              <a:rPr lang="en-US" altLang="en-US" dirty="0">
                <a:latin typeface="Abadi MT Condensed Light" panose="020B0306030101010103" pitchFamily="34" charset="77"/>
              </a:rPr>
              <a:t>Flat ASCII, </a:t>
            </a:r>
            <a:r>
              <a:rPr lang="en-US" altLang="en-US" dirty="0" err="1">
                <a:latin typeface="Abadi MT Condensed Light" panose="020B0306030101010103" pitchFamily="34" charset="77"/>
              </a:rPr>
              <a:t>tcpdump</a:t>
            </a:r>
            <a:r>
              <a:rPr lang="en-US" altLang="en-US" dirty="0">
                <a:latin typeface="Abadi MT Condensed Light" panose="020B0306030101010103" pitchFamily="34" charset="77"/>
              </a:rPr>
              <a:t>, XML, database, </a:t>
            </a:r>
            <a:r>
              <a:rPr lang="en-US" altLang="en-US" dirty="0" err="1">
                <a:latin typeface="Abadi MT Condensed Light" panose="020B0306030101010103" pitchFamily="34" charset="77"/>
              </a:rPr>
              <a:t>etc</a:t>
            </a:r>
            <a:r>
              <a:rPr lang="en-US" altLang="en-US" dirty="0">
                <a:latin typeface="Abadi MT Condensed Light" panose="020B0306030101010103" pitchFamily="34" charset="77"/>
              </a:rPr>
              <a:t> available</a:t>
            </a:r>
          </a:p>
          <a:p>
            <a:pPr>
              <a:lnSpc>
                <a:spcPct val="90000"/>
              </a:lnSpc>
            </a:pPr>
            <a:r>
              <a:rPr lang="en-US" altLang="en-US" dirty="0">
                <a:latin typeface="Abadi MT Condensed Light" panose="020B0306030101010103" pitchFamily="34" charset="77"/>
              </a:rPr>
              <a:t>Log all data and post-process to look for anomalous activity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5AC8CEC-D573-BCA3-F06D-6A516782E283}"/>
              </a:ext>
            </a:extLst>
          </p:cNvPr>
          <p:cNvSpPr>
            <a:spLocks noGrp="1" noChangeArrowheads="1"/>
          </p:cNvSpPr>
          <p:nvPr>
            <p:ph type="title"/>
          </p:nvPr>
        </p:nvSpPr>
        <p:spPr/>
        <p:txBody>
          <a:bodyPr/>
          <a:lstStyle/>
          <a:p>
            <a:r>
              <a:rPr lang="en-US" altLang="en-US">
                <a:latin typeface="Abadi MT Condensed Light" panose="020B0306030101010103" pitchFamily="34" charset="77"/>
              </a:rPr>
              <a:t>NIDS Mode</a:t>
            </a:r>
          </a:p>
        </p:txBody>
      </p:sp>
      <p:sp>
        <p:nvSpPr>
          <p:cNvPr id="55299" name="Rectangle 3">
            <a:extLst>
              <a:ext uri="{FF2B5EF4-FFF2-40B4-BE49-F238E27FC236}">
                <a16:creationId xmlns:a16="http://schemas.microsoft.com/office/drawing/2014/main" id="{18015F88-0325-768A-A4D8-7F62E98928A0}"/>
              </a:ext>
            </a:extLst>
          </p:cNvPr>
          <p:cNvSpPr>
            <a:spLocks noGrp="1" noChangeArrowheads="1"/>
          </p:cNvSpPr>
          <p:nvPr>
            <p:ph type="body" idx="1"/>
          </p:nvPr>
        </p:nvSpPr>
        <p:spPr/>
        <p:txBody>
          <a:bodyPr/>
          <a:lstStyle/>
          <a:p>
            <a:pPr>
              <a:lnSpc>
                <a:spcPct val="90000"/>
              </a:lnSpc>
            </a:pPr>
            <a:r>
              <a:rPr lang="en-US" altLang="en-US">
                <a:latin typeface="Abadi MT Condensed Light" panose="020B0306030101010103" pitchFamily="34" charset="77"/>
              </a:rPr>
              <a:t>Wide variety of rules available for signature engine (~1300 as of June 2001, grow to ~2900 at May 2005)</a:t>
            </a:r>
          </a:p>
          <a:p>
            <a:pPr>
              <a:lnSpc>
                <a:spcPct val="90000"/>
              </a:lnSpc>
            </a:pPr>
            <a:r>
              <a:rPr lang="en-US" altLang="en-US">
                <a:latin typeface="Abadi MT Condensed Light" panose="020B0306030101010103" pitchFamily="34" charset="77"/>
              </a:rPr>
              <a:t>Multiple detection modes available via rules and plug-ins</a:t>
            </a:r>
          </a:p>
          <a:p>
            <a:pPr lvl="1">
              <a:lnSpc>
                <a:spcPct val="90000"/>
              </a:lnSpc>
            </a:pPr>
            <a:r>
              <a:rPr lang="en-US" altLang="en-US">
                <a:latin typeface="Abadi MT Condensed Light" panose="020B0306030101010103" pitchFamily="34" charset="77"/>
              </a:rPr>
              <a:t>Rules/signature </a:t>
            </a:r>
          </a:p>
          <a:p>
            <a:pPr lvl="1">
              <a:lnSpc>
                <a:spcPct val="90000"/>
              </a:lnSpc>
            </a:pPr>
            <a:r>
              <a:rPr lang="en-US" altLang="en-US">
                <a:latin typeface="Abadi MT Condensed Light" panose="020B0306030101010103" pitchFamily="34" charset="77"/>
              </a:rPr>
              <a:t>Statistical anomaly</a:t>
            </a:r>
          </a:p>
          <a:p>
            <a:pPr lvl="1">
              <a:lnSpc>
                <a:spcPct val="90000"/>
              </a:lnSpc>
            </a:pPr>
            <a:r>
              <a:rPr lang="en-US" altLang="en-US">
                <a:latin typeface="Abadi MT Condensed Light" panose="020B0306030101010103" pitchFamily="34" charset="77"/>
              </a:rPr>
              <a:t>Protocol verification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2B4E-2EE9-573B-AD4E-BBF276716A97}"/>
              </a:ext>
            </a:extLst>
          </p:cNvPr>
          <p:cNvSpPr>
            <a:spLocks noGrp="1"/>
          </p:cNvSpPr>
          <p:nvPr>
            <p:ph type="title"/>
          </p:nvPr>
        </p:nvSpPr>
        <p:spPr/>
        <p:txBody>
          <a:bodyPr/>
          <a:lstStyle/>
          <a:p>
            <a:r>
              <a:rPr lang="en-US" altLang="en-US" dirty="0">
                <a:latin typeface="Abadi MT Condensed Light" panose="020B0306030101010103" pitchFamily="34" charset="77"/>
              </a:rPr>
              <a:t>Snort Rules</a:t>
            </a:r>
            <a:endParaRPr lang="en-US" dirty="0"/>
          </a:p>
        </p:txBody>
      </p:sp>
      <p:sp>
        <p:nvSpPr>
          <p:cNvPr id="3" name="Content Placeholder 2">
            <a:extLst>
              <a:ext uri="{FF2B5EF4-FFF2-40B4-BE49-F238E27FC236}">
                <a16:creationId xmlns:a16="http://schemas.microsoft.com/office/drawing/2014/main" id="{032AE3B3-A908-E4E9-3093-2A89F7BAB949}"/>
              </a:ext>
            </a:extLst>
          </p:cNvPr>
          <p:cNvSpPr>
            <a:spLocks noGrp="1"/>
          </p:cNvSpPr>
          <p:nvPr>
            <p:ph idx="1"/>
          </p:nvPr>
        </p:nvSpPr>
        <p:spPr/>
        <p:txBody>
          <a:bodyPr>
            <a:normAutofit fontScale="92500"/>
          </a:bodyPr>
          <a:lstStyle/>
          <a:p>
            <a:pPr>
              <a:lnSpc>
                <a:spcPct val="90000"/>
              </a:lnSpc>
            </a:pPr>
            <a:r>
              <a:rPr lang="en-US" altLang="en-US" dirty="0">
                <a:latin typeface="Abadi MT Condensed Light" panose="020B0306030101010103" pitchFamily="34" charset="77"/>
              </a:rPr>
              <a:t>Snort rules are extremely flexible and are easy to modify, unlike many commercial NIDS</a:t>
            </a:r>
          </a:p>
          <a:p>
            <a:pPr>
              <a:lnSpc>
                <a:spcPct val="90000"/>
              </a:lnSpc>
            </a:pPr>
            <a:r>
              <a:rPr lang="en-US" altLang="en-US" dirty="0">
                <a:latin typeface="Abadi MT Condensed Light" panose="020B0306030101010103" pitchFamily="34" charset="77"/>
              </a:rPr>
              <a:t>Sample rule to detect </a:t>
            </a:r>
            <a:r>
              <a:rPr lang="en-US" altLang="en-US" dirty="0" err="1">
                <a:latin typeface="Abadi MT Condensed Light" panose="020B0306030101010103" pitchFamily="34" charset="77"/>
              </a:rPr>
              <a:t>SubSeven</a:t>
            </a:r>
            <a:r>
              <a:rPr lang="en-US" altLang="en-US" dirty="0">
                <a:latin typeface="Abadi MT Condensed Light" panose="020B0306030101010103" pitchFamily="34" charset="77"/>
              </a:rPr>
              <a:t> trojan:</a:t>
            </a:r>
          </a:p>
          <a:p>
            <a:pPr>
              <a:lnSpc>
                <a:spcPct val="90000"/>
              </a:lnSpc>
              <a:buFontTx/>
              <a:buNone/>
            </a:pPr>
            <a:endParaRPr lang="en-US" altLang="en-US" sz="2400" dirty="0">
              <a:latin typeface="Abadi MT Condensed Light" panose="020B0306030101010103" pitchFamily="34" charset="77"/>
            </a:endParaRPr>
          </a:p>
          <a:p>
            <a:pPr>
              <a:lnSpc>
                <a:spcPct val="90000"/>
              </a:lnSpc>
              <a:buFontTx/>
              <a:buNone/>
            </a:pPr>
            <a:r>
              <a:rPr lang="en-US" altLang="en-US" sz="2800" b="1" dirty="0">
                <a:solidFill>
                  <a:srgbClr val="0070C0"/>
                </a:solidFill>
                <a:latin typeface="Abadi MT Condensed Light" panose="020B0306030101010103" pitchFamily="34" charset="77"/>
              </a:rPr>
              <a:t>alert </a:t>
            </a:r>
            <a:r>
              <a:rPr lang="en-US" altLang="en-US" sz="2800" b="1" dirty="0" err="1">
                <a:solidFill>
                  <a:srgbClr val="0070C0"/>
                </a:solidFill>
                <a:latin typeface="Abadi MT Condensed Light" panose="020B0306030101010103" pitchFamily="34" charset="77"/>
              </a:rPr>
              <a:t>tcp</a:t>
            </a:r>
            <a:r>
              <a:rPr lang="en-US" altLang="en-US" sz="2800" b="1" dirty="0">
                <a:solidFill>
                  <a:srgbClr val="0070C0"/>
                </a:solidFill>
                <a:latin typeface="Abadi MT Condensed Light" panose="020B0306030101010103" pitchFamily="34" charset="77"/>
              </a:rPr>
              <a:t> $EXTERNAL_NET 27374 -&gt; $HOME_NET any (</a:t>
            </a:r>
            <a:r>
              <a:rPr lang="en-US" altLang="en-US" sz="2800" b="1" dirty="0" err="1">
                <a:solidFill>
                  <a:srgbClr val="0070C0"/>
                </a:solidFill>
                <a:latin typeface="Abadi MT Condensed Light" panose="020B0306030101010103" pitchFamily="34" charset="77"/>
              </a:rPr>
              <a:t>msg:"BACKDOOR</a:t>
            </a:r>
            <a:r>
              <a:rPr lang="en-US" altLang="en-US" sz="2800" b="1" dirty="0">
                <a:solidFill>
                  <a:srgbClr val="0070C0"/>
                </a:solidFill>
                <a:latin typeface="Abadi MT Condensed Light" panose="020B0306030101010103" pitchFamily="34" charset="77"/>
              </a:rPr>
              <a:t> </a:t>
            </a:r>
            <a:r>
              <a:rPr lang="en-US" altLang="en-US" sz="2800" b="1" dirty="0" err="1">
                <a:solidFill>
                  <a:srgbClr val="0070C0"/>
                </a:solidFill>
                <a:latin typeface="Abadi MT Condensed Light" panose="020B0306030101010103" pitchFamily="34" charset="77"/>
              </a:rPr>
              <a:t>subseven</a:t>
            </a:r>
            <a:r>
              <a:rPr lang="en-US" altLang="en-US" sz="2800" b="1" dirty="0">
                <a:solidFill>
                  <a:srgbClr val="0070C0"/>
                </a:solidFill>
                <a:latin typeface="Abadi MT Condensed Light" panose="020B0306030101010103" pitchFamily="34" charset="77"/>
              </a:rPr>
              <a:t> 22"; flags: A+; content: "|0d0a5b52504c5d3030320d0a|"; reference:arachnids,485; </a:t>
            </a:r>
            <a:r>
              <a:rPr lang="en-US" altLang="en-US" sz="2800" b="1" dirty="0" err="1">
                <a:solidFill>
                  <a:srgbClr val="0070C0"/>
                </a:solidFill>
                <a:latin typeface="Abadi MT Condensed Light" panose="020B0306030101010103" pitchFamily="34" charset="77"/>
              </a:rPr>
              <a:t>reference:url,www.hackfix.org</a:t>
            </a:r>
            <a:r>
              <a:rPr lang="en-US" altLang="en-US" sz="2800" b="1" dirty="0">
                <a:solidFill>
                  <a:srgbClr val="0070C0"/>
                </a:solidFill>
                <a:latin typeface="Abadi MT Condensed Light" panose="020B0306030101010103" pitchFamily="34" charset="77"/>
              </a:rPr>
              <a:t>/</a:t>
            </a:r>
            <a:r>
              <a:rPr lang="en-US" altLang="en-US" sz="2800" b="1" dirty="0" err="1">
                <a:solidFill>
                  <a:srgbClr val="0070C0"/>
                </a:solidFill>
                <a:latin typeface="Abadi MT Condensed Light" panose="020B0306030101010103" pitchFamily="34" charset="77"/>
              </a:rPr>
              <a:t>subseven</a:t>
            </a:r>
            <a:r>
              <a:rPr lang="en-US" altLang="en-US" sz="2800" b="1" dirty="0">
                <a:solidFill>
                  <a:srgbClr val="0070C0"/>
                </a:solidFill>
                <a:latin typeface="Abadi MT Condensed Light" panose="020B0306030101010103" pitchFamily="34" charset="77"/>
              </a:rPr>
              <a:t>/; sid:103; </a:t>
            </a:r>
            <a:r>
              <a:rPr lang="en-US" altLang="en-US" sz="2800" b="1" dirty="0" err="1">
                <a:solidFill>
                  <a:srgbClr val="0070C0"/>
                </a:solidFill>
                <a:latin typeface="Abadi MT Condensed Light" panose="020B0306030101010103" pitchFamily="34" charset="77"/>
              </a:rPr>
              <a:t>classtype:misc-activity</a:t>
            </a:r>
            <a:r>
              <a:rPr lang="en-US" altLang="en-US" sz="2800" b="1" dirty="0">
                <a:solidFill>
                  <a:srgbClr val="0070C0"/>
                </a:solidFill>
                <a:latin typeface="Abadi MT Condensed Light" panose="020B0306030101010103" pitchFamily="34" charset="77"/>
              </a:rPr>
              <a:t>; rev:4;)</a:t>
            </a:r>
          </a:p>
          <a:p>
            <a:pPr>
              <a:lnSpc>
                <a:spcPct val="90000"/>
              </a:lnSpc>
              <a:buFontTx/>
              <a:buNone/>
            </a:pPr>
            <a:endParaRPr lang="en-US" altLang="en-US" sz="2000" b="1" dirty="0">
              <a:latin typeface="Abadi MT Condensed Light" panose="020B0306030101010103" pitchFamily="34" charset="77"/>
            </a:endParaRPr>
          </a:p>
          <a:p>
            <a:pPr>
              <a:lnSpc>
                <a:spcPct val="90000"/>
              </a:lnSpc>
            </a:pPr>
            <a:r>
              <a:rPr lang="en-US" altLang="en-US" dirty="0">
                <a:latin typeface="Abadi MT Condensed Light" panose="020B0306030101010103" pitchFamily="34" charset="77"/>
              </a:rPr>
              <a:t>Elements before parentheses comprise ‘rule header’</a:t>
            </a:r>
          </a:p>
          <a:p>
            <a:pPr>
              <a:lnSpc>
                <a:spcPct val="90000"/>
              </a:lnSpc>
            </a:pPr>
            <a:r>
              <a:rPr lang="en-US" altLang="en-US" dirty="0">
                <a:latin typeface="Abadi MT Condensed Light" panose="020B0306030101010103" pitchFamily="34" charset="77"/>
              </a:rPr>
              <a:t>Elements in parentheses are ‘rule options’</a:t>
            </a:r>
          </a:p>
          <a:p>
            <a:endParaRPr lang="en-US" dirty="0"/>
          </a:p>
        </p:txBody>
      </p:sp>
    </p:spTree>
    <p:extLst>
      <p:ext uri="{BB962C8B-B14F-4D97-AF65-F5344CB8AC3E}">
        <p14:creationId xmlns:p14="http://schemas.microsoft.com/office/powerpoint/2010/main" val="3063877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76B-4847-8DFD-B7D4-220F33D81850}"/>
              </a:ext>
            </a:extLst>
          </p:cNvPr>
          <p:cNvSpPr>
            <a:spLocks noGrp="1"/>
          </p:cNvSpPr>
          <p:nvPr>
            <p:ph type="title"/>
          </p:nvPr>
        </p:nvSpPr>
        <p:spPr/>
        <p:txBody>
          <a:bodyPr/>
          <a:lstStyle/>
          <a:p>
            <a:r>
              <a:rPr lang="en-US" altLang="en-US" dirty="0">
                <a:latin typeface="Abadi MT Condensed Light" panose="020B0306030101010103" pitchFamily="34" charset="77"/>
              </a:rPr>
              <a:t>Snort Rules</a:t>
            </a:r>
            <a:endParaRPr lang="en-US" dirty="0">
              <a:latin typeface="Abadi MT Condensed Light" panose="020B0306030101010103" pitchFamily="34" charset="77"/>
            </a:endParaRPr>
          </a:p>
        </p:txBody>
      </p:sp>
      <p:sp>
        <p:nvSpPr>
          <p:cNvPr id="3" name="Content Placeholder 2">
            <a:extLst>
              <a:ext uri="{FF2B5EF4-FFF2-40B4-BE49-F238E27FC236}">
                <a16:creationId xmlns:a16="http://schemas.microsoft.com/office/drawing/2014/main" id="{6BA7CEAF-4AA3-1E11-60E9-32BB34E43E64}"/>
              </a:ext>
            </a:extLst>
          </p:cNvPr>
          <p:cNvSpPr>
            <a:spLocks noGrp="1"/>
          </p:cNvSpPr>
          <p:nvPr>
            <p:ph idx="1"/>
          </p:nvPr>
        </p:nvSpPr>
        <p:spPr/>
        <p:txBody>
          <a:bodyPr>
            <a:normAutofit fontScale="85000" lnSpcReduction="20000"/>
          </a:bodyPr>
          <a:lstStyle/>
          <a:p>
            <a:pPr>
              <a:buFontTx/>
              <a:buNone/>
            </a:pPr>
            <a:r>
              <a:rPr lang="en-US" altLang="en-US" sz="2800" b="1" dirty="0">
                <a:solidFill>
                  <a:schemeClr val="folHlink"/>
                </a:solidFill>
                <a:latin typeface="Abadi MT Condensed Light" panose="020B0306030101010103" pitchFamily="34" charset="77"/>
              </a:rPr>
              <a:t>alert </a:t>
            </a:r>
            <a:r>
              <a:rPr lang="en-US" altLang="en-US" sz="2800" b="1" dirty="0" err="1">
                <a:solidFill>
                  <a:schemeClr val="folHlink"/>
                </a:solidFill>
                <a:latin typeface="Abadi MT Condensed Light" panose="020B0306030101010103" pitchFamily="34" charset="77"/>
              </a:rPr>
              <a:t>tcp</a:t>
            </a:r>
            <a:r>
              <a:rPr lang="en-US" altLang="en-US" sz="2800" b="1" dirty="0">
                <a:solidFill>
                  <a:schemeClr val="folHlink"/>
                </a:solidFill>
                <a:latin typeface="Abadi MT Condensed Light" panose="020B0306030101010103" pitchFamily="34" charset="77"/>
              </a:rPr>
              <a:t> $EXTERNAL_NET 27374 -&gt; $HOME_NET any</a:t>
            </a:r>
            <a:r>
              <a:rPr lang="en-US" altLang="en-US" sz="2800" b="1" dirty="0">
                <a:latin typeface="Abadi MT Condensed Light" panose="020B0306030101010103" pitchFamily="34" charset="77"/>
              </a:rPr>
              <a:t> (</a:t>
            </a:r>
            <a:r>
              <a:rPr lang="en-US" altLang="en-US" sz="2800" b="1" dirty="0" err="1">
                <a:latin typeface="Abadi MT Condensed Light" panose="020B0306030101010103" pitchFamily="34" charset="77"/>
              </a:rPr>
              <a:t>msg:"BACKDOOR</a:t>
            </a:r>
            <a:r>
              <a:rPr lang="en-US" altLang="en-US" sz="2800" b="1" dirty="0">
                <a:latin typeface="Abadi MT Condensed Light" panose="020B0306030101010103" pitchFamily="34" charset="77"/>
              </a:rPr>
              <a:t> </a:t>
            </a:r>
            <a:r>
              <a:rPr lang="en-US" altLang="en-US" sz="2800" b="1" dirty="0" err="1">
                <a:latin typeface="Abadi MT Condensed Light" panose="020B0306030101010103" pitchFamily="34" charset="77"/>
              </a:rPr>
              <a:t>subseven</a:t>
            </a:r>
            <a:r>
              <a:rPr lang="en-US" altLang="en-US" sz="2800" b="1" dirty="0">
                <a:latin typeface="Abadi MT Condensed Light" panose="020B0306030101010103" pitchFamily="34" charset="77"/>
              </a:rPr>
              <a:t> 22"; flags: A+; content: "|0d0a5b52504c5d3030320d0a|"; reference:arachnids,485; </a:t>
            </a:r>
            <a:r>
              <a:rPr lang="en-US" altLang="en-US" sz="2800" b="1" dirty="0" err="1">
                <a:latin typeface="Abadi MT Condensed Light" panose="020B0306030101010103" pitchFamily="34" charset="77"/>
              </a:rPr>
              <a:t>reference:url,www.hackfix.org</a:t>
            </a:r>
            <a:r>
              <a:rPr lang="en-US" altLang="en-US" sz="2800" b="1" dirty="0">
                <a:latin typeface="Abadi MT Condensed Light" panose="020B0306030101010103" pitchFamily="34" charset="77"/>
              </a:rPr>
              <a:t>/</a:t>
            </a:r>
            <a:r>
              <a:rPr lang="en-US" altLang="en-US" sz="2800" b="1" dirty="0" err="1">
                <a:latin typeface="Abadi MT Condensed Light" panose="020B0306030101010103" pitchFamily="34" charset="77"/>
              </a:rPr>
              <a:t>subseven</a:t>
            </a:r>
            <a:r>
              <a:rPr lang="en-US" altLang="en-US" sz="2800" b="1" dirty="0">
                <a:latin typeface="Abadi MT Condensed Light" panose="020B0306030101010103" pitchFamily="34" charset="77"/>
              </a:rPr>
              <a:t>/; sid:103; </a:t>
            </a:r>
            <a:r>
              <a:rPr lang="en-US" altLang="en-US" sz="2800" b="1" dirty="0" err="1">
                <a:latin typeface="Abadi MT Condensed Light" panose="020B0306030101010103" pitchFamily="34" charset="77"/>
              </a:rPr>
              <a:t>classtype:misc-activity</a:t>
            </a:r>
            <a:r>
              <a:rPr lang="en-US" altLang="en-US" sz="2800" b="1" dirty="0">
                <a:latin typeface="Abadi MT Condensed Light" panose="020B0306030101010103" pitchFamily="34" charset="77"/>
              </a:rPr>
              <a:t>; rev:4;)</a:t>
            </a:r>
          </a:p>
          <a:p>
            <a:pPr>
              <a:buFontTx/>
              <a:buNone/>
            </a:pPr>
            <a:endParaRPr lang="en-US" altLang="en-US" b="1" dirty="0">
              <a:latin typeface="Abadi MT Condensed Light" panose="020B0306030101010103" pitchFamily="34" charset="77"/>
            </a:endParaRPr>
          </a:p>
          <a:p>
            <a:r>
              <a:rPr lang="en-US" altLang="en-US" sz="3200" b="1" dirty="0">
                <a:solidFill>
                  <a:schemeClr val="folHlink"/>
                </a:solidFill>
                <a:latin typeface="Abadi MT Condensed Light" panose="020B0306030101010103" pitchFamily="34" charset="77"/>
              </a:rPr>
              <a:t>alert</a:t>
            </a:r>
            <a:r>
              <a:rPr lang="en-US" altLang="en-US" sz="3200" dirty="0">
                <a:latin typeface="Abadi MT Condensed Light" panose="020B0306030101010103" pitchFamily="34" charset="77"/>
              </a:rPr>
              <a:t> action to take; also </a:t>
            </a:r>
            <a:r>
              <a:rPr lang="en-US" altLang="en-US" sz="3200" b="1" dirty="0">
                <a:latin typeface="Abadi MT Condensed Light" panose="020B0306030101010103" pitchFamily="34" charset="77"/>
              </a:rPr>
              <a:t>log, pass, activate, dynamic</a:t>
            </a:r>
          </a:p>
          <a:p>
            <a:r>
              <a:rPr lang="en-US" altLang="en-US" sz="3200" b="1" dirty="0" err="1">
                <a:solidFill>
                  <a:schemeClr val="folHlink"/>
                </a:solidFill>
                <a:latin typeface="Abadi MT Condensed Light" panose="020B0306030101010103" pitchFamily="34" charset="77"/>
              </a:rPr>
              <a:t>tcp</a:t>
            </a:r>
            <a:r>
              <a:rPr lang="en-US" altLang="en-US" sz="3200" dirty="0">
                <a:latin typeface="Abadi MT Condensed Light" panose="020B0306030101010103" pitchFamily="34" charset="77"/>
              </a:rPr>
              <a:t> protocol; also </a:t>
            </a:r>
            <a:r>
              <a:rPr lang="en-US" altLang="en-US" sz="3200" b="1" dirty="0" err="1">
                <a:latin typeface="Abadi MT Condensed Light" panose="020B0306030101010103" pitchFamily="34" charset="77"/>
              </a:rPr>
              <a:t>udp</a:t>
            </a:r>
            <a:r>
              <a:rPr lang="en-US" altLang="en-US" sz="3200" b="1" dirty="0">
                <a:latin typeface="Abadi MT Condensed Light" panose="020B0306030101010103" pitchFamily="34" charset="77"/>
              </a:rPr>
              <a:t>, </a:t>
            </a:r>
            <a:r>
              <a:rPr lang="en-US" altLang="en-US" sz="3200" b="1" dirty="0" err="1">
                <a:latin typeface="Abadi MT Condensed Light" panose="020B0306030101010103" pitchFamily="34" charset="77"/>
              </a:rPr>
              <a:t>icmp</a:t>
            </a:r>
            <a:r>
              <a:rPr lang="en-US" altLang="en-US" sz="3200" b="1" dirty="0">
                <a:latin typeface="Abadi MT Condensed Light" panose="020B0306030101010103" pitchFamily="34" charset="77"/>
              </a:rPr>
              <a:t>, </a:t>
            </a:r>
            <a:r>
              <a:rPr lang="en-US" altLang="en-US" sz="3200" b="1" dirty="0" err="1">
                <a:latin typeface="Abadi MT Condensed Light" panose="020B0306030101010103" pitchFamily="34" charset="77"/>
              </a:rPr>
              <a:t>ip</a:t>
            </a:r>
            <a:endParaRPr lang="en-US" altLang="en-US" sz="3200" b="1" dirty="0">
              <a:latin typeface="Abadi MT Condensed Light" panose="020B0306030101010103" pitchFamily="34" charset="77"/>
            </a:endParaRPr>
          </a:p>
          <a:p>
            <a:r>
              <a:rPr lang="en-US" altLang="en-US" sz="3200" b="1" dirty="0">
                <a:solidFill>
                  <a:schemeClr val="folHlink"/>
                </a:solidFill>
                <a:latin typeface="Abadi MT Condensed Light" panose="020B0306030101010103" pitchFamily="34" charset="77"/>
              </a:rPr>
              <a:t>$EXTERNAL_NET</a:t>
            </a:r>
            <a:r>
              <a:rPr lang="en-US" altLang="en-US" sz="3200" dirty="0">
                <a:latin typeface="Abadi MT Condensed Light" panose="020B0306030101010103" pitchFamily="34" charset="77"/>
              </a:rPr>
              <a:t> source address; this is a variable – specific IP is ok</a:t>
            </a:r>
          </a:p>
          <a:p>
            <a:r>
              <a:rPr lang="en-US" altLang="en-US" sz="3200" b="1" dirty="0">
                <a:solidFill>
                  <a:schemeClr val="folHlink"/>
                </a:solidFill>
                <a:latin typeface="Abadi MT Condensed Light" panose="020B0306030101010103" pitchFamily="34" charset="77"/>
              </a:rPr>
              <a:t>27374</a:t>
            </a:r>
            <a:r>
              <a:rPr lang="en-US" altLang="en-US" sz="3200" dirty="0">
                <a:latin typeface="Abadi MT Condensed Light" panose="020B0306030101010103" pitchFamily="34" charset="77"/>
              </a:rPr>
              <a:t> source port; also </a:t>
            </a:r>
            <a:r>
              <a:rPr lang="en-US" altLang="en-US" sz="3200" b="1" dirty="0">
                <a:latin typeface="Abadi MT Condensed Light" panose="020B0306030101010103" pitchFamily="34" charset="77"/>
              </a:rPr>
              <a:t>any</a:t>
            </a:r>
            <a:r>
              <a:rPr lang="en-US" altLang="en-US" sz="3200" dirty="0">
                <a:latin typeface="Abadi MT Condensed Light" panose="020B0306030101010103" pitchFamily="34" charset="77"/>
              </a:rPr>
              <a:t>, negation (</a:t>
            </a:r>
            <a:r>
              <a:rPr lang="en-US" altLang="en-US" sz="3200" b="1" dirty="0">
                <a:latin typeface="Abadi MT Condensed Light" panose="020B0306030101010103" pitchFamily="34" charset="77"/>
              </a:rPr>
              <a:t>!21</a:t>
            </a:r>
            <a:r>
              <a:rPr lang="en-US" altLang="en-US" sz="3200" dirty="0">
                <a:latin typeface="Abadi MT Condensed Light" panose="020B0306030101010103" pitchFamily="34" charset="77"/>
              </a:rPr>
              <a:t>), range (</a:t>
            </a:r>
            <a:r>
              <a:rPr lang="en-US" altLang="en-US" sz="3200" b="1" dirty="0">
                <a:latin typeface="Abadi MT Condensed Light" panose="020B0306030101010103" pitchFamily="34" charset="77"/>
              </a:rPr>
              <a:t>1:1024</a:t>
            </a:r>
            <a:r>
              <a:rPr lang="en-US" altLang="en-US" sz="3200" dirty="0">
                <a:latin typeface="Abadi MT Condensed Light" panose="020B0306030101010103" pitchFamily="34" charset="77"/>
              </a:rPr>
              <a:t>)</a:t>
            </a:r>
          </a:p>
          <a:p>
            <a:r>
              <a:rPr lang="en-US" altLang="en-US" sz="3200" b="1" dirty="0">
                <a:solidFill>
                  <a:schemeClr val="folHlink"/>
                </a:solidFill>
                <a:latin typeface="Abadi MT Condensed Light" panose="020B0306030101010103" pitchFamily="34" charset="77"/>
              </a:rPr>
              <a:t>-&gt;</a:t>
            </a:r>
            <a:r>
              <a:rPr lang="en-US" altLang="en-US" sz="3200" dirty="0">
                <a:latin typeface="Abadi MT Condensed Light" panose="020B0306030101010103" pitchFamily="34" charset="77"/>
              </a:rPr>
              <a:t> direction; best not to change this, although</a:t>
            </a:r>
            <a:r>
              <a:rPr lang="en-US" altLang="en-US" sz="3200" b="1" dirty="0">
                <a:latin typeface="Abadi MT Condensed Light" panose="020B0306030101010103" pitchFamily="34" charset="77"/>
              </a:rPr>
              <a:t> &lt;&gt;</a:t>
            </a:r>
            <a:r>
              <a:rPr lang="en-US" altLang="en-US" sz="3200" dirty="0">
                <a:latin typeface="Abadi MT Condensed Light" panose="020B0306030101010103" pitchFamily="34" charset="77"/>
              </a:rPr>
              <a:t> is allowed</a:t>
            </a:r>
          </a:p>
          <a:p>
            <a:r>
              <a:rPr lang="en-US" altLang="en-US" sz="3200" b="1" dirty="0">
                <a:solidFill>
                  <a:schemeClr val="folHlink"/>
                </a:solidFill>
                <a:latin typeface="Abadi MT Condensed Light" panose="020B0306030101010103" pitchFamily="34" charset="77"/>
              </a:rPr>
              <a:t>$HOME_NET</a:t>
            </a:r>
            <a:r>
              <a:rPr lang="en-US" altLang="en-US" sz="3200" dirty="0">
                <a:latin typeface="Abadi MT Condensed Light" panose="020B0306030101010103" pitchFamily="34" charset="77"/>
              </a:rPr>
              <a:t> destination address; this is also a variable here</a:t>
            </a:r>
          </a:p>
          <a:p>
            <a:r>
              <a:rPr lang="en-US" altLang="en-US" sz="3200" b="1" dirty="0">
                <a:solidFill>
                  <a:schemeClr val="folHlink"/>
                </a:solidFill>
                <a:latin typeface="Abadi MT Condensed Light" panose="020B0306030101010103" pitchFamily="34" charset="77"/>
              </a:rPr>
              <a:t>any</a:t>
            </a:r>
            <a:r>
              <a:rPr lang="en-US" altLang="en-US" sz="3200" dirty="0">
                <a:latin typeface="Abadi MT Condensed Light" panose="020B0306030101010103" pitchFamily="34" charset="77"/>
              </a:rPr>
              <a:t> destination port</a:t>
            </a:r>
            <a:endParaRPr lang="en-US" altLang="en-US" dirty="0">
              <a:latin typeface="Abadi MT Condensed Light" panose="020B0306030101010103" pitchFamily="34" charset="77"/>
            </a:endParaRPr>
          </a:p>
          <a:p>
            <a:endParaRPr lang="en-US" dirty="0">
              <a:latin typeface="Abadi MT Condensed Light" panose="020B0306030101010103" pitchFamily="34" charset="77"/>
            </a:endParaRPr>
          </a:p>
        </p:txBody>
      </p:sp>
    </p:spTree>
    <p:extLst>
      <p:ext uri="{BB962C8B-B14F-4D97-AF65-F5344CB8AC3E}">
        <p14:creationId xmlns:p14="http://schemas.microsoft.com/office/powerpoint/2010/main" val="3164156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366CE-C1C2-334D-1B03-F388AE971E26}"/>
              </a:ext>
            </a:extLst>
          </p:cNvPr>
          <p:cNvSpPr>
            <a:spLocks noGrp="1"/>
          </p:cNvSpPr>
          <p:nvPr>
            <p:ph type="title"/>
          </p:nvPr>
        </p:nvSpPr>
        <p:spPr/>
        <p:txBody>
          <a:bodyPr/>
          <a:lstStyle/>
          <a:p>
            <a:r>
              <a:rPr lang="en-US" altLang="en-US" dirty="0">
                <a:latin typeface="Abadi MT Condensed Light" panose="020B0306030101010103" pitchFamily="34" charset="77"/>
              </a:rPr>
              <a:t>Snort Rules</a:t>
            </a:r>
            <a:endParaRPr lang="en-US" dirty="0"/>
          </a:p>
        </p:txBody>
      </p:sp>
      <p:sp>
        <p:nvSpPr>
          <p:cNvPr id="3" name="Content Placeholder 2">
            <a:extLst>
              <a:ext uri="{FF2B5EF4-FFF2-40B4-BE49-F238E27FC236}">
                <a16:creationId xmlns:a16="http://schemas.microsoft.com/office/drawing/2014/main" id="{BF7D130D-CA83-3AA2-AD8A-F9036EB38015}"/>
              </a:ext>
            </a:extLst>
          </p:cNvPr>
          <p:cNvSpPr>
            <a:spLocks noGrp="1"/>
          </p:cNvSpPr>
          <p:nvPr>
            <p:ph idx="1"/>
          </p:nvPr>
        </p:nvSpPr>
        <p:spPr/>
        <p:txBody>
          <a:bodyPr>
            <a:normAutofit fontScale="70000" lnSpcReduction="20000"/>
          </a:bodyPr>
          <a:lstStyle/>
          <a:p>
            <a:pPr>
              <a:lnSpc>
                <a:spcPct val="90000"/>
              </a:lnSpc>
              <a:buFontTx/>
              <a:buNone/>
            </a:pPr>
            <a:r>
              <a:rPr lang="en-US" altLang="en-US" sz="2800" b="1" dirty="0">
                <a:latin typeface="Abadi MT Condensed Light" panose="020B0306030101010103" pitchFamily="34" charset="77"/>
              </a:rPr>
              <a:t>alert </a:t>
            </a:r>
            <a:r>
              <a:rPr lang="en-US" altLang="en-US" sz="2800" b="1" dirty="0" err="1">
                <a:latin typeface="Abadi MT Condensed Light" panose="020B0306030101010103" pitchFamily="34" charset="77"/>
              </a:rPr>
              <a:t>tcp</a:t>
            </a:r>
            <a:r>
              <a:rPr lang="en-US" altLang="en-US" sz="2800" b="1" dirty="0">
                <a:latin typeface="Abadi MT Condensed Light" panose="020B0306030101010103" pitchFamily="34" charset="77"/>
              </a:rPr>
              <a:t> $EXTERNAL_NET 27374 -&gt; $HOME_NET any </a:t>
            </a:r>
            <a:r>
              <a:rPr lang="en-US" altLang="en-US" sz="2800" b="1" dirty="0">
                <a:solidFill>
                  <a:schemeClr val="folHlink"/>
                </a:solidFill>
                <a:latin typeface="Abadi MT Condensed Light" panose="020B0306030101010103" pitchFamily="34" charset="77"/>
              </a:rPr>
              <a:t>(</a:t>
            </a:r>
            <a:r>
              <a:rPr lang="en-US" altLang="en-US" sz="2800" b="1" dirty="0" err="1">
                <a:solidFill>
                  <a:schemeClr val="folHlink"/>
                </a:solidFill>
                <a:latin typeface="Abadi MT Condensed Light" panose="020B0306030101010103" pitchFamily="34" charset="77"/>
              </a:rPr>
              <a:t>msg:"BACKDOOR</a:t>
            </a:r>
            <a:r>
              <a:rPr lang="en-US" altLang="en-US" sz="2800" b="1" dirty="0">
                <a:solidFill>
                  <a:schemeClr val="folHlink"/>
                </a:solidFill>
                <a:latin typeface="Abadi MT Condensed Light" panose="020B0306030101010103" pitchFamily="34" charset="77"/>
              </a:rPr>
              <a:t> </a:t>
            </a:r>
            <a:r>
              <a:rPr lang="en-US" altLang="en-US" sz="2800" b="1" dirty="0" err="1">
                <a:solidFill>
                  <a:schemeClr val="folHlink"/>
                </a:solidFill>
                <a:latin typeface="Abadi MT Condensed Light" panose="020B0306030101010103" pitchFamily="34" charset="77"/>
              </a:rPr>
              <a:t>subseven</a:t>
            </a:r>
            <a:r>
              <a:rPr lang="en-US" altLang="en-US" sz="2800" b="1" dirty="0">
                <a:solidFill>
                  <a:schemeClr val="folHlink"/>
                </a:solidFill>
                <a:latin typeface="Abadi MT Condensed Light" panose="020B0306030101010103" pitchFamily="34" charset="77"/>
              </a:rPr>
              <a:t> 22"; flags: A+; content: "|0d0a5b52504c5d3030320d0a|"; reference:arachnids,485; </a:t>
            </a:r>
            <a:r>
              <a:rPr lang="en-US" altLang="en-US" sz="2800" b="1" dirty="0" err="1">
                <a:solidFill>
                  <a:schemeClr val="folHlink"/>
                </a:solidFill>
                <a:latin typeface="Abadi MT Condensed Light" panose="020B0306030101010103" pitchFamily="34" charset="77"/>
              </a:rPr>
              <a:t>reference:url,www.hackfix.org</a:t>
            </a:r>
            <a:r>
              <a:rPr lang="en-US" altLang="en-US" sz="2800" b="1" dirty="0">
                <a:solidFill>
                  <a:schemeClr val="folHlink"/>
                </a:solidFill>
                <a:latin typeface="Abadi MT Condensed Light" panose="020B0306030101010103" pitchFamily="34" charset="77"/>
              </a:rPr>
              <a:t>/</a:t>
            </a:r>
            <a:r>
              <a:rPr lang="en-US" altLang="en-US" sz="2800" b="1" dirty="0" err="1">
                <a:solidFill>
                  <a:schemeClr val="folHlink"/>
                </a:solidFill>
                <a:latin typeface="Abadi MT Condensed Light" panose="020B0306030101010103" pitchFamily="34" charset="77"/>
              </a:rPr>
              <a:t>subseven</a:t>
            </a:r>
            <a:r>
              <a:rPr lang="en-US" altLang="en-US" sz="2800" b="1" dirty="0">
                <a:solidFill>
                  <a:schemeClr val="folHlink"/>
                </a:solidFill>
                <a:latin typeface="Abadi MT Condensed Light" panose="020B0306030101010103" pitchFamily="34" charset="77"/>
              </a:rPr>
              <a:t>/; sid:103; </a:t>
            </a:r>
            <a:r>
              <a:rPr lang="en-US" altLang="en-US" sz="2800" b="1" dirty="0" err="1">
                <a:solidFill>
                  <a:schemeClr val="folHlink"/>
                </a:solidFill>
                <a:latin typeface="Abadi MT Condensed Light" panose="020B0306030101010103" pitchFamily="34" charset="77"/>
              </a:rPr>
              <a:t>classtype:misc-activity</a:t>
            </a:r>
            <a:r>
              <a:rPr lang="en-US" altLang="en-US" sz="2800" b="1" dirty="0">
                <a:solidFill>
                  <a:schemeClr val="folHlink"/>
                </a:solidFill>
                <a:latin typeface="Abadi MT Condensed Light" panose="020B0306030101010103" pitchFamily="34" charset="77"/>
              </a:rPr>
              <a:t>; rev:4;)</a:t>
            </a:r>
          </a:p>
          <a:p>
            <a:pPr>
              <a:lnSpc>
                <a:spcPct val="90000"/>
              </a:lnSpc>
              <a:buFontTx/>
              <a:buNone/>
            </a:pPr>
            <a:endParaRPr lang="en-US" altLang="en-US" sz="2800" b="1" dirty="0">
              <a:solidFill>
                <a:schemeClr val="folHlink"/>
              </a:solidFill>
              <a:latin typeface="Abadi MT Condensed Light" panose="020B0306030101010103" pitchFamily="34" charset="77"/>
            </a:endParaRPr>
          </a:p>
          <a:p>
            <a:pPr>
              <a:lnSpc>
                <a:spcPct val="90000"/>
              </a:lnSpc>
            </a:pPr>
            <a:r>
              <a:rPr lang="en-US" altLang="en-US" sz="3200" b="1" dirty="0" err="1">
                <a:solidFill>
                  <a:schemeClr val="folHlink"/>
                </a:solidFill>
                <a:latin typeface="Abadi MT Condensed Light" panose="020B0306030101010103" pitchFamily="34" charset="77"/>
              </a:rPr>
              <a:t>msg:”BACKDOOR</a:t>
            </a:r>
            <a:r>
              <a:rPr lang="en-US" altLang="en-US" sz="3200" b="1" dirty="0">
                <a:solidFill>
                  <a:schemeClr val="folHlink"/>
                </a:solidFill>
                <a:latin typeface="Abadi MT Condensed Light" panose="020B0306030101010103" pitchFamily="34" charset="77"/>
              </a:rPr>
              <a:t> </a:t>
            </a:r>
            <a:r>
              <a:rPr lang="en-US" altLang="en-US" sz="3200" b="1" dirty="0" err="1">
                <a:solidFill>
                  <a:schemeClr val="folHlink"/>
                </a:solidFill>
                <a:latin typeface="Abadi MT Condensed Light" panose="020B0306030101010103" pitchFamily="34" charset="77"/>
              </a:rPr>
              <a:t>subseven</a:t>
            </a:r>
            <a:r>
              <a:rPr lang="en-US" altLang="en-US" sz="3200" b="1" dirty="0">
                <a:solidFill>
                  <a:schemeClr val="folHlink"/>
                </a:solidFill>
                <a:latin typeface="Abadi MT Condensed Light" panose="020B0306030101010103" pitchFamily="34" charset="77"/>
              </a:rPr>
              <a:t> 22”; </a:t>
            </a:r>
            <a:r>
              <a:rPr lang="en-US" altLang="en-US" sz="3200" dirty="0">
                <a:latin typeface="Abadi MT Condensed Light" panose="020B0306030101010103" pitchFamily="34" charset="77"/>
              </a:rPr>
              <a:t>message to appear in logs</a:t>
            </a:r>
          </a:p>
          <a:p>
            <a:pPr>
              <a:lnSpc>
                <a:spcPct val="90000"/>
              </a:lnSpc>
            </a:pPr>
            <a:r>
              <a:rPr lang="en-US" altLang="en-US" sz="3200" b="1" dirty="0">
                <a:solidFill>
                  <a:schemeClr val="folHlink"/>
                </a:solidFill>
                <a:latin typeface="Abadi MT Condensed Light" panose="020B0306030101010103" pitchFamily="34" charset="77"/>
              </a:rPr>
              <a:t>flags: A+; </a:t>
            </a:r>
            <a:r>
              <a:rPr lang="en-US" altLang="en-US" sz="3200" dirty="0" err="1">
                <a:latin typeface="Abadi MT Condensed Light" panose="020B0306030101010103" pitchFamily="34" charset="77"/>
              </a:rPr>
              <a:t>tcp</a:t>
            </a:r>
            <a:r>
              <a:rPr lang="en-US" altLang="en-US" sz="3200" dirty="0">
                <a:latin typeface="Abadi MT Condensed Light" panose="020B0306030101010103" pitchFamily="34" charset="77"/>
              </a:rPr>
              <a:t> flags; many options, like SA, SA+, !R, SF*</a:t>
            </a:r>
          </a:p>
          <a:p>
            <a:pPr>
              <a:lnSpc>
                <a:spcPct val="90000"/>
              </a:lnSpc>
            </a:pPr>
            <a:r>
              <a:rPr lang="en-US" altLang="en-US" sz="3200" b="1" dirty="0">
                <a:solidFill>
                  <a:schemeClr val="folHlink"/>
                </a:solidFill>
                <a:latin typeface="Abadi MT Condensed Light" panose="020B0306030101010103" pitchFamily="34" charset="77"/>
              </a:rPr>
              <a:t>content: “|0d0…0a|”;</a:t>
            </a:r>
            <a:r>
              <a:rPr lang="en-US" altLang="en-US" sz="3200" b="1" dirty="0">
                <a:latin typeface="Abadi MT Condensed Light" panose="020B0306030101010103" pitchFamily="34" charset="77"/>
              </a:rPr>
              <a:t> </a:t>
            </a:r>
            <a:r>
              <a:rPr lang="en-US" altLang="en-US" sz="3200" dirty="0">
                <a:latin typeface="Abadi MT Condensed Light" panose="020B0306030101010103" pitchFamily="34" charset="77"/>
              </a:rPr>
              <a:t>binary data to check in packet; content without | (pipe) characters do simple content matches</a:t>
            </a:r>
          </a:p>
          <a:p>
            <a:pPr>
              <a:lnSpc>
                <a:spcPct val="90000"/>
              </a:lnSpc>
            </a:pPr>
            <a:r>
              <a:rPr lang="en-US" altLang="en-US" sz="3200" b="1" dirty="0">
                <a:solidFill>
                  <a:schemeClr val="folHlink"/>
                </a:solidFill>
                <a:latin typeface="Abadi MT Condensed Light" panose="020B0306030101010103" pitchFamily="34" charset="77"/>
              </a:rPr>
              <a:t>reference…;</a:t>
            </a:r>
            <a:r>
              <a:rPr lang="en-US" altLang="en-US" sz="3200" b="1" dirty="0">
                <a:latin typeface="Abadi MT Condensed Light" panose="020B0306030101010103" pitchFamily="34" charset="77"/>
              </a:rPr>
              <a:t> </a:t>
            </a:r>
            <a:r>
              <a:rPr lang="en-US" altLang="en-US" sz="3200" dirty="0">
                <a:latin typeface="Abadi MT Condensed Light" panose="020B0306030101010103" pitchFamily="34" charset="77"/>
              </a:rPr>
              <a:t>where to go to look for background on this rule</a:t>
            </a:r>
          </a:p>
          <a:p>
            <a:pPr>
              <a:lnSpc>
                <a:spcPct val="90000"/>
              </a:lnSpc>
            </a:pPr>
            <a:r>
              <a:rPr lang="en-US" altLang="en-US" sz="3200" b="1" dirty="0">
                <a:solidFill>
                  <a:schemeClr val="folHlink"/>
                </a:solidFill>
                <a:latin typeface="Abadi MT Condensed Light" panose="020B0306030101010103" pitchFamily="34" charset="77"/>
              </a:rPr>
              <a:t>sid:103;</a:t>
            </a:r>
            <a:r>
              <a:rPr lang="en-US" altLang="en-US" sz="3200" b="1" dirty="0">
                <a:latin typeface="Abadi MT Condensed Light" panose="020B0306030101010103" pitchFamily="34" charset="77"/>
              </a:rPr>
              <a:t> </a:t>
            </a:r>
            <a:r>
              <a:rPr lang="en-US" altLang="en-US" sz="3200" dirty="0">
                <a:latin typeface="Abadi MT Condensed Light" panose="020B0306030101010103" pitchFamily="34" charset="77"/>
              </a:rPr>
              <a:t>rule identifier</a:t>
            </a:r>
          </a:p>
          <a:p>
            <a:pPr>
              <a:lnSpc>
                <a:spcPct val="90000"/>
              </a:lnSpc>
            </a:pPr>
            <a:r>
              <a:rPr lang="en-US" altLang="en-US" sz="3200" b="1" dirty="0" err="1">
                <a:solidFill>
                  <a:schemeClr val="folHlink"/>
                </a:solidFill>
                <a:latin typeface="Abadi MT Condensed Light" panose="020B0306030101010103" pitchFamily="34" charset="77"/>
              </a:rPr>
              <a:t>classtype</a:t>
            </a:r>
            <a:r>
              <a:rPr lang="en-US" altLang="en-US" sz="3200" b="1" dirty="0">
                <a:solidFill>
                  <a:schemeClr val="folHlink"/>
                </a:solidFill>
                <a:latin typeface="Abadi MT Condensed Light" panose="020B0306030101010103" pitchFamily="34" charset="77"/>
              </a:rPr>
              <a:t>: </a:t>
            </a:r>
            <a:r>
              <a:rPr lang="en-US" altLang="en-US" sz="3200" b="1" dirty="0" err="1">
                <a:solidFill>
                  <a:schemeClr val="folHlink"/>
                </a:solidFill>
                <a:latin typeface="Abadi MT Condensed Light" panose="020B0306030101010103" pitchFamily="34" charset="77"/>
              </a:rPr>
              <a:t>misc</a:t>
            </a:r>
            <a:r>
              <a:rPr lang="en-US" altLang="en-US" sz="3200" b="1" dirty="0">
                <a:solidFill>
                  <a:schemeClr val="folHlink"/>
                </a:solidFill>
                <a:latin typeface="Abadi MT Condensed Light" panose="020B0306030101010103" pitchFamily="34" charset="77"/>
              </a:rPr>
              <a:t>-activity;</a:t>
            </a:r>
            <a:r>
              <a:rPr lang="en-US" altLang="en-US" sz="3200" b="1" dirty="0">
                <a:latin typeface="Abadi MT Condensed Light" panose="020B0306030101010103" pitchFamily="34" charset="77"/>
              </a:rPr>
              <a:t> </a:t>
            </a:r>
            <a:r>
              <a:rPr lang="en-US" altLang="en-US" sz="3200" dirty="0">
                <a:latin typeface="Abadi MT Condensed Light" panose="020B0306030101010103" pitchFamily="34" charset="77"/>
              </a:rPr>
              <a:t>rule type; many others</a:t>
            </a:r>
          </a:p>
          <a:p>
            <a:pPr>
              <a:lnSpc>
                <a:spcPct val="90000"/>
              </a:lnSpc>
            </a:pPr>
            <a:r>
              <a:rPr lang="en-US" altLang="en-US" sz="3200" b="1" dirty="0">
                <a:solidFill>
                  <a:schemeClr val="folHlink"/>
                </a:solidFill>
                <a:latin typeface="Abadi MT Condensed Light" panose="020B0306030101010103" pitchFamily="34" charset="77"/>
              </a:rPr>
              <a:t>rev:4;</a:t>
            </a:r>
            <a:r>
              <a:rPr lang="en-US" altLang="en-US" sz="3200" dirty="0">
                <a:latin typeface="Abadi MT Condensed Light" panose="020B0306030101010103" pitchFamily="34" charset="77"/>
              </a:rPr>
              <a:t> rule revision number</a:t>
            </a:r>
          </a:p>
          <a:p>
            <a:pPr>
              <a:lnSpc>
                <a:spcPct val="90000"/>
              </a:lnSpc>
            </a:pPr>
            <a:r>
              <a:rPr lang="en-US" altLang="en-US" sz="3600" dirty="0">
                <a:latin typeface="Abadi MT Condensed Light" panose="020B0306030101010103" pitchFamily="34" charset="77"/>
              </a:rPr>
              <a:t>other rule options possible, like </a:t>
            </a:r>
            <a:r>
              <a:rPr lang="en-US" altLang="en-US" sz="3600" b="1" dirty="0">
                <a:latin typeface="Abadi MT Condensed Light" panose="020B0306030101010103" pitchFamily="34" charset="77"/>
              </a:rPr>
              <a:t>offset, depth, </a:t>
            </a:r>
            <a:r>
              <a:rPr lang="en-US" altLang="en-US" sz="3600" b="1" dirty="0" err="1">
                <a:latin typeface="Abadi MT Condensed Light" panose="020B0306030101010103" pitchFamily="34" charset="77"/>
              </a:rPr>
              <a:t>nocase</a:t>
            </a:r>
            <a:endParaRPr lang="en-US" altLang="en-US" sz="3600" b="1" dirty="0">
              <a:latin typeface="Abadi MT Condensed Light" panose="020B0306030101010103" pitchFamily="34" charset="77"/>
            </a:endParaRPr>
          </a:p>
          <a:p>
            <a:endParaRPr lang="en-US" dirty="0"/>
          </a:p>
        </p:txBody>
      </p:sp>
    </p:spTree>
    <p:extLst>
      <p:ext uri="{BB962C8B-B14F-4D97-AF65-F5344CB8AC3E}">
        <p14:creationId xmlns:p14="http://schemas.microsoft.com/office/powerpoint/2010/main" val="2438046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2C89-C062-B2CB-A26E-1C7F512F2FC8}"/>
              </a:ext>
            </a:extLst>
          </p:cNvPr>
          <p:cNvSpPr>
            <a:spLocks noGrp="1"/>
          </p:cNvSpPr>
          <p:nvPr>
            <p:ph type="title"/>
          </p:nvPr>
        </p:nvSpPr>
        <p:spPr/>
        <p:txBody>
          <a:bodyPr/>
          <a:lstStyle/>
          <a:p>
            <a:r>
              <a:rPr lang="en-US" altLang="zh-CN" dirty="0"/>
              <a:t>Configure</a:t>
            </a:r>
            <a:r>
              <a:rPr lang="zh-CN" altLang="en-US" dirty="0"/>
              <a:t> </a:t>
            </a:r>
            <a:r>
              <a:rPr lang="en-US" altLang="zh-CN" dirty="0"/>
              <a:t>snort</a:t>
            </a:r>
            <a:r>
              <a:rPr lang="zh-CN" altLang="en-US" dirty="0"/>
              <a:t> </a:t>
            </a:r>
            <a:r>
              <a:rPr lang="en-US" altLang="zh-CN" dirty="0"/>
              <a:t>on</a:t>
            </a:r>
            <a:r>
              <a:rPr lang="zh-CN" altLang="en-US" dirty="0"/>
              <a:t> </a:t>
            </a:r>
            <a:r>
              <a:rPr lang="en-US" altLang="zh-CN" dirty="0"/>
              <a:t>our</a:t>
            </a:r>
            <a:r>
              <a:rPr lang="zh-CN" altLang="en-US" dirty="0"/>
              <a:t> </a:t>
            </a:r>
            <a:r>
              <a:rPr lang="en-US" altLang="zh-CN" dirty="0"/>
              <a:t>Web</a:t>
            </a:r>
            <a:r>
              <a:rPr lang="zh-CN" altLang="en-US" dirty="0"/>
              <a:t> </a:t>
            </a:r>
            <a:r>
              <a:rPr lang="en-US" altLang="zh-CN" dirty="0"/>
              <a:t>Server</a:t>
            </a:r>
            <a:r>
              <a:rPr lang="zh-CN" altLang="en-US" dirty="0"/>
              <a:t> </a:t>
            </a:r>
            <a:endParaRPr lang="en-US" dirty="0"/>
          </a:p>
        </p:txBody>
      </p:sp>
      <p:sp>
        <p:nvSpPr>
          <p:cNvPr id="3" name="Content Placeholder 2">
            <a:extLst>
              <a:ext uri="{FF2B5EF4-FFF2-40B4-BE49-F238E27FC236}">
                <a16:creationId xmlns:a16="http://schemas.microsoft.com/office/drawing/2014/main" id="{75E196C3-75EC-325B-51BA-6E8A7DCF1BFB}"/>
              </a:ext>
            </a:extLst>
          </p:cNvPr>
          <p:cNvSpPr>
            <a:spLocks noGrp="1"/>
          </p:cNvSpPr>
          <p:nvPr>
            <p:ph idx="1"/>
          </p:nvPr>
        </p:nvSpPr>
        <p:spPr/>
        <p:txBody>
          <a:bodyPr>
            <a:normAutofit lnSpcReduction="10000"/>
          </a:bodyPr>
          <a:lstStyle/>
          <a:p>
            <a:pPr marL="0" indent="0" rtl="0">
              <a:spcBef>
                <a:spcPts val="0"/>
              </a:spcBef>
              <a:spcAft>
                <a:spcPts val="0"/>
              </a:spcAft>
              <a:buNone/>
            </a:pPr>
            <a:r>
              <a:rPr lang="en-US" sz="3200" b="0" i="0" u="none" strike="noStrike" dirty="0">
                <a:solidFill>
                  <a:srgbClr val="000000"/>
                </a:solidFill>
                <a:effectLst/>
                <a:latin typeface="Abadi MT Condensed Light" panose="020B0306030101010103" pitchFamily="34" charset="77"/>
              </a:rPr>
              <a:t>Install the snort package:</a:t>
            </a:r>
            <a:endParaRPr lang="en-US" sz="3200" i="0" u="none" strike="noStrike" dirty="0">
              <a:solidFill>
                <a:srgbClr val="000000"/>
              </a:solidFill>
              <a:latin typeface="Abadi MT Condensed Light" panose="020B0306030101010103" pitchFamily="34" charset="77"/>
            </a:endParaRPr>
          </a:p>
          <a:p>
            <a:pPr>
              <a:spcBef>
                <a:spcPts val="0"/>
              </a:spcBef>
            </a:pPr>
            <a:r>
              <a:rPr lang="en-US" altLang="zh-CN" sz="3200" b="0" i="0" u="none" strike="noStrike" dirty="0" err="1">
                <a:solidFill>
                  <a:srgbClr val="2060A0"/>
                </a:solidFill>
                <a:effectLst/>
                <a:latin typeface="Abadi MT Condensed Light" panose="020B0306030101010103" pitchFamily="34" charset="77"/>
              </a:rPr>
              <a:t>sudo</a:t>
            </a:r>
            <a:r>
              <a:rPr lang="zh-CN" altLang="en-US" sz="3200" b="0" i="0" u="none" strike="noStrike" dirty="0">
                <a:solidFill>
                  <a:srgbClr val="2060A0"/>
                </a:solidFill>
                <a:effectLst/>
                <a:latin typeface="Abadi MT Condensed Light" panose="020B0306030101010103" pitchFamily="34" charset="77"/>
              </a:rPr>
              <a:t> </a:t>
            </a:r>
            <a:r>
              <a:rPr lang="en-US" altLang="zh-CN" sz="3200" b="0" i="0" u="none" strike="noStrike" dirty="0">
                <a:solidFill>
                  <a:srgbClr val="2060A0"/>
                </a:solidFill>
                <a:effectLst/>
                <a:latin typeface="Abadi MT Condensed Light" panose="020B0306030101010103" pitchFamily="34" charset="77"/>
              </a:rPr>
              <a:t>apt</a:t>
            </a:r>
            <a:r>
              <a:rPr lang="en-US" sz="3200" b="0" i="0" u="none" strike="noStrike" dirty="0">
                <a:solidFill>
                  <a:srgbClr val="2060A0"/>
                </a:solidFill>
                <a:effectLst/>
                <a:latin typeface="Abadi MT Condensed Light" panose="020B0306030101010103" pitchFamily="34" charset="77"/>
              </a:rPr>
              <a:t> update &amp;&amp; apt-get install</a:t>
            </a:r>
            <a:r>
              <a:rPr lang="zh-CN" altLang="en-US" sz="3200" b="0" i="0" u="none" strike="noStrike" dirty="0">
                <a:solidFill>
                  <a:srgbClr val="2060A0"/>
                </a:solidFill>
                <a:effectLst/>
                <a:latin typeface="Abadi MT Condensed Light" panose="020B0306030101010103" pitchFamily="34" charset="77"/>
              </a:rPr>
              <a:t> </a:t>
            </a:r>
            <a:r>
              <a:rPr lang="en-US" altLang="zh-CN" sz="3200" b="0" i="0" u="none" strike="noStrike" dirty="0">
                <a:solidFill>
                  <a:srgbClr val="2060A0"/>
                </a:solidFill>
                <a:effectLst/>
                <a:latin typeface="Abadi MT Condensed Light" panose="020B0306030101010103" pitchFamily="34" charset="77"/>
              </a:rPr>
              <a:t>snort</a:t>
            </a:r>
          </a:p>
          <a:p>
            <a:pPr marL="0" indent="0">
              <a:spcBef>
                <a:spcPts val="0"/>
              </a:spcBef>
              <a:buNone/>
            </a:pPr>
            <a:endParaRPr lang="en-US" altLang="zh-CN" sz="3200" dirty="0">
              <a:solidFill>
                <a:srgbClr val="2060A0"/>
              </a:solidFill>
              <a:latin typeface="Abadi MT Condensed Light" panose="020B0306030101010103" pitchFamily="34" charset="77"/>
            </a:endParaRPr>
          </a:p>
          <a:p>
            <a:pPr marL="0" indent="0">
              <a:spcBef>
                <a:spcPts val="0"/>
              </a:spcBef>
              <a:buNone/>
            </a:pPr>
            <a:r>
              <a:rPr lang="en-US" altLang="zh-CN" sz="3200" b="0" i="0" u="none" strike="noStrike" dirty="0">
                <a:effectLst/>
                <a:latin typeface="Abadi MT Condensed Light" panose="020B0306030101010103" pitchFamily="34" charset="77"/>
              </a:rPr>
              <a:t>When</a:t>
            </a:r>
            <a:r>
              <a:rPr lang="zh-CN" altLang="en-US" sz="3200" b="0" i="0" u="none" strike="noStrike" dirty="0">
                <a:effectLst/>
                <a:latin typeface="Abadi MT Condensed Light" panose="020B0306030101010103" pitchFamily="34" charset="77"/>
              </a:rPr>
              <a:t> </a:t>
            </a:r>
            <a:r>
              <a:rPr lang="en-US" altLang="zh-CN" sz="3200" b="0" i="0" u="none" strike="noStrike" dirty="0">
                <a:effectLst/>
                <a:latin typeface="Abadi MT Condensed Light" panose="020B0306030101010103" pitchFamily="34" charset="77"/>
              </a:rPr>
              <a:t>you</a:t>
            </a:r>
            <a:r>
              <a:rPr lang="zh-CN" altLang="en-US" sz="3200" b="0" i="0" u="none" strike="noStrike" dirty="0">
                <a:effectLst/>
                <a:latin typeface="Abadi MT Condensed Light" panose="020B0306030101010103" pitchFamily="34" charset="77"/>
              </a:rPr>
              <a:t> </a:t>
            </a:r>
            <a:r>
              <a:rPr lang="en-US" altLang="zh-CN" sz="3200" b="0" i="0" u="none" strike="noStrike" dirty="0">
                <a:effectLst/>
                <a:latin typeface="Abadi MT Condensed Light" panose="020B0306030101010103" pitchFamily="34" charset="77"/>
              </a:rPr>
              <a:t>are</a:t>
            </a:r>
            <a:r>
              <a:rPr lang="zh-CN" altLang="en-US" sz="3200" b="0" i="0" u="none" strike="noStrike" dirty="0">
                <a:effectLst/>
                <a:latin typeface="Abadi MT Condensed Light" panose="020B0306030101010103" pitchFamily="34" charset="77"/>
              </a:rPr>
              <a:t> </a:t>
            </a:r>
            <a:r>
              <a:rPr lang="en-US" altLang="zh-CN" sz="3200" b="0" i="0" u="none" strike="noStrike" dirty="0">
                <a:effectLst/>
                <a:latin typeface="Abadi MT Condensed Light" panose="020B0306030101010103" pitchFamily="34" charset="77"/>
              </a:rPr>
              <a:t>asked</a:t>
            </a:r>
            <a:r>
              <a:rPr lang="zh-CN" altLang="en-US" sz="3200" b="0" i="0" u="none" strike="noStrike" dirty="0">
                <a:effectLst/>
                <a:latin typeface="Abadi MT Condensed Light" panose="020B0306030101010103" pitchFamily="34" charset="77"/>
              </a:rPr>
              <a:t> </a:t>
            </a:r>
            <a:r>
              <a:rPr lang="en-US" altLang="zh-CN" sz="3200" b="0" i="0" u="none" strike="noStrike" dirty="0">
                <a:effectLst/>
                <a:latin typeface="Abadi MT Condensed Light" panose="020B0306030101010103" pitchFamily="34" charset="77"/>
              </a:rPr>
              <a:t>for</a:t>
            </a:r>
            <a:r>
              <a:rPr lang="zh-CN" altLang="en-US" sz="3200" b="0" i="0" u="none" strike="noStrike" dirty="0">
                <a:effectLst/>
                <a:latin typeface="Abadi MT Condensed Light" panose="020B0306030101010103" pitchFamily="34" charset="77"/>
              </a:rPr>
              <a:t> </a:t>
            </a:r>
            <a:r>
              <a:rPr lang="en-US" altLang="zh-CN" sz="3200" b="0" i="0" u="none" strike="noStrike" dirty="0">
                <a:effectLst/>
                <a:latin typeface="Abadi MT Condensed Light" panose="020B0306030101010103" pitchFamily="34" charset="77"/>
              </a:rPr>
              <a:t>network</a:t>
            </a:r>
            <a:r>
              <a:rPr lang="zh-CN" altLang="en-US" sz="3200" b="0" i="0" u="none" strike="noStrike" dirty="0">
                <a:effectLst/>
                <a:latin typeface="Abadi MT Condensed Light" panose="020B0306030101010103" pitchFamily="34" charset="77"/>
              </a:rPr>
              <a:t> </a:t>
            </a:r>
            <a:r>
              <a:rPr lang="en-US" altLang="zh-CN" sz="3200" b="0" i="0" u="none" strike="noStrike" dirty="0">
                <a:effectLst/>
                <a:latin typeface="Abadi MT Condensed Light" panose="020B0306030101010103" pitchFamily="34" charset="77"/>
              </a:rPr>
              <a:t>interfaces,</a:t>
            </a:r>
            <a:r>
              <a:rPr lang="zh-CN" altLang="en-US" sz="3200" b="0" i="0" u="none" strike="noStrike" dirty="0">
                <a:effectLst/>
                <a:latin typeface="Abadi MT Condensed Light" panose="020B0306030101010103" pitchFamily="34" charset="77"/>
              </a:rPr>
              <a:t> </a:t>
            </a:r>
            <a:r>
              <a:rPr lang="en-US" altLang="zh-CN" sz="3200" b="0" i="0" u="none" strike="noStrike" dirty="0">
                <a:effectLst/>
                <a:latin typeface="Abadi MT Condensed Light" panose="020B0306030101010103" pitchFamily="34" charset="77"/>
              </a:rPr>
              <a:t>input:</a:t>
            </a:r>
            <a:r>
              <a:rPr lang="zh-CN" altLang="en-US" sz="3200" b="0" i="0" u="none" strike="noStrike" dirty="0">
                <a:solidFill>
                  <a:srgbClr val="2060A0"/>
                </a:solidFill>
                <a:effectLst/>
                <a:latin typeface="Abadi MT Condensed Light" panose="020B0306030101010103" pitchFamily="34" charset="77"/>
              </a:rPr>
              <a:t> </a:t>
            </a:r>
            <a:endParaRPr lang="en-US" altLang="zh-CN" sz="3200" b="0" i="0" u="none" strike="noStrike" dirty="0">
              <a:solidFill>
                <a:srgbClr val="2060A0"/>
              </a:solidFill>
              <a:effectLst/>
              <a:latin typeface="Abadi MT Condensed Light" panose="020B0306030101010103" pitchFamily="34" charset="77"/>
            </a:endParaRPr>
          </a:p>
          <a:p>
            <a:pPr>
              <a:spcBef>
                <a:spcPts val="0"/>
              </a:spcBef>
            </a:pPr>
            <a:r>
              <a:rPr lang="en-US" sz="3200" b="0" i="0" u="none" strike="noStrike" dirty="0">
                <a:solidFill>
                  <a:srgbClr val="2060A0"/>
                </a:solidFill>
                <a:effectLst/>
                <a:latin typeface="Courier New" panose="02070309020205020404" pitchFamily="49" charset="0"/>
              </a:rPr>
              <a:t>enp0s3</a:t>
            </a:r>
            <a:endParaRPr lang="en-US" altLang="zh-CN" sz="3200" b="0" i="0" u="none" strike="noStrike" dirty="0">
              <a:solidFill>
                <a:srgbClr val="2060A0"/>
              </a:solidFill>
              <a:effectLst/>
              <a:latin typeface="Abadi MT Condensed Light" panose="020B0306030101010103" pitchFamily="34" charset="77"/>
            </a:endParaRPr>
          </a:p>
          <a:p>
            <a:pPr marL="0" indent="0" rtl="0">
              <a:spcBef>
                <a:spcPts val="0"/>
              </a:spcBef>
              <a:spcAft>
                <a:spcPts val="0"/>
              </a:spcAft>
              <a:buNone/>
            </a:pPr>
            <a:endParaRPr lang="en-US" sz="3200" b="0" i="0" u="none" strike="noStrike" dirty="0">
              <a:solidFill>
                <a:srgbClr val="000000"/>
              </a:solidFill>
              <a:effectLst/>
              <a:latin typeface="Abadi MT Condensed Light" panose="020B0306030101010103" pitchFamily="34" charset="77"/>
            </a:endParaRPr>
          </a:p>
          <a:p>
            <a:pPr marL="0" indent="0" rtl="0">
              <a:spcBef>
                <a:spcPts val="0"/>
              </a:spcBef>
              <a:spcAft>
                <a:spcPts val="0"/>
              </a:spcAft>
              <a:buNone/>
            </a:pPr>
            <a:r>
              <a:rPr lang="en-US" sz="3200" b="0" i="0" u="none" strike="noStrike" dirty="0">
                <a:solidFill>
                  <a:srgbClr val="000000"/>
                </a:solidFill>
                <a:effectLst/>
                <a:latin typeface="Abadi MT Condensed Light" panose="020B0306030101010103" pitchFamily="34" charset="77"/>
              </a:rPr>
              <a:t>Stop the snort service as we are going to write our custom rules and run snort manually</a:t>
            </a:r>
            <a:r>
              <a:rPr lang="en-US" altLang="zh-CN" sz="3200" b="0" i="0" u="none" strike="noStrike" dirty="0">
                <a:solidFill>
                  <a:srgbClr val="000000"/>
                </a:solidFill>
                <a:effectLst/>
                <a:latin typeface="Abadi MT Condensed Light" panose="020B0306030101010103" pitchFamily="34" charset="77"/>
              </a:rPr>
              <a:t>:</a:t>
            </a:r>
            <a:endParaRPr lang="en-US" sz="3200" b="0" dirty="0">
              <a:effectLst/>
              <a:latin typeface="Abadi MT Condensed Light" panose="020B0306030101010103" pitchFamily="34" charset="77"/>
            </a:endParaRPr>
          </a:p>
          <a:p>
            <a:pPr>
              <a:spcBef>
                <a:spcPts val="0"/>
              </a:spcBef>
            </a:pPr>
            <a:r>
              <a:rPr lang="en-US" sz="3200" b="0" i="0" u="none" strike="noStrike" dirty="0" err="1">
                <a:solidFill>
                  <a:srgbClr val="2060A0"/>
                </a:solidFill>
                <a:effectLst/>
                <a:latin typeface="Abadi MT Condensed Light" panose="020B0306030101010103" pitchFamily="34" charset="77"/>
              </a:rPr>
              <a:t>sudo</a:t>
            </a:r>
            <a:r>
              <a:rPr lang="en-US" sz="3200" b="0" i="0" u="none" strike="noStrike" dirty="0">
                <a:solidFill>
                  <a:srgbClr val="2060A0"/>
                </a:solidFill>
                <a:effectLst/>
                <a:latin typeface="Abadi MT Condensed Light" panose="020B0306030101010103" pitchFamily="34" charset="77"/>
              </a:rPr>
              <a:t> </a:t>
            </a:r>
            <a:r>
              <a:rPr lang="en-US" sz="3200" b="0" i="0" u="none" strike="noStrike" dirty="0" err="1">
                <a:solidFill>
                  <a:srgbClr val="2060A0"/>
                </a:solidFill>
                <a:effectLst/>
                <a:latin typeface="Abadi MT Condensed Light" panose="020B0306030101010103" pitchFamily="34" charset="77"/>
              </a:rPr>
              <a:t>systemctl</a:t>
            </a:r>
            <a:r>
              <a:rPr lang="en-US" sz="3200" b="0" i="0" u="none" strike="noStrike" dirty="0">
                <a:solidFill>
                  <a:srgbClr val="2060A0"/>
                </a:solidFill>
                <a:effectLst/>
                <a:latin typeface="Abadi MT Condensed Light" panose="020B0306030101010103" pitchFamily="34" charset="77"/>
              </a:rPr>
              <a:t> stop snort</a:t>
            </a:r>
            <a:endParaRPr lang="en-US" sz="3200" dirty="0">
              <a:latin typeface="Abadi MT Condensed Light" panose="020B0306030101010103" pitchFamily="34" charset="77"/>
            </a:endParaRPr>
          </a:p>
          <a:p>
            <a:pPr>
              <a:spcBef>
                <a:spcPts val="0"/>
              </a:spcBef>
            </a:pPr>
            <a:r>
              <a:rPr lang="en-US" sz="3200" b="0" i="0" u="none" strike="noStrike" dirty="0" err="1">
                <a:solidFill>
                  <a:srgbClr val="2060A0"/>
                </a:solidFill>
                <a:effectLst/>
                <a:latin typeface="Abadi MT Condensed Light" panose="020B0306030101010103" pitchFamily="34" charset="77"/>
              </a:rPr>
              <a:t>sudo</a:t>
            </a:r>
            <a:r>
              <a:rPr lang="en-US" sz="3200" b="0" i="0" u="none" strike="noStrike" dirty="0">
                <a:solidFill>
                  <a:srgbClr val="2060A0"/>
                </a:solidFill>
                <a:effectLst/>
                <a:latin typeface="Abadi MT Condensed Light" panose="020B0306030101010103" pitchFamily="34" charset="77"/>
              </a:rPr>
              <a:t> </a:t>
            </a:r>
            <a:r>
              <a:rPr lang="en-US" sz="3200" b="0" i="0" u="none" strike="noStrike" dirty="0" err="1">
                <a:solidFill>
                  <a:srgbClr val="2060A0"/>
                </a:solidFill>
                <a:effectLst/>
                <a:latin typeface="Abadi MT Condensed Light" panose="020B0306030101010103" pitchFamily="34" charset="77"/>
              </a:rPr>
              <a:t>su</a:t>
            </a:r>
            <a:r>
              <a:rPr lang="en-US" sz="3200" b="0" i="0" u="none" strike="noStrike" dirty="0">
                <a:solidFill>
                  <a:srgbClr val="2060A0"/>
                </a:solidFill>
                <a:effectLst/>
                <a:latin typeface="Abadi MT Condensed Light" panose="020B0306030101010103" pitchFamily="34" charset="77"/>
              </a:rPr>
              <a:t> -</a:t>
            </a:r>
            <a:endParaRPr lang="en-US" sz="3200" b="0" dirty="0">
              <a:effectLst/>
              <a:latin typeface="Abadi MT Condensed Light" panose="020B0306030101010103" pitchFamily="34" charset="77"/>
            </a:endParaRPr>
          </a:p>
        </p:txBody>
      </p:sp>
    </p:spTree>
    <p:extLst>
      <p:ext uri="{BB962C8B-B14F-4D97-AF65-F5344CB8AC3E}">
        <p14:creationId xmlns:p14="http://schemas.microsoft.com/office/powerpoint/2010/main" val="89856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34726-FEED-7160-454C-2B80DECCF125}"/>
              </a:ext>
            </a:extLst>
          </p:cNvPr>
          <p:cNvSpPr>
            <a:spLocks noGrp="1"/>
          </p:cNvSpPr>
          <p:nvPr>
            <p:ph type="title"/>
          </p:nvPr>
        </p:nvSpPr>
        <p:spPr/>
        <p:txBody>
          <a:bodyPr/>
          <a:lstStyle/>
          <a:p>
            <a:r>
              <a:rPr lang="en-US" altLang="zh-CN" dirty="0"/>
              <a:t>An</a:t>
            </a:r>
            <a:r>
              <a:rPr lang="zh-CN" altLang="en-US" dirty="0"/>
              <a:t> </a:t>
            </a:r>
            <a:r>
              <a:rPr lang="en-US" altLang="zh-CN" dirty="0"/>
              <a:t>Example</a:t>
            </a:r>
            <a:r>
              <a:rPr lang="zh-CN" altLang="en-US" dirty="0"/>
              <a:t> </a:t>
            </a:r>
            <a:r>
              <a:rPr lang="en-US" altLang="zh-CN" dirty="0"/>
              <a:t>Where</a:t>
            </a:r>
            <a:r>
              <a:rPr lang="zh-CN" altLang="en-US" dirty="0"/>
              <a:t> </a:t>
            </a:r>
            <a:r>
              <a:rPr lang="en-US" altLang="zh-CN" dirty="0"/>
              <a:t>Firewalls</a:t>
            </a:r>
            <a:r>
              <a:rPr lang="zh-CN" altLang="en-US" dirty="0"/>
              <a:t> </a:t>
            </a:r>
            <a:r>
              <a:rPr lang="en-US" altLang="zh-CN" dirty="0"/>
              <a:t>Cannot</a:t>
            </a:r>
            <a:r>
              <a:rPr lang="zh-CN" altLang="en-US" dirty="0"/>
              <a:t> </a:t>
            </a:r>
            <a:r>
              <a:rPr lang="en-US" altLang="zh-CN" dirty="0"/>
              <a:t>Help</a:t>
            </a:r>
            <a:endParaRPr lang="en-US" dirty="0"/>
          </a:p>
        </p:txBody>
      </p:sp>
      <p:sp>
        <p:nvSpPr>
          <p:cNvPr id="3" name="Content Placeholder 2">
            <a:extLst>
              <a:ext uri="{FF2B5EF4-FFF2-40B4-BE49-F238E27FC236}">
                <a16:creationId xmlns:a16="http://schemas.microsoft.com/office/drawing/2014/main" id="{E5E389D9-08F4-C179-A7DB-7F41B415CCF8}"/>
              </a:ext>
            </a:extLst>
          </p:cNvPr>
          <p:cNvSpPr>
            <a:spLocks noGrp="1"/>
          </p:cNvSpPr>
          <p:nvPr>
            <p:ph idx="1"/>
          </p:nvPr>
        </p:nvSpPr>
        <p:spPr/>
        <p:txBody>
          <a:bodyPr>
            <a:normAutofit fontScale="92500"/>
          </a:bodyPr>
          <a:lstStyle/>
          <a:p>
            <a:r>
              <a:rPr lang="en-US" altLang="zh-CN" dirty="0">
                <a:latin typeface="Abadi MT Condensed Light" panose="020B0306030101010103" pitchFamily="34" charset="77"/>
              </a:rPr>
              <a:t>Log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into</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Kali</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VM</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in</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WAN</a:t>
            </a:r>
          </a:p>
          <a:p>
            <a:r>
              <a:rPr lang="en-US" altLang="zh-CN" dirty="0">
                <a:latin typeface="Abadi MT Condensed Light" panose="020B0306030101010103" pitchFamily="34" charset="77"/>
              </a:rPr>
              <a:t>Visit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10.0.2.4:8000/</a:t>
            </a:r>
            <a:r>
              <a:rPr lang="en-US" altLang="zh-CN" dirty="0" err="1">
                <a:latin typeface="Abadi MT Condensed Light" panose="020B0306030101010103" pitchFamily="34" charset="77"/>
              </a:rPr>
              <a:t>WebGoat</a:t>
            </a:r>
            <a:endParaRPr lang="en-US" altLang="zh-CN" dirty="0">
              <a:latin typeface="Abadi MT Condensed Light" panose="020B0306030101010103" pitchFamily="34" charset="77"/>
            </a:endParaRPr>
          </a:p>
          <a:p>
            <a:r>
              <a:rPr lang="en-US" altLang="zh-CN" dirty="0">
                <a:latin typeface="Abadi MT Condensed Light" panose="020B0306030101010103" pitchFamily="34" charset="77"/>
              </a:rPr>
              <a:t>Log</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into</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the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website</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with</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t>
            </a:r>
            <a:r>
              <a:rPr lang="en-US" altLang="zh-CN" dirty="0" err="1">
                <a:latin typeface="Abadi MT Condensed Light" panose="020B0306030101010103" pitchFamily="34" charset="77"/>
              </a:rPr>
              <a:t>webgoat</a:t>
            </a:r>
            <a:r>
              <a:rPr lang="en-US" altLang="zh-CN" dirty="0">
                <a:latin typeface="Abadi MT Condensed Light" panose="020B0306030101010103" pitchFamily="34" charset="77"/>
              </a:rPr>
              <a: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a:t>
            </a:r>
            <a:r>
              <a:rPr lang="en-US" altLang="zh-CN" dirty="0" err="1">
                <a:latin typeface="Abadi MT Condensed Light" panose="020B0306030101010103" pitchFamily="34" charset="77"/>
              </a:rPr>
              <a:t>webgoat</a:t>
            </a:r>
            <a:r>
              <a:rPr lang="en-US" altLang="zh-CN" dirty="0">
                <a:latin typeface="Abadi MT Condensed Light" panose="020B0306030101010103" pitchFamily="34" charset="77"/>
              </a:rPr>
              <a:t>”</a:t>
            </a:r>
            <a:r>
              <a:rPr lang="zh-CN" altLang="en-US" dirty="0">
                <a:latin typeface="Abadi MT Condensed Light" panose="020B0306030101010103" pitchFamily="34" charset="77"/>
              </a:rPr>
              <a:t> </a:t>
            </a:r>
            <a:r>
              <a:rPr lang="en-US" altLang="zh-CN" dirty="0">
                <a:latin typeface="Abadi MT Condensed Light" panose="020B0306030101010103" pitchFamily="34" charset="77"/>
                <a:sym typeface="Wingdings" pitchFamily="2" charset="2"/>
              </a:rPr>
              <a:t></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Select</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“Injection</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Flaws”</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[on</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the</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left]</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Select</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“SQL</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Injections”</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Select</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“7”</a:t>
            </a:r>
          </a:p>
          <a:p>
            <a:endParaRPr lang="en-US" altLang="zh-CN" dirty="0">
              <a:latin typeface="Abadi MT Condensed Light" panose="020B0306030101010103" pitchFamily="34" charset="77"/>
              <a:sym typeface="Wingdings" pitchFamily="2" charset="2"/>
            </a:endParaRPr>
          </a:p>
          <a:p>
            <a:endParaRPr lang="en-US" altLang="zh-CN" dirty="0">
              <a:latin typeface="Abadi MT Condensed Light" panose="020B0306030101010103" pitchFamily="34" charset="77"/>
              <a:sym typeface="Wingdings" pitchFamily="2" charset="2"/>
            </a:endParaRPr>
          </a:p>
          <a:p>
            <a:endParaRPr lang="en-US" altLang="zh-CN" dirty="0">
              <a:latin typeface="Abadi MT Condensed Light" panose="020B0306030101010103" pitchFamily="34" charset="77"/>
              <a:sym typeface="Wingdings" pitchFamily="2" charset="2"/>
            </a:endParaRPr>
          </a:p>
          <a:p>
            <a:endParaRPr lang="en-US" altLang="zh-CN" dirty="0">
              <a:latin typeface="Abadi MT Condensed Light" panose="020B0306030101010103" pitchFamily="34" charset="77"/>
              <a:sym typeface="Wingdings" pitchFamily="2" charset="2"/>
            </a:endParaRPr>
          </a:p>
          <a:p>
            <a:pPr marL="0" indent="0">
              <a:buNone/>
            </a:pPr>
            <a:r>
              <a:rPr lang="en-US" altLang="zh-CN" dirty="0">
                <a:latin typeface="Abadi MT Condensed Light" panose="020B0306030101010103" pitchFamily="34" charset="77"/>
                <a:sym typeface="Wingdings" pitchFamily="2" charset="2"/>
              </a:rPr>
              <a:t>At</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this</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point,</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you</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can</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launch</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an</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SQL</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Injection</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attack</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from</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the</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Kali</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VM</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to</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the</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Web</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Server</a:t>
            </a:r>
            <a:r>
              <a:rPr lang="zh-CN" altLang="en-US" dirty="0">
                <a:latin typeface="Abadi MT Condensed Light" panose="020B0306030101010103" pitchFamily="34" charset="77"/>
                <a:sym typeface="Wingdings" pitchFamily="2" charset="2"/>
              </a:rPr>
              <a:t> </a:t>
            </a:r>
            <a:r>
              <a:rPr lang="en-US" altLang="zh-CN" dirty="0">
                <a:latin typeface="Abadi MT Condensed Light" panose="020B0306030101010103" pitchFamily="34" charset="77"/>
                <a:sym typeface="Wingdings" pitchFamily="2" charset="2"/>
              </a:rPr>
              <a:t>VM</a:t>
            </a:r>
          </a:p>
          <a:p>
            <a:pPr marL="0" indent="0">
              <a:buNone/>
            </a:pPr>
            <a:endParaRPr lang="en-US" dirty="0">
              <a:latin typeface="Abadi MT Condensed Light" panose="020B0306030101010103" pitchFamily="34" charset="77"/>
            </a:endParaRPr>
          </a:p>
        </p:txBody>
      </p:sp>
      <p:pic>
        <p:nvPicPr>
          <p:cNvPr id="5" name="Picture 4" descr="Graphical user interface, text, application&#10;&#10;Description automatically generated">
            <a:extLst>
              <a:ext uri="{FF2B5EF4-FFF2-40B4-BE49-F238E27FC236}">
                <a16:creationId xmlns:a16="http://schemas.microsoft.com/office/drawing/2014/main" id="{3CA880F9-D2D3-793D-263B-5D59BBFD7E33}"/>
              </a:ext>
            </a:extLst>
          </p:cNvPr>
          <p:cNvPicPr>
            <a:picLocks noChangeAspect="1"/>
          </p:cNvPicPr>
          <p:nvPr/>
        </p:nvPicPr>
        <p:blipFill>
          <a:blip r:embed="rId2"/>
          <a:stretch>
            <a:fillRect/>
          </a:stretch>
        </p:blipFill>
        <p:spPr>
          <a:xfrm>
            <a:off x="3166646" y="3606970"/>
            <a:ext cx="4559727" cy="1832357"/>
          </a:xfrm>
          <a:prstGeom prst="rect">
            <a:avLst/>
          </a:prstGeom>
        </p:spPr>
      </p:pic>
    </p:spTree>
    <p:extLst>
      <p:ext uri="{BB962C8B-B14F-4D97-AF65-F5344CB8AC3E}">
        <p14:creationId xmlns:p14="http://schemas.microsoft.com/office/powerpoint/2010/main" val="2006040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CEDF-F992-BB0B-8516-E0AF7FCEB27D}"/>
              </a:ext>
            </a:extLst>
          </p:cNvPr>
          <p:cNvSpPr>
            <a:spLocks noGrp="1"/>
          </p:cNvSpPr>
          <p:nvPr>
            <p:ph type="title"/>
          </p:nvPr>
        </p:nvSpPr>
        <p:spPr/>
        <p:txBody>
          <a:bodyPr/>
          <a:lstStyle/>
          <a:p>
            <a:r>
              <a:rPr lang="en-US" altLang="zh-CN" dirty="0"/>
              <a:t>Add</a:t>
            </a:r>
            <a:r>
              <a:rPr lang="zh-CN" altLang="en-US" dirty="0"/>
              <a:t> </a:t>
            </a:r>
            <a:r>
              <a:rPr lang="en-US" altLang="zh-CN" dirty="0"/>
              <a:t>A</a:t>
            </a:r>
            <a:r>
              <a:rPr lang="zh-CN" altLang="en-US" dirty="0"/>
              <a:t> </a:t>
            </a:r>
            <a:r>
              <a:rPr lang="en-US" altLang="zh-CN" dirty="0"/>
              <a:t>Rule</a:t>
            </a:r>
            <a:r>
              <a:rPr lang="zh-CN" altLang="en-US" dirty="0"/>
              <a:t> </a:t>
            </a:r>
            <a:r>
              <a:rPr lang="en-US" altLang="zh-CN" dirty="0"/>
              <a:t>to</a:t>
            </a:r>
            <a:r>
              <a:rPr lang="zh-CN" altLang="en-US" dirty="0"/>
              <a:t> </a:t>
            </a:r>
            <a:r>
              <a:rPr lang="en-US" altLang="zh-CN" dirty="0"/>
              <a:t>Detect</a:t>
            </a:r>
            <a:r>
              <a:rPr lang="zh-CN" altLang="en-US" dirty="0"/>
              <a:t> </a:t>
            </a:r>
            <a:r>
              <a:rPr lang="en-US" altLang="zh-CN" dirty="0"/>
              <a:t>the</a:t>
            </a:r>
            <a:r>
              <a:rPr lang="zh-CN" altLang="en-US" dirty="0"/>
              <a:t> </a:t>
            </a:r>
            <a:r>
              <a:rPr lang="en-US" altLang="zh-CN" dirty="0"/>
              <a:t>SQL</a:t>
            </a:r>
            <a:r>
              <a:rPr lang="zh-CN" altLang="en-US" dirty="0"/>
              <a:t> </a:t>
            </a:r>
            <a:r>
              <a:rPr lang="en-US" altLang="zh-CN" dirty="0"/>
              <a:t>Injection</a:t>
            </a:r>
            <a:endParaRPr lang="en-US" dirty="0"/>
          </a:p>
        </p:txBody>
      </p:sp>
      <p:sp>
        <p:nvSpPr>
          <p:cNvPr id="3" name="Content Placeholder 2">
            <a:extLst>
              <a:ext uri="{FF2B5EF4-FFF2-40B4-BE49-F238E27FC236}">
                <a16:creationId xmlns:a16="http://schemas.microsoft.com/office/drawing/2014/main" id="{A2F1969A-5104-84AA-DA01-692831FBD9DD}"/>
              </a:ext>
            </a:extLst>
          </p:cNvPr>
          <p:cNvSpPr>
            <a:spLocks noGrp="1"/>
          </p:cNvSpPr>
          <p:nvPr>
            <p:ph idx="1"/>
          </p:nvPr>
        </p:nvSpPr>
        <p:spPr/>
        <p:txBody>
          <a:bodyPr>
            <a:normAutofit fontScale="92500" lnSpcReduction="10000"/>
          </a:bodyPr>
          <a:lstStyle/>
          <a:p>
            <a:r>
              <a:rPr lang="en-US" sz="3200" b="0" i="0" u="none" strike="noStrike" dirty="0">
                <a:solidFill>
                  <a:srgbClr val="2060A0"/>
                </a:solidFill>
                <a:effectLst/>
                <a:latin typeface="Abadi MT Condensed Light" panose="020B0306030101010103" pitchFamily="34" charset="77"/>
              </a:rPr>
              <a:t>cd /</a:t>
            </a:r>
            <a:r>
              <a:rPr lang="en-US" sz="3200" b="0" i="0" u="none" strike="noStrike" dirty="0" err="1">
                <a:solidFill>
                  <a:srgbClr val="2060A0"/>
                </a:solidFill>
                <a:effectLst/>
                <a:latin typeface="Abadi MT Condensed Light" panose="020B0306030101010103" pitchFamily="34" charset="77"/>
              </a:rPr>
              <a:t>etc</a:t>
            </a:r>
            <a:r>
              <a:rPr lang="en-US" sz="3200" b="0" i="0" u="none" strike="noStrike" dirty="0">
                <a:solidFill>
                  <a:srgbClr val="2060A0"/>
                </a:solidFill>
                <a:effectLst/>
                <a:latin typeface="Abadi MT Condensed Light" panose="020B0306030101010103" pitchFamily="34" charset="77"/>
              </a:rPr>
              <a:t>/snort/rules</a:t>
            </a:r>
          </a:p>
          <a:p>
            <a:pPr rtl="0">
              <a:spcBef>
                <a:spcPts val="0"/>
              </a:spcBef>
              <a:spcAft>
                <a:spcPts val="0"/>
              </a:spcAft>
            </a:pPr>
            <a:r>
              <a:rPr lang="en-US" sz="3200" b="0" i="0" u="none" strike="noStrike" dirty="0">
                <a:solidFill>
                  <a:srgbClr val="2060A0"/>
                </a:solidFill>
                <a:effectLst/>
                <a:latin typeface="Abadi MT Condensed Light" panose="020B0306030101010103" pitchFamily="34" charset="77"/>
              </a:rPr>
              <a:t>vim </a:t>
            </a:r>
            <a:r>
              <a:rPr lang="en-US" sz="3200" b="0" i="0" u="none" strike="noStrike" dirty="0" err="1">
                <a:solidFill>
                  <a:srgbClr val="2060A0"/>
                </a:solidFill>
                <a:effectLst/>
                <a:latin typeface="Abadi MT Condensed Light" panose="020B0306030101010103" pitchFamily="34" charset="77"/>
              </a:rPr>
              <a:t>local.rules</a:t>
            </a:r>
            <a:endParaRPr lang="en-US" sz="3200" b="0" dirty="0">
              <a:effectLst/>
              <a:latin typeface="Abadi MT Condensed Light" panose="020B0306030101010103" pitchFamily="34" charset="77"/>
            </a:endParaRPr>
          </a:p>
          <a:p>
            <a:pPr marL="0" indent="0" rtl="0">
              <a:spcBef>
                <a:spcPts val="0"/>
              </a:spcBef>
              <a:spcAft>
                <a:spcPts val="0"/>
              </a:spcAft>
              <a:buNone/>
            </a:pPr>
            <a:endParaRPr lang="en-US" sz="3200" b="0" i="0" u="none" strike="noStrike" dirty="0">
              <a:solidFill>
                <a:srgbClr val="000000"/>
              </a:solidFill>
              <a:effectLst/>
              <a:latin typeface="Abadi MT Condensed Light" panose="020B0306030101010103" pitchFamily="34" charset="77"/>
            </a:endParaRPr>
          </a:p>
          <a:p>
            <a:pPr marL="0" indent="0" rtl="0">
              <a:spcBef>
                <a:spcPts val="0"/>
              </a:spcBef>
              <a:spcAft>
                <a:spcPts val="0"/>
              </a:spcAft>
              <a:buNone/>
            </a:pPr>
            <a:r>
              <a:rPr lang="en-US" sz="3200" b="0" i="0" u="none" strike="noStrike" dirty="0">
                <a:solidFill>
                  <a:srgbClr val="000000"/>
                </a:solidFill>
                <a:effectLst/>
                <a:latin typeface="Abadi MT Condensed Light" panose="020B0306030101010103" pitchFamily="34" charset="77"/>
              </a:rPr>
              <a:t>Add the following lines to the rule file. [</a:t>
            </a:r>
            <a:r>
              <a:rPr lang="en-US" sz="3200" b="0" i="0" u="sng" strike="noStrike" dirty="0">
                <a:solidFill>
                  <a:srgbClr val="1155CC"/>
                </a:solidFill>
                <a:effectLst/>
                <a:latin typeface="Abadi MT Condensed Light" panose="020B0306030101010103" pitchFamily="34" charset="77"/>
                <a:hlinkClick r:id="rId2"/>
              </a:rPr>
              <a:t>Ref link</a:t>
            </a:r>
            <a:r>
              <a:rPr lang="en-US" sz="3200" b="0" i="0" u="none" strike="noStrike" dirty="0">
                <a:solidFill>
                  <a:srgbClr val="000000"/>
                </a:solidFill>
                <a:effectLst/>
                <a:latin typeface="Abadi MT Condensed Light" panose="020B0306030101010103" pitchFamily="34" charset="77"/>
              </a:rPr>
              <a:t>]</a:t>
            </a:r>
            <a:endParaRPr lang="en-US" sz="3200" b="0" dirty="0">
              <a:effectLst/>
              <a:latin typeface="Abadi MT Condensed Light" panose="020B0306030101010103" pitchFamily="34" charset="77"/>
            </a:endParaRPr>
          </a:p>
          <a:p>
            <a:pPr rtl="0">
              <a:spcBef>
                <a:spcPts val="0"/>
              </a:spcBef>
              <a:spcAft>
                <a:spcPts val="0"/>
              </a:spcAft>
            </a:pPr>
            <a:r>
              <a:rPr lang="en-US" sz="3200" b="0" i="0" u="none" strike="noStrike" dirty="0">
                <a:solidFill>
                  <a:srgbClr val="2060A0"/>
                </a:solidFill>
                <a:effectLst/>
                <a:latin typeface="Abadi MT Condensed Light" panose="020B0306030101010103" pitchFamily="34" charset="77"/>
              </a:rPr>
              <a:t>alert </a:t>
            </a:r>
            <a:r>
              <a:rPr lang="en-US" sz="3200" b="0" i="0" u="none" strike="noStrike" dirty="0" err="1">
                <a:solidFill>
                  <a:srgbClr val="2060A0"/>
                </a:solidFill>
                <a:effectLst/>
                <a:latin typeface="Abadi MT Condensed Light" panose="020B0306030101010103" pitchFamily="34" charset="77"/>
              </a:rPr>
              <a:t>tcp</a:t>
            </a:r>
            <a:r>
              <a:rPr lang="en-US" sz="3200" b="0" i="0" u="none" strike="noStrike" dirty="0">
                <a:solidFill>
                  <a:srgbClr val="2060A0"/>
                </a:solidFill>
                <a:effectLst/>
                <a:latin typeface="Abadi MT Condensed Light" panose="020B0306030101010103" pitchFamily="34" charset="77"/>
              </a:rPr>
              <a:t> any any -&gt; any 8000 (msg: "WEBGOAT SQL Injection Detected"; content: "'+or+'" ; sid:100001111; )</a:t>
            </a:r>
            <a:endParaRPr lang="en-US" sz="3200" b="0" dirty="0">
              <a:effectLst/>
              <a:latin typeface="Abadi MT Condensed Light" panose="020B0306030101010103" pitchFamily="34" charset="77"/>
            </a:endParaRPr>
          </a:p>
          <a:p>
            <a:pPr marL="0" indent="0" rtl="0">
              <a:spcBef>
                <a:spcPts val="0"/>
              </a:spcBef>
              <a:spcAft>
                <a:spcPts val="0"/>
              </a:spcAft>
              <a:buNone/>
            </a:pPr>
            <a:endParaRPr lang="en-US" sz="3200" b="0" i="0" u="none" strike="noStrike" dirty="0">
              <a:solidFill>
                <a:srgbClr val="000000"/>
              </a:solidFill>
              <a:effectLst/>
              <a:latin typeface="Abadi MT Condensed Light" panose="020B0306030101010103" pitchFamily="34" charset="77"/>
            </a:endParaRPr>
          </a:p>
          <a:p>
            <a:pPr marL="0" indent="0" rtl="0">
              <a:spcBef>
                <a:spcPts val="0"/>
              </a:spcBef>
              <a:spcAft>
                <a:spcPts val="0"/>
              </a:spcAft>
              <a:buNone/>
            </a:pPr>
            <a:r>
              <a:rPr lang="en-US" sz="3200" b="0" i="0" u="none" strike="noStrike" dirty="0">
                <a:solidFill>
                  <a:srgbClr val="000000"/>
                </a:solidFill>
                <a:effectLst/>
                <a:latin typeface="Abadi MT Condensed Light" panose="020B0306030101010103" pitchFamily="34" charset="77"/>
              </a:rPr>
              <a:t>Run snort in cli:</a:t>
            </a:r>
            <a:endParaRPr lang="en-US" sz="3200" b="0" dirty="0">
              <a:effectLst/>
              <a:latin typeface="Abadi MT Condensed Light" panose="020B0306030101010103" pitchFamily="34" charset="77"/>
            </a:endParaRPr>
          </a:p>
          <a:p>
            <a:pPr rtl="0">
              <a:spcBef>
                <a:spcPts val="0"/>
              </a:spcBef>
              <a:spcAft>
                <a:spcPts val="0"/>
              </a:spcAft>
            </a:pPr>
            <a:r>
              <a:rPr lang="en-US" sz="3200" b="0" i="0" u="none" strike="noStrike" dirty="0" err="1">
                <a:solidFill>
                  <a:srgbClr val="2060A0"/>
                </a:solidFill>
                <a:effectLst/>
                <a:latin typeface="Abadi MT Condensed Light" panose="020B0306030101010103" pitchFamily="34" charset="77"/>
              </a:rPr>
              <a:t>sudo</a:t>
            </a:r>
            <a:r>
              <a:rPr lang="en-US" sz="3200" b="0" i="0" u="none" strike="noStrike" dirty="0">
                <a:solidFill>
                  <a:srgbClr val="2060A0"/>
                </a:solidFill>
                <a:effectLst/>
                <a:latin typeface="Abadi MT Condensed Light" panose="020B0306030101010103" pitchFamily="34" charset="77"/>
              </a:rPr>
              <a:t> snort -A console -q -u snort -g snort -c /</a:t>
            </a:r>
            <a:r>
              <a:rPr lang="en-US" sz="3200" b="0" i="0" u="none" strike="noStrike" dirty="0" err="1">
                <a:solidFill>
                  <a:srgbClr val="2060A0"/>
                </a:solidFill>
                <a:effectLst/>
                <a:latin typeface="Abadi MT Condensed Light" panose="020B0306030101010103" pitchFamily="34" charset="77"/>
              </a:rPr>
              <a:t>etc</a:t>
            </a:r>
            <a:r>
              <a:rPr lang="en-US" sz="3200" b="0" i="0" u="none" strike="noStrike" dirty="0">
                <a:solidFill>
                  <a:srgbClr val="2060A0"/>
                </a:solidFill>
                <a:effectLst/>
                <a:latin typeface="Abadi MT Condensed Light" panose="020B0306030101010103" pitchFamily="34" charset="77"/>
              </a:rPr>
              <a:t>/snort/</a:t>
            </a:r>
            <a:r>
              <a:rPr lang="en-US" sz="3200" b="0" i="0" u="none" strike="noStrike" dirty="0" err="1">
                <a:solidFill>
                  <a:srgbClr val="2060A0"/>
                </a:solidFill>
                <a:effectLst/>
                <a:latin typeface="Abadi MT Condensed Light" panose="020B0306030101010103" pitchFamily="34" charset="77"/>
              </a:rPr>
              <a:t>snort.conf</a:t>
            </a:r>
            <a:r>
              <a:rPr lang="en-US" sz="3200" b="0" i="0" u="none" strike="noStrike" dirty="0">
                <a:solidFill>
                  <a:srgbClr val="2060A0"/>
                </a:solidFill>
                <a:effectLst/>
                <a:latin typeface="Abadi MT Condensed Light" panose="020B0306030101010103" pitchFamily="34" charset="77"/>
              </a:rPr>
              <a:t> -</a:t>
            </a:r>
            <a:r>
              <a:rPr lang="en-US" sz="3200" b="0" i="0" u="none" strike="noStrike" dirty="0" err="1">
                <a:solidFill>
                  <a:srgbClr val="2060A0"/>
                </a:solidFill>
                <a:effectLst/>
                <a:latin typeface="Abadi MT Condensed Light" panose="020B0306030101010103" pitchFamily="34" charset="77"/>
              </a:rPr>
              <a:t>i</a:t>
            </a:r>
            <a:r>
              <a:rPr lang="en-US" sz="3200" b="0" i="0" u="none" strike="noStrike" dirty="0">
                <a:solidFill>
                  <a:srgbClr val="2060A0"/>
                </a:solidFill>
                <a:effectLst/>
                <a:latin typeface="Abadi MT Condensed Light" panose="020B0306030101010103" pitchFamily="34" charset="77"/>
              </a:rPr>
              <a:t> enp0s3</a:t>
            </a:r>
          </a:p>
          <a:p>
            <a:pPr rtl="0">
              <a:spcBef>
                <a:spcPts val="0"/>
              </a:spcBef>
              <a:spcAft>
                <a:spcPts val="0"/>
              </a:spcAft>
            </a:pPr>
            <a:endParaRPr lang="en-US" sz="3200" dirty="0">
              <a:latin typeface="Abadi MT Condensed Light" panose="020B0306030101010103" pitchFamily="34" charset="77"/>
            </a:endParaRPr>
          </a:p>
          <a:p>
            <a:pPr marL="0" indent="0" rtl="0">
              <a:spcBef>
                <a:spcPts val="0"/>
              </a:spcBef>
              <a:spcAft>
                <a:spcPts val="0"/>
              </a:spcAft>
              <a:buNone/>
            </a:pPr>
            <a:r>
              <a:rPr lang="en-US" altLang="zh-CN" sz="3200" dirty="0">
                <a:latin typeface="Abadi MT Condensed Light" panose="020B0306030101010103" pitchFamily="34" charset="77"/>
              </a:rPr>
              <a:t>Run</a:t>
            </a:r>
            <a:r>
              <a:rPr lang="zh-CN" altLang="en-US" sz="3200" dirty="0">
                <a:latin typeface="Abadi MT Condensed Light" panose="020B0306030101010103" pitchFamily="34" charset="77"/>
              </a:rPr>
              <a:t> </a:t>
            </a:r>
            <a:r>
              <a:rPr lang="en-US" altLang="zh-CN" sz="3200" dirty="0">
                <a:latin typeface="Abadi MT Condensed Light" panose="020B0306030101010103" pitchFamily="34" charset="77"/>
              </a:rPr>
              <a:t>the</a:t>
            </a:r>
            <a:r>
              <a:rPr lang="zh-CN" altLang="en-US" sz="3200" dirty="0">
                <a:latin typeface="Abadi MT Condensed Light" panose="020B0306030101010103" pitchFamily="34" charset="77"/>
              </a:rPr>
              <a:t> </a:t>
            </a:r>
            <a:r>
              <a:rPr lang="en-US" altLang="zh-CN" sz="3200" dirty="0">
                <a:latin typeface="Abadi MT Condensed Light" panose="020B0306030101010103" pitchFamily="34" charset="77"/>
              </a:rPr>
              <a:t>SQL</a:t>
            </a:r>
            <a:r>
              <a:rPr lang="zh-CN" altLang="en-US" sz="3200" dirty="0">
                <a:latin typeface="Abadi MT Condensed Light" panose="020B0306030101010103" pitchFamily="34" charset="77"/>
              </a:rPr>
              <a:t> </a:t>
            </a:r>
            <a:r>
              <a:rPr lang="en-US" altLang="zh-CN" sz="3200" dirty="0">
                <a:latin typeface="Abadi MT Condensed Light" panose="020B0306030101010103" pitchFamily="34" charset="77"/>
              </a:rPr>
              <a:t>Injection</a:t>
            </a:r>
            <a:r>
              <a:rPr lang="zh-CN" altLang="en-US" sz="3200" dirty="0">
                <a:latin typeface="Abadi MT Condensed Light" panose="020B0306030101010103" pitchFamily="34" charset="77"/>
              </a:rPr>
              <a:t> </a:t>
            </a:r>
            <a:r>
              <a:rPr lang="en-US" altLang="zh-CN" sz="3200" dirty="0">
                <a:latin typeface="Abadi MT Condensed Light" panose="020B0306030101010103" pitchFamily="34" charset="77"/>
              </a:rPr>
              <a:t>on</a:t>
            </a:r>
            <a:r>
              <a:rPr lang="zh-CN" altLang="en-US" sz="3200" dirty="0">
                <a:latin typeface="Abadi MT Condensed Light" panose="020B0306030101010103" pitchFamily="34" charset="77"/>
              </a:rPr>
              <a:t> </a:t>
            </a:r>
            <a:r>
              <a:rPr lang="en-US" altLang="zh-CN" sz="3200" dirty="0">
                <a:latin typeface="Abadi MT Condensed Light" panose="020B0306030101010103" pitchFamily="34" charset="77"/>
              </a:rPr>
              <a:t>Kali</a:t>
            </a:r>
            <a:r>
              <a:rPr lang="zh-CN" altLang="en-US" sz="3200" dirty="0">
                <a:latin typeface="Abadi MT Condensed Light" panose="020B0306030101010103" pitchFamily="34" charset="77"/>
              </a:rPr>
              <a:t> </a:t>
            </a:r>
            <a:r>
              <a:rPr lang="en-US" altLang="zh-CN" sz="3200" dirty="0">
                <a:latin typeface="Abadi MT Condensed Light" panose="020B0306030101010103" pitchFamily="34" charset="77"/>
              </a:rPr>
              <a:t>again</a:t>
            </a:r>
            <a:endParaRPr lang="en-US" sz="3200" b="0" dirty="0">
              <a:effectLst/>
              <a:latin typeface="Abadi MT Condensed Light" panose="020B0306030101010103" pitchFamily="34" charset="77"/>
            </a:endParaRPr>
          </a:p>
        </p:txBody>
      </p:sp>
    </p:spTree>
    <p:extLst>
      <p:ext uri="{BB962C8B-B14F-4D97-AF65-F5344CB8AC3E}">
        <p14:creationId xmlns:p14="http://schemas.microsoft.com/office/powerpoint/2010/main" val="876038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0D272-CE7A-B344-36E8-07E18DD49730}"/>
              </a:ext>
            </a:extLst>
          </p:cNvPr>
          <p:cNvSpPr>
            <a:spLocks noGrp="1"/>
          </p:cNvSpPr>
          <p:nvPr>
            <p:ph type="title"/>
          </p:nvPr>
        </p:nvSpPr>
        <p:spPr/>
        <p:txBody>
          <a:bodyPr/>
          <a:lstStyle/>
          <a:p>
            <a:r>
              <a:rPr lang="en-US" altLang="zh-CN" dirty="0">
                <a:latin typeface="Abadi MT Condensed Light" panose="020B0306030101010103" pitchFamily="34" charset="77"/>
              </a:rPr>
              <a:t>Other</a:t>
            </a:r>
            <a:r>
              <a:rPr lang="zh-CN" altLang="en-US" dirty="0">
                <a:latin typeface="Abadi MT Condensed Light" panose="020B0306030101010103" pitchFamily="34" charset="77"/>
              </a:rPr>
              <a:t> </a:t>
            </a:r>
            <a:r>
              <a:rPr lang="en-US" altLang="zh-CN" dirty="0">
                <a:latin typeface="Abadi MT Condensed Light" panose="020B0306030101010103" pitchFamily="34" charset="77"/>
              </a:rPr>
              <a:t>Built-in</a:t>
            </a:r>
            <a:r>
              <a:rPr lang="zh-CN" altLang="en-US" dirty="0">
                <a:latin typeface="Abadi MT Condensed Light" panose="020B0306030101010103" pitchFamily="34" charset="77"/>
              </a:rPr>
              <a:t> </a:t>
            </a:r>
            <a:r>
              <a:rPr lang="en-US" altLang="en-US" dirty="0">
                <a:latin typeface="Abadi MT Condensed Light" panose="020B0306030101010103" pitchFamily="34" charset="77"/>
              </a:rPr>
              <a:t>Snort Rules</a:t>
            </a:r>
            <a:endParaRPr lang="en-US" dirty="0"/>
          </a:p>
        </p:txBody>
      </p:sp>
      <p:sp>
        <p:nvSpPr>
          <p:cNvPr id="3" name="Content Placeholder 2">
            <a:extLst>
              <a:ext uri="{FF2B5EF4-FFF2-40B4-BE49-F238E27FC236}">
                <a16:creationId xmlns:a16="http://schemas.microsoft.com/office/drawing/2014/main" id="{8185E07C-88C9-50B4-9890-FF58359DD67E}"/>
              </a:ext>
            </a:extLst>
          </p:cNvPr>
          <p:cNvSpPr>
            <a:spLocks noGrp="1"/>
          </p:cNvSpPr>
          <p:nvPr>
            <p:ph idx="1"/>
          </p:nvPr>
        </p:nvSpPr>
        <p:spPr>
          <a:xfrm>
            <a:off x="838200" y="1461558"/>
            <a:ext cx="10515600" cy="4351338"/>
          </a:xfrm>
        </p:spPr>
        <p:txBody>
          <a:bodyPr>
            <a:normAutofit fontScale="77500" lnSpcReduction="20000"/>
          </a:bodyPr>
          <a:lstStyle/>
          <a:p>
            <a:pPr>
              <a:lnSpc>
                <a:spcPct val="90000"/>
              </a:lnSpc>
            </a:pPr>
            <a:endParaRPr lang="en-US" altLang="en-US" sz="2800" dirty="0">
              <a:latin typeface="Abadi MT Condensed Light" panose="020B0306030101010103" pitchFamily="34" charset="77"/>
            </a:endParaRPr>
          </a:p>
          <a:p>
            <a:pPr>
              <a:lnSpc>
                <a:spcPct val="90000"/>
              </a:lnSpc>
            </a:pPr>
            <a:r>
              <a:rPr lang="en-US" altLang="en-US" sz="2800" dirty="0">
                <a:latin typeface="Abadi MT Condensed Light" panose="020B0306030101010103" pitchFamily="34" charset="77"/>
              </a:rPr>
              <a:t>bad-</a:t>
            </a:r>
            <a:r>
              <a:rPr lang="en-US" altLang="en-US" sz="2800" dirty="0" err="1">
                <a:latin typeface="Abadi MT Condensed Light" panose="020B0306030101010103" pitchFamily="34" charset="77"/>
              </a:rPr>
              <a:t>traffic.rules</a:t>
            </a:r>
            <a:r>
              <a:rPr lang="en-US" altLang="en-US" sz="2800" dirty="0">
                <a:latin typeface="Abadi MT Condensed Light" panose="020B0306030101010103" pitchFamily="34" charset="77"/>
              </a:rPr>
              <a:t>	</a:t>
            </a:r>
            <a:r>
              <a:rPr lang="en-US" altLang="en-US" sz="2800" dirty="0" err="1">
                <a:latin typeface="Abadi MT Condensed Light" panose="020B0306030101010103" pitchFamily="34" charset="77"/>
              </a:rPr>
              <a:t>exploit.rules</a:t>
            </a:r>
            <a:r>
              <a:rPr lang="en-US" altLang="en-US" sz="2800" dirty="0">
                <a:latin typeface="Abadi MT Condensed Light" panose="020B0306030101010103" pitchFamily="34" charset="77"/>
              </a:rPr>
              <a:t>	</a:t>
            </a:r>
            <a:r>
              <a:rPr lang="en-US" altLang="en-US" sz="2800" dirty="0" err="1">
                <a:latin typeface="Abadi MT Condensed Light" panose="020B0306030101010103" pitchFamily="34" charset="77"/>
              </a:rPr>
              <a:t>scan.rules</a:t>
            </a:r>
            <a:endParaRPr lang="en-US" altLang="en-US" sz="2800" dirty="0">
              <a:latin typeface="Abadi MT Condensed Light" panose="020B0306030101010103" pitchFamily="34" charset="77"/>
            </a:endParaRPr>
          </a:p>
          <a:p>
            <a:pPr>
              <a:lnSpc>
                <a:spcPct val="90000"/>
              </a:lnSpc>
            </a:pPr>
            <a:r>
              <a:rPr lang="en-US" altLang="en-US" sz="2800" dirty="0" err="1">
                <a:latin typeface="Abadi MT Condensed Light" panose="020B0306030101010103" pitchFamily="34" charset="77"/>
              </a:rPr>
              <a:t>finger.rules</a:t>
            </a:r>
            <a:r>
              <a:rPr lang="en-US" altLang="en-US" sz="2800" dirty="0">
                <a:latin typeface="Abadi MT Condensed Light" panose="020B0306030101010103" pitchFamily="34" charset="77"/>
              </a:rPr>
              <a:t>		</a:t>
            </a:r>
            <a:r>
              <a:rPr lang="en-US" altLang="en-US" sz="2800" dirty="0" err="1">
                <a:latin typeface="Abadi MT Condensed Light" panose="020B0306030101010103" pitchFamily="34" charset="77"/>
              </a:rPr>
              <a:t>ftp.rules</a:t>
            </a:r>
            <a:r>
              <a:rPr lang="en-US" altLang="en-US" sz="2800" dirty="0">
                <a:latin typeface="Abadi MT Condensed Light" panose="020B0306030101010103" pitchFamily="34" charset="77"/>
              </a:rPr>
              <a:t>	</a:t>
            </a:r>
            <a:r>
              <a:rPr lang="en-US" altLang="en-US" sz="2800" dirty="0" err="1">
                <a:latin typeface="Abadi MT Condensed Light" panose="020B0306030101010103" pitchFamily="34" charset="77"/>
              </a:rPr>
              <a:t>telnet.rules</a:t>
            </a:r>
            <a:endParaRPr lang="en-US" altLang="en-US" sz="2800" dirty="0">
              <a:latin typeface="Abadi MT Condensed Light" panose="020B0306030101010103" pitchFamily="34" charset="77"/>
            </a:endParaRPr>
          </a:p>
          <a:p>
            <a:pPr>
              <a:lnSpc>
                <a:spcPct val="90000"/>
              </a:lnSpc>
            </a:pPr>
            <a:r>
              <a:rPr lang="en-US" altLang="en-US" sz="2800" dirty="0" err="1">
                <a:latin typeface="Abadi MT Condensed Light" panose="020B0306030101010103" pitchFamily="34" charset="77"/>
              </a:rPr>
              <a:t>smtp.rules</a:t>
            </a:r>
            <a:r>
              <a:rPr lang="en-US" altLang="en-US" sz="2800" dirty="0">
                <a:latin typeface="Abadi MT Condensed Light" panose="020B0306030101010103" pitchFamily="34" charset="77"/>
              </a:rPr>
              <a:t>		</a:t>
            </a:r>
            <a:r>
              <a:rPr lang="en-US" altLang="en-US" sz="2800" dirty="0" err="1">
                <a:latin typeface="Abadi MT Condensed Light" panose="020B0306030101010103" pitchFamily="34" charset="77"/>
              </a:rPr>
              <a:t>rpc.rules</a:t>
            </a:r>
            <a:r>
              <a:rPr lang="en-US" altLang="en-US" sz="2800" dirty="0">
                <a:latin typeface="Abadi MT Condensed Light" panose="020B0306030101010103" pitchFamily="34" charset="77"/>
              </a:rPr>
              <a:t>	</a:t>
            </a:r>
            <a:r>
              <a:rPr lang="en-US" altLang="en-US" sz="2800" dirty="0" err="1">
                <a:latin typeface="Abadi MT Condensed Light" panose="020B0306030101010103" pitchFamily="34" charset="77"/>
              </a:rPr>
              <a:t>rservices.rules</a:t>
            </a:r>
            <a:endParaRPr lang="en-US" altLang="en-US" sz="2800" dirty="0">
              <a:latin typeface="Abadi MT Condensed Light" panose="020B0306030101010103" pitchFamily="34" charset="77"/>
            </a:endParaRPr>
          </a:p>
          <a:p>
            <a:pPr>
              <a:lnSpc>
                <a:spcPct val="90000"/>
              </a:lnSpc>
            </a:pPr>
            <a:r>
              <a:rPr lang="en-US" altLang="en-US" sz="2800" dirty="0" err="1">
                <a:latin typeface="Abadi MT Condensed Light" panose="020B0306030101010103" pitchFamily="34" charset="77"/>
              </a:rPr>
              <a:t>dos.rules</a:t>
            </a:r>
            <a:r>
              <a:rPr lang="en-US" altLang="en-US" sz="2800" dirty="0">
                <a:latin typeface="Abadi MT Condensed Light" panose="020B0306030101010103" pitchFamily="34" charset="77"/>
              </a:rPr>
              <a:t>		</a:t>
            </a:r>
            <a:r>
              <a:rPr lang="en-US" altLang="en-US" sz="2800" dirty="0" err="1">
                <a:latin typeface="Abadi MT Condensed Light" panose="020B0306030101010103" pitchFamily="34" charset="77"/>
              </a:rPr>
              <a:t>ddos.rules</a:t>
            </a:r>
            <a:r>
              <a:rPr lang="en-US" altLang="en-US" sz="2800" dirty="0">
                <a:latin typeface="Abadi MT Condensed Light" panose="020B0306030101010103" pitchFamily="34" charset="77"/>
              </a:rPr>
              <a:t>	</a:t>
            </a:r>
            <a:r>
              <a:rPr lang="en-US" altLang="en-US" sz="2800" dirty="0" err="1">
                <a:latin typeface="Abadi MT Condensed Light" panose="020B0306030101010103" pitchFamily="34" charset="77"/>
              </a:rPr>
              <a:t>dns.rules</a:t>
            </a:r>
            <a:endParaRPr lang="en-US" altLang="en-US" sz="2800" dirty="0">
              <a:latin typeface="Abadi MT Condensed Light" panose="020B0306030101010103" pitchFamily="34" charset="77"/>
            </a:endParaRPr>
          </a:p>
          <a:p>
            <a:pPr>
              <a:lnSpc>
                <a:spcPct val="90000"/>
              </a:lnSpc>
            </a:pPr>
            <a:r>
              <a:rPr lang="en-US" altLang="en-US" sz="2800" dirty="0" err="1">
                <a:latin typeface="Abadi MT Condensed Light" panose="020B0306030101010103" pitchFamily="34" charset="77"/>
              </a:rPr>
              <a:t>tftp.rules</a:t>
            </a:r>
            <a:r>
              <a:rPr lang="en-US" altLang="en-US" sz="2800" dirty="0">
                <a:latin typeface="Abadi MT Condensed Light" panose="020B0306030101010103" pitchFamily="34" charset="77"/>
              </a:rPr>
              <a:t>		web-</a:t>
            </a:r>
            <a:r>
              <a:rPr lang="en-US" altLang="en-US" sz="2800" dirty="0" err="1">
                <a:latin typeface="Abadi MT Condensed Light" panose="020B0306030101010103" pitchFamily="34" charset="77"/>
              </a:rPr>
              <a:t>cgi.rules</a:t>
            </a:r>
            <a:r>
              <a:rPr lang="en-US" altLang="en-US" sz="2800" dirty="0">
                <a:latin typeface="Abadi MT Condensed Light" panose="020B0306030101010103" pitchFamily="34" charset="77"/>
              </a:rPr>
              <a:t>	web-</a:t>
            </a:r>
            <a:r>
              <a:rPr lang="en-US" altLang="en-US" sz="2800" dirty="0" err="1">
                <a:latin typeface="Abadi MT Condensed Light" panose="020B0306030101010103" pitchFamily="34" charset="77"/>
              </a:rPr>
              <a:t>coldfusion.rules</a:t>
            </a:r>
            <a:endParaRPr lang="en-US" altLang="en-US" sz="2800" dirty="0">
              <a:latin typeface="Abadi MT Condensed Light" panose="020B0306030101010103" pitchFamily="34" charset="77"/>
            </a:endParaRPr>
          </a:p>
          <a:p>
            <a:pPr>
              <a:lnSpc>
                <a:spcPct val="90000"/>
              </a:lnSpc>
            </a:pPr>
            <a:r>
              <a:rPr lang="en-US" altLang="en-US" sz="2800" dirty="0">
                <a:latin typeface="Abadi MT Condensed Light" panose="020B0306030101010103" pitchFamily="34" charset="77"/>
              </a:rPr>
              <a:t>web-</a:t>
            </a:r>
            <a:r>
              <a:rPr lang="en-US" altLang="en-US" sz="2800" dirty="0" err="1">
                <a:latin typeface="Abadi MT Condensed Light" panose="020B0306030101010103" pitchFamily="34" charset="77"/>
              </a:rPr>
              <a:t>frontpage.rules</a:t>
            </a:r>
            <a:r>
              <a:rPr lang="en-US" altLang="en-US" sz="2800" dirty="0">
                <a:latin typeface="Abadi MT Condensed Light" panose="020B0306030101010103" pitchFamily="34" charset="77"/>
              </a:rPr>
              <a:t>	web-</a:t>
            </a:r>
            <a:r>
              <a:rPr lang="en-US" altLang="en-US" sz="2800" dirty="0" err="1">
                <a:latin typeface="Abadi MT Condensed Light" panose="020B0306030101010103" pitchFamily="34" charset="77"/>
              </a:rPr>
              <a:t>iis.rules</a:t>
            </a:r>
            <a:r>
              <a:rPr lang="en-US" altLang="en-US" sz="2800" dirty="0">
                <a:latin typeface="Abadi MT Condensed Light" panose="020B0306030101010103" pitchFamily="34" charset="77"/>
              </a:rPr>
              <a:t>	web-</a:t>
            </a:r>
            <a:r>
              <a:rPr lang="en-US" altLang="en-US" sz="2800" dirty="0" err="1">
                <a:latin typeface="Abadi MT Condensed Light" panose="020B0306030101010103" pitchFamily="34" charset="77"/>
              </a:rPr>
              <a:t>misc.rules</a:t>
            </a:r>
            <a:endParaRPr lang="en-US" altLang="en-US" sz="2800" dirty="0">
              <a:latin typeface="Abadi MT Condensed Light" panose="020B0306030101010103" pitchFamily="34" charset="77"/>
            </a:endParaRPr>
          </a:p>
          <a:p>
            <a:pPr>
              <a:lnSpc>
                <a:spcPct val="90000"/>
              </a:lnSpc>
            </a:pPr>
            <a:r>
              <a:rPr lang="en-US" altLang="en-US" sz="2800" dirty="0">
                <a:latin typeface="Abadi MT Condensed Light" panose="020B0306030101010103" pitchFamily="34" charset="77"/>
              </a:rPr>
              <a:t>web-</a:t>
            </a:r>
            <a:r>
              <a:rPr lang="en-US" altLang="en-US" sz="2800" dirty="0" err="1">
                <a:latin typeface="Abadi MT Condensed Light" panose="020B0306030101010103" pitchFamily="34" charset="77"/>
              </a:rPr>
              <a:t>attacks.rules</a:t>
            </a:r>
            <a:r>
              <a:rPr lang="en-US" altLang="en-US" sz="2800" dirty="0">
                <a:latin typeface="Abadi MT Condensed Light" panose="020B0306030101010103" pitchFamily="34" charset="77"/>
              </a:rPr>
              <a:t>	</a:t>
            </a:r>
            <a:r>
              <a:rPr lang="en-US" altLang="en-US" sz="2800" dirty="0" err="1">
                <a:latin typeface="Abadi MT Condensed Light" panose="020B0306030101010103" pitchFamily="34" charset="77"/>
              </a:rPr>
              <a:t>sql.rules</a:t>
            </a:r>
            <a:r>
              <a:rPr lang="en-US" altLang="en-US" sz="2800" dirty="0">
                <a:latin typeface="Abadi MT Condensed Light" panose="020B0306030101010103" pitchFamily="34" charset="77"/>
              </a:rPr>
              <a:t>	x11.rules</a:t>
            </a:r>
          </a:p>
          <a:p>
            <a:pPr>
              <a:lnSpc>
                <a:spcPct val="90000"/>
              </a:lnSpc>
            </a:pPr>
            <a:r>
              <a:rPr lang="en-US" altLang="en-US" sz="2800" dirty="0" err="1">
                <a:latin typeface="Abadi MT Condensed Light" panose="020B0306030101010103" pitchFamily="34" charset="77"/>
              </a:rPr>
              <a:t>icmp.rules</a:t>
            </a:r>
            <a:r>
              <a:rPr lang="en-US" altLang="en-US" sz="2800" dirty="0">
                <a:latin typeface="Abadi MT Condensed Light" panose="020B0306030101010103" pitchFamily="34" charset="77"/>
              </a:rPr>
              <a:t>		</a:t>
            </a:r>
            <a:r>
              <a:rPr lang="en-US" altLang="en-US" sz="2800" dirty="0" err="1">
                <a:latin typeface="Abadi MT Condensed Light" panose="020B0306030101010103" pitchFamily="34" charset="77"/>
              </a:rPr>
              <a:t>netbios.rules</a:t>
            </a:r>
            <a:r>
              <a:rPr lang="en-US" altLang="en-US" sz="2800" dirty="0">
                <a:latin typeface="Abadi MT Condensed Light" panose="020B0306030101010103" pitchFamily="34" charset="77"/>
              </a:rPr>
              <a:t>	</a:t>
            </a:r>
            <a:r>
              <a:rPr lang="en-US" altLang="en-US" sz="2800" dirty="0" err="1">
                <a:latin typeface="Abadi MT Condensed Light" panose="020B0306030101010103" pitchFamily="34" charset="77"/>
              </a:rPr>
              <a:t>misc.rules</a:t>
            </a:r>
            <a:endParaRPr lang="en-US" altLang="en-US" sz="2800" dirty="0">
              <a:latin typeface="Abadi MT Condensed Light" panose="020B0306030101010103" pitchFamily="34" charset="77"/>
            </a:endParaRPr>
          </a:p>
          <a:p>
            <a:pPr>
              <a:lnSpc>
                <a:spcPct val="90000"/>
              </a:lnSpc>
            </a:pPr>
            <a:r>
              <a:rPr lang="en-US" altLang="en-US" sz="2800" dirty="0" err="1">
                <a:latin typeface="Abadi MT Condensed Light" panose="020B0306030101010103" pitchFamily="34" charset="77"/>
              </a:rPr>
              <a:t>backdoor.rules</a:t>
            </a:r>
            <a:r>
              <a:rPr lang="en-US" altLang="en-US" sz="2800" dirty="0">
                <a:latin typeface="Abadi MT Condensed Light" panose="020B0306030101010103" pitchFamily="34" charset="77"/>
              </a:rPr>
              <a:t>	</a:t>
            </a:r>
            <a:r>
              <a:rPr lang="en-US" altLang="en-US" sz="2800" dirty="0" err="1">
                <a:latin typeface="Abadi MT Condensed Light" panose="020B0306030101010103" pitchFamily="34" charset="77"/>
              </a:rPr>
              <a:t>shellcode.rules</a:t>
            </a:r>
            <a:r>
              <a:rPr lang="en-US" altLang="en-US" sz="2800" dirty="0">
                <a:latin typeface="Abadi MT Condensed Light" panose="020B0306030101010103" pitchFamily="34" charset="77"/>
              </a:rPr>
              <a:t>	</a:t>
            </a:r>
            <a:r>
              <a:rPr lang="en-US" altLang="en-US" sz="2800" dirty="0" err="1">
                <a:latin typeface="Abadi MT Condensed Light" panose="020B0306030101010103" pitchFamily="34" charset="77"/>
              </a:rPr>
              <a:t>policy.rules</a:t>
            </a:r>
            <a:endParaRPr lang="en-US" altLang="en-US" sz="2800" dirty="0">
              <a:latin typeface="Abadi MT Condensed Light" panose="020B0306030101010103" pitchFamily="34" charset="77"/>
            </a:endParaRPr>
          </a:p>
          <a:p>
            <a:pPr>
              <a:lnSpc>
                <a:spcPct val="90000"/>
              </a:lnSpc>
            </a:pPr>
            <a:r>
              <a:rPr lang="en-US" altLang="en-US" sz="2800" dirty="0" err="1">
                <a:latin typeface="Abadi MT Condensed Light" panose="020B0306030101010103" pitchFamily="34" charset="77"/>
              </a:rPr>
              <a:t>porn.rules</a:t>
            </a:r>
            <a:r>
              <a:rPr lang="en-US" altLang="en-US" sz="2800" dirty="0">
                <a:latin typeface="Abadi MT Condensed Light" panose="020B0306030101010103" pitchFamily="34" charset="77"/>
              </a:rPr>
              <a:t>		</a:t>
            </a:r>
            <a:r>
              <a:rPr lang="en-US" altLang="en-US" sz="2800" dirty="0" err="1">
                <a:latin typeface="Abadi MT Condensed Light" panose="020B0306030101010103" pitchFamily="34" charset="77"/>
              </a:rPr>
              <a:t>info.rules</a:t>
            </a:r>
            <a:r>
              <a:rPr lang="en-US" altLang="en-US" sz="2800" dirty="0">
                <a:latin typeface="Abadi MT Condensed Light" panose="020B0306030101010103" pitchFamily="34" charset="77"/>
              </a:rPr>
              <a:t>	</a:t>
            </a:r>
            <a:r>
              <a:rPr lang="en-US" altLang="en-US" sz="2800" dirty="0" err="1">
                <a:latin typeface="Abadi MT Condensed Light" panose="020B0306030101010103" pitchFamily="34" charset="77"/>
              </a:rPr>
              <a:t>icmp-info.rules</a:t>
            </a:r>
            <a:endParaRPr lang="en-US" altLang="en-US" sz="2800" dirty="0">
              <a:latin typeface="Abadi MT Condensed Light" panose="020B0306030101010103" pitchFamily="34" charset="77"/>
            </a:endParaRPr>
          </a:p>
          <a:p>
            <a:pPr>
              <a:lnSpc>
                <a:spcPct val="90000"/>
              </a:lnSpc>
            </a:pPr>
            <a:r>
              <a:rPr lang="en-US" altLang="en-US" sz="2800" dirty="0" err="1">
                <a:latin typeface="Abadi MT Condensed Light" panose="020B0306030101010103" pitchFamily="34" charset="77"/>
              </a:rPr>
              <a:t>virus.rules</a:t>
            </a:r>
            <a:r>
              <a:rPr lang="en-US" altLang="en-US" sz="2800" dirty="0">
                <a:latin typeface="Abadi MT Condensed Light" panose="020B0306030101010103" pitchFamily="34" charset="77"/>
              </a:rPr>
              <a:t>		</a:t>
            </a:r>
            <a:r>
              <a:rPr lang="en-US" altLang="en-US" sz="2800" dirty="0" err="1">
                <a:latin typeface="Abadi MT Condensed Light" panose="020B0306030101010103" pitchFamily="34" charset="77"/>
              </a:rPr>
              <a:t>local.rules</a:t>
            </a:r>
            <a:r>
              <a:rPr lang="en-US" altLang="en-US" sz="2800" dirty="0">
                <a:latin typeface="Abadi MT Condensed Light" panose="020B0306030101010103" pitchFamily="34" charset="77"/>
              </a:rPr>
              <a:t>	attack-</a:t>
            </a:r>
            <a:r>
              <a:rPr lang="en-US" altLang="en-US" sz="2800" dirty="0" err="1">
                <a:latin typeface="Abadi MT Condensed Light" panose="020B0306030101010103" pitchFamily="34" charset="77"/>
              </a:rPr>
              <a:t>responses.rules</a:t>
            </a:r>
            <a:endParaRPr lang="en-US" altLang="en-US" sz="2800" dirty="0">
              <a:latin typeface="Abadi MT Condensed Light" panose="020B0306030101010103" pitchFamily="34" charset="77"/>
            </a:endParaRPr>
          </a:p>
          <a:p>
            <a:endParaRPr lang="en-US" dirty="0"/>
          </a:p>
        </p:txBody>
      </p:sp>
    </p:spTree>
    <p:extLst>
      <p:ext uri="{BB962C8B-B14F-4D97-AF65-F5344CB8AC3E}">
        <p14:creationId xmlns:p14="http://schemas.microsoft.com/office/powerpoint/2010/main" val="1373249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EA06576E-04A3-0395-33B0-92F95BFB2779}"/>
              </a:ext>
            </a:extLst>
          </p:cNvPr>
          <p:cNvSpPr>
            <a:spLocks noGrp="1" noChangeArrowheads="1"/>
          </p:cNvSpPr>
          <p:nvPr>
            <p:ph type="title"/>
          </p:nvPr>
        </p:nvSpPr>
        <p:spPr>
          <a:xfrm>
            <a:off x="1117600" y="2286000"/>
            <a:ext cx="7772400" cy="1143000"/>
          </a:xfrm>
        </p:spPr>
        <p:txBody>
          <a:bodyPr>
            <a:normAutofit/>
          </a:bodyPr>
          <a:lstStyle/>
          <a:p>
            <a:r>
              <a:rPr lang="en-US" altLang="en-US" sz="6000" dirty="0">
                <a:latin typeface="Abadi MT Condensed Light" panose="020B0306030101010103" pitchFamily="34" charset="77"/>
              </a:rPr>
              <a:t>Snort Architecture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8DC6-4C6A-9103-B74F-5669751610E8}"/>
              </a:ext>
            </a:extLst>
          </p:cNvPr>
          <p:cNvSpPr>
            <a:spLocks noGrp="1"/>
          </p:cNvSpPr>
          <p:nvPr>
            <p:ph type="title"/>
          </p:nvPr>
        </p:nvSpPr>
        <p:spPr/>
        <p:txBody>
          <a:bodyPr/>
          <a:lstStyle/>
          <a:p>
            <a:r>
              <a:rPr lang="en-US" altLang="en-US" dirty="0">
                <a:latin typeface="Abadi MT Condensed Light" panose="020B0306030101010103" pitchFamily="34" charset="77"/>
              </a:rPr>
              <a:t>Data Flow</a:t>
            </a:r>
            <a:endParaRPr lang="en-US" dirty="0"/>
          </a:p>
        </p:txBody>
      </p:sp>
      <p:sp>
        <p:nvSpPr>
          <p:cNvPr id="4" name="Rectangle 4">
            <a:extLst>
              <a:ext uri="{FF2B5EF4-FFF2-40B4-BE49-F238E27FC236}">
                <a16:creationId xmlns:a16="http://schemas.microsoft.com/office/drawing/2014/main" id="{405F5581-827B-133C-1064-893523C93511}"/>
              </a:ext>
            </a:extLst>
          </p:cNvPr>
          <p:cNvSpPr>
            <a:spLocks noChangeArrowheads="1"/>
          </p:cNvSpPr>
          <p:nvPr/>
        </p:nvSpPr>
        <p:spPr bwMode="auto">
          <a:xfrm>
            <a:off x="5229497" y="2605088"/>
            <a:ext cx="3581400" cy="38100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5" name="Text Box 6">
            <a:extLst>
              <a:ext uri="{FF2B5EF4-FFF2-40B4-BE49-F238E27FC236}">
                <a16:creationId xmlns:a16="http://schemas.microsoft.com/office/drawing/2014/main" id="{2FEC16D7-5B7D-D2C8-446D-3507E97C5E3F}"/>
              </a:ext>
            </a:extLst>
          </p:cNvPr>
          <p:cNvSpPr txBox="1">
            <a:spLocks noChangeArrowheads="1"/>
          </p:cNvSpPr>
          <p:nvPr/>
        </p:nvSpPr>
        <p:spPr bwMode="auto">
          <a:xfrm>
            <a:off x="5839097" y="3367088"/>
            <a:ext cx="2362200" cy="3693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a:latin typeface="Abadi MT Condensed Light" panose="020B0306030101010103" pitchFamily="34" charset="77"/>
              </a:rPr>
              <a:t>Packet Decoder</a:t>
            </a:r>
          </a:p>
        </p:txBody>
      </p:sp>
      <p:sp>
        <p:nvSpPr>
          <p:cNvPr id="6" name="Text Box 7">
            <a:extLst>
              <a:ext uri="{FF2B5EF4-FFF2-40B4-BE49-F238E27FC236}">
                <a16:creationId xmlns:a16="http://schemas.microsoft.com/office/drawing/2014/main" id="{225CE4B3-24CE-0ED4-4E08-94CDB85E22D4}"/>
              </a:ext>
            </a:extLst>
          </p:cNvPr>
          <p:cNvSpPr txBox="1">
            <a:spLocks noChangeArrowheads="1"/>
          </p:cNvSpPr>
          <p:nvPr/>
        </p:nvSpPr>
        <p:spPr bwMode="auto">
          <a:xfrm>
            <a:off x="5839097" y="3824289"/>
            <a:ext cx="2362200" cy="6463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a:latin typeface="Abadi MT Condensed Light" panose="020B0306030101010103" pitchFamily="34" charset="77"/>
              </a:rPr>
              <a:t>Preprocessor</a:t>
            </a:r>
          </a:p>
          <a:p>
            <a:pPr algn="ctr" eaLnBrk="0" hangingPunct="0"/>
            <a:r>
              <a:rPr lang="en-US" altLang="en-US">
                <a:latin typeface="Abadi MT Condensed Light" panose="020B0306030101010103" pitchFamily="34" charset="77"/>
              </a:rPr>
              <a:t>(Plug-ins)</a:t>
            </a:r>
          </a:p>
        </p:txBody>
      </p:sp>
      <p:sp>
        <p:nvSpPr>
          <p:cNvPr id="7" name="Text Box 8">
            <a:extLst>
              <a:ext uri="{FF2B5EF4-FFF2-40B4-BE49-F238E27FC236}">
                <a16:creationId xmlns:a16="http://schemas.microsoft.com/office/drawing/2014/main" id="{7AE389A3-54CF-ED6E-D013-59B48059CAC0}"/>
              </a:ext>
            </a:extLst>
          </p:cNvPr>
          <p:cNvSpPr txBox="1">
            <a:spLocks noChangeArrowheads="1"/>
          </p:cNvSpPr>
          <p:nvPr/>
        </p:nvSpPr>
        <p:spPr bwMode="auto">
          <a:xfrm>
            <a:off x="5839097" y="4662489"/>
            <a:ext cx="2362200" cy="6463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a:latin typeface="Abadi MT Condensed Light" panose="020B0306030101010103" pitchFamily="34" charset="77"/>
              </a:rPr>
              <a:t>Detection Engine</a:t>
            </a:r>
          </a:p>
          <a:p>
            <a:pPr algn="ctr" eaLnBrk="0" hangingPunct="0"/>
            <a:r>
              <a:rPr lang="en-US" altLang="en-US">
                <a:latin typeface="Abadi MT Condensed Light" panose="020B0306030101010103" pitchFamily="34" charset="77"/>
              </a:rPr>
              <a:t>(Plug-ins)</a:t>
            </a:r>
          </a:p>
        </p:txBody>
      </p:sp>
      <p:sp>
        <p:nvSpPr>
          <p:cNvPr id="8" name="Text Box 9">
            <a:extLst>
              <a:ext uri="{FF2B5EF4-FFF2-40B4-BE49-F238E27FC236}">
                <a16:creationId xmlns:a16="http://schemas.microsoft.com/office/drawing/2014/main" id="{3DBE06F7-DD3B-5368-676A-C87423E49A76}"/>
              </a:ext>
            </a:extLst>
          </p:cNvPr>
          <p:cNvSpPr txBox="1">
            <a:spLocks noChangeArrowheads="1"/>
          </p:cNvSpPr>
          <p:nvPr/>
        </p:nvSpPr>
        <p:spPr bwMode="auto">
          <a:xfrm>
            <a:off x="5839097" y="5500689"/>
            <a:ext cx="2362200" cy="6463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a:latin typeface="Abadi MT Condensed Light" panose="020B0306030101010103" pitchFamily="34" charset="77"/>
              </a:rPr>
              <a:t>Output Stage</a:t>
            </a:r>
          </a:p>
          <a:p>
            <a:pPr algn="ctr" eaLnBrk="0" hangingPunct="0"/>
            <a:r>
              <a:rPr lang="en-US" altLang="en-US">
                <a:latin typeface="Abadi MT Condensed Light" panose="020B0306030101010103" pitchFamily="34" charset="77"/>
              </a:rPr>
              <a:t>(Plug-ins)</a:t>
            </a:r>
          </a:p>
        </p:txBody>
      </p:sp>
      <p:sp>
        <p:nvSpPr>
          <p:cNvPr id="9" name="AutoShape 10">
            <a:extLst>
              <a:ext uri="{FF2B5EF4-FFF2-40B4-BE49-F238E27FC236}">
                <a16:creationId xmlns:a16="http://schemas.microsoft.com/office/drawing/2014/main" id="{B36852C7-9AB2-407C-3927-F09DD3BC573F}"/>
              </a:ext>
            </a:extLst>
          </p:cNvPr>
          <p:cNvSpPr>
            <a:spLocks noChangeArrowheads="1"/>
          </p:cNvSpPr>
          <p:nvPr/>
        </p:nvSpPr>
        <p:spPr bwMode="auto">
          <a:xfrm>
            <a:off x="2105297" y="1690688"/>
            <a:ext cx="1295400" cy="4648200"/>
          </a:xfrm>
          <a:prstGeom prst="upDownArrow">
            <a:avLst>
              <a:gd name="adj1" fmla="val 50000"/>
              <a:gd name="adj2" fmla="val 7176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en-US">
                <a:latin typeface="Abadi MT Condensed Light" panose="020B0306030101010103" pitchFamily="34" charset="77"/>
              </a:rPr>
              <a:t>Packet Stream</a:t>
            </a:r>
          </a:p>
        </p:txBody>
      </p:sp>
      <p:sp>
        <p:nvSpPr>
          <p:cNvPr id="10" name="AutoShape 11">
            <a:extLst>
              <a:ext uri="{FF2B5EF4-FFF2-40B4-BE49-F238E27FC236}">
                <a16:creationId xmlns:a16="http://schemas.microsoft.com/office/drawing/2014/main" id="{4AA5591D-9511-82D2-FD05-DBEF340C7B8A}"/>
              </a:ext>
            </a:extLst>
          </p:cNvPr>
          <p:cNvSpPr>
            <a:spLocks noChangeArrowheads="1"/>
          </p:cNvSpPr>
          <p:nvPr/>
        </p:nvSpPr>
        <p:spPr bwMode="auto">
          <a:xfrm>
            <a:off x="3095897" y="3062288"/>
            <a:ext cx="2743200" cy="990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badi MT Condensed Light" panose="020B0306030101010103" pitchFamily="34" charset="77"/>
              </a:rPr>
              <a:t>Sniffing</a:t>
            </a:r>
          </a:p>
        </p:txBody>
      </p:sp>
      <p:sp>
        <p:nvSpPr>
          <p:cNvPr id="11" name="Text Box 12">
            <a:extLst>
              <a:ext uri="{FF2B5EF4-FFF2-40B4-BE49-F238E27FC236}">
                <a16:creationId xmlns:a16="http://schemas.microsoft.com/office/drawing/2014/main" id="{4ADEB6F7-63C2-CBC7-FD6F-ADB7615EABD6}"/>
              </a:ext>
            </a:extLst>
          </p:cNvPr>
          <p:cNvSpPr txBox="1">
            <a:spLocks noChangeArrowheads="1"/>
          </p:cNvSpPr>
          <p:nvPr/>
        </p:nvSpPr>
        <p:spPr bwMode="auto">
          <a:xfrm>
            <a:off x="6497290" y="2679235"/>
            <a:ext cx="85055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2800">
                <a:latin typeface="Abadi MT Condensed Light" panose="020B0306030101010103" pitchFamily="34" charset="77"/>
              </a:rPr>
              <a:t>Snort</a:t>
            </a:r>
            <a:endParaRPr lang="en-US" altLang="en-US">
              <a:latin typeface="Abadi MT Condensed Light" panose="020B0306030101010103" pitchFamily="34" charset="77"/>
            </a:endParaRPr>
          </a:p>
        </p:txBody>
      </p:sp>
      <p:sp>
        <p:nvSpPr>
          <p:cNvPr id="12" name="AutoShape 13">
            <a:extLst>
              <a:ext uri="{FF2B5EF4-FFF2-40B4-BE49-F238E27FC236}">
                <a16:creationId xmlns:a16="http://schemas.microsoft.com/office/drawing/2014/main" id="{3F8B8A49-B192-EE45-3D30-0E7841596D7F}"/>
              </a:ext>
            </a:extLst>
          </p:cNvPr>
          <p:cNvSpPr>
            <a:spLocks noChangeArrowheads="1"/>
          </p:cNvSpPr>
          <p:nvPr/>
        </p:nvSpPr>
        <p:spPr bwMode="auto">
          <a:xfrm>
            <a:off x="8277497" y="3367088"/>
            <a:ext cx="914400" cy="2133600"/>
          </a:xfrm>
          <a:prstGeom prst="downArrow">
            <a:avLst>
              <a:gd name="adj1" fmla="val 50000"/>
              <a:gd name="adj2" fmla="val 58333"/>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r>
              <a:rPr lang="en-US" altLang="en-US">
                <a:latin typeface="Abadi MT Condensed Light" panose="020B0306030101010103" pitchFamily="34" charset="77"/>
              </a:rPr>
              <a:t>Data Flow</a:t>
            </a:r>
          </a:p>
        </p:txBody>
      </p:sp>
      <p:sp>
        <p:nvSpPr>
          <p:cNvPr id="13" name="AutoShape 14">
            <a:extLst>
              <a:ext uri="{FF2B5EF4-FFF2-40B4-BE49-F238E27FC236}">
                <a16:creationId xmlns:a16="http://schemas.microsoft.com/office/drawing/2014/main" id="{F3616AFF-7379-1693-6381-ADC59DA752DC}"/>
              </a:ext>
            </a:extLst>
          </p:cNvPr>
          <p:cNvSpPr>
            <a:spLocks noChangeArrowheads="1"/>
          </p:cNvSpPr>
          <p:nvPr/>
        </p:nvSpPr>
        <p:spPr bwMode="auto">
          <a:xfrm>
            <a:off x="8201297" y="5500688"/>
            <a:ext cx="2057400" cy="762000"/>
          </a:xfrm>
          <a:prstGeom prst="rightArrow">
            <a:avLst>
              <a:gd name="adj1" fmla="val 50000"/>
              <a:gd name="adj2" fmla="val 67500"/>
            </a:avLst>
          </a:prstGeom>
          <a:solidFill>
            <a:srgbClr val="00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badi MT Condensed Light" panose="020B0306030101010103" pitchFamily="34" charset="77"/>
              </a:rPr>
              <a:t>Alerts/Logs</a:t>
            </a:r>
          </a:p>
        </p:txBody>
      </p:sp>
    </p:spTree>
    <p:extLst>
      <p:ext uri="{BB962C8B-B14F-4D97-AF65-F5344CB8AC3E}">
        <p14:creationId xmlns:p14="http://schemas.microsoft.com/office/powerpoint/2010/main" val="1869672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7502-4B76-7AE2-5A5E-1E4D35A6E181}"/>
              </a:ext>
            </a:extLst>
          </p:cNvPr>
          <p:cNvSpPr>
            <a:spLocks noGrp="1"/>
          </p:cNvSpPr>
          <p:nvPr>
            <p:ph type="title"/>
          </p:nvPr>
        </p:nvSpPr>
        <p:spPr/>
        <p:txBody>
          <a:bodyPr/>
          <a:lstStyle/>
          <a:p>
            <a:r>
              <a:rPr lang="en-US" altLang="en-US" dirty="0">
                <a:latin typeface="Abadi MT Condensed Light" panose="020B0306030101010103" pitchFamily="34" charset="77"/>
              </a:rPr>
              <a:t>Detection Engine: Rules</a:t>
            </a:r>
            <a:endParaRPr lang="en-US" dirty="0"/>
          </a:p>
        </p:txBody>
      </p:sp>
      <p:sp>
        <p:nvSpPr>
          <p:cNvPr id="4" name="Text Box 5">
            <a:extLst>
              <a:ext uri="{FF2B5EF4-FFF2-40B4-BE49-F238E27FC236}">
                <a16:creationId xmlns:a16="http://schemas.microsoft.com/office/drawing/2014/main" id="{4620D034-FBBC-F98E-AFF7-084298366B4F}"/>
              </a:ext>
            </a:extLst>
          </p:cNvPr>
          <p:cNvSpPr txBox="1">
            <a:spLocks noChangeArrowheads="1"/>
          </p:cNvSpPr>
          <p:nvPr/>
        </p:nvSpPr>
        <p:spPr bwMode="auto">
          <a:xfrm>
            <a:off x="3190309" y="2209800"/>
            <a:ext cx="1134605"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Rule Header</a:t>
            </a:r>
          </a:p>
        </p:txBody>
      </p:sp>
      <p:sp>
        <p:nvSpPr>
          <p:cNvPr id="5" name="Text Box 6">
            <a:extLst>
              <a:ext uri="{FF2B5EF4-FFF2-40B4-BE49-F238E27FC236}">
                <a16:creationId xmlns:a16="http://schemas.microsoft.com/office/drawing/2014/main" id="{911704E1-2210-2A9A-C8B1-ABA4C781F4D7}"/>
              </a:ext>
            </a:extLst>
          </p:cNvPr>
          <p:cNvSpPr txBox="1">
            <a:spLocks noChangeArrowheads="1"/>
          </p:cNvSpPr>
          <p:nvPr/>
        </p:nvSpPr>
        <p:spPr bwMode="auto">
          <a:xfrm>
            <a:off x="1905001" y="2667000"/>
            <a:ext cx="3311484" cy="4001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Abadi MT Condensed Light" panose="020B0306030101010103" pitchFamily="34" charset="77"/>
              </a:rPr>
              <a:t>Alert tcp 1.1.1.1 any -&gt; 2.2.2.2 any</a:t>
            </a:r>
            <a:endParaRPr lang="en-US" altLang="en-US">
              <a:latin typeface="Abadi MT Condensed Light" panose="020B0306030101010103" pitchFamily="34" charset="77"/>
            </a:endParaRPr>
          </a:p>
        </p:txBody>
      </p:sp>
      <p:sp>
        <p:nvSpPr>
          <p:cNvPr id="6" name="Text Box 7">
            <a:extLst>
              <a:ext uri="{FF2B5EF4-FFF2-40B4-BE49-F238E27FC236}">
                <a16:creationId xmlns:a16="http://schemas.microsoft.com/office/drawing/2014/main" id="{153DBAF9-F1B7-C3D9-C10B-F27BF714A95A}"/>
              </a:ext>
            </a:extLst>
          </p:cNvPr>
          <p:cNvSpPr txBox="1">
            <a:spLocks noChangeArrowheads="1"/>
          </p:cNvSpPr>
          <p:nvPr/>
        </p:nvSpPr>
        <p:spPr bwMode="auto">
          <a:xfrm>
            <a:off x="7162800" y="2209800"/>
            <a:ext cx="1161857"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badi MT Condensed Light" panose="020B0306030101010103" pitchFamily="34" charset="77"/>
              </a:rPr>
              <a:t>Rule Options</a:t>
            </a:r>
          </a:p>
        </p:txBody>
      </p:sp>
      <p:sp>
        <p:nvSpPr>
          <p:cNvPr id="7" name="Text Box 8">
            <a:extLst>
              <a:ext uri="{FF2B5EF4-FFF2-40B4-BE49-F238E27FC236}">
                <a16:creationId xmlns:a16="http://schemas.microsoft.com/office/drawing/2014/main" id="{B740C53C-4A6B-5012-7CAE-74C5A87EB1D0}"/>
              </a:ext>
            </a:extLst>
          </p:cNvPr>
          <p:cNvSpPr txBox="1">
            <a:spLocks noChangeArrowheads="1"/>
          </p:cNvSpPr>
          <p:nvPr/>
        </p:nvSpPr>
        <p:spPr bwMode="auto">
          <a:xfrm>
            <a:off x="6019800" y="2667000"/>
            <a:ext cx="3062249" cy="40011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Abadi MT Condensed Light" panose="020B0306030101010103" pitchFamily="34" charset="77"/>
              </a:rPr>
              <a:t>(flags: SF; msg: “SYN-FIN Scan”;)</a:t>
            </a:r>
          </a:p>
        </p:txBody>
      </p:sp>
      <p:sp>
        <p:nvSpPr>
          <p:cNvPr id="8" name="Text Box 9">
            <a:extLst>
              <a:ext uri="{FF2B5EF4-FFF2-40B4-BE49-F238E27FC236}">
                <a16:creationId xmlns:a16="http://schemas.microsoft.com/office/drawing/2014/main" id="{BA1A4373-B73C-480F-82A4-05B77712B2E3}"/>
              </a:ext>
            </a:extLst>
          </p:cNvPr>
          <p:cNvSpPr txBox="1">
            <a:spLocks noChangeArrowheads="1"/>
          </p:cNvSpPr>
          <p:nvPr/>
        </p:nvSpPr>
        <p:spPr bwMode="auto">
          <a:xfrm>
            <a:off x="1905001" y="3048000"/>
            <a:ext cx="3311484" cy="4001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Abadi MT Condensed Light" panose="020B0306030101010103" pitchFamily="34" charset="77"/>
              </a:rPr>
              <a:t>Alert tcp 1.1.1.1 any -&gt; 2.2.2.2 any</a:t>
            </a:r>
          </a:p>
        </p:txBody>
      </p:sp>
      <p:sp>
        <p:nvSpPr>
          <p:cNvPr id="9" name="Text Box 10">
            <a:extLst>
              <a:ext uri="{FF2B5EF4-FFF2-40B4-BE49-F238E27FC236}">
                <a16:creationId xmlns:a16="http://schemas.microsoft.com/office/drawing/2014/main" id="{C4EBA119-262C-E4BC-8F11-636A01DC59EC}"/>
              </a:ext>
            </a:extLst>
          </p:cNvPr>
          <p:cNvSpPr txBox="1">
            <a:spLocks noChangeArrowheads="1"/>
          </p:cNvSpPr>
          <p:nvPr/>
        </p:nvSpPr>
        <p:spPr bwMode="auto">
          <a:xfrm>
            <a:off x="1905001" y="3429000"/>
            <a:ext cx="3311484" cy="4001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Abadi MT Condensed Light" panose="020B0306030101010103" pitchFamily="34" charset="77"/>
              </a:rPr>
              <a:t>Alert tcp 1.1.1.1 any -&gt; 2.2.2.2 any</a:t>
            </a:r>
          </a:p>
        </p:txBody>
      </p:sp>
      <p:sp>
        <p:nvSpPr>
          <p:cNvPr id="10" name="Text Box 11">
            <a:extLst>
              <a:ext uri="{FF2B5EF4-FFF2-40B4-BE49-F238E27FC236}">
                <a16:creationId xmlns:a16="http://schemas.microsoft.com/office/drawing/2014/main" id="{A455D26E-E71B-5267-8B6D-5423FA11E257}"/>
              </a:ext>
            </a:extLst>
          </p:cNvPr>
          <p:cNvSpPr txBox="1">
            <a:spLocks noChangeArrowheads="1"/>
          </p:cNvSpPr>
          <p:nvPr/>
        </p:nvSpPr>
        <p:spPr bwMode="auto">
          <a:xfrm>
            <a:off x="6019801" y="3048000"/>
            <a:ext cx="3041410" cy="40011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Abadi MT Condensed Light" panose="020B0306030101010103" pitchFamily="34" charset="77"/>
              </a:rPr>
              <a:t>(flags: S12; msg: “Queso Scan”;)</a:t>
            </a:r>
          </a:p>
        </p:txBody>
      </p:sp>
      <p:sp>
        <p:nvSpPr>
          <p:cNvPr id="11" name="Text Box 12">
            <a:extLst>
              <a:ext uri="{FF2B5EF4-FFF2-40B4-BE49-F238E27FC236}">
                <a16:creationId xmlns:a16="http://schemas.microsoft.com/office/drawing/2014/main" id="{036C62DE-2CF0-3958-9C9D-5D445ACB3C70}"/>
              </a:ext>
            </a:extLst>
          </p:cNvPr>
          <p:cNvSpPr txBox="1">
            <a:spLocks noChangeArrowheads="1"/>
          </p:cNvSpPr>
          <p:nvPr/>
        </p:nvSpPr>
        <p:spPr bwMode="auto">
          <a:xfrm>
            <a:off x="6019801" y="3429000"/>
            <a:ext cx="2542876" cy="40011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Abadi MT Condensed Light" panose="020B0306030101010103" pitchFamily="34" charset="77"/>
              </a:rPr>
              <a:t>(flags: F; msg: “FIN Scan”;)</a:t>
            </a:r>
          </a:p>
        </p:txBody>
      </p:sp>
    </p:spTree>
    <p:extLst>
      <p:ext uri="{BB962C8B-B14F-4D97-AF65-F5344CB8AC3E}">
        <p14:creationId xmlns:p14="http://schemas.microsoft.com/office/powerpoint/2010/main" val="86167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BA9F-D1B2-1138-8B17-B984F2820D24}"/>
              </a:ext>
            </a:extLst>
          </p:cNvPr>
          <p:cNvSpPr>
            <a:spLocks noGrp="1"/>
          </p:cNvSpPr>
          <p:nvPr>
            <p:ph type="title"/>
          </p:nvPr>
        </p:nvSpPr>
        <p:spPr/>
        <p:txBody>
          <a:bodyPr/>
          <a:lstStyle/>
          <a:p>
            <a:r>
              <a:rPr lang="en-US" altLang="en-US" dirty="0">
                <a:latin typeface="Abadi MT Condensed Light" panose="020B0306030101010103" pitchFamily="34" charset="77"/>
              </a:rPr>
              <a:t>Detection Engine: Internal Representation</a:t>
            </a:r>
            <a:endParaRPr lang="en-US" dirty="0"/>
          </a:p>
        </p:txBody>
      </p:sp>
      <p:sp>
        <p:nvSpPr>
          <p:cNvPr id="4" name="Text Box 5">
            <a:extLst>
              <a:ext uri="{FF2B5EF4-FFF2-40B4-BE49-F238E27FC236}">
                <a16:creationId xmlns:a16="http://schemas.microsoft.com/office/drawing/2014/main" id="{F73687CF-4C72-A5F3-F3CD-68A1F7A4B2DC}"/>
              </a:ext>
            </a:extLst>
          </p:cNvPr>
          <p:cNvSpPr txBox="1">
            <a:spLocks noChangeArrowheads="1"/>
          </p:cNvSpPr>
          <p:nvPr/>
        </p:nvSpPr>
        <p:spPr bwMode="auto">
          <a:xfrm>
            <a:off x="2963864" y="2430463"/>
            <a:ext cx="3311484" cy="4001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Abadi MT Condensed Light" panose="020B0306030101010103" pitchFamily="34" charset="77"/>
              </a:rPr>
              <a:t>Alert tcp 1.1.1.1 any -&gt; 2.2.2.2 any</a:t>
            </a:r>
          </a:p>
        </p:txBody>
      </p:sp>
      <p:sp>
        <p:nvSpPr>
          <p:cNvPr id="5" name="Text Box 6">
            <a:extLst>
              <a:ext uri="{FF2B5EF4-FFF2-40B4-BE49-F238E27FC236}">
                <a16:creationId xmlns:a16="http://schemas.microsoft.com/office/drawing/2014/main" id="{986B3C95-D343-1752-DB41-5B1371693D61}"/>
              </a:ext>
            </a:extLst>
          </p:cNvPr>
          <p:cNvSpPr txBox="1">
            <a:spLocks noChangeArrowheads="1"/>
          </p:cNvSpPr>
          <p:nvPr/>
        </p:nvSpPr>
        <p:spPr bwMode="auto">
          <a:xfrm>
            <a:off x="4369781" y="1973263"/>
            <a:ext cx="979114"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Rule Node</a:t>
            </a:r>
          </a:p>
        </p:txBody>
      </p:sp>
      <p:sp>
        <p:nvSpPr>
          <p:cNvPr id="6" name="Text Box 7">
            <a:extLst>
              <a:ext uri="{FF2B5EF4-FFF2-40B4-BE49-F238E27FC236}">
                <a16:creationId xmlns:a16="http://schemas.microsoft.com/office/drawing/2014/main" id="{A4C4F0C5-32F0-E577-C03B-CADD1E504503}"/>
              </a:ext>
            </a:extLst>
          </p:cNvPr>
          <p:cNvSpPr txBox="1">
            <a:spLocks noChangeArrowheads="1"/>
          </p:cNvSpPr>
          <p:nvPr/>
        </p:nvSpPr>
        <p:spPr bwMode="auto">
          <a:xfrm>
            <a:off x="5173664" y="3802063"/>
            <a:ext cx="3062249" cy="40011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Abadi MT Condensed Light" panose="020B0306030101010103" pitchFamily="34" charset="77"/>
              </a:rPr>
              <a:t>(flags: SF; msg: “SYN-FIN Scan”;)</a:t>
            </a:r>
          </a:p>
        </p:txBody>
      </p:sp>
      <p:sp>
        <p:nvSpPr>
          <p:cNvPr id="7" name="Text Box 8">
            <a:extLst>
              <a:ext uri="{FF2B5EF4-FFF2-40B4-BE49-F238E27FC236}">
                <a16:creationId xmlns:a16="http://schemas.microsoft.com/office/drawing/2014/main" id="{8B8494E1-66AB-3CF9-5B8A-F3DC5B8E13C6}"/>
              </a:ext>
            </a:extLst>
          </p:cNvPr>
          <p:cNvSpPr txBox="1">
            <a:spLocks noChangeArrowheads="1"/>
          </p:cNvSpPr>
          <p:nvPr/>
        </p:nvSpPr>
        <p:spPr bwMode="auto">
          <a:xfrm>
            <a:off x="5173663" y="4487863"/>
            <a:ext cx="3041410" cy="40011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Abadi MT Condensed Light" panose="020B0306030101010103" pitchFamily="34" charset="77"/>
              </a:rPr>
              <a:t>(flags: S12; msg: “Queso Scan”;)</a:t>
            </a:r>
          </a:p>
        </p:txBody>
      </p:sp>
      <p:sp>
        <p:nvSpPr>
          <p:cNvPr id="8" name="Text Box 9">
            <a:extLst>
              <a:ext uri="{FF2B5EF4-FFF2-40B4-BE49-F238E27FC236}">
                <a16:creationId xmlns:a16="http://schemas.microsoft.com/office/drawing/2014/main" id="{267616A0-444F-4212-EAAE-411B24740C62}"/>
              </a:ext>
            </a:extLst>
          </p:cNvPr>
          <p:cNvSpPr txBox="1">
            <a:spLocks noChangeArrowheads="1"/>
          </p:cNvSpPr>
          <p:nvPr/>
        </p:nvSpPr>
        <p:spPr bwMode="auto">
          <a:xfrm>
            <a:off x="5173663" y="5173663"/>
            <a:ext cx="2542876" cy="40011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latin typeface="Abadi MT Condensed Light" panose="020B0306030101010103" pitchFamily="34" charset="77"/>
              </a:rPr>
              <a:t>(flags: F; msg: “FIN Scan”;)</a:t>
            </a:r>
          </a:p>
        </p:txBody>
      </p:sp>
      <p:sp>
        <p:nvSpPr>
          <p:cNvPr id="9" name="Line 10">
            <a:extLst>
              <a:ext uri="{FF2B5EF4-FFF2-40B4-BE49-F238E27FC236}">
                <a16:creationId xmlns:a16="http://schemas.microsoft.com/office/drawing/2014/main" id="{6D947D5C-29E3-FAD5-B39F-CB3C034221B3}"/>
              </a:ext>
            </a:extLst>
          </p:cNvPr>
          <p:cNvSpPr>
            <a:spLocks noChangeShapeType="1"/>
          </p:cNvSpPr>
          <p:nvPr/>
        </p:nvSpPr>
        <p:spPr bwMode="auto">
          <a:xfrm>
            <a:off x="4792663" y="2811463"/>
            <a:ext cx="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10" name="Line 11">
            <a:extLst>
              <a:ext uri="{FF2B5EF4-FFF2-40B4-BE49-F238E27FC236}">
                <a16:creationId xmlns:a16="http://schemas.microsoft.com/office/drawing/2014/main" id="{F411FC13-C522-343A-5CD6-30BC988884E7}"/>
              </a:ext>
            </a:extLst>
          </p:cNvPr>
          <p:cNvSpPr>
            <a:spLocks noChangeShapeType="1"/>
          </p:cNvSpPr>
          <p:nvPr/>
        </p:nvSpPr>
        <p:spPr bwMode="auto">
          <a:xfrm>
            <a:off x="4792663" y="4030663"/>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11" name="Line 12">
            <a:extLst>
              <a:ext uri="{FF2B5EF4-FFF2-40B4-BE49-F238E27FC236}">
                <a16:creationId xmlns:a16="http://schemas.microsoft.com/office/drawing/2014/main" id="{25321FA8-C340-43D3-D066-3E046B8DB229}"/>
              </a:ext>
            </a:extLst>
          </p:cNvPr>
          <p:cNvSpPr>
            <a:spLocks noChangeShapeType="1"/>
          </p:cNvSpPr>
          <p:nvPr/>
        </p:nvSpPr>
        <p:spPr bwMode="auto">
          <a:xfrm>
            <a:off x="4792663" y="4716463"/>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12" name="Line 13">
            <a:extLst>
              <a:ext uri="{FF2B5EF4-FFF2-40B4-BE49-F238E27FC236}">
                <a16:creationId xmlns:a16="http://schemas.microsoft.com/office/drawing/2014/main" id="{F4A4C9CD-2D3A-6CBD-85B9-8D177DF6C837}"/>
              </a:ext>
            </a:extLst>
          </p:cNvPr>
          <p:cNvSpPr>
            <a:spLocks noChangeShapeType="1"/>
          </p:cNvSpPr>
          <p:nvPr/>
        </p:nvSpPr>
        <p:spPr bwMode="auto">
          <a:xfrm>
            <a:off x="4792663" y="5402263"/>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13" name="Text Box 14">
            <a:extLst>
              <a:ext uri="{FF2B5EF4-FFF2-40B4-BE49-F238E27FC236}">
                <a16:creationId xmlns:a16="http://schemas.microsoft.com/office/drawing/2014/main" id="{C00BA5EE-F353-1885-DA22-1550386207A4}"/>
              </a:ext>
            </a:extLst>
          </p:cNvPr>
          <p:cNvSpPr txBox="1">
            <a:spLocks noChangeArrowheads="1"/>
          </p:cNvSpPr>
          <p:nvPr/>
        </p:nvSpPr>
        <p:spPr bwMode="auto">
          <a:xfrm>
            <a:off x="6722091" y="3344863"/>
            <a:ext cx="1152880"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Option Node</a:t>
            </a:r>
          </a:p>
        </p:txBody>
      </p:sp>
    </p:spTree>
    <p:extLst>
      <p:ext uri="{BB962C8B-B14F-4D97-AF65-F5344CB8AC3E}">
        <p14:creationId xmlns:p14="http://schemas.microsoft.com/office/powerpoint/2010/main" val="274299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2CA7-CEE9-5C87-6B41-1AACEFE6BBC3}"/>
              </a:ext>
            </a:extLst>
          </p:cNvPr>
          <p:cNvSpPr>
            <a:spLocks noGrp="1"/>
          </p:cNvSpPr>
          <p:nvPr>
            <p:ph type="title"/>
          </p:nvPr>
        </p:nvSpPr>
        <p:spPr/>
        <p:txBody>
          <a:bodyPr/>
          <a:lstStyle/>
          <a:p>
            <a:r>
              <a:rPr lang="en-US" altLang="en-US" dirty="0">
                <a:latin typeface="Abadi MT Condensed Light" panose="020B0306030101010103" pitchFamily="34" charset="77"/>
              </a:rPr>
              <a:t>Detection Engine: Fully Populated</a:t>
            </a:r>
            <a:endParaRPr lang="en-US" dirty="0"/>
          </a:p>
        </p:txBody>
      </p:sp>
      <p:sp>
        <p:nvSpPr>
          <p:cNvPr id="4" name="Text Box 5">
            <a:extLst>
              <a:ext uri="{FF2B5EF4-FFF2-40B4-BE49-F238E27FC236}">
                <a16:creationId xmlns:a16="http://schemas.microsoft.com/office/drawing/2014/main" id="{FF40357B-C1CC-10F7-D077-9BE7E7C82782}"/>
              </a:ext>
            </a:extLst>
          </p:cNvPr>
          <p:cNvSpPr txBox="1">
            <a:spLocks noChangeArrowheads="1"/>
          </p:cNvSpPr>
          <p:nvPr/>
        </p:nvSpPr>
        <p:spPr bwMode="auto">
          <a:xfrm>
            <a:off x="2279161" y="1944190"/>
            <a:ext cx="593431" cy="64633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Rule</a:t>
            </a:r>
          </a:p>
          <a:p>
            <a:pPr algn="ctr" eaLnBrk="0" hangingPunct="0"/>
            <a:r>
              <a:rPr lang="en-US" altLang="en-US">
                <a:latin typeface="Abadi MT Condensed Light" panose="020B0306030101010103" pitchFamily="34" charset="77"/>
              </a:rPr>
              <a:t>Node</a:t>
            </a:r>
          </a:p>
        </p:txBody>
      </p:sp>
      <p:sp>
        <p:nvSpPr>
          <p:cNvPr id="5" name="Text Box 6">
            <a:extLst>
              <a:ext uri="{FF2B5EF4-FFF2-40B4-BE49-F238E27FC236}">
                <a16:creationId xmlns:a16="http://schemas.microsoft.com/office/drawing/2014/main" id="{5786F0F5-DE69-72F3-F0F7-DB45E84D05F4}"/>
              </a:ext>
            </a:extLst>
          </p:cNvPr>
          <p:cNvSpPr txBox="1">
            <a:spLocks noChangeArrowheads="1"/>
          </p:cNvSpPr>
          <p:nvPr/>
        </p:nvSpPr>
        <p:spPr bwMode="auto">
          <a:xfrm>
            <a:off x="3803161" y="1944190"/>
            <a:ext cx="593431" cy="64633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Rule</a:t>
            </a:r>
          </a:p>
          <a:p>
            <a:pPr algn="ctr" eaLnBrk="0" hangingPunct="0"/>
            <a:r>
              <a:rPr lang="en-US" altLang="en-US">
                <a:latin typeface="Abadi MT Condensed Light" panose="020B0306030101010103" pitchFamily="34" charset="77"/>
              </a:rPr>
              <a:t>Node</a:t>
            </a:r>
          </a:p>
        </p:txBody>
      </p:sp>
      <p:sp>
        <p:nvSpPr>
          <p:cNvPr id="6" name="Text Box 7">
            <a:extLst>
              <a:ext uri="{FF2B5EF4-FFF2-40B4-BE49-F238E27FC236}">
                <a16:creationId xmlns:a16="http://schemas.microsoft.com/office/drawing/2014/main" id="{2928F7DF-A37E-4A8E-CA6E-0C5C384C3EB2}"/>
              </a:ext>
            </a:extLst>
          </p:cNvPr>
          <p:cNvSpPr txBox="1">
            <a:spLocks noChangeArrowheads="1"/>
          </p:cNvSpPr>
          <p:nvPr/>
        </p:nvSpPr>
        <p:spPr bwMode="auto">
          <a:xfrm>
            <a:off x="5327161" y="1944190"/>
            <a:ext cx="593431" cy="64633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Rule</a:t>
            </a:r>
          </a:p>
          <a:p>
            <a:pPr algn="ctr" eaLnBrk="0" hangingPunct="0"/>
            <a:r>
              <a:rPr lang="en-US" altLang="en-US">
                <a:latin typeface="Abadi MT Condensed Light" panose="020B0306030101010103" pitchFamily="34" charset="77"/>
              </a:rPr>
              <a:t>Node</a:t>
            </a:r>
          </a:p>
        </p:txBody>
      </p:sp>
      <p:sp>
        <p:nvSpPr>
          <p:cNvPr id="7" name="Text Box 8">
            <a:extLst>
              <a:ext uri="{FF2B5EF4-FFF2-40B4-BE49-F238E27FC236}">
                <a16:creationId xmlns:a16="http://schemas.microsoft.com/office/drawing/2014/main" id="{24707A2D-1930-794B-2E43-D11822C0FB42}"/>
              </a:ext>
            </a:extLst>
          </p:cNvPr>
          <p:cNvSpPr txBox="1">
            <a:spLocks noChangeArrowheads="1"/>
          </p:cNvSpPr>
          <p:nvPr/>
        </p:nvSpPr>
        <p:spPr bwMode="auto">
          <a:xfrm>
            <a:off x="6851161" y="1944190"/>
            <a:ext cx="593431" cy="64633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Rule</a:t>
            </a:r>
          </a:p>
          <a:p>
            <a:pPr algn="ctr" eaLnBrk="0" hangingPunct="0"/>
            <a:r>
              <a:rPr lang="en-US" altLang="en-US">
                <a:latin typeface="Abadi MT Condensed Light" panose="020B0306030101010103" pitchFamily="34" charset="77"/>
              </a:rPr>
              <a:t>Node</a:t>
            </a:r>
          </a:p>
        </p:txBody>
      </p:sp>
      <p:sp>
        <p:nvSpPr>
          <p:cNvPr id="8" name="Text Box 9">
            <a:extLst>
              <a:ext uri="{FF2B5EF4-FFF2-40B4-BE49-F238E27FC236}">
                <a16:creationId xmlns:a16="http://schemas.microsoft.com/office/drawing/2014/main" id="{0B4912C5-7E3D-9245-9155-35FB3FDB2BA5}"/>
              </a:ext>
            </a:extLst>
          </p:cNvPr>
          <p:cNvSpPr txBox="1">
            <a:spLocks noChangeArrowheads="1"/>
          </p:cNvSpPr>
          <p:nvPr/>
        </p:nvSpPr>
        <p:spPr bwMode="auto">
          <a:xfrm>
            <a:off x="8375161" y="1944190"/>
            <a:ext cx="593431" cy="64633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Rule</a:t>
            </a:r>
          </a:p>
          <a:p>
            <a:pPr algn="ctr" eaLnBrk="0" hangingPunct="0"/>
            <a:r>
              <a:rPr lang="en-US" altLang="en-US">
                <a:latin typeface="Abadi MT Condensed Light" panose="020B0306030101010103" pitchFamily="34" charset="77"/>
              </a:rPr>
              <a:t>Node</a:t>
            </a:r>
          </a:p>
        </p:txBody>
      </p:sp>
      <p:sp>
        <p:nvSpPr>
          <p:cNvPr id="9" name="Line 10">
            <a:extLst>
              <a:ext uri="{FF2B5EF4-FFF2-40B4-BE49-F238E27FC236}">
                <a16:creationId xmlns:a16="http://schemas.microsoft.com/office/drawing/2014/main" id="{699CAACA-ABC7-0920-653B-0E39A6C5E86E}"/>
              </a:ext>
            </a:extLst>
          </p:cNvPr>
          <p:cNvSpPr>
            <a:spLocks noChangeShapeType="1"/>
          </p:cNvSpPr>
          <p:nvPr/>
        </p:nvSpPr>
        <p:spPr bwMode="auto">
          <a:xfrm>
            <a:off x="2987040" y="2401389"/>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10" name="Line 11">
            <a:extLst>
              <a:ext uri="{FF2B5EF4-FFF2-40B4-BE49-F238E27FC236}">
                <a16:creationId xmlns:a16="http://schemas.microsoft.com/office/drawing/2014/main" id="{2F265B48-6DDD-8624-F300-7489B04AE0D9}"/>
              </a:ext>
            </a:extLst>
          </p:cNvPr>
          <p:cNvSpPr>
            <a:spLocks noChangeShapeType="1"/>
          </p:cNvSpPr>
          <p:nvPr/>
        </p:nvSpPr>
        <p:spPr bwMode="auto">
          <a:xfrm>
            <a:off x="4511040" y="2401389"/>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11" name="Line 12">
            <a:extLst>
              <a:ext uri="{FF2B5EF4-FFF2-40B4-BE49-F238E27FC236}">
                <a16:creationId xmlns:a16="http://schemas.microsoft.com/office/drawing/2014/main" id="{09C3D99A-B37B-DBC9-C31B-DFDC29DE1015}"/>
              </a:ext>
            </a:extLst>
          </p:cNvPr>
          <p:cNvSpPr>
            <a:spLocks noChangeShapeType="1"/>
          </p:cNvSpPr>
          <p:nvPr/>
        </p:nvSpPr>
        <p:spPr bwMode="auto">
          <a:xfrm>
            <a:off x="6035040" y="2401389"/>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12" name="Line 13">
            <a:extLst>
              <a:ext uri="{FF2B5EF4-FFF2-40B4-BE49-F238E27FC236}">
                <a16:creationId xmlns:a16="http://schemas.microsoft.com/office/drawing/2014/main" id="{34426279-C2A2-B4C3-91C3-0F708CF99197}"/>
              </a:ext>
            </a:extLst>
          </p:cNvPr>
          <p:cNvSpPr>
            <a:spLocks noChangeShapeType="1"/>
          </p:cNvSpPr>
          <p:nvPr/>
        </p:nvSpPr>
        <p:spPr bwMode="auto">
          <a:xfrm>
            <a:off x="7559040" y="2401389"/>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13" name="Text Box 14">
            <a:extLst>
              <a:ext uri="{FF2B5EF4-FFF2-40B4-BE49-F238E27FC236}">
                <a16:creationId xmlns:a16="http://schemas.microsoft.com/office/drawing/2014/main" id="{9D703F71-50D4-57EC-406F-BD39E7D5B9A1}"/>
              </a:ext>
            </a:extLst>
          </p:cNvPr>
          <p:cNvSpPr txBox="1">
            <a:spLocks noChangeArrowheads="1"/>
          </p:cNvSpPr>
          <p:nvPr/>
        </p:nvSpPr>
        <p:spPr bwMode="auto">
          <a:xfrm>
            <a:off x="2246940" y="3087190"/>
            <a:ext cx="691215" cy="64633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Option</a:t>
            </a:r>
          </a:p>
          <a:p>
            <a:pPr algn="ctr" eaLnBrk="0" hangingPunct="0"/>
            <a:r>
              <a:rPr lang="en-US" altLang="en-US">
                <a:latin typeface="Abadi MT Condensed Light" panose="020B0306030101010103" pitchFamily="34" charset="77"/>
              </a:rPr>
              <a:t>Node</a:t>
            </a:r>
          </a:p>
        </p:txBody>
      </p:sp>
      <p:sp>
        <p:nvSpPr>
          <p:cNvPr id="14" name="Text Box 15">
            <a:extLst>
              <a:ext uri="{FF2B5EF4-FFF2-40B4-BE49-F238E27FC236}">
                <a16:creationId xmlns:a16="http://schemas.microsoft.com/office/drawing/2014/main" id="{04EB41D8-B9DE-D448-250D-52BD8BE6BA92}"/>
              </a:ext>
            </a:extLst>
          </p:cNvPr>
          <p:cNvSpPr txBox="1">
            <a:spLocks noChangeArrowheads="1"/>
          </p:cNvSpPr>
          <p:nvPr/>
        </p:nvSpPr>
        <p:spPr bwMode="auto">
          <a:xfrm>
            <a:off x="2246940" y="4230190"/>
            <a:ext cx="691215" cy="64633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Option</a:t>
            </a:r>
          </a:p>
          <a:p>
            <a:pPr algn="ctr" eaLnBrk="0" hangingPunct="0"/>
            <a:r>
              <a:rPr lang="en-US" altLang="en-US">
                <a:latin typeface="Abadi MT Condensed Light" panose="020B0306030101010103" pitchFamily="34" charset="77"/>
              </a:rPr>
              <a:t>Node</a:t>
            </a:r>
          </a:p>
        </p:txBody>
      </p:sp>
      <p:sp>
        <p:nvSpPr>
          <p:cNvPr id="15" name="Text Box 16">
            <a:extLst>
              <a:ext uri="{FF2B5EF4-FFF2-40B4-BE49-F238E27FC236}">
                <a16:creationId xmlns:a16="http://schemas.microsoft.com/office/drawing/2014/main" id="{D5A1B987-F1B4-15D4-96E6-5AA6E919F195}"/>
              </a:ext>
            </a:extLst>
          </p:cNvPr>
          <p:cNvSpPr txBox="1">
            <a:spLocks noChangeArrowheads="1"/>
          </p:cNvSpPr>
          <p:nvPr/>
        </p:nvSpPr>
        <p:spPr bwMode="auto">
          <a:xfrm>
            <a:off x="2246940" y="5373190"/>
            <a:ext cx="691215" cy="64633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Option</a:t>
            </a:r>
          </a:p>
          <a:p>
            <a:pPr algn="ctr" eaLnBrk="0" hangingPunct="0"/>
            <a:r>
              <a:rPr lang="en-US" altLang="en-US">
                <a:latin typeface="Abadi MT Condensed Light" panose="020B0306030101010103" pitchFamily="34" charset="77"/>
              </a:rPr>
              <a:t>Node</a:t>
            </a:r>
          </a:p>
        </p:txBody>
      </p:sp>
      <p:sp>
        <p:nvSpPr>
          <p:cNvPr id="16" name="Line 17">
            <a:extLst>
              <a:ext uri="{FF2B5EF4-FFF2-40B4-BE49-F238E27FC236}">
                <a16:creationId xmlns:a16="http://schemas.microsoft.com/office/drawing/2014/main" id="{F6A5D01D-0ABB-CC96-FF65-DA71CBD8313D}"/>
              </a:ext>
            </a:extLst>
          </p:cNvPr>
          <p:cNvSpPr>
            <a:spLocks noChangeShapeType="1"/>
          </p:cNvSpPr>
          <p:nvPr/>
        </p:nvSpPr>
        <p:spPr bwMode="auto">
          <a:xfrm>
            <a:off x="2606040" y="278238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17" name="Line 18">
            <a:extLst>
              <a:ext uri="{FF2B5EF4-FFF2-40B4-BE49-F238E27FC236}">
                <a16:creationId xmlns:a16="http://schemas.microsoft.com/office/drawing/2014/main" id="{D480AB95-67A1-FCF6-5B2F-DB1A6EFCA922}"/>
              </a:ext>
            </a:extLst>
          </p:cNvPr>
          <p:cNvSpPr>
            <a:spLocks noChangeShapeType="1"/>
          </p:cNvSpPr>
          <p:nvPr/>
        </p:nvSpPr>
        <p:spPr bwMode="auto">
          <a:xfrm>
            <a:off x="2606040" y="392538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18" name="Line 19">
            <a:extLst>
              <a:ext uri="{FF2B5EF4-FFF2-40B4-BE49-F238E27FC236}">
                <a16:creationId xmlns:a16="http://schemas.microsoft.com/office/drawing/2014/main" id="{897F140D-1BC3-7FBF-5AED-F3411DB1EA39}"/>
              </a:ext>
            </a:extLst>
          </p:cNvPr>
          <p:cNvSpPr>
            <a:spLocks noChangeShapeType="1"/>
          </p:cNvSpPr>
          <p:nvPr/>
        </p:nvSpPr>
        <p:spPr bwMode="auto">
          <a:xfrm>
            <a:off x="2606040" y="506838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19" name="Text Box 20">
            <a:extLst>
              <a:ext uri="{FF2B5EF4-FFF2-40B4-BE49-F238E27FC236}">
                <a16:creationId xmlns:a16="http://schemas.microsoft.com/office/drawing/2014/main" id="{178F8C09-FE80-7BFA-D99C-91A003B6B565}"/>
              </a:ext>
            </a:extLst>
          </p:cNvPr>
          <p:cNvSpPr txBox="1">
            <a:spLocks noChangeArrowheads="1"/>
          </p:cNvSpPr>
          <p:nvPr/>
        </p:nvSpPr>
        <p:spPr bwMode="auto">
          <a:xfrm>
            <a:off x="3770940" y="3087190"/>
            <a:ext cx="691215" cy="64633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Option</a:t>
            </a:r>
          </a:p>
          <a:p>
            <a:pPr algn="ctr" eaLnBrk="0" hangingPunct="0"/>
            <a:r>
              <a:rPr lang="en-US" altLang="en-US">
                <a:latin typeface="Abadi MT Condensed Light" panose="020B0306030101010103" pitchFamily="34" charset="77"/>
              </a:rPr>
              <a:t>Node</a:t>
            </a:r>
          </a:p>
        </p:txBody>
      </p:sp>
      <p:sp>
        <p:nvSpPr>
          <p:cNvPr id="20" name="Line 22">
            <a:extLst>
              <a:ext uri="{FF2B5EF4-FFF2-40B4-BE49-F238E27FC236}">
                <a16:creationId xmlns:a16="http://schemas.microsoft.com/office/drawing/2014/main" id="{808D79CF-68D0-2D7C-C445-2A7AFFF24CAE}"/>
              </a:ext>
            </a:extLst>
          </p:cNvPr>
          <p:cNvSpPr>
            <a:spLocks noChangeShapeType="1"/>
          </p:cNvSpPr>
          <p:nvPr/>
        </p:nvSpPr>
        <p:spPr bwMode="auto">
          <a:xfrm>
            <a:off x="4130040" y="278238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21" name="Line 23">
            <a:extLst>
              <a:ext uri="{FF2B5EF4-FFF2-40B4-BE49-F238E27FC236}">
                <a16:creationId xmlns:a16="http://schemas.microsoft.com/office/drawing/2014/main" id="{3A0944C9-CEAE-AD65-D3CC-C84B9E25A2D6}"/>
              </a:ext>
            </a:extLst>
          </p:cNvPr>
          <p:cNvSpPr>
            <a:spLocks noChangeShapeType="1"/>
          </p:cNvSpPr>
          <p:nvPr/>
        </p:nvSpPr>
        <p:spPr bwMode="auto">
          <a:xfrm>
            <a:off x="4130040" y="392538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22" name="Text Box 24">
            <a:extLst>
              <a:ext uri="{FF2B5EF4-FFF2-40B4-BE49-F238E27FC236}">
                <a16:creationId xmlns:a16="http://schemas.microsoft.com/office/drawing/2014/main" id="{BB85835A-0DA7-0075-7D16-BFEC90C07C5B}"/>
              </a:ext>
            </a:extLst>
          </p:cNvPr>
          <p:cNvSpPr txBox="1">
            <a:spLocks noChangeArrowheads="1"/>
          </p:cNvSpPr>
          <p:nvPr/>
        </p:nvSpPr>
        <p:spPr bwMode="auto">
          <a:xfrm>
            <a:off x="5294940" y="3087190"/>
            <a:ext cx="691215" cy="64633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Option</a:t>
            </a:r>
          </a:p>
          <a:p>
            <a:pPr algn="ctr" eaLnBrk="0" hangingPunct="0"/>
            <a:r>
              <a:rPr lang="en-US" altLang="en-US">
                <a:latin typeface="Abadi MT Condensed Light" panose="020B0306030101010103" pitchFamily="34" charset="77"/>
              </a:rPr>
              <a:t>Node</a:t>
            </a:r>
          </a:p>
        </p:txBody>
      </p:sp>
      <p:sp>
        <p:nvSpPr>
          <p:cNvPr id="23" name="Text Box 25">
            <a:extLst>
              <a:ext uri="{FF2B5EF4-FFF2-40B4-BE49-F238E27FC236}">
                <a16:creationId xmlns:a16="http://schemas.microsoft.com/office/drawing/2014/main" id="{591B0577-F51A-F56E-9661-34B5AB54DEDD}"/>
              </a:ext>
            </a:extLst>
          </p:cNvPr>
          <p:cNvSpPr txBox="1">
            <a:spLocks noChangeArrowheads="1"/>
          </p:cNvSpPr>
          <p:nvPr/>
        </p:nvSpPr>
        <p:spPr bwMode="auto">
          <a:xfrm>
            <a:off x="5294940" y="4230190"/>
            <a:ext cx="691215" cy="64633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Option</a:t>
            </a:r>
          </a:p>
          <a:p>
            <a:pPr algn="ctr" eaLnBrk="0" hangingPunct="0"/>
            <a:r>
              <a:rPr lang="en-US" altLang="en-US">
                <a:latin typeface="Abadi MT Condensed Light" panose="020B0306030101010103" pitchFamily="34" charset="77"/>
              </a:rPr>
              <a:t>Node</a:t>
            </a:r>
          </a:p>
        </p:txBody>
      </p:sp>
      <p:sp>
        <p:nvSpPr>
          <p:cNvPr id="24" name="Text Box 26">
            <a:extLst>
              <a:ext uri="{FF2B5EF4-FFF2-40B4-BE49-F238E27FC236}">
                <a16:creationId xmlns:a16="http://schemas.microsoft.com/office/drawing/2014/main" id="{68BC5606-48CE-ADAB-2E5D-2A260670D598}"/>
              </a:ext>
            </a:extLst>
          </p:cNvPr>
          <p:cNvSpPr txBox="1">
            <a:spLocks noChangeArrowheads="1"/>
          </p:cNvSpPr>
          <p:nvPr/>
        </p:nvSpPr>
        <p:spPr bwMode="auto">
          <a:xfrm>
            <a:off x="5294940" y="5373190"/>
            <a:ext cx="691215" cy="64633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Option</a:t>
            </a:r>
          </a:p>
          <a:p>
            <a:pPr algn="ctr" eaLnBrk="0" hangingPunct="0"/>
            <a:r>
              <a:rPr lang="en-US" altLang="en-US">
                <a:latin typeface="Abadi MT Condensed Light" panose="020B0306030101010103" pitchFamily="34" charset="77"/>
              </a:rPr>
              <a:t>Node</a:t>
            </a:r>
          </a:p>
        </p:txBody>
      </p:sp>
      <p:sp>
        <p:nvSpPr>
          <p:cNvPr id="25" name="Line 27">
            <a:extLst>
              <a:ext uri="{FF2B5EF4-FFF2-40B4-BE49-F238E27FC236}">
                <a16:creationId xmlns:a16="http://schemas.microsoft.com/office/drawing/2014/main" id="{2ECC5948-ACA1-A008-2414-8B3B17161C52}"/>
              </a:ext>
            </a:extLst>
          </p:cNvPr>
          <p:cNvSpPr>
            <a:spLocks noChangeShapeType="1"/>
          </p:cNvSpPr>
          <p:nvPr/>
        </p:nvSpPr>
        <p:spPr bwMode="auto">
          <a:xfrm>
            <a:off x="5654040" y="278238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26" name="Line 28">
            <a:extLst>
              <a:ext uri="{FF2B5EF4-FFF2-40B4-BE49-F238E27FC236}">
                <a16:creationId xmlns:a16="http://schemas.microsoft.com/office/drawing/2014/main" id="{D7665E94-9930-53C2-33D5-40E78045AECC}"/>
              </a:ext>
            </a:extLst>
          </p:cNvPr>
          <p:cNvSpPr>
            <a:spLocks noChangeShapeType="1"/>
          </p:cNvSpPr>
          <p:nvPr/>
        </p:nvSpPr>
        <p:spPr bwMode="auto">
          <a:xfrm>
            <a:off x="5654040" y="392538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27" name="Line 29">
            <a:extLst>
              <a:ext uri="{FF2B5EF4-FFF2-40B4-BE49-F238E27FC236}">
                <a16:creationId xmlns:a16="http://schemas.microsoft.com/office/drawing/2014/main" id="{8E9AB9E2-A6F5-A179-685D-33DA8841C271}"/>
              </a:ext>
            </a:extLst>
          </p:cNvPr>
          <p:cNvSpPr>
            <a:spLocks noChangeShapeType="1"/>
          </p:cNvSpPr>
          <p:nvPr/>
        </p:nvSpPr>
        <p:spPr bwMode="auto">
          <a:xfrm>
            <a:off x="5654040" y="506838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28" name="Text Box 30">
            <a:extLst>
              <a:ext uri="{FF2B5EF4-FFF2-40B4-BE49-F238E27FC236}">
                <a16:creationId xmlns:a16="http://schemas.microsoft.com/office/drawing/2014/main" id="{717741A9-BFFC-9E9B-638F-C35F573A1AF2}"/>
              </a:ext>
            </a:extLst>
          </p:cNvPr>
          <p:cNvSpPr txBox="1">
            <a:spLocks noChangeArrowheads="1"/>
          </p:cNvSpPr>
          <p:nvPr/>
        </p:nvSpPr>
        <p:spPr bwMode="auto">
          <a:xfrm>
            <a:off x="6818940" y="3087190"/>
            <a:ext cx="691215" cy="64633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Option</a:t>
            </a:r>
          </a:p>
          <a:p>
            <a:pPr algn="ctr" eaLnBrk="0" hangingPunct="0"/>
            <a:r>
              <a:rPr lang="en-US" altLang="en-US">
                <a:latin typeface="Abadi MT Condensed Light" panose="020B0306030101010103" pitchFamily="34" charset="77"/>
              </a:rPr>
              <a:t>Node</a:t>
            </a:r>
          </a:p>
        </p:txBody>
      </p:sp>
      <p:sp>
        <p:nvSpPr>
          <p:cNvPr id="29" name="Line 31">
            <a:extLst>
              <a:ext uri="{FF2B5EF4-FFF2-40B4-BE49-F238E27FC236}">
                <a16:creationId xmlns:a16="http://schemas.microsoft.com/office/drawing/2014/main" id="{50CC43D9-5E5C-06A9-8707-F3D8EAA283E0}"/>
              </a:ext>
            </a:extLst>
          </p:cNvPr>
          <p:cNvSpPr>
            <a:spLocks noChangeShapeType="1"/>
          </p:cNvSpPr>
          <p:nvPr/>
        </p:nvSpPr>
        <p:spPr bwMode="auto">
          <a:xfrm>
            <a:off x="7178040" y="278238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30" name="Text Box 32">
            <a:extLst>
              <a:ext uri="{FF2B5EF4-FFF2-40B4-BE49-F238E27FC236}">
                <a16:creationId xmlns:a16="http://schemas.microsoft.com/office/drawing/2014/main" id="{EC321052-B683-72CB-610F-F95BE3CDC4A2}"/>
              </a:ext>
            </a:extLst>
          </p:cNvPr>
          <p:cNvSpPr txBox="1">
            <a:spLocks noChangeArrowheads="1"/>
          </p:cNvSpPr>
          <p:nvPr/>
        </p:nvSpPr>
        <p:spPr bwMode="auto">
          <a:xfrm>
            <a:off x="8342940" y="3087190"/>
            <a:ext cx="691215" cy="64633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Option</a:t>
            </a:r>
          </a:p>
          <a:p>
            <a:pPr algn="ctr" eaLnBrk="0" hangingPunct="0"/>
            <a:r>
              <a:rPr lang="en-US" altLang="en-US">
                <a:latin typeface="Abadi MT Condensed Light" panose="020B0306030101010103" pitchFamily="34" charset="77"/>
              </a:rPr>
              <a:t>Node</a:t>
            </a:r>
          </a:p>
        </p:txBody>
      </p:sp>
      <p:sp>
        <p:nvSpPr>
          <p:cNvPr id="31" name="Text Box 33">
            <a:extLst>
              <a:ext uri="{FF2B5EF4-FFF2-40B4-BE49-F238E27FC236}">
                <a16:creationId xmlns:a16="http://schemas.microsoft.com/office/drawing/2014/main" id="{71ACA4B5-BEAF-F999-89E2-D62B788B8169}"/>
              </a:ext>
            </a:extLst>
          </p:cNvPr>
          <p:cNvSpPr txBox="1">
            <a:spLocks noChangeArrowheads="1"/>
          </p:cNvSpPr>
          <p:nvPr/>
        </p:nvSpPr>
        <p:spPr bwMode="auto">
          <a:xfrm>
            <a:off x="8342940" y="4230190"/>
            <a:ext cx="691215" cy="64633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Option</a:t>
            </a:r>
          </a:p>
          <a:p>
            <a:pPr algn="ctr" eaLnBrk="0" hangingPunct="0"/>
            <a:r>
              <a:rPr lang="en-US" altLang="en-US">
                <a:latin typeface="Abadi MT Condensed Light" panose="020B0306030101010103" pitchFamily="34" charset="77"/>
              </a:rPr>
              <a:t>Node</a:t>
            </a:r>
          </a:p>
        </p:txBody>
      </p:sp>
      <p:sp>
        <p:nvSpPr>
          <p:cNvPr id="32" name="Line 34">
            <a:extLst>
              <a:ext uri="{FF2B5EF4-FFF2-40B4-BE49-F238E27FC236}">
                <a16:creationId xmlns:a16="http://schemas.microsoft.com/office/drawing/2014/main" id="{47F5DE40-E1E4-2096-6BB8-30CC487E5123}"/>
              </a:ext>
            </a:extLst>
          </p:cNvPr>
          <p:cNvSpPr>
            <a:spLocks noChangeShapeType="1"/>
          </p:cNvSpPr>
          <p:nvPr/>
        </p:nvSpPr>
        <p:spPr bwMode="auto">
          <a:xfrm>
            <a:off x="8702040" y="278238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33" name="Line 35">
            <a:extLst>
              <a:ext uri="{FF2B5EF4-FFF2-40B4-BE49-F238E27FC236}">
                <a16:creationId xmlns:a16="http://schemas.microsoft.com/office/drawing/2014/main" id="{4F0A83B9-777C-EE40-4887-9714BF7DBCA6}"/>
              </a:ext>
            </a:extLst>
          </p:cNvPr>
          <p:cNvSpPr>
            <a:spLocks noChangeShapeType="1"/>
          </p:cNvSpPr>
          <p:nvPr/>
        </p:nvSpPr>
        <p:spPr bwMode="auto">
          <a:xfrm>
            <a:off x="8702040" y="392538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34" name="Line 36">
            <a:extLst>
              <a:ext uri="{FF2B5EF4-FFF2-40B4-BE49-F238E27FC236}">
                <a16:creationId xmlns:a16="http://schemas.microsoft.com/office/drawing/2014/main" id="{AF151A7F-41ED-CF2F-857E-D759BF6A4E6A}"/>
              </a:ext>
            </a:extLst>
          </p:cNvPr>
          <p:cNvSpPr>
            <a:spLocks noChangeShapeType="1"/>
          </p:cNvSpPr>
          <p:nvPr/>
        </p:nvSpPr>
        <p:spPr bwMode="auto">
          <a:xfrm>
            <a:off x="5654040" y="6211389"/>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badi MT Condensed Light" panose="020B0306030101010103" pitchFamily="34" charset="77"/>
            </a:endParaRPr>
          </a:p>
        </p:txBody>
      </p:sp>
      <p:sp>
        <p:nvSpPr>
          <p:cNvPr id="35" name="Text Box 21">
            <a:extLst>
              <a:ext uri="{FF2B5EF4-FFF2-40B4-BE49-F238E27FC236}">
                <a16:creationId xmlns:a16="http://schemas.microsoft.com/office/drawing/2014/main" id="{6E837F74-4128-A567-A225-35C87FF280E2}"/>
              </a:ext>
            </a:extLst>
          </p:cNvPr>
          <p:cNvSpPr txBox="1">
            <a:spLocks noChangeArrowheads="1"/>
          </p:cNvSpPr>
          <p:nvPr/>
        </p:nvSpPr>
        <p:spPr bwMode="auto">
          <a:xfrm>
            <a:off x="3770940" y="4230190"/>
            <a:ext cx="691215" cy="646331"/>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badi MT Condensed Light" panose="020B0306030101010103" pitchFamily="34" charset="77"/>
              </a:rPr>
              <a:t>Option</a:t>
            </a:r>
          </a:p>
          <a:p>
            <a:pPr algn="ctr" eaLnBrk="0" hangingPunct="0"/>
            <a:r>
              <a:rPr lang="en-US" altLang="en-US">
                <a:latin typeface="Abadi MT Condensed Light" panose="020B0306030101010103" pitchFamily="34" charset="77"/>
              </a:rPr>
              <a:t>Node</a:t>
            </a:r>
          </a:p>
        </p:txBody>
      </p:sp>
    </p:spTree>
    <p:extLst>
      <p:ext uri="{BB962C8B-B14F-4D97-AF65-F5344CB8AC3E}">
        <p14:creationId xmlns:p14="http://schemas.microsoft.com/office/powerpoint/2010/main" val="3972411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CB5F-AA4E-0B01-5674-26C0F68F3CF7}"/>
              </a:ext>
            </a:extLst>
          </p:cNvPr>
          <p:cNvSpPr>
            <a:spLocks noGrp="1"/>
          </p:cNvSpPr>
          <p:nvPr>
            <p:ph type="title"/>
          </p:nvPr>
        </p:nvSpPr>
        <p:spPr/>
        <p:txBody>
          <a:bodyPr/>
          <a:lstStyle/>
          <a:p>
            <a:r>
              <a:rPr lang="en-US" altLang="zh-CN" dirty="0"/>
              <a:t>Attack</a:t>
            </a:r>
            <a:r>
              <a:rPr lang="zh-CN" altLang="en-US" dirty="0"/>
              <a:t> </a:t>
            </a:r>
            <a:r>
              <a:rPr lang="en-US" altLang="zh-CN" dirty="0"/>
              <a:t>Results</a:t>
            </a:r>
            <a:endParaRPr lang="en-US" dirty="0"/>
          </a:p>
        </p:txBody>
      </p:sp>
      <p:pic>
        <p:nvPicPr>
          <p:cNvPr id="1026" name="Picture 2">
            <a:extLst>
              <a:ext uri="{FF2B5EF4-FFF2-40B4-BE49-F238E27FC236}">
                <a16:creationId xmlns:a16="http://schemas.microsoft.com/office/drawing/2014/main" id="{87494250-851A-0C87-B564-B7989AEA3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277" y="1631521"/>
            <a:ext cx="7008353" cy="461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84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F5F5-5C21-95B8-D1C3-868EED3AB642}"/>
              </a:ext>
            </a:extLst>
          </p:cNvPr>
          <p:cNvSpPr>
            <a:spLocks noGrp="1"/>
          </p:cNvSpPr>
          <p:nvPr>
            <p:ph type="title"/>
          </p:nvPr>
        </p:nvSpPr>
        <p:spPr/>
        <p:txBody>
          <a:bodyPr/>
          <a:lstStyle/>
          <a:p>
            <a:r>
              <a:rPr lang="en-US" altLang="zh-CN" dirty="0"/>
              <a:t>You</a:t>
            </a:r>
            <a:r>
              <a:rPr lang="zh-CN" altLang="en-US" dirty="0"/>
              <a:t> </a:t>
            </a:r>
            <a:r>
              <a:rPr lang="en-US" altLang="zh-CN" dirty="0"/>
              <a:t>Can</a:t>
            </a:r>
            <a:r>
              <a:rPr lang="zh-CN" altLang="en-US" dirty="0"/>
              <a:t> </a:t>
            </a:r>
            <a:r>
              <a:rPr lang="en-US" altLang="zh-CN" dirty="0"/>
              <a:t>Monitor</a:t>
            </a:r>
            <a:r>
              <a:rPr lang="zh-CN" altLang="en-US" dirty="0"/>
              <a:t> </a:t>
            </a:r>
            <a:r>
              <a:rPr lang="en-US" altLang="zh-CN" dirty="0"/>
              <a:t>the</a:t>
            </a:r>
            <a:r>
              <a:rPr lang="zh-CN" altLang="en-US" dirty="0"/>
              <a:t> </a:t>
            </a:r>
            <a:r>
              <a:rPr lang="en-US" altLang="zh-CN" dirty="0"/>
              <a:t>Traffic</a:t>
            </a:r>
            <a:r>
              <a:rPr lang="zh-CN" altLang="en-US" dirty="0"/>
              <a:t> </a:t>
            </a:r>
            <a:r>
              <a:rPr lang="en-US" altLang="zh-CN" dirty="0"/>
              <a:t>in</a:t>
            </a:r>
            <a:r>
              <a:rPr lang="zh-CN" altLang="en-US" dirty="0"/>
              <a:t> </a:t>
            </a:r>
            <a:r>
              <a:rPr lang="en-US" altLang="zh-CN" dirty="0"/>
              <a:t>the</a:t>
            </a:r>
            <a:r>
              <a:rPr lang="zh-CN" altLang="en-US" dirty="0"/>
              <a:t> </a:t>
            </a:r>
            <a:r>
              <a:rPr lang="en-US" altLang="zh-CN" dirty="0"/>
              <a:t>Router</a:t>
            </a:r>
            <a:r>
              <a:rPr lang="zh-CN" altLang="en-US" dirty="0"/>
              <a:t> </a:t>
            </a:r>
            <a:r>
              <a:rPr lang="en-US" altLang="zh-CN" dirty="0"/>
              <a:t>VM</a:t>
            </a:r>
            <a:endParaRPr lang="en-US" dirty="0"/>
          </a:p>
        </p:txBody>
      </p:sp>
      <p:sp>
        <p:nvSpPr>
          <p:cNvPr id="3" name="Content Placeholder 2">
            <a:extLst>
              <a:ext uri="{FF2B5EF4-FFF2-40B4-BE49-F238E27FC236}">
                <a16:creationId xmlns:a16="http://schemas.microsoft.com/office/drawing/2014/main" id="{7D09ABAC-0935-ED76-4755-F98F30FA7CFF}"/>
              </a:ext>
            </a:extLst>
          </p:cNvPr>
          <p:cNvSpPr>
            <a:spLocks noGrp="1"/>
          </p:cNvSpPr>
          <p:nvPr>
            <p:ph idx="1"/>
          </p:nvPr>
        </p:nvSpPr>
        <p:spPr/>
        <p:txBody>
          <a:bodyPr/>
          <a:lstStyle/>
          <a:p>
            <a:pPr marL="0" indent="0">
              <a:buNone/>
            </a:pPr>
            <a:r>
              <a:rPr lang="en-US" altLang="zh-CN" b="1" dirty="0">
                <a:solidFill>
                  <a:srgbClr val="7030A0"/>
                </a:solidFill>
                <a:latin typeface="Abadi MT Condensed Light" panose="020B0306030101010103" pitchFamily="34" charset="77"/>
              </a:rPr>
              <a:t>Run</a:t>
            </a:r>
            <a:r>
              <a:rPr lang="zh-CN" altLang="en-US" dirty="0">
                <a:latin typeface="Abadi MT Condensed Light" panose="020B0306030101010103" pitchFamily="34" charset="77"/>
              </a:rPr>
              <a:t> </a:t>
            </a:r>
            <a:endParaRPr lang="en-US" altLang="zh-CN" dirty="0">
              <a:latin typeface="Abadi MT Condensed Light" panose="020B0306030101010103" pitchFamily="34" charset="77"/>
            </a:endParaRPr>
          </a:p>
          <a:p>
            <a:pPr marL="0" indent="0">
              <a:buNone/>
            </a:pPr>
            <a:r>
              <a:rPr lang="en-US" altLang="zh-CN" dirty="0">
                <a:latin typeface="Abadi MT Condensed Light" panose="020B0306030101010103" pitchFamily="34" charset="77"/>
              </a:rPr>
              <a:t>$:</a:t>
            </a:r>
            <a:r>
              <a:rPr lang="zh-CN" altLang="en-US" dirty="0">
                <a:latin typeface="Abadi MT Condensed Light" panose="020B0306030101010103" pitchFamily="34" charset="77"/>
              </a:rPr>
              <a:t> </a:t>
            </a:r>
            <a:r>
              <a:rPr lang="en-US" dirty="0" err="1">
                <a:latin typeface="Abadi MT Condensed Light" panose="020B0306030101010103" pitchFamily="34" charset="77"/>
              </a:rPr>
              <a:t>tcpdump</a:t>
            </a:r>
            <a:r>
              <a:rPr lang="en-US" dirty="0">
                <a:latin typeface="Abadi MT Condensed Light" panose="020B0306030101010103" pitchFamily="34" charset="77"/>
              </a:rPr>
              <a:t> -s 0 -A '</a:t>
            </a:r>
            <a:r>
              <a:rPr lang="en-US" dirty="0" err="1">
                <a:latin typeface="Abadi MT Condensed Light" panose="020B0306030101010103" pitchFamily="34" charset="77"/>
              </a:rPr>
              <a:t>tcp</a:t>
            </a:r>
            <a:r>
              <a:rPr lang="en-US" dirty="0">
                <a:latin typeface="Abadi MT Condensed Light" panose="020B0306030101010103" pitchFamily="34" charset="77"/>
              </a:rPr>
              <a:t>[((</a:t>
            </a:r>
            <a:r>
              <a:rPr lang="en-US" dirty="0" err="1">
                <a:latin typeface="Abadi MT Condensed Light" panose="020B0306030101010103" pitchFamily="34" charset="77"/>
              </a:rPr>
              <a:t>tcp</a:t>
            </a:r>
            <a:r>
              <a:rPr lang="en-US" dirty="0">
                <a:latin typeface="Abadi MT Condensed Light" panose="020B0306030101010103" pitchFamily="34" charset="77"/>
              </a:rPr>
              <a:t>[12:1] &amp; 0xf0) &gt;&gt; 2):4] = 0x504F5354'</a:t>
            </a:r>
          </a:p>
        </p:txBody>
      </p:sp>
      <p:pic>
        <p:nvPicPr>
          <p:cNvPr id="5" name="Picture 4" descr="Text&#10;&#10;Description automatically generated">
            <a:extLst>
              <a:ext uri="{FF2B5EF4-FFF2-40B4-BE49-F238E27FC236}">
                <a16:creationId xmlns:a16="http://schemas.microsoft.com/office/drawing/2014/main" id="{55D0083E-33C7-1988-C763-B4DF46C6EF71}"/>
              </a:ext>
            </a:extLst>
          </p:cNvPr>
          <p:cNvPicPr>
            <a:picLocks noChangeAspect="1"/>
          </p:cNvPicPr>
          <p:nvPr/>
        </p:nvPicPr>
        <p:blipFill rotWithShape="1">
          <a:blip r:embed="rId2"/>
          <a:srcRect l="2792" t="4780" r="1849" b="6630"/>
          <a:stretch/>
        </p:blipFill>
        <p:spPr>
          <a:xfrm>
            <a:off x="3240289" y="3240290"/>
            <a:ext cx="4553591" cy="2497724"/>
          </a:xfrm>
          <a:prstGeom prst="rect">
            <a:avLst/>
          </a:prstGeom>
        </p:spPr>
      </p:pic>
    </p:spTree>
    <p:extLst>
      <p:ext uri="{BB962C8B-B14F-4D97-AF65-F5344CB8AC3E}">
        <p14:creationId xmlns:p14="http://schemas.microsoft.com/office/powerpoint/2010/main" val="2048517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B104-71AC-495E-45F3-92ED9C99E7C5}"/>
              </a:ext>
            </a:extLst>
          </p:cNvPr>
          <p:cNvSpPr>
            <a:spLocks noGrp="1"/>
          </p:cNvSpPr>
          <p:nvPr>
            <p:ph type="title"/>
          </p:nvPr>
        </p:nvSpPr>
        <p:spPr/>
        <p:txBody>
          <a:bodyPr/>
          <a:lstStyle/>
          <a:p>
            <a:r>
              <a:rPr lang="en-US" altLang="zh-CN" dirty="0"/>
              <a:t>So,</a:t>
            </a:r>
            <a:r>
              <a:rPr lang="zh-CN" altLang="en-US" dirty="0"/>
              <a:t> </a:t>
            </a:r>
            <a:r>
              <a:rPr lang="en-US" altLang="zh-CN" dirty="0"/>
              <a:t>What</a:t>
            </a:r>
            <a:r>
              <a:rPr lang="zh-CN" altLang="en-US" dirty="0"/>
              <a:t> </a:t>
            </a:r>
            <a:r>
              <a:rPr lang="en-US" altLang="zh-CN" dirty="0"/>
              <a:t>Else</a:t>
            </a:r>
            <a:r>
              <a:rPr lang="zh-CN" altLang="en-US" dirty="0"/>
              <a:t> </a:t>
            </a:r>
            <a:r>
              <a:rPr lang="en-US" altLang="zh-CN" dirty="0"/>
              <a:t>Can</a:t>
            </a:r>
            <a:r>
              <a:rPr lang="zh-CN" altLang="en-US" dirty="0"/>
              <a:t> </a:t>
            </a:r>
            <a:r>
              <a:rPr lang="en-US" altLang="zh-CN" dirty="0"/>
              <a:t>We</a:t>
            </a:r>
            <a:r>
              <a:rPr lang="zh-CN" altLang="en-US" dirty="0"/>
              <a:t> </a:t>
            </a:r>
            <a:r>
              <a:rPr lang="en-US" altLang="zh-CN" dirty="0"/>
              <a:t>Do?</a:t>
            </a:r>
            <a:endParaRPr lang="en-US" dirty="0"/>
          </a:p>
        </p:txBody>
      </p:sp>
      <p:sp>
        <p:nvSpPr>
          <p:cNvPr id="3" name="Content Placeholder 2">
            <a:extLst>
              <a:ext uri="{FF2B5EF4-FFF2-40B4-BE49-F238E27FC236}">
                <a16:creationId xmlns:a16="http://schemas.microsoft.com/office/drawing/2014/main" id="{ACAD5195-3FC7-521D-6CAB-96CF038EBC48}"/>
              </a:ext>
            </a:extLst>
          </p:cNvPr>
          <p:cNvSpPr>
            <a:spLocks noGrp="1"/>
          </p:cNvSpPr>
          <p:nvPr>
            <p:ph idx="1"/>
          </p:nvPr>
        </p:nvSpPr>
        <p:spPr/>
        <p:txBody>
          <a:bodyPr/>
          <a:lstStyle/>
          <a:p>
            <a:pPr marL="0" indent="0">
              <a:buNone/>
            </a:pPr>
            <a:r>
              <a:rPr lang="en-US" altLang="zh-CN" b="1" dirty="0">
                <a:latin typeface="Abadi MT Condensed Light" panose="020B0306030101010103" pitchFamily="34" charset="77"/>
              </a:rPr>
              <a:t>The</a:t>
            </a:r>
            <a:r>
              <a:rPr lang="zh-CN" altLang="en-US" b="1" dirty="0">
                <a:latin typeface="Abadi MT Condensed Light" panose="020B0306030101010103" pitchFamily="34" charset="77"/>
              </a:rPr>
              <a:t> </a:t>
            </a:r>
            <a:r>
              <a:rPr lang="en-US" altLang="zh-CN" b="1" dirty="0">
                <a:latin typeface="Abadi MT Condensed Light" panose="020B0306030101010103" pitchFamily="34" charset="77"/>
              </a:rPr>
              <a:t>SQL</a:t>
            </a:r>
            <a:r>
              <a:rPr lang="zh-CN" altLang="en-US" b="1" dirty="0">
                <a:latin typeface="Abadi MT Condensed Light" panose="020B0306030101010103" pitchFamily="34" charset="77"/>
              </a:rPr>
              <a:t> </a:t>
            </a:r>
            <a:r>
              <a:rPr lang="en-US" altLang="zh-CN" b="1" dirty="0">
                <a:latin typeface="Abadi MT Condensed Light" panose="020B0306030101010103" pitchFamily="34" charset="77"/>
              </a:rPr>
              <a:t>Injection</a:t>
            </a:r>
            <a:r>
              <a:rPr lang="zh-CN" altLang="en-US" b="1" dirty="0">
                <a:latin typeface="Abadi MT Condensed Light" panose="020B0306030101010103" pitchFamily="34" charset="77"/>
              </a:rPr>
              <a:t> </a:t>
            </a:r>
            <a:r>
              <a:rPr lang="en-US" altLang="zh-CN" b="1" dirty="0">
                <a:latin typeface="Abadi MT Condensed Light" panose="020B0306030101010103" pitchFamily="34" charset="77"/>
              </a:rPr>
              <a:t>Attack</a:t>
            </a:r>
            <a:r>
              <a:rPr lang="zh-CN" altLang="en-US" b="1" dirty="0">
                <a:latin typeface="Abadi MT Condensed Light" panose="020B0306030101010103" pitchFamily="34" charset="77"/>
              </a:rPr>
              <a:t> </a:t>
            </a:r>
            <a:r>
              <a:rPr lang="en-US" altLang="zh-CN" b="1" dirty="0">
                <a:latin typeface="Abadi MT Condensed Light" panose="020B0306030101010103" pitchFamily="34" charset="77"/>
              </a:rPr>
              <a:t>in</a:t>
            </a:r>
            <a:r>
              <a:rPr lang="zh-CN" altLang="en-US" b="1" dirty="0">
                <a:latin typeface="Abadi MT Condensed Light" panose="020B0306030101010103" pitchFamily="34" charset="77"/>
              </a:rPr>
              <a:t> </a:t>
            </a:r>
            <a:r>
              <a:rPr lang="en-US" altLang="zh-CN" b="1" dirty="0">
                <a:latin typeface="Abadi MT Condensed Light" panose="020B0306030101010103" pitchFamily="34" charset="77"/>
              </a:rPr>
              <a:t>Our</a:t>
            </a:r>
            <a:r>
              <a:rPr lang="zh-CN" altLang="en-US" b="1" dirty="0">
                <a:latin typeface="Abadi MT Condensed Light" panose="020B0306030101010103" pitchFamily="34" charset="77"/>
              </a:rPr>
              <a:t> </a:t>
            </a:r>
            <a:r>
              <a:rPr lang="en-US" altLang="zh-CN" b="1" dirty="0">
                <a:latin typeface="Abadi MT Condensed Light" panose="020B0306030101010103" pitchFamily="34" charset="77"/>
              </a:rPr>
              <a:t>Example</a:t>
            </a:r>
            <a:r>
              <a:rPr lang="zh-CN" altLang="en-US" b="1" dirty="0">
                <a:latin typeface="Abadi MT Condensed Light" panose="020B0306030101010103" pitchFamily="34" charset="77"/>
              </a:rPr>
              <a:t> </a:t>
            </a:r>
            <a:r>
              <a:rPr lang="en-US" altLang="zh-CN" b="1" dirty="0">
                <a:latin typeface="Abadi MT Condensed Light" panose="020B0306030101010103" pitchFamily="34" charset="77"/>
              </a:rPr>
              <a:t>is</a:t>
            </a:r>
            <a:r>
              <a:rPr lang="zh-CN" altLang="en-US" b="1" dirty="0">
                <a:latin typeface="Abadi MT Condensed Light" panose="020B0306030101010103" pitchFamily="34" charset="77"/>
              </a:rPr>
              <a:t> </a:t>
            </a:r>
            <a:r>
              <a:rPr lang="en-US" altLang="zh-CN" b="1" dirty="0">
                <a:latin typeface="Abadi MT Condensed Light" panose="020B0306030101010103" pitchFamily="34" charset="77"/>
              </a:rPr>
              <a:t>an</a:t>
            </a:r>
            <a:r>
              <a:rPr lang="zh-CN" altLang="en-US" b="1" dirty="0">
                <a:latin typeface="Abadi MT Condensed Light" panose="020B0306030101010103" pitchFamily="34" charset="77"/>
              </a:rPr>
              <a:t> </a:t>
            </a:r>
            <a:r>
              <a:rPr lang="en-US" altLang="zh-CN" b="1" dirty="0">
                <a:solidFill>
                  <a:srgbClr val="7030A0"/>
                </a:solidFill>
                <a:latin typeface="Abadi MT Condensed Light" panose="020B0306030101010103" pitchFamily="34" charset="77"/>
              </a:rPr>
              <a:t>Intrusion</a:t>
            </a:r>
          </a:p>
          <a:p>
            <a:r>
              <a:rPr lang="en-US" altLang="zh-CN" sz="2000" dirty="0">
                <a:latin typeface="Abadi MT Condensed Light" panose="020B0306030101010103" pitchFamily="34" charset="77"/>
              </a:rPr>
              <a:t>Attempts</a:t>
            </a:r>
            <a:r>
              <a:rPr lang="en-US" altLang="en-US" sz="2000" dirty="0">
                <a:latin typeface="Abadi MT Condensed Light" panose="020B0306030101010103" pitchFamily="34" charset="77"/>
              </a:rPr>
              <a:t> to break into or misuse </a:t>
            </a:r>
            <a:r>
              <a:rPr lang="en-US" altLang="zh-CN" sz="2000" dirty="0">
                <a:latin typeface="Abadi MT Condensed Light" panose="020B0306030101010103" pitchFamily="34" charset="77"/>
              </a:rPr>
              <a:t>the</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target</a:t>
            </a:r>
            <a:r>
              <a:rPr lang="en-US" altLang="en-US" sz="2000" dirty="0">
                <a:latin typeface="Abadi MT Condensed Light" panose="020B0306030101010103" pitchFamily="34" charset="77"/>
              </a:rPr>
              <a:t> syste</a:t>
            </a:r>
            <a:r>
              <a:rPr lang="en-US" altLang="zh-CN" sz="2000" dirty="0">
                <a:latin typeface="Abadi MT Condensed Light" panose="020B0306030101010103" pitchFamily="34" charset="77"/>
              </a:rPr>
              <a:t>m</a:t>
            </a:r>
          </a:p>
          <a:p>
            <a:r>
              <a:rPr lang="en-US" altLang="en-US" sz="2000" dirty="0">
                <a:latin typeface="Abadi MT Condensed Light" panose="020B0306030101010103" pitchFamily="34" charset="77"/>
              </a:rPr>
              <a:t>Intruders may be from outside the network or legitimate users of the network</a:t>
            </a:r>
          </a:p>
          <a:p>
            <a:r>
              <a:rPr lang="en-US" altLang="en-US" sz="2000" dirty="0">
                <a:latin typeface="Abadi MT Condensed Light" panose="020B0306030101010103" pitchFamily="34" charset="77"/>
              </a:rPr>
              <a:t>Intrusion can be a physical, system or remote intrusion</a:t>
            </a:r>
          </a:p>
          <a:p>
            <a:r>
              <a:rPr lang="en-US" altLang="zh-CN" sz="2000" dirty="0">
                <a:latin typeface="Abadi MT Condensed Light" panose="020B0306030101010103" pitchFamily="34" charset="77"/>
              </a:rPr>
              <a:t>Different</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ways</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to</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intrude</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[by</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exploiting</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security</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holes</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in</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the</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system]</a:t>
            </a:r>
          </a:p>
          <a:p>
            <a:pPr lvl="1"/>
            <a:r>
              <a:rPr lang="en-US" altLang="zh-CN" sz="2000" dirty="0">
                <a:latin typeface="Abadi MT Condensed Light" panose="020B0306030101010103" pitchFamily="34" charset="77"/>
              </a:rPr>
              <a:t>Code</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injections</a:t>
            </a:r>
            <a:endParaRPr lang="en-US" altLang="en-US" sz="2000" dirty="0">
              <a:latin typeface="Abadi MT Condensed Light" panose="020B0306030101010103" pitchFamily="34" charset="77"/>
            </a:endParaRPr>
          </a:p>
          <a:p>
            <a:pPr lvl="1"/>
            <a:r>
              <a:rPr lang="en-US" altLang="en-US" sz="2000" dirty="0">
                <a:latin typeface="Abadi MT Condensed Light" panose="020B0306030101010103" pitchFamily="34" charset="77"/>
              </a:rPr>
              <a:t>Buffer overflows</a:t>
            </a:r>
          </a:p>
          <a:p>
            <a:pPr lvl="1"/>
            <a:r>
              <a:rPr lang="en-US" altLang="zh-CN" sz="2000" dirty="0">
                <a:latin typeface="Abadi MT Condensed Light" panose="020B0306030101010103" pitchFamily="34" charset="77"/>
              </a:rPr>
              <a:t>Race</a:t>
            </a:r>
            <a:r>
              <a:rPr lang="zh-CN" altLang="en-US" sz="2000" dirty="0">
                <a:latin typeface="Abadi MT Condensed Light" panose="020B0306030101010103" pitchFamily="34" charset="77"/>
              </a:rPr>
              <a:t> </a:t>
            </a:r>
            <a:r>
              <a:rPr lang="en-US" altLang="zh-CN" sz="2000" dirty="0">
                <a:latin typeface="Abadi MT Condensed Light" panose="020B0306030101010103" pitchFamily="34" charset="77"/>
              </a:rPr>
              <a:t>conditions</a:t>
            </a:r>
          </a:p>
          <a:p>
            <a:pPr lvl="1"/>
            <a:r>
              <a:rPr lang="en-US" altLang="zh-CN" sz="2000" dirty="0">
                <a:latin typeface="Abadi MT Condensed Light" panose="020B0306030101010103" pitchFamily="34" charset="77"/>
              </a:rPr>
              <a:t>…</a:t>
            </a:r>
            <a:endParaRPr lang="en-US" altLang="en-US" sz="2000" dirty="0">
              <a:latin typeface="Abadi MT Condensed Light" panose="020B0306030101010103" pitchFamily="34" charset="77"/>
            </a:endParaRPr>
          </a:p>
          <a:p>
            <a:pPr lvl="1"/>
            <a:endParaRPr lang="en-US" altLang="en-US" sz="2000" dirty="0">
              <a:latin typeface="Abadi MT Condensed Light" panose="020B0306030101010103" pitchFamily="34" charset="77"/>
            </a:endParaRPr>
          </a:p>
        </p:txBody>
      </p:sp>
    </p:spTree>
    <p:extLst>
      <p:ext uri="{BB962C8B-B14F-4D97-AF65-F5344CB8AC3E}">
        <p14:creationId xmlns:p14="http://schemas.microsoft.com/office/powerpoint/2010/main" val="385178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D9F7-99F0-3961-68D8-3C7CD2245015}"/>
              </a:ext>
            </a:extLst>
          </p:cNvPr>
          <p:cNvSpPr>
            <a:spLocks noGrp="1"/>
          </p:cNvSpPr>
          <p:nvPr>
            <p:ph type="title"/>
          </p:nvPr>
        </p:nvSpPr>
        <p:spPr/>
        <p:txBody>
          <a:bodyPr/>
          <a:lstStyle/>
          <a:p>
            <a:r>
              <a:rPr lang="en-US" altLang="zh-CN" dirty="0"/>
              <a:t>Intrusion</a:t>
            </a:r>
            <a:r>
              <a:rPr lang="zh-CN" altLang="en-US" dirty="0"/>
              <a:t> </a:t>
            </a:r>
            <a:r>
              <a:rPr lang="en-US" altLang="zh-CN" dirty="0"/>
              <a:t>Detection</a:t>
            </a:r>
            <a:r>
              <a:rPr lang="zh-CN" altLang="en-US" dirty="0"/>
              <a:t> </a:t>
            </a:r>
            <a:r>
              <a:rPr lang="en-US" altLang="zh-CN" dirty="0"/>
              <a:t>Systems</a:t>
            </a:r>
            <a:endParaRPr lang="en-US" dirty="0"/>
          </a:p>
        </p:txBody>
      </p:sp>
      <p:sp>
        <p:nvSpPr>
          <p:cNvPr id="3" name="Content Placeholder 2">
            <a:extLst>
              <a:ext uri="{FF2B5EF4-FFF2-40B4-BE49-F238E27FC236}">
                <a16:creationId xmlns:a16="http://schemas.microsoft.com/office/drawing/2014/main" id="{70D560E5-12FC-E616-4850-7FE5203D752A}"/>
              </a:ext>
            </a:extLst>
          </p:cNvPr>
          <p:cNvSpPr>
            <a:spLocks noGrp="1"/>
          </p:cNvSpPr>
          <p:nvPr>
            <p:ph idx="1"/>
          </p:nvPr>
        </p:nvSpPr>
        <p:spPr/>
        <p:txBody>
          <a:bodyPr/>
          <a:lstStyle/>
          <a:p>
            <a:pPr marL="0" indent="0">
              <a:buNone/>
            </a:pPr>
            <a:r>
              <a:rPr lang="en-US" altLang="en-US" sz="3200" dirty="0">
                <a:latin typeface="Abadi MT Condensed Light" panose="020B0306030101010103" pitchFamily="34" charset="77"/>
              </a:rPr>
              <a:t>Intrusion Detection Systems look for attack signatures, which are specific patterns that usually indicate malicious or suspicious intent</a:t>
            </a:r>
          </a:p>
          <a:p>
            <a:r>
              <a:rPr lang="en-US" altLang="en-US" dirty="0">
                <a:latin typeface="Abadi MT Condensed Light" panose="020B0306030101010103" pitchFamily="34" charset="77"/>
              </a:rPr>
              <a:t>anomaly </a:t>
            </a:r>
            <a:r>
              <a:rPr lang="en-US" altLang="zh-CN" dirty="0">
                <a:latin typeface="Abadi MT Condensed Light" panose="020B0306030101010103" pitchFamily="34" charset="77"/>
              </a:rPr>
              <a:t>based</a:t>
            </a:r>
            <a:endParaRPr lang="en-US" altLang="en-US" dirty="0">
              <a:latin typeface="Abadi MT Condensed Light" panose="020B0306030101010103" pitchFamily="34" charset="77"/>
            </a:endParaRPr>
          </a:p>
          <a:p>
            <a:r>
              <a:rPr lang="en-US" altLang="en-US" dirty="0">
                <a:latin typeface="Abadi MT Condensed Light" panose="020B0306030101010103" pitchFamily="34" charset="77"/>
              </a:rPr>
              <a:t>signature based</a:t>
            </a:r>
          </a:p>
          <a:p>
            <a:r>
              <a:rPr lang="en-US" altLang="en-US" dirty="0">
                <a:latin typeface="Abadi MT Condensed Light" panose="020B0306030101010103" pitchFamily="34" charset="77"/>
              </a:rPr>
              <a:t>host based</a:t>
            </a:r>
          </a:p>
          <a:p>
            <a:r>
              <a:rPr lang="en-US" altLang="en-US" dirty="0">
                <a:latin typeface="Abadi MT Condensed Light" panose="020B0306030101010103" pitchFamily="34" charset="77"/>
              </a:rPr>
              <a:t>network based</a:t>
            </a:r>
          </a:p>
        </p:txBody>
      </p:sp>
    </p:spTree>
    <p:extLst>
      <p:ext uri="{BB962C8B-B14F-4D97-AF65-F5344CB8AC3E}">
        <p14:creationId xmlns:p14="http://schemas.microsoft.com/office/powerpoint/2010/main" val="310394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8A17DB8-67B4-9026-5858-D2183C13C8BB}"/>
              </a:ext>
            </a:extLst>
          </p:cNvPr>
          <p:cNvSpPr>
            <a:spLocks noGrp="1" noChangeArrowheads="1"/>
          </p:cNvSpPr>
          <p:nvPr>
            <p:ph type="title"/>
          </p:nvPr>
        </p:nvSpPr>
        <p:spPr/>
        <p:txBody>
          <a:bodyPr/>
          <a:lstStyle/>
          <a:p>
            <a:r>
              <a:rPr lang="en-US" altLang="en-US" dirty="0">
                <a:latin typeface="Abadi MT Condensed Light" panose="020B0306030101010103" pitchFamily="34" charset="77"/>
              </a:rPr>
              <a:t>Anomaly based IDS</a:t>
            </a:r>
          </a:p>
        </p:txBody>
      </p:sp>
      <p:sp>
        <p:nvSpPr>
          <p:cNvPr id="3075" name="Rectangle 3">
            <a:extLst>
              <a:ext uri="{FF2B5EF4-FFF2-40B4-BE49-F238E27FC236}">
                <a16:creationId xmlns:a16="http://schemas.microsoft.com/office/drawing/2014/main" id="{E452B743-37C9-F05F-D0FD-70C12BA7D627}"/>
              </a:ext>
            </a:extLst>
          </p:cNvPr>
          <p:cNvSpPr>
            <a:spLocks noGrp="1" noChangeArrowheads="1"/>
          </p:cNvSpPr>
          <p:nvPr>
            <p:ph type="body" idx="1"/>
          </p:nvPr>
        </p:nvSpPr>
        <p:spPr/>
        <p:txBody>
          <a:bodyPr/>
          <a:lstStyle/>
          <a:p>
            <a:r>
              <a:rPr lang="en-US" altLang="en-US" dirty="0">
                <a:latin typeface="Abadi MT Condensed Light" panose="020B0306030101010103" pitchFamily="34" charset="77"/>
              </a:rPr>
              <a:t>This IDS models the normal usage of the network as a noise characterization.</a:t>
            </a:r>
          </a:p>
          <a:p>
            <a:r>
              <a:rPr lang="en-US" altLang="en-US" dirty="0">
                <a:latin typeface="Abadi MT Condensed Light" panose="020B0306030101010103" pitchFamily="34" charset="77"/>
              </a:rPr>
              <a:t>Anything distinct from the noise is assumed to be an intrusion activity.</a:t>
            </a:r>
          </a:p>
          <a:p>
            <a:pPr lvl="1"/>
            <a:r>
              <a:rPr lang="en-US" altLang="en-US" dirty="0" err="1">
                <a:latin typeface="Abadi MT Condensed Light" panose="020B0306030101010103" pitchFamily="34" charset="77"/>
              </a:rPr>
              <a:t>E.g</a:t>
            </a:r>
            <a:r>
              <a:rPr lang="en-US" altLang="en-US" dirty="0">
                <a:latin typeface="Abadi MT Condensed Light" panose="020B0306030101010103" pitchFamily="34" charset="77"/>
              </a:rPr>
              <a:t> flooding a host with lots of packet.</a:t>
            </a:r>
          </a:p>
          <a:p>
            <a:r>
              <a:rPr lang="en-US" altLang="en-US" dirty="0">
                <a:latin typeface="Abadi MT Condensed Light" panose="020B0306030101010103" pitchFamily="34" charset="77"/>
              </a:rPr>
              <a:t>The primary strength is its ability to recognize novel attacks.</a:t>
            </a:r>
          </a:p>
          <a:p>
            <a:endParaRPr lang="en-US" altLang="en-US" dirty="0">
              <a:latin typeface="Abadi MT Condensed Light" panose="020B0306030101010103" pitchFamily="34" charset="7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B0B23A5-AD19-E2B9-43C4-C4D421F32318}"/>
              </a:ext>
            </a:extLst>
          </p:cNvPr>
          <p:cNvSpPr>
            <a:spLocks noGrp="1" noChangeArrowheads="1"/>
          </p:cNvSpPr>
          <p:nvPr>
            <p:ph type="title"/>
          </p:nvPr>
        </p:nvSpPr>
        <p:spPr/>
        <p:txBody>
          <a:bodyPr/>
          <a:lstStyle/>
          <a:p>
            <a:r>
              <a:rPr lang="en-US" altLang="en-US">
                <a:latin typeface="Abadi MT Condensed Light" panose="020B0306030101010103" pitchFamily="34" charset="77"/>
              </a:rPr>
              <a:t>Drawbacks of Anomaly detection IDS</a:t>
            </a:r>
          </a:p>
        </p:txBody>
      </p:sp>
      <p:sp>
        <p:nvSpPr>
          <p:cNvPr id="4099" name="Rectangle 3">
            <a:extLst>
              <a:ext uri="{FF2B5EF4-FFF2-40B4-BE49-F238E27FC236}">
                <a16:creationId xmlns:a16="http://schemas.microsoft.com/office/drawing/2014/main" id="{E99F13EC-16E1-005D-FA5D-C0C7374F6002}"/>
              </a:ext>
            </a:extLst>
          </p:cNvPr>
          <p:cNvSpPr>
            <a:spLocks noGrp="1" noChangeArrowheads="1"/>
          </p:cNvSpPr>
          <p:nvPr>
            <p:ph type="body" idx="1"/>
          </p:nvPr>
        </p:nvSpPr>
        <p:spPr>
          <a:xfrm>
            <a:off x="838199" y="1825625"/>
            <a:ext cx="11040533" cy="4351338"/>
          </a:xfrm>
        </p:spPr>
        <p:txBody>
          <a:bodyPr/>
          <a:lstStyle/>
          <a:p>
            <a:r>
              <a:rPr lang="en-US" altLang="en-US" dirty="0">
                <a:latin typeface="Abadi MT Condensed Light" panose="020B0306030101010103" pitchFamily="34" charset="77"/>
              </a:rPr>
              <a:t>Assumes that intrusions will be accompanied by manifestations that are sufficiently unusual so as to permit detection.</a:t>
            </a:r>
          </a:p>
          <a:p>
            <a:r>
              <a:rPr lang="en-US" altLang="en-US" dirty="0">
                <a:latin typeface="Abadi MT Condensed Light" panose="020B0306030101010103" pitchFamily="34" charset="77"/>
              </a:rPr>
              <a:t>These generate many false alarms and hence compromise the effectiveness of the IDS.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2244</TotalTime>
  <Words>2208</Words>
  <Application>Microsoft Macintosh PowerPoint</Application>
  <PresentationFormat>Widescreen</PresentationFormat>
  <Paragraphs>290</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Abadi MT Condensed Light</vt:lpstr>
      <vt:lpstr>Arial</vt:lpstr>
      <vt:lpstr>Calibri</vt:lpstr>
      <vt:lpstr>Calibri Light</vt:lpstr>
      <vt:lpstr>Courier New</vt:lpstr>
      <vt:lpstr>Office Theme</vt:lpstr>
      <vt:lpstr>Security Operations: Intrusion Detection Systems CS-6967 Security Operations Jun Xu Fall 2022  Credits of some slides belong to:  Martin Roesch @ Sourcefire Inc. Arun Hodigere @ UT Dallas</vt:lpstr>
      <vt:lpstr>Recap of Security Operations: Firewalls</vt:lpstr>
      <vt:lpstr>An Example Where Firewalls Cannot Help</vt:lpstr>
      <vt:lpstr>Attack Results</vt:lpstr>
      <vt:lpstr>You Can Monitor the Traffic in the Router VM</vt:lpstr>
      <vt:lpstr>So, What Else Can We Do?</vt:lpstr>
      <vt:lpstr>Intrusion Detection Systems</vt:lpstr>
      <vt:lpstr>Anomaly based IDS</vt:lpstr>
      <vt:lpstr>Drawbacks of Anomaly detection IDS</vt:lpstr>
      <vt:lpstr>Signature based IDS</vt:lpstr>
      <vt:lpstr>Signature based IDS (contd.)</vt:lpstr>
      <vt:lpstr>Drawbacks of Signature based IDS</vt:lpstr>
      <vt:lpstr>Host based IDS</vt:lpstr>
      <vt:lpstr>Drawbacks of the host based IDS</vt:lpstr>
      <vt:lpstr>Strengths of the host based IDS</vt:lpstr>
      <vt:lpstr>Network based IDS</vt:lpstr>
      <vt:lpstr>Strengths of Network based IDS</vt:lpstr>
      <vt:lpstr>Our Focus: Snort</vt:lpstr>
      <vt:lpstr>Snort “Metrics”</vt:lpstr>
      <vt:lpstr>Detection Engine</vt:lpstr>
      <vt:lpstr>Using Snort</vt:lpstr>
      <vt:lpstr>Using Snort – Sniffer Mode</vt:lpstr>
      <vt:lpstr>What Do The Packet Dumps Look Like?</vt:lpstr>
      <vt:lpstr>Packet Logger Mode</vt:lpstr>
      <vt:lpstr>NIDS Mode</vt:lpstr>
      <vt:lpstr>Snort Rules</vt:lpstr>
      <vt:lpstr>Snort Rules</vt:lpstr>
      <vt:lpstr>Snort Rules</vt:lpstr>
      <vt:lpstr>Configure snort on our Web Server </vt:lpstr>
      <vt:lpstr>Add A Rule to Detect the SQL Injection</vt:lpstr>
      <vt:lpstr>Other Built-in Snort Rules</vt:lpstr>
      <vt:lpstr>Snort Architecture</vt:lpstr>
      <vt:lpstr>Data Flow</vt:lpstr>
      <vt:lpstr>Detection Engine: Rules</vt:lpstr>
      <vt:lpstr>Detection Engine: Internal Representation</vt:lpstr>
      <vt:lpstr>Detection Engine: Fully Populated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CS-6967 Security Operations Jun Xu Fall 2022</dc:title>
  <dc:creator>Jun Xu</dc:creator>
  <cp:lastModifiedBy>Jun Xu</cp:lastModifiedBy>
  <cp:revision>507</cp:revision>
  <dcterms:created xsi:type="dcterms:W3CDTF">2022-08-21T20:32:23Z</dcterms:created>
  <dcterms:modified xsi:type="dcterms:W3CDTF">2022-09-12T17:44:45Z</dcterms:modified>
</cp:coreProperties>
</file>