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48"/>
  </p:notesMasterIdLst>
  <p:sldIdLst>
    <p:sldId id="256" r:id="rId2"/>
    <p:sldId id="303" r:id="rId3"/>
    <p:sldId id="304" r:id="rId4"/>
    <p:sldId id="263" r:id="rId5"/>
    <p:sldId id="265" r:id="rId6"/>
    <p:sldId id="264" r:id="rId7"/>
    <p:sldId id="306" r:id="rId8"/>
    <p:sldId id="305" r:id="rId9"/>
    <p:sldId id="257" r:id="rId10"/>
    <p:sldId id="258" r:id="rId11"/>
    <p:sldId id="259" r:id="rId12"/>
    <p:sldId id="260" r:id="rId13"/>
    <p:sldId id="261" r:id="rId14"/>
    <p:sldId id="262" r:id="rId15"/>
    <p:sldId id="307" r:id="rId16"/>
    <p:sldId id="266" r:id="rId17"/>
    <p:sldId id="267" r:id="rId18"/>
    <p:sldId id="268" r:id="rId19"/>
    <p:sldId id="309" r:id="rId20"/>
    <p:sldId id="310" r:id="rId21"/>
    <p:sldId id="269" r:id="rId22"/>
    <p:sldId id="308" r:id="rId23"/>
    <p:sldId id="271" r:id="rId24"/>
    <p:sldId id="311" r:id="rId25"/>
    <p:sldId id="274" r:id="rId26"/>
    <p:sldId id="276" r:id="rId27"/>
    <p:sldId id="275" r:id="rId28"/>
    <p:sldId id="292" r:id="rId29"/>
    <p:sldId id="293" r:id="rId30"/>
    <p:sldId id="294" r:id="rId31"/>
    <p:sldId id="295" r:id="rId32"/>
    <p:sldId id="281" r:id="rId33"/>
    <p:sldId id="283" r:id="rId34"/>
    <p:sldId id="282" r:id="rId35"/>
    <p:sldId id="298" r:id="rId36"/>
    <p:sldId id="299" r:id="rId37"/>
    <p:sldId id="301" r:id="rId38"/>
    <p:sldId id="300" r:id="rId39"/>
    <p:sldId id="284" r:id="rId40"/>
    <p:sldId id="285" r:id="rId41"/>
    <p:sldId id="296" r:id="rId42"/>
    <p:sldId id="297" r:id="rId43"/>
    <p:sldId id="302" r:id="rId44"/>
    <p:sldId id="272" r:id="rId45"/>
    <p:sldId id="273" r:id="rId46"/>
    <p:sldId id="28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8" autoAdjust="0"/>
    <p:restoredTop sz="93333"/>
  </p:normalViewPr>
  <p:slideViewPr>
    <p:cSldViewPr snapToGrid="0">
      <p:cViewPr varScale="1">
        <p:scale>
          <a:sx n="211" d="100"/>
          <a:sy n="211" d="100"/>
        </p:scale>
        <p:origin x="38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ster%27s_degree" TargetMode="External"/><Relationship Id="rId13" Type="http://schemas.openxmlformats.org/officeDocument/2006/relationships/hyperlink" Target="https://en.wikipedia.org/wiki/Dennis_Ritchie" TargetMode="External"/><Relationship Id="rId18" Type="http://schemas.openxmlformats.org/officeDocument/2006/relationships/hyperlink" Target="https://en.wikipedia.org/wiki/Operating_system" TargetMode="External"/><Relationship Id="rId3" Type="http://schemas.openxmlformats.org/officeDocument/2006/relationships/hyperlink" Target="https://en.wikipedia.org/w/index.php?title=Ken_Thompson&amp;action=edit&amp;section=3&amp;editintro=Template:BLP_editintro" TargetMode="External"/><Relationship Id="rId7" Type="http://schemas.openxmlformats.org/officeDocument/2006/relationships/hyperlink" Target="https://en.wikipedia.org/wiki/Bachelor_of_Science" TargetMode="External"/><Relationship Id="rId12" Type="http://schemas.openxmlformats.org/officeDocument/2006/relationships/hyperlink" Target="https://en.wikipedia.org/wiki/Ken_Thompson#cite_note-2" TargetMode="External"/><Relationship Id="rId17" Type="http://schemas.openxmlformats.org/officeDocument/2006/relationships/hyperlink" Target="https://en.wikipedia.org/wiki/Ken_Thompson#cite_note-BL-6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s://en.wikipedia.org/wiki/Space_Travel_(video_game)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Unix" TargetMode="External"/><Relationship Id="rId11" Type="http://schemas.openxmlformats.org/officeDocument/2006/relationships/hyperlink" Target="https://en.wikipedia.org/wiki/Elwyn_Berlekamp" TargetMode="External"/><Relationship Id="rId5" Type="http://schemas.openxmlformats.org/officeDocument/2006/relationships/hyperlink" Target="https://en.wikipedia.org/wiki/PDP-7" TargetMode="External"/><Relationship Id="rId15" Type="http://schemas.openxmlformats.org/officeDocument/2006/relationships/hyperlink" Target="https://en.wikipedia.org/wiki/Ken_Thompson#cite_note-3" TargetMode="External"/><Relationship Id="rId10" Type="http://schemas.openxmlformats.org/officeDocument/2006/relationships/hyperlink" Target="https://en.wikipedia.org/wiki/University_of_California,_Berkeley" TargetMode="External"/><Relationship Id="rId4" Type="http://schemas.openxmlformats.org/officeDocument/2006/relationships/hyperlink" Target="https://en.wikipedia.org/wiki/Digital_Equipment_Corporation" TargetMode="External"/><Relationship Id="rId9" Type="http://schemas.openxmlformats.org/officeDocument/2006/relationships/hyperlink" Target="https://en.wikipedia.org/wiki/Computer_Engineering" TargetMode="External"/><Relationship Id="rId14" Type="http://schemas.openxmlformats.org/officeDocument/2006/relationships/hyperlink" Target="https://en.wikipedia.org/wiki/Bell_Labs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DP-7#cite_note-liinfopdp7-1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DP-7#cite_note-7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43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1960s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dit section: 1960s"/>
              </a:rPr>
              <a:t>edit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gital Equipment Corporation"/>
              </a:rPr>
              <a:t>DEC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DP-7"/>
              </a:rPr>
              <a:t>PDP-7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used for initial work on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Unix"/>
              </a:rPr>
              <a:t>Unix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Thompson received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achelor of Science"/>
              </a:rPr>
              <a:t>Bachelor of Science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1965 and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Master's degree"/>
              </a:rPr>
              <a:t>Master's degree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1966, both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Computer Engineering"/>
              </a:rPr>
              <a:t>Electrical Engineering and Computer Science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from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University of California, Berkeley"/>
              </a:rPr>
              <a:t>University of California, Berkeley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his master's thesis advisor was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Elwyn Berlekamp"/>
              </a:rPr>
              <a:t>Elwyn Berlekamp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[2]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Thompson with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Dennis Ritchie"/>
              </a:rPr>
              <a:t>Dennis Ritchie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(right)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Thompson was hired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Bell Labs"/>
              </a:rPr>
              <a:t>Bell Labs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1966.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[3]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1960s at Bell Labs, Thompson created a video game called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Space Travel (video game)"/>
              </a:rPr>
              <a:t>Space Travel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order to go on playing the game, Thompson found an old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DP-7"/>
              </a:rPr>
              <a:t>PDP-7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machine and rewrote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 Travel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it.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[6]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Eventually, the tools developed by Thompson became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Unix"/>
              </a:rPr>
              <a:t>Unix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Operating system"/>
              </a:rPr>
              <a:t>operating system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Around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calculation…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billion instructions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standard memory capacity is 4K words (9 KB) but expandable up to 64K words (144 KB).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[1]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PDP-7 weighed about 1,100 pounds (500 kg).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[7]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Minicomputer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altLang="zh-CN" dirty="0"/>
              <a:t>0.2</a:t>
            </a:r>
            <a:r>
              <a:rPr lang="zh-CN" altLang="en-US" dirty="0"/>
              <a:t> </a:t>
            </a:r>
            <a:r>
              <a:rPr lang="en-US" altLang="zh-CN" dirty="0"/>
              <a:t>million</a:t>
            </a:r>
            <a:r>
              <a:rPr lang="zh-CN" altLang="en-US" dirty="0"/>
              <a:t> </a:t>
            </a:r>
            <a:r>
              <a:rPr lang="en-US" altLang="zh-CN" dirty="0"/>
              <a:t>addition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1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languages were used to build </a:t>
            </a:r>
            <a:r>
              <a:rPr lang="en-US" baseline="0" dirty="0" err="1"/>
              <a:t>Oses</a:t>
            </a:r>
            <a:r>
              <a:rPr lang="en-US" baseline="0" dirty="0"/>
              <a:t> before UNIX.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20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35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78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ED23049-560D-3E4B-BFEB-3F879DB7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8795C42-9DAE-AD4B-80E1-82E8DEEA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634F8CB-7D03-4E46-9136-ACCEADFE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FFC5-336C-A347-A332-50960C85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C575C-66F4-934A-9382-BF5A6C65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641EC-CF54-6148-B705-9CD697E3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D8C2-C8DE-B843-AF8B-2052124C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6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435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4"/>
            <a:ext cx="3703320" cy="4435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CS-392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1248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509623"/>
            <a:ext cx="8798943" cy="47100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EAFD4-D977-044A-84B9-475FD356E43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  <p:sldLayoutId id="2147484643" r:id="rId12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it.instructure.com/courses/29609/files/4510513/download?wrap=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rcit.stevens.edu/wiki/index.php/Linux_Lab" TargetMode="External"/><Relationship Id="rId2" Type="http://schemas.openxmlformats.org/officeDocument/2006/relationships/hyperlink" Target="http://sit.teamdynamix.com/TDClient/Requests/ServiceDet?ID=823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it.instructure.com/courses/29609/files/4510513/download?wrap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.instructure.com/courses/29609/pages/syllabus" TargetMode="External"/><Relationship Id="rId2" Type="http://schemas.openxmlformats.org/officeDocument/2006/relationships/hyperlink" Target="https://sit.instructure.com/courses/2960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nu.org/software/bash/manual/bashref.html#What-is-a-shell_003f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xu69@stevens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59" y="758952"/>
            <a:ext cx="8487296" cy="3566160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Systems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8F652-362B-9C40-A53B-A7532C17D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9" y="62823"/>
            <a:ext cx="1393902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3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2" descr="https://upload.wikimedia.org/wikipedia/commons/5/52/Pdp7-oslo-2005.jpeg">
            <a:extLst>
              <a:ext uri="{FF2B5EF4-FFF2-40B4-BE49-F238E27FC236}">
                <a16:creationId xmlns:a16="http://schemas.microsoft.com/office/drawing/2014/main" id="{793CD847-2804-7B47-9D3B-1743655F3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81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 is an operating system (OS)</a:t>
            </a:r>
          </a:p>
          <a:p>
            <a:r>
              <a:rPr lang="en-US" dirty="0"/>
              <a:t>Developed in 1969-1970 by Kenneth Thompson, Dennis Ritchie, and others at AT&amp;T Bell Labs </a:t>
            </a:r>
          </a:p>
          <a:p>
            <a:r>
              <a:rPr lang="en-US" dirty="0"/>
              <a:t>Developed on a PDP-7</a:t>
            </a:r>
          </a:p>
          <a:p>
            <a:r>
              <a:rPr lang="en-US" dirty="0"/>
              <a:t>Based on the MULTICS OS</a:t>
            </a:r>
          </a:p>
          <a:p>
            <a:r>
              <a:rPr lang="en-US" dirty="0"/>
              <a:t>First OS to be written in C</a:t>
            </a:r>
          </a:p>
          <a:p>
            <a:r>
              <a:rPr lang="en-US" dirty="0"/>
              <a:t>A convoluted history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" y="365551"/>
            <a:ext cx="9133168" cy="60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1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" t="65989" r="19627"/>
          <a:stretch/>
        </p:blipFill>
        <p:spPr>
          <a:xfrm>
            <a:off x="152138" y="2034283"/>
            <a:ext cx="8839724" cy="272265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D56C2B9-E4EC-8743-813B-BA813795963D}"/>
              </a:ext>
            </a:extLst>
          </p:cNvPr>
          <p:cNvSpPr/>
          <p:nvPr/>
        </p:nvSpPr>
        <p:spPr>
          <a:xfrm>
            <a:off x="938150" y="2034283"/>
            <a:ext cx="813460" cy="2722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1461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altLang="zh-CN" dirty="0"/>
              <a:t>Access</a:t>
            </a:r>
            <a:r>
              <a:rPr lang="en-US" dirty="0"/>
              <a:t> Linux</a:t>
            </a:r>
            <a:r>
              <a:rPr lang="zh-CN" altLang="en-US" dirty="0"/>
              <a:t> </a:t>
            </a:r>
            <a:r>
              <a:rPr lang="en-US" altLang="zh-CN" dirty="0"/>
              <a:t>(Required)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29" y="1515561"/>
            <a:ext cx="8798943" cy="471002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Install your own using a VM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VirtualBox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prepared.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detail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https://sit.instructure.com/courses/29609/files/4510513/download?wrap=1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Play/exercise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testing/grading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Communications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5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altLang="zh-CN" dirty="0"/>
              <a:t>Access</a:t>
            </a:r>
            <a:r>
              <a:rPr lang="en-US" dirty="0"/>
              <a:t> Linux</a:t>
            </a:r>
            <a:r>
              <a:rPr lang="zh-CN" altLang="en-US" dirty="0"/>
              <a:t> </a:t>
            </a:r>
            <a:r>
              <a:rPr lang="en-US" altLang="zh-CN" dirty="0"/>
              <a:t>(Optional)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29" y="1515561"/>
            <a:ext cx="8798943" cy="471002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CS department runs the </a:t>
            </a:r>
            <a:r>
              <a:rPr lang="en-US" dirty="0" err="1"/>
              <a:t>linux</a:t>
            </a:r>
            <a:r>
              <a:rPr lang="en-US" dirty="0"/>
              <a:t>-lab, multiple PCs running </a:t>
            </a:r>
            <a:r>
              <a:rPr lang="en-US" dirty="0" err="1"/>
              <a:t>linux</a:t>
            </a:r>
            <a:r>
              <a:rPr lang="en-US" dirty="0"/>
              <a:t> accessible under a single hostname (linux-lab.cs.stevens.edu)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 obtain an account on the </a:t>
            </a:r>
            <a:r>
              <a:rPr lang="en-US" dirty="0" err="1"/>
              <a:t>linux</a:t>
            </a:r>
            <a:r>
              <a:rPr lang="en-US" dirty="0"/>
              <a:t>-lab send a request through </a:t>
            </a:r>
            <a:r>
              <a:rPr lang="en-US" dirty="0">
                <a:hlinkClick r:id="rId2"/>
              </a:rPr>
              <a:t>http://sit.teamdynamix.com/TDClient/Requests/ServiceDet?ID=8231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Connect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access: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https://www.srcit.stevens.edu/wiki/index.php/Linux_Lab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altLang="zh-CN" dirty="0"/>
              <a:t>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077FA6-8220-994D-A2B2-AD3CFECC9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39" y="3974671"/>
            <a:ext cx="3140786" cy="236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2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PuTTY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PuTTY</a:t>
            </a:r>
            <a:r>
              <a:rPr lang="en-US" dirty="0"/>
              <a:t> to connect</a:t>
            </a:r>
          </a:p>
          <a:p>
            <a:r>
              <a:rPr lang="en-US" dirty="0"/>
              <a:t>Linux (e.g., </a:t>
            </a:r>
            <a:r>
              <a:rPr lang="en-US" dirty="0" err="1"/>
              <a:t>debian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Install SSH client package</a:t>
            </a:r>
          </a:p>
          <a:p>
            <a:pPr lvl="1"/>
            <a:r>
              <a:rPr lang="en-US" dirty="0"/>
              <a:t>Use terminal to connect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MinGW</a:t>
            </a:r>
            <a:r>
              <a:rPr lang="en-US" dirty="0"/>
              <a:t> or Cygwin</a:t>
            </a:r>
          </a:p>
          <a:p>
            <a:pPr lvl="1"/>
            <a:r>
              <a:rPr lang="en-US" dirty="0"/>
              <a:t>Install SSH client package</a:t>
            </a:r>
          </a:p>
          <a:p>
            <a:pPr lvl="1"/>
            <a:r>
              <a:rPr lang="en-US" dirty="0"/>
              <a:t>Use terminal to connect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71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Linux-lab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in slides will use $ to indicate a shell prompt</a:t>
            </a:r>
          </a:p>
          <a:p>
            <a:r>
              <a:rPr lang="en-US" dirty="0"/>
              <a:t>$ </a:t>
            </a:r>
            <a:r>
              <a:rPr lang="en-US" dirty="0" err="1"/>
              <a:t>ssh</a:t>
            </a:r>
            <a:r>
              <a:rPr lang="en-US" dirty="0"/>
              <a:t> student_username@linux-lab.cs.stevens.edu</a:t>
            </a:r>
          </a:p>
          <a:p>
            <a:r>
              <a:rPr lang="en-US" dirty="0"/>
              <a:t>Password: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17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270588" y="2938409"/>
            <a:ext cx="2455524" cy="996594"/>
          </a:xfrm>
          <a:prstGeom prst="wedgeRoundRectCallout">
            <a:avLst>
              <a:gd name="adj1" fmla="val -73971"/>
              <a:gd name="adj2" fmla="val -643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password will never show (will not be echoed to screen)</a:t>
            </a:r>
          </a:p>
        </p:txBody>
      </p:sp>
    </p:spTree>
    <p:extLst>
      <p:ext uri="{BB962C8B-B14F-4D97-AF65-F5344CB8AC3E}">
        <p14:creationId xmlns:p14="http://schemas.microsoft.com/office/powerpoint/2010/main" val="3317472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Linux-lab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in slides will use $ to indicate a shell prompt</a:t>
            </a:r>
          </a:p>
          <a:p>
            <a:r>
              <a:rPr lang="en-US" dirty="0"/>
              <a:t>$ </a:t>
            </a:r>
            <a:r>
              <a:rPr lang="en-US" dirty="0" err="1"/>
              <a:t>ssh</a:t>
            </a:r>
            <a:r>
              <a:rPr lang="en-US" dirty="0"/>
              <a:t> student_username@linux-lab.cs.stevens.edu</a:t>
            </a:r>
          </a:p>
          <a:p>
            <a:r>
              <a:rPr lang="en-US" dirty="0"/>
              <a:t>Password: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18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270588" y="2938409"/>
            <a:ext cx="2455524" cy="996594"/>
          </a:xfrm>
          <a:prstGeom prst="wedgeRoundRectCallout">
            <a:avLst>
              <a:gd name="adj1" fmla="val -73971"/>
              <a:gd name="adj2" fmla="val -643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password will never show (will not be echoed to screen)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2606"/>
            <a:ext cx="9144000" cy="6701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user@host</a:t>
            </a:r>
            <a:r>
              <a:rPr lang="en-US" dirty="0"/>
              <a:t>:~$ </a:t>
            </a:r>
            <a:r>
              <a:rPr lang="en-US" dirty="0" err="1"/>
              <a:t>ssh</a:t>
            </a:r>
            <a:r>
              <a:rPr lang="en-US" dirty="0"/>
              <a:t> student_username@linux-lab.cs.stevens.edu</a:t>
            </a:r>
          </a:p>
          <a:p>
            <a:r>
              <a:rPr lang="en-US" dirty="0"/>
              <a:t>Password: </a:t>
            </a:r>
          </a:p>
          <a:p>
            <a:endParaRPr lang="en-US" dirty="0"/>
          </a:p>
          <a:p>
            <a:r>
              <a:rPr lang="en-US" dirty="0"/>
              <a:t>-----------------------------------------------------------------</a:t>
            </a:r>
          </a:p>
          <a:p>
            <a:r>
              <a:rPr lang="en-US" dirty="0"/>
              <a:t>                          Welcome to</a:t>
            </a:r>
          </a:p>
          <a:p>
            <a:r>
              <a:rPr lang="en-US" dirty="0"/>
              <a:t>                                          </a:t>
            </a:r>
          </a:p>
          <a:p>
            <a:r>
              <a:rPr lang="en-US" dirty="0"/>
              <a:t>                     __ _ _  _ _ __  _ __ </a:t>
            </a:r>
          </a:p>
          <a:p>
            <a:r>
              <a:rPr lang="en-US" dirty="0"/>
              <a:t>                    / _` | || | '  \| '_ \</a:t>
            </a:r>
          </a:p>
          <a:p>
            <a:r>
              <a:rPr lang="en-US" dirty="0"/>
              <a:t>                    \__, |\_,_|_|_|_| .__/</a:t>
            </a:r>
          </a:p>
          <a:p>
            <a:r>
              <a:rPr lang="en-US" dirty="0"/>
              <a:t>                    |___/           |_|   </a:t>
            </a:r>
          </a:p>
          <a:p>
            <a:endParaRPr lang="en-US" dirty="0"/>
          </a:p>
          <a:p>
            <a:r>
              <a:rPr lang="en-US" dirty="0"/>
              <a:t>               School of Engineering and Science</a:t>
            </a:r>
          </a:p>
          <a:p>
            <a:r>
              <a:rPr lang="en-US" dirty="0"/>
              <a:t>                Stevens Institute of Technology</a:t>
            </a:r>
          </a:p>
          <a:p>
            <a:endParaRPr lang="en-US" dirty="0"/>
          </a:p>
          <a:p>
            <a:r>
              <a:rPr lang="en-US" dirty="0"/>
              <a:t>                  SRCIT </a:t>
            </a:r>
            <a:r>
              <a:rPr lang="en-US" dirty="0" err="1"/>
              <a:t>Frigo</a:t>
            </a:r>
            <a:r>
              <a:rPr lang="en-US" dirty="0"/>
              <a:t> 3.0</a:t>
            </a:r>
          </a:p>
          <a:p>
            <a:endParaRPr lang="en-US" dirty="0"/>
          </a:p>
          <a:p>
            <a:r>
              <a:rPr lang="en-US" dirty="0"/>
              <a:t>Last login: Thu Jan 21 15:43:39 2016 from host.cs.stevens.edu</a:t>
            </a:r>
          </a:p>
          <a:p>
            <a:r>
              <a:rPr lang="en-US" dirty="0" err="1"/>
              <a:t>student_username@gump</a:t>
            </a:r>
            <a:r>
              <a:rPr lang="en-US" dirty="0"/>
              <a:t>:~$ ^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4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altLang="zh-CN" dirty="0"/>
              <a:t>Access</a:t>
            </a:r>
            <a:r>
              <a:rPr lang="en-US" dirty="0"/>
              <a:t> Linux</a:t>
            </a:r>
            <a:r>
              <a:rPr lang="zh-CN" altLang="en-US" dirty="0"/>
              <a:t> </a:t>
            </a:r>
            <a:r>
              <a:rPr lang="en-US" altLang="zh-CN" dirty="0"/>
              <a:t>(Required)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29" y="1515561"/>
            <a:ext cx="8798943" cy="471002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Install your own using a VM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VirtualBox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prepared.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detail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https://sit.instructure.com/courses/29609/files/4510513/download?wrap=1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Play/exercise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testing/grading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Communications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7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3AFD-1D1B-5240-B16F-3F91B92D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3A0C-BAA9-2F42-AD6C-70242AFF5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509623"/>
            <a:ext cx="8798943" cy="471002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CS-392</a:t>
            </a:r>
            <a:r>
              <a:rPr lang="en-US" altLang="zh-CN" dirty="0"/>
              <a:t>:</a:t>
            </a:r>
            <a:r>
              <a:rPr lang="en-US" dirty="0"/>
              <a:t> Systems Programming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Instructor:</a:t>
            </a:r>
            <a:r>
              <a:rPr lang="zh-CN" altLang="en-US" dirty="0"/>
              <a:t> </a:t>
            </a:r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time: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10:00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10:50</a:t>
            </a:r>
            <a:r>
              <a:rPr lang="zh-CN" altLang="en-US" dirty="0"/>
              <a:t> </a:t>
            </a:r>
            <a:r>
              <a:rPr lang="en-US" altLang="zh-CN" dirty="0"/>
              <a:t>AM,</a:t>
            </a:r>
            <a:r>
              <a:rPr lang="zh-CN" altLang="en-US" dirty="0"/>
              <a:t> </a:t>
            </a:r>
            <a:r>
              <a:rPr lang="en-US" altLang="zh-CN" dirty="0"/>
              <a:t>Monday,</a:t>
            </a:r>
            <a:r>
              <a:rPr lang="zh-CN" altLang="en-US" dirty="0"/>
              <a:t> </a:t>
            </a:r>
            <a:r>
              <a:rPr lang="en-US" altLang="zh-CN" dirty="0"/>
              <a:t>Wednesday,</a:t>
            </a:r>
            <a:r>
              <a:rPr lang="zh-CN" altLang="en-US" dirty="0"/>
              <a:t> </a:t>
            </a:r>
            <a:r>
              <a:rPr lang="en-US" altLang="zh-CN" dirty="0"/>
              <a:t>Friday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11:00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11:50</a:t>
            </a:r>
            <a:r>
              <a:rPr lang="zh-CN" altLang="en-US" dirty="0"/>
              <a:t> </a:t>
            </a:r>
            <a:r>
              <a:rPr lang="en-US" altLang="zh-CN" dirty="0"/>
              <a:t>AM,</a:t>
            </a:r>
            <a:r>
              <a:rPr lang="zh-CN" altLang="en-US" dirty="0"/>
              <a:t> </a:t>
            </a:r>
            <a:r>
              <a:rPr lang="en-US" altLang="zh-CN" dirty="0"/>
              <a:t>Monday,</a:t>
            </a:r>
            <a:r>
              <a:rPr lang="zh-CN" altLang="en-US" dirty="0"/>
              <a:t> </a:t>
            </a:r>
            <a:r>
              <a:rPr lang="en-US" altLang="zh-CN" dirty="0"/>
              <a:t>Wednesday,</a:t>
            </a:r>
            <a:r>
              <a:rPr lang="zh-CN" altLang="en-US" dirty="0"/>
              <a:t> </a:t>
            </a:r>
            <a:r>
              <a:rPr lang="en-US" altLang="zh-CN" dirty="0"/>
              <a:t>Friday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website: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https://sit.instructure.com/courses/29609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Syllabus: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https://sit.instructure.com/courses/29609/pages/syllabus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87168-3DAD-5E4F-A8F7-C4821BE8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61B4-11E8-F942-B553-C913B5A6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A55B-6D00-BA40-9D1F-218CBB5B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80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Interact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29" y="1507248"/>
            <a:ext cx="8798943" cy="471002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now?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GUI</a:t>
            </a:r>
            <a:r>
              <a:rPr lang="zh-CN" altLang="en-US" dirty="0"/>
              <a:t> </a:t>
            </a:r>
            <a:r>
              <a:rPr lang="en-US" altLang="zh-CN" dirty="0"/>
              <a:t>editors</a:t>
            </a:r>
            <a:r>
              <a:rPr lang="zh-CN" altLang="en-US" dirty="0"/>
              <a:t> </a:t>
            </a:r>
            <a:r>
              <a:rPr lang="en-US" altLang="zh-CN" dirty="0"/>
              <a:t>(such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eclipse)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VM?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submit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code?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2800" dirty="0"/>
              <a:t>We</a:t>
            </a:r>
            <a:r>
              <a:rPr lang="zh-CN" altLang="en-US" sz="2800" dirty="0"/>
              <a:t> </a:t>
            </a:r>
            <a:r>
              <a:rPr lang="en-US" altLang="zh-CN" sz="2800" dirty="0"/>
              <a:t>create</a:t>
            </a:r>
            <a:r>
              <a:rPr lang="zh-CN" altLang="en-US" sz="2800" dirty="0"/>
              <a:t> </a:t>
            </a:r>
            <a:r>
              <a:rPr lang="en-US" altLang="zh-CN" sz="2800" dirty="0"/>
              <a:t>shared</a:t>
            </a:r>
            <a:r>
              <a:rPr lang="zh-CN" altLang="en-US" sz="2800" dirty="0"/>
              <a:t> </a:t>
            </a:r>
            <a:r>
              <a:rPr lang="en-US" altLang="zh-CN" sz="2800" dirty="0"/>
              <a:t>folder</a:t>
            </a:r>
            <a:r>
              <a:rPr lang="zh-CN" altLang="en-US" sz="2800" dirty="0"/>
              <a:t> </a:t>
            </a:r>
            <a:r>
              <a:rPr lang="en-US" altLang="zh-CN" sz="2800" dirty="0"/>
              <a:t>between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host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VM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4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124804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Console</a:t>
            </a:r>
            <a:r>
              <a:rPr lang="zh-CN" altLang="en-US" dirty="0"/>
              <a:t> </a:t>
            </a:r>
            <a:r>
              <a:rPr lang="en-US" altLang="zh-CN" dirty="0"/>
              <a:t>(Terminal)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55944-DB9D-6C40-B5A1-39F43F917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90" b="49678"/>
          <a:stretch/>
        </p:blipFill>
        <p:spPr>
          <a:xfrm>
            <a:off x="2106705" y="3556346"/>
            <a:ext cx="5360162" cy="246593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C09C67-B24A-1248-9BB8-DB84867A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56" y="1521633"/>
            <a:ext cx="8888343" cy="1780022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console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</a:p>
          <a:p>
            <a:pPr marL="578358" lvl="1" indent="-285750">
              <a:buFont typeface="Wingdings" pitchFamily="2" charset="2"/>
              <a:buChar char="Ø"/>
            </a:pPr>
            <a:r>
              <a:rPr lang="en-US" altLang="zh-CN" dirty="0"/>
              <a:t>Console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device;</a:t>
            </a:r>
            <a:r>
              <a:rPr lang="zh-CN" altLang="en-US" dirty="0"/>
              <a:t> </a:t>
            </a:r>
            <a:endParaRPr lang="en-US" altLang="zh-CN" dirty="0"/>
          </a:p>
          <a:p>
            <a:pPr marL="578358" lvl="1" indent="-285750">
              <a:buFont typeface="Wingdings" pitchFamily="2" charset="2"/>
              <a:buChar char="Ø"/>
            </a:pPr>
            <a:r>
              <a:rPr lang="en-US" altLang="zh-CN" dirty="0"/>
              <a:t>Terminal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Send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(monitor)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(keyboard)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default,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interact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shell</a:t>
            </a:r>
            <a:r>
              <a:rPr lang="zh-CN" altLang="en-US" b="1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7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Terminal:</a:t>
            </a:r>
            <a:r>
              <a:rPr lang="zh-CN" altLang="en-US" dirty="0"/>
              <a:t> </a:t>
            </a:r>
            <a:r>
              <a:rPr lang="en-US" dirty="0"/>
              <a:t>Shells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20" descr="\\172.16.2.26\Art\OUTPUT\PTG\STEVENS-RAGO\Ch01\Stevens_fig01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44" y="1597817"/>
            <a:ext cx="3024183" cy="268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\\172.16.2.26\Art\OUTPUT\PTG\STEVENS-RAGO\Ch01\Stevens_fig01-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62" y="4824292"/>
            <a:ext cx="6308917" cy="155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87927" y="1694271"/>
            <a:ext cx="1071418" cy="568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E4D085-FC0C-3846-969A-E841BE9089A3}"/>
              </a:ext>
            </a:extLst>
          </p:cNvPr>
          <p:cNvSpPr txBox="1"/>
          <p:nvPr/>
        </p:nvSpPr>
        <p:spPr>
          <a:xfrm>
            <a:off x="4197927" y="1388225"/>
            <a:ext cx="38986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VM,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bash:</a:t>
            </a:r>
            <a:r>
              <a:rPr lang="zh-CN" altLang="en-US" dirty="0"/>
              <a:t> </a:t>
            </a:r>
            <a:r>
              <a:rPr lang="en-US" dirty="0">
                <a:hlinkClick r:id="rId4"/>
              </a:rPr>
              <a:t>https://www.gnu.org/software/bash/manual/bashref.html#What-is-a-shell_003f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8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first login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shell</a:t>
            </a:r>
            <a:r>
              <a:rPr lang="zh-CN" altLang="en-US" dirty="0"/>
              <a:t> </a:t>
            </a:r>
            <a:r>
              <a:rPr lang="en-US" altLang="zh-CN" dirty="0"/>
              <a:t>places</a:t>
            </a:r>
            <a:r>
              <a:rPr lang="en-US" dirty="0"/>
              <a:t> you in your </a:t>
            </a:r>
            <a:r>
              <a:rPr lang="en-US" b="1" dirty="0"/>
              <a:t>home directory</a:t>
            </a:r>
          </a:p>
          <a:p>
            <a:pPr lvl="1"/>
            <a:r>
              <a:rPr lang="en-US" dirty="0"/>
              <a:t>/home/</a:t>
            </a:r>
            <a:r>
              <a:rPr lang="en-US" i="1" dirty="0"/>
              <a:t>&lt;username&gt;</a:t>
            </a:r>
          </a:p>
          <a:p>
            <a:pPr marL="201168" lvl="1" indent="0">
              <a:buNone/>
            </a:pPr>
            <a:endParaRPr lang="en-US" i="1" dirty="0"/>
          </a:p>
          <a:p>
            <a:pPr marL="201168" lvl="1" indent="0">
              <a:buNone/>
            </a:pPr>
            <a:endParaRPr lang="en-US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23</a:t>
            </a:fld>
            <a:endParaRPr lang="en-US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6B8D3592-F457-F149-9EE1-D1CFDEAC0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76" y="2269598"/>
            <a:ext cx="5266729" cy="395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37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29" y="1509623"/>
            <a:ext cx="8798943" cy="47100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shell enables you to execute various commands</a:t>
            </a:r>
          </a:p>
          <a:p>
            <a:pPr lvl="1"/>
            <a:r>
              <a:rPr lang="en-US" dirty="0"/>
              <a:t>Available commands an</a:t>
            </a:r>
            <a:r>
              <a:rPr lang="en-US" altLang="zh-CN" dirty="0"/>
              <a:t>d</a:t>
            </a:r>
            <a:r>
              <a:rPr lang="en-US" dirty="0"/>
              <a:t> options may </a:t>
            </a:r>
            <a:r>
              <a:rPr lang="en-US" altLang="zh-CN" dirty="0"/>
              <a:t>differ</a:t>
            </a:r>
            <a:r>
              <a:rPr lang="en-US" dirty="0"/>
              <a:t> across systems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All examples shown in the lecture will be based on </a:t>
            </a:r>
            <a:r>
              <a:rPr lang="en-US" altLang="zh-CN" dirty="0">
                <a:solidFill>
                  <a:schemeClr val="accent2"/>
                </a:solidFill>
              </a:rPr>
              <a:t>Virtual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Machine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My first commands</a:t>
            </a:r>
          </a:p>
          <a:p>
            <a:pPr lvl="2"/>
            <a:r>
              <a:rPr lang="en-US" dirty="0" err="1"/>
              <a:t>pwd</a:t>
            </a:r>
            <a:r>
              <a:rPr lang="en-US" dirty="0"/>
              <a:t> - </a:t>
            </a:r>
            <a:r>
              <a:rPr lang="en-US" b="1" dirty="0"/>
              <a:t>p</a:t>
            </a:r>
            <a:r>
              <a:rPr lang="en-US" dirty="0"/>
              <a:t>rint </a:t>
            </a:r>
            <a:r>
              <a:rPr lang="en-US" altLang="zh-CN" dirty="0"/>
              <a:t>path</a:t>
            </a:r>
            <a:r>
              <a:rPr lang="en-US" dirty="0"/>
              <a:t> of current/</a:t>
            </a:r>
            <a:r>
              <a:rPr lang="en-US" b="1" dirty="0"/>
              <a:t>w</a:t>
            </a:r>
            <a:r>
              <a:rPr lang="en-US" dirty="0"/>
              <a:t>orking </a:t>
            </a:r>
            <a:r>
              <a:rPr lang="en-US" b="1" dirty="0"/>
              <a:t>d</a:t>
            </a:r>
            <a:r>
              <a:rPr lang="en-US" dirty="0"/>
              <a:t>irectory</a:t>
            </a:r>
          </a:p>
          <a:p>
            <a:pPr lvl="2"/>
            <a:r>
              <a:rPr lang="en-US" dirty="0"/>
              <a:t>ls - </a:t>
            </a:r>
            <a:r>
              <a:rPr lang="en-US" b="1" dirty="0"/>
              <a:t>l</a:t>
            </a:r>
            <a:r>
              <a:rPr lang="en-US" dirty="0"/>
              <a:t>i</a:t>
            </a:r>
            <a:r>
              <a:rPr lang="en-US" b="1" dirty="0"/>
              <a:t>s</a:t>
            </a:r>
            <a:r>
              <a:rPr lang="en-US" dirty="0"/>
              <a:t>t directory contents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6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Commands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5049982" y="2245599"/>
            <a:ext cx="3703320" cy="3698722"/>
          </a:xfrm>
        </p:spPr>
        <p:txBody>
          <a:bodyPr>
            <a:normAutofit/>
          </a:bodyPr>
          <a:lstStyle/>
          <a:p>
            <a:r>
              <a:rPr lang="en-US" dirty="0"/>
              <a:t>User Commands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Programs installed in the system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Usually in /bin or /bin/</a:t>
            </a:r>
            <a:r>
              <a:rPr lang="en-US" dirty="0" err="1"/>
              <a:t>usr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Frequently </a:t>
            </a:r>
            <a:r>
              <a:rPr lang="en-US" altLang="zh-CN" dirty="0"/>
              <a:t>used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Many in number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Your shell needs to know where to find them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4"/>
          </p:nvPr>
        </p:nvSpPr>
        <p:spPr>
          <a:xfrm>
            <a:off x="390698" y="2245599"/>
            <a:ext cx="3703320" cy="3698722"/>
          </a:xfrm>
        </p:spPr>
        <p:txBody>
          <a:bodyPr>
            <a:normAutofit/>
          </a:bodyPr>
          <a:lstStyle/>
          <a:p>
            <a:r>
              <a:rPr lang="en-US" dirty="0"/>
              <a:t>Shell </a:t>
            </a:r>
            <a:r>
              <a:rPr lang="en-US" altLang="zh-CN" dirty="0"/>
              <a:t>Built-in</a:t>
            </a:r>
            <a:r>
              <a:rPr lang="zh-CN" altLang="en-US" dirty="0"/>
              <a:t> </a:t>
            </a:r>
            <a:r>
              <a:rPr lang="en-US" dirty="0"/>
              <a:t>Commands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shell implements them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Small in number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cd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9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that lists directory contents</a:t>
            </a:r>
          </a:p>
          <a:p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ls</a:t>
            </a:r>
          </a:p>
          <a:p>
            <a:pPr lvl="1"/>
            <a:r>
              <a:rPr lang="en-US" altLang="zh-CN" dirty="0" err="1"/>
              <a:t>whereis</a:t>
            </a:r>
            <a:r>
              <a:rPr lang="zh-CN" altLang="en-US" dirty="0"/>
              <a:t> </a:t>
            </a:r>
            <a:r>
              <a:rPr lang="en-US" altLang="zh-CN" dirty="0"/>
              <a:t>ls</a:t>
            </a:r>
          </a:p>
          <a:p>
            <a:r>
              <a:rPr lang="en-US" altLang="zh-CN" dirty="0"/>
              <a:t>LS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work,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why?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dirty="0"/>
              <a:t>Not so hard to build a simple version (in </a:t>
            </a:r>
            <a:r>
              <a:rPr lang="en-US" b="1" dirty="0"/>
              <a:t>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 descr="\\172.16.2.26\Art\OUTPUT\PTG\STEVENS-RAGO\Ch01\Stevens_fig01-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186" y="3818211"/>
            <a:ext cx="4513811" cy="26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64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Variables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symbol $</a:t>
            </a:r>
          </a:p>
          <a:p>
            <a:r>
              <a:rPr lang="en-US" b="1" dirty="0"/>
              <a:t>Example:</a:t>
            </a:r>
          </a:p>
          <a:p>
            <a:r>
              <a:rPr lang="en-US" i="1" dirty="0"/>
              <a:t>echo $PATH</a:t>
            </a:r>
          </a:p>
          <a:p>
            <a:r>
              <a:rPr lang="de-DE" i="1" dirty="0"/>
              <a:t>/opt/bin:/usr/local/bin:/usr/sbin:/usr/bin:/sbin:/bin:/usr/games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The PATH variable contains a list of pathnames, where the shell searches for user commands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27</a:t>
            </a:fld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2145803" y="2050473"/>
            <a:ext cx="2943434" cy="572655"/>
          </a:xfrm>
          <a:prstGeom prst="wedgeRoundRectCallout">
            <a:avLst>
              <a:gd name="adj1" fmla="val -62882"/>
              <a:gd name="adj2" fmla="val 6733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BTW, UNIX is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256390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&lt;directory name&gt; -- Create a directory</a:t>
            </a:r>
          </a:p>
          <a:p>
            <a:r>
              <a:rPr lang="en-US" dirty="0"/>
              <a:t>cd &lt;directory name&gt; -- Change current directory</a:t>
            </a:r>
          </a:p>
          <a:p>
            <a:pPr lvl="1"/>
            <a:r>
              <a:rPr lang="en-US" dirty="0"/>
              <a:t>.. has a special meaning, it refers to the </a:t>
            </a:r>
            <a:r>
              <a:rPr lang="en-US" altLang="zh-CN" dirty="0"/>
              <a:t>parent</a:t>
            </a:r>
            <a:r>
              <a:rPr lang="en-US" dirty="0"/>
              <a:t> directory in the hierarchy</a:t>
            </a:r>
          </a:p>
          <a:p>
            <a:pPr lvl="1"/>
            <a:r>
              <a:rPr lang="en-US" dirty="0"/>
              <a:t>. has a special meaning, it refers to the current directory</a:t>
            </a:r>
          </a:p>
          <a:p>
            <a:r>
              <a:rPr lang="en-US" dirty="0" err="1"/>
              <a:t>rmdir</a:t>
            </a:r>
            <a:r>
              <a:rPr lang="en-US" dirty="0"/>
              <a:t> &lt;directory name&gt; -- Delete empty directory</a:t>
            </a:r>
          </a:p>
          <a:p>
            <a:endParaRPr lang="en-US" dirty="0"/>
          </a:p>
          <a:p>
            <a:r>
              <a:rPr lang="en-US" dirty="0"/>
              <a:t>These commands have a lot of options that can make your life easier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20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  <a:p>
            <a:pPr lvl="1"/>
            <a:r>
              <a:rPr lang="en-US" altLang="zh-CN" dirty="0"/>
              <a:t>touch</a:t>
            </a:r>
            <a:r>
              <a:rPr lang="zh-CN" altLang="en-US" dirty="0"/>
              <a:t> </a:t>
            </a:r>
            <a:r>
              <a:rPr lang="en-US" altLang="zh-CN" dirty="0"/>
              <a:t>&lt;file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name&gt;</a:t>
            </a:r>
            <a:endParaRPr lang="en-US" dirty="0"/>
          </a:p>
          <a:p>
            <a:r>
              <a:rPr lang="en-US" dirty="0"/>
              <a:t>Use a command-line editor </a:t>
            </a:r>
            <a:r>
              <a:rPr lang="en-US" altLang="zh-CN" dirty="0"/>
              <a:t>in</a:t>
            </a:r>
            <a:r>
              <a:rPr lang="en-US" dirty="0"/>
              <a:t> </a:t>
            </a:r>
            <a:r>
              <a:rPr lang="en-US" altLang="zh-CN" dirty="0"/>
              <a:t>VM</a:t>
            </a:r>
            <a:r>
              <a:rPr lang="en-US" dirty="0"/>
              <a:t> (warning read on the editors first!)</a:t>
            </a:r>
          </a:p>
          <a:p>
            <a:pPr lvl="1"/>
            <a:r>
              <a:rPr lang="en-US" dirty="0"/>
              <a:t>vim</a:t>
            </a:r>
          </a:p>
          <a:p>
            <a:pPr lvl="1"/>
            <a:r>
              <a:rPr lang="en-US" dirty="0"/>
              <a:t>Emacs</a:t>
            </a:r>
            <a:r>
              <a:rPr lang="zh-CN" altLang="en-US" dirty="0"/>
              <a:t> </a:t>
            </a:r>
            <a:r>
              <a:rPr lang="en-US" altLang="zh-CN" dirty="0"/>
              <a:t>(not</a:t>
            </a:r>
            <a:r>
              <a:rPr lang="zh-CN" altLang="en-US" dirty="0"/>
              <a:t> </a:t>
            </a:r>
            <a:r>
              <a:rPr lang="en-US" altLang="zh-CN" dirty="0"/>
              <a:t>installed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default)</a:t>
            </a:r>
            <a:endParaRPr lang="en-US" dirty="0"/>
          </a:p>
          <a:p>
            <a:r>
              <a:rPr lang="en-US" dirty="0"/>
              <a:t>Copy a local file</a:t>
            </a:r>
          </a:p>
          <a:p>
            <a:pPr lvl="1"/>
            <a:r>
              <a:rPr lang="en-US" dirty="0" err="1"/>
              <a:t>cp</a:t>
            </a:r>
            <a:r>
              <a:rPr lang="en-US" dirty="0"/>
              <a:t> &lt;source pathname&gt; &lt;destination pathname&gt;</a:t>
            </a:r>
          </a:p>
          <a:p>
            <a:r>
              <a:rPr lang="en-US" dirty="0"/>
              <a:t>Moving/renaming  a file</a:t>
            </a:r>
          </a:p>
          <a:p>
            <a:pPr lvl="1"/>
            <a:r>
              <a:rPr lang="en-US" dirty="0"/>
              <a:t>mv &lt;source pathname&gt; &lt;destination pathname&gt;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1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5CBB-7228-6D4D-8482-5C16F9A1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823B-CAB8-C04F-838A-FFE6F547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/>
              <a:t>Position:</a:t>
            </a:r>
            <a:r>
              <a:rPr lang="zh-CN" altLang="en-US" dirty="0"/>
              <a:t> </a:t>
            </a:r>
            <a:r>
              <a:rPr lang="en-US" altLang="zh-CN" dirty="0"/>
              <a:t>Assistant</a:t>
            </a:r>
            <a:r>
              <a:rPr lang="zh-CN" altLang="en-US" dirty="0"/>
              <a:t> </a:t>
            </a:r>
            <a:r>
              <a:rPr lang="en-US" altLang="zh-CN" dirty="0"/>
              <a:t>Professor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zh-CN" altLang="en-US" dirty="0"/>
              <a:t> </a:t>
            </a:r>
            <a:r>
              <a:rPr lang="en-US" altLang="zh-CN" dirty="0"/>
              <a:t>Department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Research:</a:t>
            </a:r>
            <a:r>
              <a:rPr lang="zh-CN" altLang="en-US" dirty="0"/>
              <a:t> </a:t>
            </a:r>
            <a:r>
              <a:rPr lang="en-US" altLang="zh-CN" dirty="0"/>
              <a:t>Software,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Office:</a:t>
            </a:r>
            <a:r>
              <a:rPr lang="zh-CN" altLang="en-US" dirty="0"/>
              <a:t> </a:t>
            </a:r>
            <a:r>
              <a:rPr lang="en-US" altLang="zh-CN" dirty="0"/>
              <a:t>204</a:t>
            </a:r>
            <a:r>
              <a:rPr lang="zh-CN" altLang="en-US" dirty="0"/>
              <a:t> </a:t>
            </a:r>
            <a:r>
              <a:rPr lang="en-US" altLang="zh-CN" dirty="0"/>
              <a:t>North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Hour: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Section A: Monday 4:00 - 6:00 pm and by appointment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Section B: Monday 6:00 - 8:00 pm and by appointment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Contact: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jxu69@stevens.edu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201-216-5484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8F50-00F9-6D40-A32F-1DFEDA97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1938-4ADF-2A44-8149-B39FA45B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88F79-5FDE-604B-87E3-EAA1D447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27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 &lt;pathname&gt; – Just display contents in terminal</a:t>
            </a:r>
          </a:p>
          <a:p>
            <a:r>
              <a:rPr lang="en-US" dirty="0"/>
              <a:t>less &lt;pathname&gt; -- Display and paginate contents in terminal</a:t>
            </a:r>
          </a:p>
          <a:p>
            <a:r>
              <a:rPr lang="en-US" dirty="0"/>
              <a:t>more &lt;pathname&gt; -- Display and paginate (simpler) contents in terminal</a:t>
            </a:r>
          </a:p>
          <a:p>
            <a:r>
              <a:rPr lang="en-US" dirty="0"/>
              <a:t>head &lt;pathname&gt; -- Display first few lines of file in terminal</a:t>
            </a:r>
          </a:p>
          <a:p>
            <a:r>
              <a:rPr lang="en-US" dirty="0"/>
              <a:t>tail &lt;pathname&gt; -- Display last few lines of file in terminal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60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</a:t>
            </a:r>
            <a:r>
              <a:rPr lang="en-US" dirty="0"/>
              <a:t> &lt;filename&gt; -- Delete file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WARNING: Deleted files are lost forever! Really, you will lose that file forever!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91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ID or UID</a:t>
            </a:r>
          </a:p>
          <a:p>
            <a:r>
              <a:rPr lang="en-US" dirty="0"/>
              <a:t>A numeric (positive) value that identifies a user to the system</a:t>
            </a:r>
          </a:p>
          <a:p>
            <a:r>
              <a:rPr lang="en-US" b="1" dirty="0"/>
              <a:t>Group ID or GID</a:t>
            </a:r>
          </a:p>
          <a:p>
            <a:r>
              <a:rPr lang="en-US" dirty="0"/>
              <a:t>A numeric (positive) value that identifies a group to the system</a:t>
            </a:r>
          </a:p>
          <a:p>
            <a:pPr marL="0" indent="0">
              <a:buNone/>
            </a:pPr>
            <a:r>
              <a:rPr lang="en-US" dirty="0"/>
              <a:t>UIDs and GIDs are used to ensure that users can only access and execute only the resources allowed to them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2" descr="\\172.16.2.26\Art\OUTPUT\PTG\STEVENS-RAGO\Ch01\Stevens_fig01-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7" y="4434857"/>
            <a:ext cx="7530083" cy="195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666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2118" y="1688495"/>
            <a:ext cx="83248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 dirty="0"/>
              <a:t> contains one line for each user account, with seven fields delimited by colons (“:”). These fields are:</a:t>
            </a:r>
          </a:p>
          <a:p>
            <a:r>
              <a:rPr lang="en-US" dirty="0"/>
              <a:t>       ·   login name</a:t>
            </a:r>
          </a:p>
          <a:p>
            <a:r>
              <a:rPr lang="en-US" dirty="0"/>
              <a:t>       ·   optional encrypted password</a:t>
            </a:r>
          </a:p>
          <a:p>
            <a:r>
              <a:rPr lang="en-US" dirty="0"/>
              <a:t>       ·   numerical user ID</a:t>
            </a:r>
          </a:p>
          <a:p>
            <a:r>
              <a:rPr lang="en-US" dirty="0"/>
              <a:t>       ·   numerical group ID</a:t>
            </a:r>
          </a:p>
          <a:p>
            <a:r>
              <a:rPr lang="en-US" dirty="0"/>
              <a:t>       ·   user name or comment field</a:t>
            </a:r>
          </a:p>
          <a:p>
            <a:r>
              <a:rPr lang="en-US" dirty="0"/>
              <a:t>       ·   user home directory</a:t>
            </a:r>
          </a:p>
          <a:p>
            <a:r>
              <a:rPr lang="en-US" dirty="0"/>
              <a:t>       ·   optional user command interpreter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406" y="5182136"/>
            <a:ext cx="70210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username:x:1000:1000:user real name,,,:/home/username:/bin/bash</a:t>
            </a:r>
          </a:p>
        </p:txBody>
      </p:sp>
    </p:spTree>
    <p:extLst>
      <p:ext uri="{BB962C8B-B14F-4D97-AF65-F5344CB8AC3E}">
        <p14:creationId xmlns:p14="http://schemas.microsoft.com/office/powerpoint/2010/main" val="3043923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/groups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26732" y="4815815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root:x:0:</a:t>
            </a:r>
            <a:r>
              <a:rPr lang="en-US" altLang="zh-CN" dirty="0"/>
              <a:t>user1:user1,user2</a:t>
            </a:r>
            <a:endParaRPr lang="en-US" dirty="0"/>
          </a:p>
          <a:p>
            <a:r>
              <a:rPr lang="en-US" dirty="0"/>
              <a:t>daemon:x:1:</a:t>
            </a:r>
          </a:p>
          <a:p>
            <a:r>
              <a:rPr lang="en-US" dirty="0"/>
              <a:t>bin:x:2:</a:t>
            </a:r>
          </a:p>
          <a:p>
            <a:r>
              <a:rPr lang="en-US" dirty="0"/>
              <a:t>sys:x:3:</a:t>
            </a:r>
          </a:p>
          <a:p>
            <a:r>
              <a:rPr lang="en-US" dirty="0"/>
              <a:t>adm:x:4: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686" y="1509851"/>
            <a:ext cx="78777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 /</a:t>
            </a:r>
            <a:r>
              <a:rPr lang="en-US" dirty="0" err="1"/>
              <a:t>etc</a:t>
            </a:r>
            <a:r>
              <a:rPr lang="en-US" dirty="0"/>
              <a:t>/group file is a text file that defines the groups on the system.  There is one entry per line, with the following format:</a:t>
            </a:r>
          </a:p>
          <a:p>
            <a:r>
              <a:rPr lang="en-US" dirty="0"/>
              <a:t>              </a:t>
            </a:r>
            <a:r>
              <a:rPr lang="en-US" dirty="0" err="1"/>
              <a:t>group_name:password:GID:user_list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fields are as follows:</a:t>
            </a:r>
          </a:p>
          <a:p>
            <a:r>
              <a:rPr lang="en-US" dirty="0"/>
              <a:t>       </a:t>
            </a:r>
            <a:r>
              <a:rPr lang="en-US" dirty="0" err="1"/>
              <a:t>group_name</a:t>
            </a:r>
            <a:r>
              <a:rPr lang="en-US" dirty="0"/>
              <a:t>  the name of the group.</a:t>
            </a:r>
          </a:p>
          <a:p>
            <a:r>
              <a:rPr lang="en-US" dirty="0"/>
              <a:t>       password        the (encrypted) group password.  If this field is empty, no  		               password is needed.</a:t>
            </a:r>
          </a:p>
          <a:p>
            <a:r>
              <a:rPr lang="en-US" dirty="0"/>
              <a:t>       GID                  the numeric group ID.</a:t>
            </a:r>
          </a:p>
          <a:p>
            <a:r>
              <a:rPr lang="en-US" dirty="0"/>
              <a:t>       </a:t>
            </a:r>
            <a:r>
              <a:rPr lang="en-US" dirty="0" err="1"/>
              <a:t>user_list</a:t>
            </a:r>
            <a:r>
              <a:rPr lang="en-US" dirty="0"/>
              <a:t>          a  list  of  the  usernames that are members of this group,</a:t>
            </a:r>
          </a:p>
          <a:p>
            <a:r>
              <a:rPr lang="en-US" dirty="0"/>
              <a:t>                                separated by commas.</a:t>
            </a:r>
          </a:p>
        </p:txBody>
      </p:sp>
    </p:spTree>
    <p:extLst>
      <p:ext uri="{BB962C8B-B14F-4D97-AF65-F5344CB8AC3E}">
        <p14:creationId xmlns:p14="http://schemas.microsoft.com/office/powerpoint/2010/main" val="86164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uses discretionary access control (DAC)</a:t>
            </a:r>
          </a:p>
          <a:p>
            <a:r>
              <a:rPr lang="en-US" dirty="0"/>
              <a:t>Every file has permissions for three entities, </a:t>
            </a:r>
            <a:r>
              <a:rPr lang="en-US" b="1" dirty="0">
                <a:solidFill>
                  <a:schemeClr val="tx2"/>
                </a:solidFill>
              </a:rPr>
              <a:t>the owner/user of the file (U), the group owner of the file (G), and all others (O)</a:t>
            </a:r>
          </a:p>
          <a:p>
            <a:r>
              <a:rPr lang="en-US" dirty="0"/>
              <a:t>For each entity, permission can be given to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read (R), write (W), and </a:t>
            </a:r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execute (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/>
              <a:t> </a:t>
            </a:r>
            <a:r>
              <a:rPr lang="en-US" dirty="0"/>
              <a:t>the file</a:t>
            </a:r>
          </a:p>
          <a:p>
            <a:r>
              <a:rPr lang="en-US" dirty="0"/>
              <a:t>Example: check the permissions of your home directory by using </a:t>
            </a:r>
            <a:r>
              <a:rPr lang="en-US" i="1" dirty="0"/>
              <a:t>ls –l</a:t>
            </a:r>
            <a:r>
              <a:rPr lang="en-US" dirty="0"/>
              <a:t> </a:t>
            </a:r>
          </a:p>
          <a:p>
            <a:r>
              <a:rPr lang="pt-BR" dirty="0"/>
              <a:t>-rwx------  1 user student 48 Sep 30 20:40 myfile.txt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6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</a:t>
            </a:r>
            <a:r>
              <a:rPr lang="en-US" dirty="0"/>
              <a:t>File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-- change file mode </a:t>
            </a:r>
            <a:r>
              <a:rPr lang="en-US" b="1" dirty="0"/>
              <a:t>bits</a:t>
            </a:r>
          </a:p>
          <a:p>
            <a:pPr lvl="1"/>
            <a:r>
              <a:rPr lang="en-US" i="1" dirty="0" err="1"/>
              <a:t>chmod</a:t>
            </a:r>
            <a:r>
              <a:rPr lang="en-US" i="1" dirty="0"/>
              <a:t> u/g/o/a +/- </a:t>
            </a:r>
            <a:r>
              <a:rPr lang="en-US" i="1" dirty="0" err="1"/>
              <a:t>rwx</a:t>
            </a:r>
            <a:r>
              <a:rPr lang="en-US" i="1" dirty="0"/>
              <a:t> &lt;file&gt;</a:t>
            </a:r>
          </a:p>
          <a:p>
            <a:r>
              <a:rPr lang="en-US" dirty="0"/>
              <a:t>u – user</a:t>
            </a:r>
          </a:p>
          <a:p>
            <a:r>
              <a:rPr lang="en-US" dirty="0"/>
              <a:t>g – group</a:t>
            </a:r>
          </a:p>
          <a:p>
            <a:r>
              <a:rPr lang="en-US" dirty="0"/>
              <a:t>o – other</a:t>
            </a:r>
          </a:p>
          <a:p>
            <a:r>
              <a:rPr lang="en-US" dirty="0"/>
              <a:t>a – all</a:t>
            </a:r>
          </a:p>
          <a:p>
            <a:r>
              <a:rPr lang="en-US" dirty="0"/>
              <a:t>Example: </a:t>
            </a:r>
            <a:r>
              <a:rPr lang="en-US" i="1" dirty="0" err="1"/>
              <a:t>chmod</a:t>
            </a:r>
            <a:r>
              <a:rPr lang="en-US" i="1" dirty="0"/>
              <a:t> go-</a:t>
            </a:r>
            <a:r>
              <a:rPr lang="en-US" i="1" dirty="0" err="1"/>
              <a:t>rwx</a:t>
            </a:r>
            <a:r>
              <a:rPr lang="en-US" i="1" dirty="0"/>
              <a:t> </a:t>
            </a:r>
            <a:r>
              <a:rPr lang="en-US" i="1" dirty="0" err="1"/>
              <a:t>myfile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42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in Octal (1)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2529" y="1509623"/>
            <a:ext cx="8798943" cy="1502202"/>
          </a:xfrm>
        </p:spPr>
        <p:txBody>
          <a:bodyPr/>
          <a:lstStyle/>
          <a:p>
            <a:r>
              <a:rPr lang="en-US" dirty="0"/>
              <a:t>Octal – base 8 number system [0..7]</a:t>
            </a:r>
          </a:p>
          <a:p>
            <a:r>
              <a:rPr lang="en-US" dirty="0"/>
              <a:t>Each permission triad can be represented by one octal number or three bits in binary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09848" y="3653039"/>
            <a:ext cx="80983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111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9848" y="3011825"/>
            <a:ext cx="80079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err="1"/>
              <a:t>rwx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16895" y="3888396"/>
            <a:ext cx="6517974" cy="1724277"/>
            <a:chOff x="1216895" y="3888396"/>
            <a:chExt cx="6517974" cy="1724277"/>
          </a:xfrm>
        </p:grpSpPr>
        <p:sp>
          <p:nvSpPr>
            <p:cNvPr id="11" name="TextBox 10"/>
            <p:cNvSpPr txBox="1"/>
            <p:nvPr/>
          </p:nvSpPr>
          <p:spPr>
            <a:xfrm>
              <a:off x="1216895" y="3888396"/>
              <a:ext cx="9391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read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45862" y="5027898"/>
              <a:ext cx="1052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write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55618" y="4649022"/>
              <a:ext cx="14792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execute</a:t>
              </a:r>
            </a:p>
          </p:txBody>
        </p:sp>
        <p:cxnSp>
          <p:nvCxnSpPr>
            <p:cNvPr id="15" name="Straight Arrow Connector 14"/>
            <p:cNvCxnSpPr>
              <a:stCxn id="11" idx="3"/>
            </p:cNvCxnSpPr>
            <p:nvPr/>
          </p:nvCxnSpPr>
          <p:spPr>
            <a:xfrm flipV="1">
              <a:off x="2155998" y="4078014"/>
              <a:ext cx="1848443" cy="102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0"/>
            </p:cNvCxnSpPr>
            <p:nvPr/>
          </p:nvCxnSpPr>
          <p:spPr>
            <a:xfrm flipH="1" flipV="1">
              <a:off x="4310246" y="4078014"/>
              <a:ext cx="261754" cy="9498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1"/>
            </p:cNvCxnSpPr>
            <p:nvPr/>
          </p:nvCxnSpPr>
          <p:spPr>
            <a:xfrm flipH="1" flipV="1">
              <a:off x="4621582" y="4078014"/>
              <a:ext cx="1634036" cy="8633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301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in Octal (2)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05270"/>
              </p:ext>
            </p:extLst>
          </p:nvPr>
        </p:nvGraphicFramePr>
        <p:xfrm>
          <a:off x="398625" y="1577718"/>
          <a:ext cx="8251388" cy="3291840"/>
        </p:xfrm>
        <a:graphic>
          <a:graphicData uri="http://schemas.openxmlformats.org/drawingml/2006/table">
            <a:tbl>
              <a:tblPr/>
              <a:tblGrid>
                <a:gridCol w="309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55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Symbolic Notation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Numeric Notation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English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5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----------</a:t>
                      </a:r>
                    </a:p>
                  </a:txBody>
                  <a:tcPr marL="19659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no permissions</a:t>
                      </a:r>
                    </a:p>
                  </a:txBody>
                  <a:tcPr marL="19659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5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---x--x--x</a:t>
                      </a:r>
                    </a:p>
                  </a:txBody>
                  <a:tcPr marL="19659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0111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execute</a:t>
                      </a:r>
                    </a:p>
                  </a:txBody>
                  <a:tcPr marL="19659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5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--w--w--w-</a:t>
                      </a:r>
                    </a:p>
                  </a:txBody>
                  <a:tcPr marL="19659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0222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write</a:t>
                      </a:r>
                    </a:p>
                  </a:txBody>
                  <a:tcPr marL="19659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5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--wx-wx-wx</a:t>
                      </a:r>
                    </a:p>
                  </a:txBody>
                  <a:tcPr marL="19659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0333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write &amp; execute</a:t>
                      </a:r>
                    </a:p>
                  </a:txBody>
                  <a:tcPr marL="19659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55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-r--r--r--</a:t>
                      </a:r>
                    </a:p>
                  </a:txBody>
                  <a:tcPr marL="19659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0444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read</a:t>
                      </a:r>
                    </a:p>
                  </a:txBody>
                  <a:tcPr marL="19659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55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-r-xr-xr-x</a:t>
                      </a:r>
                    </a:p>
                  </a:txBody>
                  <a:tcPr marL="19659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0555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read &amp; execute</a:t>
                      </a:r>
                    </a:p>
                  </a:txBody>
                  <a:tcPr marL="19659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55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-rw-rw-rw-</a:t>
                      </a:r>
                    </a:p>
                  </a:txBody>
                  <a:tcPr marL="19659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0666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read &amp; write</a:t>
                      </a:r>
                    </a:p>
                  </a:txBody>
                  <a:tcPr marL="19659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558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-rwxrwxrwx</a:t>
                      </a:r>
                    </a:p>
                  </a:txBody>
                  <a:tcPr marL="19659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0777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read, write, &amp; execute</a:t>
                      </a:r>
                    </a:p>
                  </a:txBody>
                  <a:tcPr marL="19659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47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Calendar time</a:t>
            </a:r>
          </a:p>
          <a:p>
            <a:r>
              <a:rPr lang="en-US" dirty="0"/>
              <a:t>Time since the epoch 00:00:00 January 1, 1970, UTC</a:t>
            </a:r>
          </a:p>
          <a:p>
            <a:r>
              <a:rPr lang="en-US" b="1" dirty="0"/>
              <a:t>Process time</a:t>
            </a:r>
          </a:p>
          <a:p>
            <a:r>
              <a:rPr lang="en-US" dirty="0"/>
              <a:t>Clock ticks</a:t>
            </a:r>
          </a:p>
          <a:p>
            <a:pPr lvl="1"/>
            <a:r>
              <a:rPr lang="en-US" dirty="0"/>
              <a:t>50, 60, or 100 ticks/second</a:t>
            </a:r>
          </a:p>
          <a:p>
            <a:r>
              <a:rPr lang="en-US" b="1" dirty="0"/>
              <a:t>Measuring execution time</a:t>
            </a:r>
          </a:p>
          <a:p>
            <a:r>
              <a:rPr lang="en-US" dirty="0"/>
              <a:t>$ time –p ./</a:t>
            </a:r>
            <a:r>
              <a:rPr lang="en-US" dirty="0" err="1"/>
              <a:t>myslowprogram</a:t>
            </a:r>
            <a:endParaRPr lang="en-US" dirty="0"/>
          </a:p>
          <a:p>
            <a:r>
              <a:rPr lang="en-US" dirty="0"/>
              <a:t>real      0.10</a:t>
            </a:r>
          </a:p>
          <a:p>
            <a:r>
              <a:rPr lang="en-US" dirty="0"/>
              <a:t>user     0.06</a:t>
            </a:r>
          </a:p>
          <a:p>
            <a:r>
              <a:rPr lang="en-US" dirty="0"/>
              <a:t>kernel 0.02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dirty="0"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Computer system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complete computer made up of the CPU, memory and related electronics (main cabinet), all the peripheral devices connected to it and its </a:t>
            </a:r>
            <a:r>
              <a:rPr lang="en-US" i="1" dirty="0"/>
              <a:t>operating system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Operating system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 software system that manages computer hardware and software resources and provides common services for computer programs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20" descr="\\172.16.2.26\Art\OUTPUT\PTG\STEVENS-RAGO\Ch01\Stevens_fig01-01.jpg">
            <a:extLst>
              <a:ext uri="{FF2B5EF4-FFF2-40B4-BE49-F238E27FC236}">
                <a16:creationId xmlns:a16="http://schemas.microsoft.com/office/drawing/2014/main" id="{000FE206-1A09-924F-B7B6-8B8BDAFDF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46" y="3771836"/>
            <a:ext cx="2857542" cy="253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624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Calendar time</a:t>
            </a:r>
          </a:p>
          <a:p>
            <a:r>
              <a:rPr lang="en-US" dirty="0"/>
              <a:t>Time since the epoch 00:00:00 January 1, 1970, UTC</a:t>
            </a:r>
          </a:p>
          <a:p>
            <a:r>
              <a:rPr lang="en-US" b="1" dirty="0"/>
              <a:t>Process time</a:t>
            </a:r>
          </a:p>
          <a:p>
            <a:r>
              <a:rPr lang="en-US" dirty="0"/>
              <a:t>Clock ticks</a:t>
            </a:r>
          </a:p>
          <a:p>
            <a:pPr lvl="1"/>
            <a:r>
              <a:rPr lang="en-US" dirty="0"/>
              <a:t>50, 60, or 100 ticks/second</a:t>
            </a:r>
          </a:p>
          <a:p>
            <a:r>
              <a:rPr lang="en-US" b="1" dirty="0"/>
              <a:t>Measuring execution time</a:t>
            </a:r>
          </a:p>
          <a:p>
            <a:r>
              <a:rPr lang="en-US" dirty="0"/>
              <a:t>$ time –p ./</a:t>
            </a:r>
            <a:r>
              <a:rPr lang="en-US" dirty="0" err="1"/>
              <a:t>myslowprogram</a:t>
            </a:r>
            <a:endParaRPr lang="en-US" dirty="0"/>
          </a:p>
          <a:p>
            <a:r>
              <a:rPr lang="en-US" dirty="0"/>
              <a:t>real      0.09</a:t>
            </a:r>
          </a:p>
          <a:p>
            <a:r>
              <a:rPr lang="en-US" dirty="0"/>
              <a:t>user     0.06</a:t>
            </a:r>
          </a:p>
          <a:p>
            <a:r>
              <a:rPr lang="en-US" dirty="0"/>
              <a:t>kernel 0.02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40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1194955" y="3844635"/>
            <a:ext cx="2639290" cy="685385"/>
          </a:xfrm>
          <a:prstGeom prst="wedgeRectCallout">
            <a:avLst>
              <a:gd name="adj1" fmla="val -32767"/>
              <a:gd name="adj2" fmla="val 7070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Clock time or wall time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804555" y="4689447"/>
            <a:ext cx="2639290" cy="685385"/>
          </a:xfrm>
          <a:prstGeom prst="wedgeRectCallout">
            <a:avLst>
              <a:gd name="adj1" fmla="val -55208"/>
              <a:gd name="adj2" fmla="val 3431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Time due to program instructions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804555" y="5613973"/>
            <a:ext cx="2639290" cy="685385"/>
          </a:xfrm>
          <a:prstGeom prst="wedgeRectCallout">
            <a:avLst>
              <a:gd name="adj1" fmla="val -55208"/>
              <a:gd name="adj2" fmla="val -1571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Time due to kernel instructions</a:t>
            </a:r>
          </a:p>
        </p:txBody>
      </p:sp>
    </p:spTree>
    <p:extLst>
      <p:ext uri="{BB962C8B-B14F-4D97-AF65-F5344CB8AC3E}">
        <p14:creationId xmlns:p14="http://schemas.microsoft.com/office/powerpoint/2010/main" val="81081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and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an executable residing on disk in a directory</a:t>
            </a:r>
          </a:p>
          <a:p>
            <a:r>
              <a:rPr lang="en-US" dirty="0"/>
              <a:t>A process in an instance of a program executing</a:t>
            </a:r>
          </a:p>
          <a:p>
            <a:pPr lvl="1"/>
            <a:r>
              <a:rPr lang="en-US" dirty="0"/>
              <a:t>A program may spawn multiple processes</a:t>
            </a:r>
          </a:p>
          <a:p>
            <a:r>
              <a:rPr lang="en-US" dirty="0"/>
              <a:t>Each process is identified by an process ID or PID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41</a:t>
            </a:fld>
            <a:endParaRPr lang="en-US" dirty="0"/>
          </a:p>
        </p:txBody>
      </p:sp>
      <p:pic>
        <p:nvPicPr>
          <p:cNvPr id="7" name="Picture 7" descr="\\172.16.2.26\Art\OUTPUT\PTG\STEVENS-RAGO\Ch01\Stevens_fig01-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61" y="3864634"/>
            <a:ext cx="7537809" cy="204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551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Control in Bash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Appending </a:t>
            </a:r>
            <a:r>
              <a:rPr lang="en-US" i="1" dirty="0"/>
              <a:t>&amp; </a:t>
            </a:r>
            <a:r>
              <a:rPr lang="en-US" dirty="0"/>
              <a:t>after a command puts the process in the background</a:t>
            </a:r>
          </a:p>
          <a:p>
            <a:pPr lvl="1"/>
            <a:r>
              <a:rPr lang="en-US" i="1" dirty="0"/>
              <a:t>&lt;executable&gt; arg1 arg2 … &amp;</a:t>
            </a:r>
          </a:p>
          <a:p>
            <a:r>
              <a:rPr lang="en-US" dirty="0"/>
              <a:t>User command </a:t>
            </a:r>
            <a:r>
              <a:rPr lang="en-US" dirty="0" err="1"/>
              <a:t>ps</a:t>
            </a:r>
            <a:r>
              <a:rPr lang="en-US" dirty="0"/>
              <a:t> --- reports a snapshot of the current processes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Bash job control</a:t>
            </a:r>
          </a:p>
          <a:p>
            <a:pPr lvl="1"/>
            <a:r>
              <a:rPr lang="en-US" dirty="0" err="1"/>
              <a:t>fg</a:t>
            </a:r>
            <a:r>
              <a:rPr lang="en-US" dirty="0"/>
              <a:t> --- move background job to foreground</a:t>
            </a:r>
          </a:p>
          <a:p>
            <a:pPr lvl="1"/>
            <a:r>
              <a:rPr lang="en-US" dirty="0"/>
              <a:t>Typing CTRL+C --- cancel/terminate foreground job</a:t>
            </a:r>
          </a:p>
          <a:p>
            <a:pPr lvl="1"/>
            <a:r>
              <a:rPr lang="en-US" dirty="0"/>
              <a:t>Typing CTRL+Z --- suspend/pause foreground job</a:t>
            </a:r>
          </a:p>
          <a:p>
            <a:pPr lvl="1"/>
            <a:r>
              <a:rPr lang="en-US" dirty="0" err="1"/>
              <a:t>bg</a:t>
            </a:r>
            <a:r>
              <a:rPr lang="en-US" dirty="0"/>
              <a:t> --- move suspended job to background and resume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58886" y="28461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PID TTY          TIME CMD</a:t>
            </a:r>
          </a:p>
          <a:p>
            <a:r>
              <a:rPr lang="en-US" dirty="0"/>
              <a:t>19575 pts/0    00:00:00 bash</a:t>
            </a:r>
          </a:p>
          <a:p>
            <a:r>
              <a:rPr lang="en-US" dirty="0"/>
              <a:t>21041 pts/0    00:00:00 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3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and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process has a standard input (</a:t>
            </a:r>
            <a:r>
              <a:rPr lang="en-US" dirty="0" err="1"/>
              <a:t>stdin</a:t>
            </a:r>
            <a:r>
              <a:rPr lang="en-US" dirty="0"/>
              <a:t>), output (</a:t>
            </a:r>
            <a:r>
              <a:rPr lang="en-US" dirty="0" err="1"/>
              <a:t>stdout</a:t>
            </a:r>
            <a:r>
              <a:rPr lang="en-US" dirty="0"/>
              <a:t>), and error (</a:t>
            </a:r>
            <a:r>
              <a:rPr lang="en-US" dirty="0" err="1"/>
              <a:t>stderr</a:t>
            </a:r>
            <a:r>
              <a:rPr lang="en-US" dirty="0"/>
              <a:t>)</a:t>
            </a:r>
          </a:p>
          <a:p>
            <a:r>
              <a:rPr lang="en-US" dirty="0"/>
              <a:t>Shells offer power full I/O redirections capabilities:</a:t>
            </a:r>
          </a:p>
          <a:p>
            <a:pPr lvl="1"/>
            <a:r>
              <a:rPr lang="en-US" i="1" dirty="0"/>
              <a:t>program1 | program2 </a:t>
            </a:r>
          </a:p>
          <a:p>
            <a:pPr lvl="2"/>
            <a:r>
              <a:rPr lang="en-US" dirty="0"/>
              <a:t>Redirect program1’s </a:t>
            </a:r>
            <a:r>
              <a:rPr lang="en-US" dirty="0" err="1"/>
              <a:t>stdout</a:t>
            </a:r>
            <a:r>
              <a:rPr lang="en-US" dirty="0"/>
              <a:t> to program2’s </a:t>
            </a:r>
            <a:r>
              <a:rPr lang="en-US" dirty="0" err="1"/>
              <a:t>stdin</a:t>
            </a:r>
            <a:endParaRPr lang="en-US" dirty="0"/>
          </a:p>
          <a:p>
            <a:pPr lvl="1"/>
            <a:r>
              <a:rPr lang="en-US" dirty="0"/>
              <a:t>program1 &lt; </a:t>
            </a:r>
            <a:r>
              <a:rPr lang="en-US" dirty="0" err="1"/>
              <a:t>myfile</a:t>
            </a:r>
            <a:endParaRPr lang="en-US" dirty="0"/>
          </a:p>
          <a:p>
            <a:pPr lvl="2"/>
            <a:r>
              <a:rPr lang="en-US" dirty="0"/>
              <a:t>Program1’s </a:t>
            </a:r>
            <a:r>
              <a:rPr lang="en-US" dirty="0" err="1"/>
              <a:t>stdin</a:t>
            </a:r>
            <a:r>
              <a:rPr lang="en-US" dirty="0"/>
              <a:t> is </a:t>
            </a:r>
            <a:r>
              <a:rPr lang="en-US" dirty="0" err="1"/>
              <a:t>myfle</a:t>
            </a:r>
            <a:endParaRPr lang="en-US" dirty="0"/>
          </a:p>
          <a:p>
            <a:pPr lvl="1"/>
            <a:r>
              <a:rPr lang="en-US" i="1" dirty="0"/>
              <a:t>program1 &gt; </a:t>
            </a:r>
            <a:r>
              <a:rPr lang="en-US" i="1" dirty="0" err="1"/>
              <a:t>myfile</a:t>
            </a:r>
            <a:endParaRPr lang="en-US" i="1" dirty="0"/>
          </a:p>
          <a:p>
            <a:pPr lvl="2"/>
            <a:r>
              <a:rPr lang="en-US" dirty="0"/>
              <a:t>Program1’s output </a:t>
            </a:r>
            <a:r>
              <a:rPr lang="en-US" b="1" dirty="0">
                <a:solidFill>
                  <a:srgbClr val="FF0000"/>
                </a:solidFill>
              </a:rPr>
              <a:t>overwrites </a:t>
            </a:r>
            <a:r>
              <a:rPr lang="en-US" dirty="0" err="1"/>
              <a:t>myfile</a:t>
            </a:r>
            <a:endParaRPr lang="en-US" dirty="0"/>
          </a:p>
          <a:p>
            <a:pPr lvl="1"/>
            <a:r>
              <a:rPr lang="en-US" i="1" dirty="0"/>
              <a:t>program1 &gt;&gt; </a:t>
            </a:r>
            <a:r>
              <a:rPr lang="en-US" i="1" dirty="0" err="1"/>
              <a:t>myfile</a:t>
            </a:r>
            <a:endParaRPr lang="en-US" i="1" dirty="0"/>
          </a:p>
          <a:p>
            <a:pPr lvl="2"/>
            <a:r>
              <a:rPr lang="en-US" dirty="0"/>
              <a:t>Program1’s output is appended to </a:t>
            </a:r>
            <a:r>
              <a:rPr lang="en-US" dirty="0" err="1"/>
              <a:t>myfile</a:t>
            </a:r>
            <a:endParaRPr lang="en-US" dirty="0"/>
          </a:p>
          <a:p>
            <a:pPr lvl="1"/>
            <a:r>
              <a:rPr lang="en-US" dirty="0"/>
              <a:t>And many more…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7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 is the most useful user command</a:t>
            </a:r>
          </a:p>
          <a:p>
            <a:r>
              <a:rPr lang="en-US" dirty="0"/>
              <a:t>Try man </a:t>
            </a:r>
            <a:r>
              <a:rPr lang="en-US" dirty="0" err="1"/>
              <a:t>man</a:t>
            </a:r>
            <a:endParaRPr lang="en-US" dirty="0"/>
          </a:p>
          <a:p>
            <a:r>
              <a:rPr lang="en-US" dirty="0"/>
              <a:t>You do not need to supply the exact user command or man page you are interested in</a:t>
            </a:r>
          </a:p>
          <a:p>
            <a:r>
              <a:rPr lang="en-US" dirty="0"/>
              <a:t>Multiple results may exist</a:t>
            </a:r>
          </a:p>
          <a:p>
            <a:pPr lvl="1"/>
            <a:r>
              <a:rPr lang="en-US" dirty="0"/>
              <a:t>For example, try </a:t>
            </a:r>
            <a:r>
              <a:rPr lang="en-US" i="1" dirty="0"/>
              <a:t>man open</a:t>
            </a:r>
            <a:r>
              <a:rPr lang="en-US" dirty="0"/>
              <a:t>, then </a:t>
            </a:r>
            <a:r>
              <a:rPr lang="en-US" i="1" dirty="0"/>
              <a:t>man 2 open</a:t>
            </a:r>
          </a:p>
          <a:p>
            <a:pPr lvl="1"/>
            <a:r>
              <a:rPr lang="en-US" dirty="0"/>
              <a:t>2 corresponds to the man pages section</a:t>
            </a:r>
          </a:p>
          <a:p>
            <a:pPr lvl="1"/>
            <a:r>
              <a:rPr lang="en-US" i="1" dirty="0"/>
              <a:t>man –k &lt;term&gt;</a:t>
            </a:r>
            <a:r>
              <a:rPr lang="en-US" dirty="0"/>
              <a:t> searches for term in man pages and returns page with their section</a:t>
            </a:r>
          </a:p>
          <a:p>
            <a:pPr lvl="2"/>
            <a:r>
              <a:rPr lang="en-US" dirty="0"/>
              <a:t>Example: open (2)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4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Page Sections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226" y="2312107"/>
            <a:ext cx="90356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1   	Executable programs or shell commands</a:t>
            </a:r>
          </a:p>
          <a:p>
            <a:r>
              <a:rPr lang="en-US" dirty="0"/>
              <a:t>       2   	System calls (functions provided by the kernel)</a:t>
            </a:r>
          </a:p>
          <a:p>
            <a:r>
              <a:rPr lang="en-US" dirty="0"/>
              <a:t>       3   	Library calls (functions within program libraries)</a:t>
            </a:r>
          </a:p>
          <a:p>
            <a:r>
              <a:rPr lang="en-US" dirty="0"/>
              <a:t>       4  	 Special files (usually found in /dev)</a:t>
            </a:r>
          </a:p>
          <a:p>
            <a:r>
              <a:rPr lang="en-US" dirty="0"/>
              <a:t>       5   	File formats and conventions </a:t>
            </a:r>
            <a:r>
              <a:rPr lang="en-US" dirty="0" err="1"/>
              <a:t>eg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endParaRPr lang="en-US" dirty="0"/>
          </a:p>
          <a:p>
            <a:r>
              <a:rPr lang="en-US" dirty="0"/>
              <a:t>       6   	Games</a:t>
            </a:r>
          </a:p>
          <a:p>
            <a:r>
              <a:rPr lang="en-US" dirty="0"/>
              <a:t>       7   	Miscellaneous  (including  macro  packages  and  conventions), e.g., man(7), </a:t>
            </a:r>
            <a:r>
              <a:rPr lang="en-US" dirty="0" err="1"/>
              <a:t>groff</a:t>
            </a:r>
            <a:r>
              <a:rPr lang="en-US" dirty="0"/>
              <a:t>(7)</a:t>
            </a:r>
          </a:p>
          <a:p>
            <a:r>
              <a:rPr lang="en-US" dirty="0"/>
              <a:t>       8   	System administration commands (usually only for root)</a:t>
            </a:r>
          </a:p>
          <a:p>
            <a:r>
              <a:rPr lang="en-US" dirty="0"/>
              <a:t>       9   	Kernel routines [Non standard]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3C22BB-A6CD-934B-ABE3-24B4B185AE54}"/>
              </a:ext>
            </a:extLst>
          </p:cNvPr>
          <p:cNvSpPr txBox="1"/>
          <p:nvPr/>
        </p:nvSpPr>
        <p:spPr>
          <a:xfrm>
            <a:off x="172529" y="5145578"/>
            <a:ext cx="8505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Google</a:t>
            </a:r>
            <a:r>
              <a:rPr lang="zh-CN" altLang="en-US" sz="4000" dirty="0"/>
              <a:t> </a:t>
            </a:r>
            <a:r>
              <a:rPr lang="en-US" altLang="zh-CN" sz="4000" dirty="0"/>
              <a:t>is</a:t>
            </a:r>
            <a:r>
              <a:rPr lang="zh-CN" altLang="en-US" sz="4000" dirty="0"/>
              <a:t> </a:t>
            </a:r>
            <a:r>
              <a:rPr lang="en-US" altLang="zh-CN" sz="4000" dirty="0"/>
              <a:t>yet</a:t>
            </a:r>
            <a:r>
              <a:rPr lang="zh-CN" altLang="en-US" sz="4000" dirty="0"/>
              <a:t> </a:t>
            </a:r>
            <a:r>
              <a:rPr lang="en-US" altLang="zh-CN" sz="4000" dirty="0"/>
              <a:t>another</a:t>
            </a:r>
            <a:r>
              <a:rPr lang="zh-CN" altLang="en-US" sz="4000" dirty="0"/>
              <a:t> </a:t>
            </a:r>
            <a:r>
              <a:rPr lang="en-US" altLang="zh-CN" sz="4000" dirty="0"/>
              <a:t>man</a:t>
            </a:r>
            <a:r>
              <a:rPr lang="zh-CN" altLang="en-US" sz="4000" dirty="0"/>
              <a:t> </a:t>
            </a:r>
            <a:r>
              <a:rPr lang="en-US" altLang="zh-CN" sz="4000" dirty="0"/>
              <a:t>(better?)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28302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System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2" descr="\\172.16.2.26\Art\OUTPUT\PTG\STEVENS-RAGO\Ch01\Stevens_fig01-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60" y="1961140"/>
            <a:ext cx="4383399" cy="42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93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vs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The kernel is the central component of most computer operating systems. It is responsible for managing the hardware and offering services to applications that wish to use it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Some times OS is used to refer to the kernel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Sometimes a kernel’s name is used to refer to the whole OS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Example: Linux is the kernel of the GNU/Linux OS, frequently referred to simply as Linux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20" descr="\\172.16.2.26\Art\OUTPUT\PTG\STEVENS-RAGO\Ch01\Stevens_fig01-01.jpg">
            <a:extLst>
              <a:ext uri="{FF2B5EF4-FFF2-40B4-BE49-F238E27FC236}">
                <a16:creationId xmlns:a16="http://schemas.microsoft.com/office/drawing/2014/main" id="{0283096B-F5A3-FF48-B041-C129E3AE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023" y="3912626"/>
            <a:ext cx="2855072" cy="253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9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Programming all kind of computer systems but…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Most commonly refers to programming the operating system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Viewed more broadly and OS includes applications, shells, libraries, utilities, and the kernel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20" descr="\\172.16.2.26\Art\OUTPUT\PTG\STEVENS-RAGO\Ch01\Stevens_fig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076" y="4113602"/>
            <a:ext cx="2780264" cy="246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A0EEFC-E596-C444-9856-D5E8D4035035}"/>
              </a:ext>
            </a:extLst>
          </p:cNvPr>
          <p:cNvSpPr/>
          <p:nvPr/>
        </p:nvSpPr>
        <p:spPr>
          <a:xfrm>
            <a:off x="1" y="3657729"/>
            <a:ext cx="7007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No kernel-level programming in this course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A lot of programming using the kernel’s APIs on Linux, a UNIX-type OS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We code in C language</a:t>
            </a:r>
          </a:p>
        </p:txBody>
      </p:sp>
    </p:spTree>
    <p:extLst>
      <p:ext uri="{BB962C8B-B14F-4D97-AF65-F5344CB8AC3E}">
        <p14:creationId xmlns:p14="http://schemas.microsoft.com/office/powerpoint/2010/main" val="10098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</a:t>
            </a:r>
            <a:r>
              <a:rPr lang="en-US" dirty="0"/>
              <a:t>: Before vs Now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08A4B-8973-E841-BD13-446692FFE47B}"/>
              </a:ext>
            </a:extLst>
          </p:cNvPr>
          <p:cNvGrpSpPr/>
          <p:nvPr/>
        </p:nvGrpSpPr>
        <p:grpSpPr>
          <a:xfrm>
            <a:off x="100051" y="1842503"/>
            <a:ext cx="8989618" cy="2031326"/>
            <a:chOff x="77191" y="1478863"/>
            <a:chExt cx="8989618" cy="203132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0C47A7-66FC-A747-A93E-6103371BE6DB}"/>
                </a:ext>
              </a:extLst>
            </p:cNvPr>
            <p:cNvSpPr/>
            <p:nvPr/>
          </p:nvSpPr>
          <p:spPr>
            <a:xfrm>
              <a:off x="77191" y="1478864"/>
              <a:ext cx="2137557" cy="203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i="1" dirty="0"/>
                <a:t># Python code</a:t>
              </a:r>
            </a:p>
            <a:p>
              <a:endParaRPr lang="en-US" dirty="0"/>
            </a:p>
            <a:p>
              <a:r>
                <a:rPr lang="en-US" dirty="0"/>
                <a:t>import sys</a:t>
              </a:r>
            </a:p>
            <a:p>
              <a:endParaRPr lang="en-US" dirty="0"/>
            </a:p>
            <a:p>
              <a:r>
                <a:rPr lang="en-US" b="1" dirty="0"/>
                <a:t>print</a:t>
              </a:r>
              <a:r>
                <a:rPr lang="en-US" dirty="0"/>
                <a:t>('Hello, world!’)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14F372-CD27-FE4B-A472-6678E1780BA3}"/>
                </a:ext>
              </a:extLst>
            </p:cNvPr>
            <p:cNvSpPr/>
            <p:nvPr/>
          </p:nvSpPr>
          <p:spPr>
            <a:xfrm>
              <a:off x="2214748" y="1478863"/>
              <a:ext cx="4043547" cy="203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i="1" dirty="0"/>
                <a:t>// Javas Code</a:t>
              </a:r>
            </a:p>
            <a:p>
              <a:endParaRPr lang="en-US" dirty="0"/>
            </a:p>
            <a:p>
              <a:r>
                <a:rPr lang="en-US" dirty="0"/>
                <a:t>public class HelloWorld { </a:t>
              </a:r>
            </a:p>
            <a:p>
              <a:r>
                <a:rPr lang="en-US" dirty="0"/>
                <a:t>    public static </a:t>
              </a:r>
              <a:r>
                <a:rPr lang="en-US" dirty="0">
                  <a:latin typeface="Courier New" panose="02070309020205020404" pitchFamily="49" charset="0"/>
                </a:rPr>
                <a:t>void</a:t>
              </a:r>
              <a:r>
                <a:rPr lang="en-US" dirty="0"/>
                <a:t> </a:t>
              </a:r>
              <a:r>
                <a:rPr lang="en-US" b="1" dirty="0"/>
                <a:t>main</a:t>
              </a:r>
              <a:r>
                <a:rPr lang="en-US" dirty="0"/>
                <a:t>(String[] </a:t>
              </a:r>
              <a:r>
                <a:rPr lang="en-US" dirty="0" err="1"/>
                <a:t>args</a:t>
              </a:r>
              <a:r>
                <a:rPr lang="en-US" dirty="0"/>
                <a:t>) {</a:t>
              </a:r>
            </a:p>
            <a:p>
              <a:r>
                <a:rPr lang="en-US" dirty="0"/>
                <a:t>        </a:t>
              </a:r>
              <a:r>
                <a:rPr lang="en-US" dirty="0" err="1"/>
                <a:t>System.out.</a:t>
              </a:r>
              <a:r>
                <a:rPr lang="en-US" b="1" dirty="0" err="1"/>
                <a:t>println</a:t>
              </a:r>
              <a:r>
                <a:rPr lang="en-US" dirty="0"/>
                <a:t>("Hello, World"); </a:t>
              </a:r>
            </a:p>
            <a:p>
              <a:r>
                <a:rPr lang="en-US" dirty="0"/>
                <a:t>    }</a:t>
              </a:r>
            </a:p>
            <a:p>
              <a:r>
                <a:rPr lang="en-US" dirty="0"/>
                <a:t>}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20291D-6B94-6B4D-9463-5B3B741696B1}"/>
                </a:ext>
              </a:extLst>
            </p:cNvPr>
            <p:cNvSpPr/>
            <p:nvPr/>
          </p:nvSpPr>
          <p:spPr>
            <a:xfrm>
              <a:off x="6258295" y="1478863"/>
              <a:ext cx="2808514" cy="203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i="1" dirty="0"/>
                <a:t>// C/C++ Code</a:t>
              </a:r>
            </a:p>
            <a:p>
              <a:endParaRPr lang="en-US" i="1" dirty="0"/>
            </a:p>
            <a:p>
              <a:r>
                <a:rPr lang="en-US" dirty="0"/>
                <a:t>#include&lt;</a:t>
              </a:r>
              <a:r>
                <a:rPr lang="en-US" dirty="0" err="1"/>
                <a:t>stdio.h</a:t>
              </a:r>
              <a:r>
                <a:rPr lang="en-US" dirty="0"/>
                <a:t>&gt;</a:t>
              </a:r>
            </a:p>
            <a:p>
              <a:r>
                <a:rPr lang="en-US" dirty="0" err="1"/>
                <a:t>int</a:t>
              </a:r>
              <a:r>
                <a:rPr lang="en-US" dirty="0"/>
                <a:t> main(void){</a:t>
              </a:r>
            </a:p>
            <a:p>
              <a:r>
                <a:rPr lang="en-US" dirty="0"/>
                <a:t>    </a:t>
              </a:r>
              <a:r>
                <a:rPr lang="en-US" b="1" dirty="0" err="1"/>
                <a:t>printf</a:t>
              </a:r>
              <a:r>
                <a:rPr lang="en-US" dirty="0"/>
                <a:t>(”</a:t>
              </a:r>
              <a:r>
                <a:rPr lang="en-US" dirty="0" err="1"/>
                <a:t>Hellow</a:t>
              </a:r>
              <a:r>
                <a:rPr lang="en-US" dirty="0"/>
                <a:t> World\n”);</a:t>
              </a:r>
            </a:p>
            <a:p>
              <a:r>
                <a:rPr lang="en-US" dirty="0"/>
                <a:t>    return 1;</a:t>
              </a:r>
            </a:p>
            <a:p>
              <a:r>
                <a:rPr lang="en-US" dirty="0"/>
                <a:t>}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83D443-9A6D-4448-972D-C73341444263}"/>
              </a:ext>
            </a:extLst>
          </p:cNvPr>
          <p:cNvSpPr txBox="1"/>
          <p:nvPr/>
        </p:nvSpPr>
        <p:spPr>
          <a:xfrm>
            <a:off x="3987140" y="1319282"/>
            <a:ext cx="208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6A94F-800D-5B4E-B85C-6065BB59862B}"/>
              </a:ext>
            </a:extLst>
          </p:cNvPr>
          <p:cNvSpPr txBox="1"/>
          <p:nvPr/>
        </p:nvSpPr>
        <p:spPr>
          <a:xfrm>
            <a:off x="3987140" y="3977376"/>
            <a:ext cx="208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829E22-FF10-D940-958F-D9813ECDC142}"/>
              </a:ext>
            </a:extLst>
          </p:cNvPr>
          <p:cNvGrpSpPr/>
          <p:nvPr/>
        </p:nvGrpSpPr>
        <p:grpSpPr>
          <a:xfrm>
            <a:off x="100051" y="4425563"/>
            <a:ext cx="8989618" cy="2031326"/>
            <a:chOff x="77191" y="1478863"/>
            <a:chExt cx="8989618" cy="20313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DC924A-C6C5-2E41-B5F5-66F0B2DCC41E}"/>
                </a:ext>
              </a:extLst>
            </p:cNvPr>
            <p:cNvSpPr/>
            <p:nvPr/>
          </p:nvSpPr>
          <p:spPr>
            <a:xfrm>
              <a:off x="77191" y="1478864"/>
              <a:ext cx="2137557" cy="203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i="1" dirty="0"/>
                <a:t># Python</a:t>
              </a:r>
            </a:p>
            <a:p>
              <a:endParaRPr lang="en-US" i="1" dirty="0"/>
            </a:p>
            <a:p>
              <a:r>
                <a:rPr lang="en-US" i="1" dirty="0"/>
                <a:t>def </a:t>
              </a:r>
              <a:r>
                <a:rPr lang="en-US" b="1" i="1" dirty="0"/>
                <a:t>print</a:t>
              </a:r>
              <a:r>
                <a:rPr lang="en-US" i="1" dirty="0"/>
                <a:t>(</a:t>
              </a:r>
              <a:r>
                <a:rPr lang="en-US" i="1" dirty="0" err="1"/>
                <a:t>args</a:t>
              </a:r>
              <a:r>
                <a:rPr lang="en-US" i="1" dirty="0"/>
                <a:t>):</a:t>
              </a:r>
            </a:p>
            <a:p>
              <a:r>
                <a:rPr lang="en-US" i="1" dirty="0"/>
                <a:t>    …</a:t>
              </a:r>
            </a:p>
            <a:p>
              <a:r>
                <a:rPr lang="en-US" i="1" dirty="0"/>
                <a:t>    …</a:t>
              </a:r>
            </a:p>
            <a:p>
              <a:r>
                <a:rPr lang="en-US" i="1" dirty="0"/>
                <a:t>    …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B00137-20B2-6744-860E-70AD2FF4DD19}"/>
                </a:ext>
              </a:extLst>
            </p:cNvPr>
            <p:cNvSpPr/>
            <p:nvPr/>
          </p:nvSpPr>
          <p:spPr>
            <a:xfrm>
              <a:off x="2214748" y="1478863"/>
              <a:ext cx="4043547" cy="203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i="1" dirty="0"/>
                <a:t>// Javas</a:t>
              </a:r>
            </a:p>
            <a:p>
              <a:endParaRPr lang="en-US" dirty="0"/>
            </a:p>
            <a:p>
              <a:r>
                <a:rPr lang="en-US" dirty="0"/>
                <a:t>Void </a:t>
              </a:r>
              <a:r>
                <a:rPr lang="en-US" dirty="0" err="1"/>
                <a:t>System.out.</a:t>
              </a:r>
              <a:r>
                <a:rPr lang="en-US" b="1" dirty="0" err="1"/>
                <a:t>println</a:t>
              </a:r>
              <a:r>
                <a:rPr lang="en-US" dirty="0"/>
                <a:t>(</a:t>
              </a:r>
              <a:r>
                <a:rPr lang="en-US" dirty="0" err="1"/>
                <a:t>var_args</a:t>
              </a:r>
              <a:r>
                <a:rPr lang="en-US" dirty="0"/>
                <a:t>){</a:t>
              </a:r>
            </a:p>
            <a:p>
              <a:r>
                <a:rPr lang="en-US" dirty="0"/>
                <a:t>	…</a:t>
              </a:r>
            </a:p>
            <a:p>
              <a:r>
                <a:rPr lang="en-US" dirty="0"/>
                <a:t>	…</a:t>
              </a:r>
            </a:p>
            <a:p>
              <a:r>
                <a:rPr lang="en-US" dirty="0"/>
                <a:t>	…</a:t>
              </a:r>
            </a:p>
            <a:p>
              <a:r>
                <a:rPr lang="en-US" dirty="0"/>
                <a:t>}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87A1F6-B3B1-E944-9BB3-339A63FE0DA9}"/>
                </a:ext>
              </a:extLst>
            </p:cNvPr>
            <p:cNvSpPr/>
            <p:nvPr/>
          </p:nvSpPr>
          <p:spPr>
            <a:xfrm>
              <a:off x="6258295" y="1478863"/>
              <a:ext cx="2808514" cy="203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i="1" dirty="0"/>
                <a:t>// C/C++ Code</a:t>
              </a:r>
            </a:p>
            <a:p>
              <a:endParaRPr lang="en-US" i="1" dirty="0"/>
            </a:p>
            <a:p>
              <a:r>
                <a:rPr lang="en-US" dirty="0"/>
                <a:t>void </a:t>
              </a:r>
              <a:r>
                <a:rPr lang="en-US" b="1" dirty="0" err="1"/>
                <a:t>printf</a:t>
              </a:r>
              <a:r>
                <a:rPr lang="en-US" dirty="0"/>
                <a:t>(</a:t>
              </a:r>
              <a:r>
                <a:rPr lang="en-US" dirty="0" err="1"/>
                <a:t>var_args</a:t>
              </a:r>
              <a:r>
                <a:rPr lang="en-US" dirty="0"/>
                <a:t>);</a:t>
              </a:r>
            </a:p>
            <a:p>
              <a:r>
                <a:rPr lang="en-US" dirty="0"/>
                <a:t>	….</a:t>
              </a:r>
            </a:p>
            <a:p>
              <a:r>
                <a:rPr lang="en-US" dirty="0"/>
                <a:t>	…</a:t>
              </a:r>
            </a:p>
            <a:p>
              <a:r>
                <a:rPr lang="en-US" dirty="0"/>
                <a:t>	…</a:t>
              </a:r>
            </a:p>
            <a:p>
              <a:r>
                <a:rPr lang="en-US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81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7C00-D4D3-C54D-8092-E20E2095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Idea of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18E7-CA69-4241-AA48-1B20A92D8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/>
              <a:t>Learn:</a:t>
            </a:r>
            <a:r>
              <a:rPr lang="zh-CN" altLang="en-US" dirty="0"/>
              <a:t> </a:t>
            </a:r>
            <a:r>
              <a:rPr lang="en-US" altLang="zh-CN" dirty="0"/>
              <a:t>Understand background,</a:t>
            </a:r>
            <a:r>
              <a:rPr lang="zh-CN" altLang="en-US" dirty="0"/>
              <a:t> </a:t>
            </a:r>
            <a:r>
              <a:rPr lang="en-US" altLang="zh-CN" dirty="0"/>
              <a:t>concepts,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Play: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“Hello</a:t>
            </a:r>
            <a:r>
              <a:rPr lang="zh-CN" altLang="en-US" dirty="0"/>
              <a:t> </a:t>
            </a:r>
            <a:r>
              <a:rPr lang="en-US" altLang="zh-CN" dirty="0"/>
              <a:t>World”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mistakes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Break</a:t>
            </a:r>
            <a:r>
              <a:rPr lang="zh-CN" altLang="en-US" dirty="0"/>
              <a:t> </a:t>
            </a:r>
            <a:r>
              <a:rPr lang="en-US" altLang="zh-CN" dirty="0"/>
              <a:t>things: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vary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complexities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mistakes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Fix</a:t>
            </a:r>
            <a:r>
              <a:rPr lang="zh-CN" altLang="en-US" dirty="0"/>
              <a:t> </a:t>
            </a:r>
            <a:r>
              <a:rPr lang="en-US" altLang="zh-CN" dirty="0"/>
              <a:t>things:</a:t>
            </a:r>
            <a:r>
              <a:rPr lang="zh-CN" altLang="en-US" dirty="0"/>
              <a:t> </a:t>
            </a:r>
            <a:r>
              <a:rPr lang="en-US" altLang="zh-CN" dirty="0"/>
              <a:t>Debugging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compile/run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break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37ED9-2CBC-8D44-913F-7E8EB60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 altLang="zh-CN"/>
              <a:t>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0A741-AE03-3442-A65B-5F8A7C48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D719-807F-B54B-87D5-CD181C62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0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 is an operating system (OS)</a:t>
            </a:r>
          </a:p>
          <a:p>
            <a:r>
              <a:rPr lang="en-US" dirty="0"/>
              <a:t>Developed in 1969-1970 by Kenneth Thompson, Dennis Ritchie, and others at AT&amp;T Bell Labs </a:t>
            </a:r>
          </a:p>
          <a:p>
            <a:r>
              <a:rPr lang="en-US" dirty="0"/>
              <a:t>Developed on a PDP-7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7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10809</TotalTime>
  <Words>2822</Words>
  <Application>Microsoft Macintosh PowerPoint</Application>
  <PresentationFormat>On-screen Show (4:3)</PresentationFormat>
  <Paragraphs>564</Paragraphs>
  <Slides>46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Calibri Light</vt:lpstr>
      <vt:lpstr>Courier New</vt:lpstr>
      <vt:lpstr>Wingdings</vt:lpstr>
      <vt:lpstr>Retrospect</vt:lpstr>
      <vt:lpstr>Introduction to  Systems Programming</vt:lpstr>
      <vt:lpstr>About this Course</vt:lpstr>
      <vt:lpstr>About Me</vt:lpstr>
      <vt:lpstr>Computer Systems</vt:lpstr>
      <vt:lpstr>OS vs Kernel</vt:lpstr>
      <vt:lpstr>Systems Programming</vt:lpstr>
      <vt:lpstr>Programming: Before vs Now </vt:lpstr>
      <vt:lpstr>An Idea of Learning</vt:lpstr>
      <vt:lpstr>What Is UNIX?</vt:lpstr>
      <vt:lpstr>PowerPoint Presentation</vt:lpstr>
      <vt:lpstr>What Is UNIX?</vt:lpstr>
      <vt:lpstr>PowerPoint Presentation</vt:lpstr>
      <vt:lpstr>PowerPoint Presentation</vt:lpstr>
      <vt:lpstr>How to Access Linux (Required)</vt:lpstr>
      <vt:lpstr>How to Access Linux (Optional)</vt:lpstr>
      <vt:lpstr>SSH Options</vt:lpstr>
      <vt:lpstr>Connect to Linux-lab</vt:lpstr>
      <vt:lpstr>Connect to Linux-lab</vt:lpstr>
      <vt:lpstr>How to Access Linux (Required)</vt:lpstr>
      <vt:lpstr>How to Interact with the VM</vt:lpstr>
      <vt:lpstr>Console (Terminal) Environment</vt:lpstr>
      <vt:lpstr>Work with Terminal: Shells</vt:lpstr>
      <vt:lpstr>Getting Started</vt:lpstr>
      <vt:lpstr>First Commands</vt:lpstr>
      <vt:lpstr>Two Types of Commands</vt:lpstr>
      <vt:lpstr>ls</vt:lpstr>
      <vt:lpstr>Shell Variables</vt:lpstr>
      <vt:lpstr>Directory Management</vt:lpstr>
      <vt:lpstr>Creating a File</vt:lpstr>
      <vt:lpstr>Viewing a File</vt:lpstr>
      <vt:lpstr>Deleting a File</vt:lpstr>
      <vt:lpstr>User Identification</vt:lpstr>
      <vt:lpstr>/etc/passwd</vt:lpstr>
      <vt:lpstr>/etc/groups</vt:lpstr>
      <vt:lpstr>File Permissions</vt:lpstr>
      <vt:lpstr>Changing File Permissions</vt:lpstr>
      <vt:lpstr>Permissions in Octal (1)</vt:lpstr>
      <vt:lpstr>Permissions in Octal (2)</vt:lpstr>
      <vt:lpstr>Time</vt:lpstr>
      <vt:lpstr>Time</vt:lpstr>
      <vt:lpstr>Processes and Programs</vt:lpstr>
      <vt:lpstr>Job Control in Bash</vt:lpstr>
      <vt:lpstr>Standard I/O and Redirection</vt:lpstr>
      <vt:lpstr>man</vt:lpstr>
      <vt:lpstr>Manual Page Sections</vt:lpstr>
      <vt:lpstr>Function vs System Calls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320</cp:revision>
  <dcterms:created xsi:type="dcterms:W3CDTF">2016-01-21T20:46:53Z</dcterms:created>
  <dcterms:modified xsi:type="dcterms:W3CDTF">2019-02-07T16:36:37Z</dcterms:modified>
</cp:coreProperties>
</file>