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1" r:id="rId1"/>
  </p:sldMasterIdLst>
  <p:notesMasterIdLst>
    <p:notesMasterId r:id="rId21"/>
  </p:notesMasterIdLst>
  <p:sldIdLst>
    <p:sldId id="256" r:id="rId2"/>
    <p:sldId id="323" r:id="rId3"/>
    <p:sldId id="324" r:id="rId4"/>
    <p:sldId id="326" r:id="rId5"/>
    <p:sldId id="328" r:id="rId6"/>
    <p:sldId id="327" r:id="rId7"/>
    <p:sldId id="325" r:id="rId8"/>
    <p:sldId id="329" r:id="rId9"/>
    <p:sldId id="330" r:id="rId10"/>
    <p:sldId id="331" r:id="rId11"/>
    <p:sldId id="333" r:id="rId12"/>
    <p:sldId id="332" r:id="rId13"/>
    <p:sldId id="338" r:id="rId14"/>
    <p:sldId id="334" r:id="rId15"/>
    <p:sldId id="335" r:id="rId16"/>
    <p:sldId id="336" r:id="rId17"/>
    <p:sldId id="337" r:id="rId18"/>
    <p:sldId id="339" r:id="rId19"/>
    <p:sldId id="34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4" autoAdjust="0"/>
    <p:restoredTop sz="94444"/>
  </p:normalViewPr>
  <p:slideViewPr>
    <p:cSldViewPr snapToGrid="0">
      <p:cViewPr varScale="1">
        <p:scale>
          <a:sx n="99" d="100"/>
          <a:sy n="99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8D1EC-EE84-4F23-9F84-7CE0D72DA98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FCD7A-0AF3-4FBE-909D-8E852612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3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FCD7A-0AF3-4FBE-909D-8E85261255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7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577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3664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2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4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42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74839"/>
            <a:ext cx="3703320" cy="4806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74838"/>
            <a:ext cx="3703320" cy="4806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33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698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CS-392 Systems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105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CS-392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090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7315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2605"/>
            <a:ext cx="7543800" cy="940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529" y="1396181"/>
            <a:ext cx="8798943" cy="48234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529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Spring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CS-392-A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7453" y="646701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660857-7544-4646-A5A0-CE3434EE9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5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59" y="758952"/>
            <a:ext cx="8101347" cy="3566160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Stream</a:t>
            </a:r>
            <a:r>
              <a:rPr lang="en-US" sz="6000" dirty="0"/>
              <a:t> I/O</a:t>
            </a:r>
            <a:r>
              <a:rPr lang="zh-CN" altLang="en-US" sz="6000" dirty="0"/>
              <a:t> </a:t>
            </a:r>
            <a:r>
              <a:rPr lang="en-US" altLang="zh-CN" sz="6000" dirty="0"/>
              <a:t>and</a:t>
            </a:r>
            <a:r>
              <a:rPr lang="zh-CN" altLang="en-US" sz="6000" dirty="0"/>
              <a:t> </a:t>
            </a:r>
            <a:br>
              <a:rPr lang="en-US" altLang="zh-CN" sz="6000"/>
            </a:br>
            <a:r>
              <a:rPr lang="en-US" altLang="zh-CN" sz="6000"/>
              <a:t>Memory</a:t>
            </a:r>
            <a:r>
              <a:rPr lang="zh-CN" altLang="en-US" sz="6000" dirty="0"/>
              <a:t> </a:t>
            </a:r>
            <a:r>
              <a:rPr lang="en-US" altLang="zh-CN" sz="6000" dirty="0"/>
              <a:t>Management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Jun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  <a:endParaRPr lang="en-US" dirty="0"/>
          </a:p>
          <a:p>
            <a:r>
              <a:rPr lang="en-US" dirty="0"/>
              <a:t>CS-392 Systems Programming</a:t>
            </a:r>
          </a:p>
        </p:txBody>
      </p:sp>
    </p:spTree>
    <p:extLst>
      <p:ext uri="{BB962C8B-B14F-4D97-AF65-F5344CB8AC3E}">
        <p14:creationId xmlns:p14="http://schemas.microsoft.com/office/powerpoint/2010/main" val="1124547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 </a:t>
            </a:r>
            <a:r>
              <a:rPr lang="en-US" altLang="zh-CN" dirty="0"/>
              <a:t>read/write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530" y="1396181"/>
            <a:ext cx="7997694" cy="1960084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7200" b="1" dirty="0" err="1"/>
              <a:t>size_t</a:t>
            </a:r>
            <a:r>
              <a:rPr lang="en-US" sz="7200" dirty="0"/>
              <a:t> </a:t>
            </a:r>
            <a:r>
              <a:rPr lang="en-US" sz="7200" b="1" dirty="0" err="1"/>
              <a:t>fread</a:t>
            </a:r>
            <a:r>
              <a:rPr lang="en-US" sz="7200" b="1" dirty="0"/>
              <a:t>(void</a:t>
            </a:r>
            <a:r>
              <a:rPr lang="en-US" sz="7200" dirty="0"/>
              <a:t> </a:t>
            </a:r>
            <a:r>
              <a:rPr lang="en-US" sz="7200" b="1" dirty="0"/>
              <a:t>*</a:t>
            </a:r>
            <a:r>
              <a:rPr lang="en-US" sz="7200" u="sng" dirty="0" err="1"/>
              <a:t>ptr</a:t>
            </a:r>
            <a:r>
              <a:rPr lang="en-US" sz="7200" b="1" u="sng" dirty="0"/>
              <a:t>,</a:t>
            </a:r>
            <a:r>
              <a:rPr lang="en-US" sz="7200" u="sng" dirty="0"/>
              <a:t> </a:t>
            </a:r>
            <a:r>
              <a:rPr lang="en-US" sz="7200" b="1" u="sng" dirty="0" err="1"/>
              <a:t>size_t</a:t>
            </a:r>
            <a:r>
              <a:rPr lang="en-US" sz="7200" u="sng" dirty="0"/>
              <a:t> size</a:t>
            </a:r>
            <a:r>
              <a:rPr lang="en-US" sz="7200" b="1" u="sng" dirty="0"/>
              <a:t>,</a:t>
            </a:r>
            <a:r>
              <a:rPr lang="en-US" sz="7200" u="sng" dirty="0"/>
              <a:t> </a:t>
            </a:r>
            <a:r>
              <a:rPr lang="en-US" sz="7200" b="1" u="sng" dirty="0" err="1"/>
              <a:t>size_t</a:t>
            </a:r>
            <a:r>
              <a:rPr lang="en-US" sz="7200" u="sng" dirty="0"/>
              <a:t> </a:t>
            </a:r>
            <a:r>
              <a:rPr lang="en-US" altLang="zh-CN" sz="7200" u="sng" dirty="0" err="1"/>
              <a:t>nitems</a:t>
            </a:r>
            <a:r>
              <a:rPr lang="en-US" sz="7200" b="1" u="sng" dirty="0"/>
              <a:t>,</a:t>
            </a:r>
            <a:r>
              <a:rPr lang="en-US" sz="7200" u="sng" dirty="0"/>
              <a:t> </a:t>
            </a:r>
            <a:r>
              <a:rPr lang="en-US" sz="7200" b="1" u="sng" dirty="0"/>
              <a:t>FILE</a:t>
            </a:r>
            <a:r>
              <a:rPr lang="en-US" sz="7200" u="sng" dirty="0"/>
              <a:t> </a:t>
            </a:r>
            <a:r>
              <a:rPr lang="en-US" sz="7200" b="1" u="sng" dirty="0"/>
              <a:t>*</a:t>
            </a:r>
            <a:r>
              <a:rPr lang="en-US" sz="7200" u="sng" dirty="0"/>
              <a:t>stream</a:t>
            </a:r>
            <a:r>
              <a:rPr lang="en-US" sz="7200" b="1" u="sng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6400" dirty="0"/>
              <a:t>Shall</a:t>
            </a:r>
            <a:r>
              <a:rPr lang="zh-CN" altLang="en-US" sz="6400" dirty="0"/>
              <a:t> </a:t>
            </a:r>
            <a:r>
              <a:rPr lang="en-US" altLang="zh-CN" sz="6400" dirty="0"/>
              <a:t>read</a:t>
            </a:r>
            <a:r>
              <a:rPr lang="zh-CN" altLang="en-US" sz="6400" dirty="0"/>
              <a:t> </a:t>
            </a:r>
            <a:r>
              <a:rPr lang="en-US" sz="6400" dirty="0"/>
              <a:t>into the array pointed to by </a:t>
            </a:r>
            <a:r>
              <a:rPr lang="en-US" sz="6400" i="1" dirty="0" err="1"/>
              <a:t>ptr</a:t>
            </a:r>
            <a:r>
              <a:rPr lang="en-US" sz="6400" dirty="0"/>
              <a:t> up to </a:t>
            </a:r>
            <a:r>
              <a:rPr lang="en-US" sz="6400" i="1" dirty="0" err="1"/>
              <a:t>nitems</a:t>
            </a:r>
            <a:r>
              <a:rPr lang="en-US" sz="6400" dirty="0"/>
              <a:t> elements whose size is specified by </a:t>
            </a:r>
            <a:r>
              <a:rPr lang="en-US" sz="6400" i="1" dirty="0"/>
              <a:t>size</a:t>
            </a:r>
            <a:r>
              <a:rPr lang="en-US" sz="6400" dirty="0"/>
              <a:t> in bytes</a:t>
            </a:r>
          </a:p>
          <a:p>
            <a:pPr lvl="1">
              <a:buFont typeface="Wingdings" pitchFamily="2" charset="2"/>
              <a:buChar char="Ø"/>
            </a:pPr>
            <a:r>
              <a:rPr lang="en-US" sz="6400" dirty="0"/>
              <a:t>The file position indicator for the stream (if defined) shall be advanced by the number of bytes successfully read.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6400" dirty="0"/>
              <a:t>The</a:t>
            </a:r>
            <a:r>
              <a:rPr lang="zh-CN" altLang="en-US" sz="6400" dirty="0"/>
              <a:t> </a:t>
            </a:r>
            <a:r>
              <a:rPr lang="en-US" altLang="zh-CN" sz="6400" dirty="0"/>
              <a:t>return</a:t>
            </a:r>
            <a:r>
              <a:rPr lang="zh-CN" altLang="en-US" sz="6400" dirty="0"/>
              <a:t> </a:t>
            </a:r>
            <a:r>
              <a:rPr lang="en-US" altLang="zh-CN" sz="6400" dirty="0"/>
              <a:t>value</a:t>
            </a:r>
            <a:r>
              <a:rPr lang="zh-CN" altLang="en-US" sz="6400" dirty="0"/>
              <a:t> </a:t>
            </a:r>
            <a:r>
              <a:rPr lang="en-US" altLang="zh-CN" sz="6400" dirty="0"/>
              <a:t>indicates</a:t>
            </a:r>
            <a:r>
              <a:rPr lang="zh-CN" altLang="en-US" sz="6400" dirty="0"/>
              <a:t> </a:t>
            </a:r>
            <a:r>
              <a:rPr lang="en-US" altLang="zh-CN" sz="6400" dirty="0"/>
              <a:t>how</a:t>
            </a:r>
            <a:r>
              <a:rPr lang="zh-CN" altLang="en-US" sz="6400" dirty="0"/>
              <a:t> </a:t>
            </a:r>
            <a:r>
              <a:rPr lang="en-US" altLang="zh-CN" sz="6400" dirty="0"/>
              <a:t>many</a:t>
            </a:r>
            <a:r>
              <a:rPr lang="zh-CN" altLang="en-US" sz="6400" dirty="0"/>
              <a:t> </a:t>
            </a:r>
            <a:r>
              <a:rPr lang="en-US" altLang="zh-CN" sz="6400" dirty="0"/>
              <a:t>bytes</a:t>
            </a:r>
            <a:r>
              <a:rPr lang="zh-CN" altLang="en-US" sz="6400" dirty="0"/>
              <a:t> </a:t>
            </a:r>
            <a:r>
              <a:rPr lang="en-US" altLang="zh-CN" sz="6400" dirty="0"/>
              <a:t>are</a:t>
            </a:r>
            <a:r>
              <a:rPr lang="zh-CN" altLang="en-US" sz="6400" dirty="0"/>
              <a:t> </a:t>
            </a:r>
            <a:r>
              <a:rPr lang="en-US" altLang="zh-CN" sz="6400" dirty="0"/>
              <a:t>read</a:t>
            </a:r>
            <a:endParaRPr lang="en-US" sz="6400" dirty="0"/>
          </a:p>
          <a:p>
            <a:pPr lvl="1">
              <a:buFont typeface="Wingdings" pitchFamily="2" charset="2"/>
              <a:buChar char="Ø"/>
            </a:pPr>
            <a:r>
              <a:rPr lang="en-US" sz="6400" dirty="0"/>
              <a:t>If an error occurs, the resulting value of the file position indicator for the stream is unspecified. If a partial element is read, its value is unspecified.</a:t>
            </a:r>
          </a:p>
          <a:p>
            <a:endParaRPr lang="en-US" b="1" dirty="0"/>
          </a:p>
          <a:p>
            <a:endParaRPr lang="en-US" b="1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350EA4-2438-C944-A74B-4C915EC55D0A}"/>
              </a:ext>
            </a:extLst>
          </p:cNvPr>
          <p:cNvSpPr txBox="1">
            <a:spLocks/>
          </p:cNvSpPr>
          <p:nvPr/>
        </p:nvSpPr>
        <p:spPr>
          <a:xfrm>
            <a:off x="620654" y="4358858"/>
            <a:ext cx="7902692" cy="21795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** </a:t>
            </a:r>
            <a:r>
              <a:rPr lang="en-US" altLang="zh-CN" dirty="0" err="1"/>
              <a:t>argv</a:t>
            </a:r>
            <a:r>
              <a:rPr lang="en-US" altLang="zh-CN" dirty="0"/>
              <a:t>){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[20];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FILE</a:t>
            </a:r>
            <a:r>
              <a:rPr lang="zh-CN" altLang="en-US" dirty="0"/>
              <a:t> *</a:t>
            </a:r>
            <a:r>
              <a:rPr lang="en-US" altLang="zh-CN" dirty="0" err="1"/>
              <a:t>fp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fopen</a:t>
            </a:r>
            <a:r>
              <a:rPr lang="en-US" altLang="zh-CN" dirty="0"/>
              <a:t>(“/path/to/your/file”,</a:t>
            </a:r>
            <a:r>
              <a:rPr lang="zh-CN" altLang="en-US" dirty="0"/>
              <a:t> </a:t>
            </a:r>
            <a:r>
              <a:rPr lang="en-US" altLang="zh-CN" dirty="0"/>
              <a:t>“r”);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fread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20,</a:t>
            </a:r>
            <a:r>
              <a:rPr lang="zh-CN" altLang="en-US" dirty="0"/>
              <a:t> 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read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20</a:t>
            </a:r>
            <a:r>
              <a:rPr lang="zh-CN" altLang="en-US" i="1" dirty="0">
                <a:solidFill>
                  <a:srgbClr val="FF0000"/>
                </a:solidFill>
              </a:rPr>
              <a:t> * </a:t>
            </a:r>
            <a:r>
              <a:rPr lang="en-US" altLang="zh-CN" i="1" dirty="0">
                <a:solidFill>
                  <a:srgbClr val="FF0000"/>
                </a:solidFill>
              </a:rPr>
              <a:t>1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bytes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into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str</a:t>
            </a:r>
            <a:r>
              <a:rPr lang="en-US" altLang="zh-CN" i="1" dirty="0">
                <a:solidFill>
                  <a:srgbClr val="FF0000"/>
                </a:solidFill>
              </a:rPr>
              <a:t>;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if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insufficient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data,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read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many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bytes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stream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has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fputs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str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stdout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//print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what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just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read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standard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output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fclose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fp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//close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opened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stream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B913D-6924-7E47-B6B3-83F362A464C4}"/>
              </a:ext>
            </a:extLst>
          </p:cNvPr>
          <p:cNvSpPr/>
          <p:nvPr/>
        </p:nvSpPr>
        <p:spPr>
          <a:xfrm>
            <a:off x="1632858" y="3305793"/>
            <a:ext cx="1638794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bytes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24648-EA04-5546-BA98-4A580056E65E}"/>
              </a:ext>
            </a:extLst>
          </p:cNvPr>
          <p:cNvSpPr/>
          <p:nvPr/>
        </p:nvSpPr>
        <p:spPr>
          <a:xfrm>
            <a:off x="3271652" y="3308267"/>
            <a:ext cx="1638794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bytes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2B80F5-7637-A546-B3DF-9134C3B2688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276596" y="3697681"/>
            <a:ext cx="356262" cy="1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FFAECD-C1E8-4446-88B9-F60248C70B4A}"/>
              </a:ext>
            </a:extLst>
          </p:cNvPr>
          <p:cNvSpPr txBox="1"/>
          <p:nvPr/>
        </p:nvSpPr>
        <p:spPr>
          <a:xfrm>
            <a:off x="137071" y="3501736"/>
            <a:ext cx="1139525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Stream</a:t>
            </a:r>
            <a:r>
              <a:rPr lang="zh-CN" altLang="en-US" sz="1050" dirty="0"/>
              <a:t> </a:t>
            </a:r>
            <a:r>
              <a:rPr lang="en-US" altLang="zh-CN" sz="1050" dirty="0"/>
              <a:t>position</a:t>
            </a:r>
            <a:r>
              <a:rPr lang="zh-CN" altLang="en-US" sz="1050" dirty="0"/>
              <a:t> </a:t>
            </a:r>
            <a:r>
              <a:rPr lang="en-US" altLang="zh-CN" sz="1050" dirty="0"/>
              <a:t>at</a:t>
            </a:r>
            <a:r>
              <a:rPr lang="zh-CN" altLang="en-US" sz="1050" dirty="0"/>
              <a:t> </a:t>
            </a:r>
            <a:r>
              <a:rPr lang="en-US" altLang="zh-CN" sz="1050" dirty="0"/>
              <a:t>beginning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9F85D-D2CE-904E-B8E1-9805EE4FF3F1}"/>
              </a:ext>
            </a:extLst>
          </p:cNvPr>
          <p:cNvSpPr txBox="1"/>
          <p:nvPr/>
        </p:nvSpPr>
        <p:spPr>
          <a:xfrm>
            <a:off x="1733924" y="3890977"/>
            <a:ext cx="1436662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Stream</a:t>
            </a:r>
            <a:r>
              <a:rPr lang="zh-CN" altLang="en-US" sz="1050" dirty="0"/>
              <a:t> </a:t>
            </a:r>
            <a:r>
              <a:rPr lang="en-US" altLang="zh-CN" sz="1050" dirty="0"/>
              <a:t>position</a:t>
            </a:r>
            <a:r>
              <a:rPr lang="zh-CN" altLang="en-US" sz="1050" dirty="0"/>
              <a:t> </a:t>
            </a:r>
            <a:r>
              <a:rPr lang="en-US" altLang="zh-CN" sz="1050" dirty="0"/>
              <a:t>after</a:t>
            </a:r>
            <a:r>
              <a:rPr lang="zh-CN" altLang="en-US" sz="1050" dirty="0"/>
              <a:t> </a:t>
            </a:r>
            <a:r>
              <a:rPr lang="en-US" altLang="zh-CN" sz="1050" dirty="0" err="1"/>
              <a:t>fread</a:t>
            </a:r>
            <a:r>
              <a:rPr lang="en-US" altLang="zh-CN" sz="1050" dirty="0"/>
              <a:t>(</a:t>
            </a:r>
            <a:r>
              <a:rPr lang="en-US" altLang="zh-CN" sz="1050" dirty="0" err="1"/>
              <a:t>str</a:t>
            </a:r>
            <a:r>
              <a:rPr lang="en-US" altLang="zh-CN" sz="1050" dirty="0"/>
              <a:t>,</a:t>
            </a:r>
            <a:r>
              <a:rPr lang="zh-CN" altLang="en-US" sz="1050" dirty="0"/>
              <a:t> </a:t>
            </a:r>
            <a:r>
              <a:rPr lang="en-US" altLang="zh-CN" sz="1050" dirty="0"/>
              <a:t>20,</a:t>
            </a:r>
            <a:r>
              <a:rPr lang="zh-CN" altLang="en-US" sz="1050" dirty="0"/>
              <a:t> </a:t>
            </a:r>
            <a:r>
              <a:rPr lang="en-US" altLang="zh-CN" sz="1050" dirty="0"/>
              <a:t>1,</a:t>
            </a:r>
            <a:r>
              <a:rPr lang="zh-CN" altLang="en-US" sz="1050" dirty="0"/>
              <a:t> </a:t>
            </a:r>
            <a:r>
              <a:rPr lang="en-US" altLang="zh-CN" sz="1050" dirty="0" err="1"/>
              <a:t>fp</a:t>
            </a:r>
            <a:r>
              <a:rPr lang="en-US" altLang="zh-CN" sz="1050" dirty="0"/>
              <a:t>)</a:t>
            </a:r>
            <a:endParaRPr lang="en-US" sz="105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C6AA25-F920-AB44-AC0A-9E32D7A2F936}"/>
              </a:ext>
            </a:extLst>
          </p:cNvPr>
          <p:cNvCxnSpPr>
            <a:cxnSpLocks/>
          </p:cNvCxnSpPr>
          <p:nvPr/>
        </p:nvCxnSpPr>
        <p:spPr>
          <a:xfrm flipV="1">
            <a:off x="2586842" y="3709485"/>
            <a:ext cx="684810" cy="16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58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 </a:t>
            </a:r>
            <a:r>
              <a:rPr lang="en-US" altLang="zh-CN" dirty="0"/>
              <a:t>read/write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9065" y="1373877"/>
            <a:ext cx="8644305" cy="1960084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7200" b="1" dirty="0" err="1"/>
              <a:t>size_t</a:t>
            </a:r>
            <a:r>
              <a:rPr lang="en-US" sz="7200" b="1" dirty="0"/>
              <a:t> </a:t>
            </a:r>
            <a:r>
              <a:rPr lang="en-US" sz="7200" b="1" dirty="0" err="1"/>
              <a:t>fwrite</a:t>
            </a:r>
            <a:r>
              <a:rPr lang="en-US" sz="7200" b="1" dirty="0"/>
              <a:t> (</a:t>
            </a:r>
            <a:r>
              <a:rPr lang="en-US" sz="7200" b="1" dirty="0" err="1"/>
              <a:t>const</a:t>
            </a:r>
            <a:r>
              <a:rPr lang="en-US" sz="7200" b="1" dirty="0"/>
              <a:t> void *</a:t>
            </a:r>
            <a:r>
              <a:rPr lang="en-US" sz="7200" b="1" dirty="0" err="1"/>
              <a:t>ptr</a:t>
            </a:r>
            <a:r>
              <a:rPr lang="en-US" sz="7200" b="1" dirty="0"/>
              <a:t>, </a:t>
            </a:r>
            <a:r>
              <a:rPr lang="en-US" sz="7200" b="1" dirty="0" err="1"/>
              <a:t>size_t</a:t>
            </a:r>
            <a:r>
              <a:rPr lang="en-US" sz="7200" b="1" dirty="0"/>
              <a:t> size, </a:t>
            </a:r>
            <a:r>
              <a:rPr lang="en-US" sz="7200" b="1" dirty="0" err="1"/>
              <a:t>size_t</a:t>
            </a:r>
            <a:r>
              <a:rPr lang="en-US" sz="7200" b="1" dirty="0"/>
              <a:t> count, FILE *stream );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5500" dirty="0"/>
              <a:t> </a:t>
            </a:r>
            <a:r>
              <a:rPr lang="en-US" sz="5500" dirty="0"/>
              <a:t>Writes an array of count elements, each one with a size of size bytes, from the</a:t>
            </a:r>
            <a:r>
              <a:rPr lang="zh-CN" altLang="en-US" sz="5500" dirty="0"/>
              <a:t> </a:t>
            </a:r>
            <a:r>
              <a:rPr lang="en-US" sz="5500" dirty="0"/>
              <a:t>block of memory pointed by </a:t>
            </a:r>
            <a:r>
              <a:rPr lang="en-US" sz="5500" dirty="0" err="1"/>
              <a:t>ptr</a:t>
            </a:r>
            <a:r>
              <a:rPr lang="en-US" sz="5500" dirty="0"/>
              <a:t> to the current position in the stream.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5500" dirty="0"/>
              <a:t> </a:t>
            </a:r>
            <a:r>
              <a:rPr lang="en-US" sz="5500" dirty="0"/>
              <a:t>The position indicator of the stream is advanced by the total number of bytes</a:t>
            </a:r>
            <a:r>
              <a:rPr lang="zh-CN" altLang="en-US" sz="5500" dirty="0"/>
              <a:t> </a:t>
            </a:r>
            <a:r>
              <a:rPr lang="en-US" sz="5500" dirty="0"/>
              <a:t>written.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5500" dirty="0"/>
              <a:t> </a:t>
            </a:r>
            <a:r>
              <a:rPr lang="en-US" altLang="zh-CN" sz="5500" dirty="0"/>
              <a:t>The</a:t>
            </a:r>
            <a:r>
              <a:rPr lang="zh-CN" altLang="en-US" sz="5500" dirty="0"/>
              <a:t> </a:t>
            </a:r>
            <a:r>
              <a:rPr lang="en-US" altLang="zh-CN" sz="5500" dirty="0"/>
              <a:t>number</a:t>
            </a:r>
            <a:r>
              <a:rPr lang="zh-CN" altLang="en-US" sz="5500" dirty="0"/>
              <a:t> </a:t>
            </a:r>
            <a:r>
              <a:rPr lang="en-US" altLang="zh-CN" sz="5500" dirty="0"/>
              <a:t>of</a:t>
            </a:r>
            <a:r>
              <a:rPr lang="zh-CN" altLang="en-US" sz="5500" dirty="0"/>
              <a:t> </a:t>
            </a:r>
            <a:r>
              <a:rPr lang="en-US" altLang="zh-CN" sz="5500" dirty="0"/>
              <a:t>bytes</a:t>
            </a:r>
            <a:r>
              <a:rPr lang="zh-CN" altLang="en-US" sz="5500" dirty="0"/>
              <a:t> </a:t>
            </a:r>
            <a:r>
              <a:rPr lang="en-US" altLang="zh-CN" sz="5500" dirty="0"/>
              <a:t>written</a:t>
            </a:r>
            <a:r>
              <a:rPr lang="zh-CN" altLang="en-US" sz="5500" dirty="0"/>
              <a:t> </a:t>
            </a:r>
            <a:r>
              <a:rPr lang="en-US" altLang="zh-CN" sz="5500" dirty="0"/>
              <a:t>is</a:t>
            </a:r>
            <a:r>
              <a:rPr lang="zh-CN" altLang="en-US" sz="5500" dirty="0"/>
              <a:t> </a:t>
            </a:r>
            <a:r>
              <a:rPr lang="en-US" altLang="zh-CN" sz="5500" dirty="0"/>
              <a:t>indicated</a:t>
            </a:r>
            <a:r>
              <a:rPr lang="zh-CN" altLang="en-US" sz="5500" dirty="0"/>
              <a:t> </a:t>
            </a:r>
            <a:r>
              <a:rPr lang="en-US" altLang="zh-CN" sz="5500" dirty="0"/>
              <a:t>by</a:t>
            </a:r>
            <a:r>
              <a:rPr lang="zh-CN" altLang="en-US" sz="5500" dirty="0"/>
              <a:t> </a:t>
            </a:r>
            <a:r>
              <a:rPr lang="en-US" altLang="zh-CN" sz="5500" dirty="0"/>
              <a:t>the</a:t>
            </a:r>
            <a:r>
              <a:rPr lang="zh-CN" altLang="en-US" sz="5500" dirty="0"/>
              <a:t> </a:t>
            </a:r>
            <a:r>
              <a:rPr lang="en-US" altLang="zh-CN" sz="5500" dirty="0"/>
              <a:t>return</a:t>
            </a:r>
            <a:r>
              <a:rPr lang="zh-CN" altLang="en-US" sz="5500" dirty="0"/>
              <a:t> </a:t>
            </a:r>
            <a:r>
              <a:rPr lang="en-US" altLang="zh-CN" sz="5500" dirty="0"/>
              <a:t>value.</a:t>
            </a:r>
            <a:endParaRPr lang="en-US" sz="5500" dirty="0"/>
          </a:p>
          <a:p>
            <a:pPr lvl="1">
              <a:buFont typeface="Wingdings" pitchFamily="2" charset="2"/>
              <a:buChar char="Ø"/>
            </a:pPr>
            <a:endParaRPr lang="en-US" sz="1500" dirty="0"/>
          </a:p>
          <a:p>
            <a:endParaRPr lang="en-US" b="1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350EA4-2438-C944-A74B-4C915EC55D0A}"/>
              </a:ext>
            </a:extLst>
          </p:cNvPr>
          <p:cNvSpPr txBox="1">
            <a:spLocks/>
          </p:cNvSpPr>
          <p:nvPr/>
        </p:nvSpPr>
        <p:spPr>
          <a:xfrm>
            <a:off x="576770" y="4369094"/>
            <a:ext cx="7902692" cy="20109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** </a:t>
            </a:r>
            <a:r>
              <a:rPr lang="en-US" altLang="zh-CN" dirty="0" err="1"/>
              <a:t>argv</a:t>
            </a:r>
            <a:r>
              <a:rPr lang="en-US" altLang="zh-CN" dirty="0"/>
              <a:t>){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[]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“Hello</a:t>
            </a:r>
            <a:r>
              <a:rPr lang="zh-CN" altLang="en-US" dirty="0"/>
              <a:t> </a:t>
            </a:r>
            <a:r>
              <a:rPr lang="en-US" altLang="zh-CN" dirty="0"/>
              <a:t>World\n”;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fwrite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12,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 err="1"/>
              <a:t>stdout</a:t>
            </a:r>
            <a:r>
              <a:rPr lang="en-US" altLang="zh-CN" dirty="0"/>
              <a:t>);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//print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“Hello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World”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standard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output;</a:t>
            </a:r>
          </a:p>
          <a:p>
            <a:pPr marL="201168" lvl="1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  <a:r>
              <a:rPr lang="zh-CN" altLang="en-US" dirty="0"/>
              <a:t>  </a:t>
            </a:r>
            <a:endParaRPr lang="en-US" altLang="zh-CN" dirty="0"/>
          </a:p>
          <a:p>
            <a:pPr marL="201168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B913D-6924-7E47-B6B3-83F362A464C4}"/>
              </a:ext>
            </a:extLst>
          </p:cNvPr>
          <p:cNvSpPr/>
          <p:nvPr/>
        </p:nvSpPr>
        <p:spPr>
          <a:xfrm>
            <a:off x="1632858" y="3305793"/>
            <a:ext cx="1638794" cy="39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bytes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2B80F5-7637-A546-B3DF-9134C3B2688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276596" y="3697681"/>
            <a:ext cx="356262" cy="1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FFAECD-C1E8-4446-88B9-F60248C70B4A}"/>
              </a:ext>
            </a:extLst>
          </p:cNvPr>
          <p:cNvSpPr txBox="1"/>
          <p:nvPr/>
        </p:nvSpPr>
        <p:spPr>
          <a:xfrm>
            <a:off x="137071" y="3501736"/>
            <a:ext cx="1139525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Stream</a:t>
            </a:r>
            <a:r>
              <a:rPr lang="zh-CN" altLang="en-US" sz="1050" dirty="0"/>
              <a:t> </a:t>
            </a:r>
            <a:r>
              <a:rPr lang="en-US" altLang="zh-CN" sz="1050" dirty="0"/>
              <a:t>position</a:t>
            </a:r>
            <a:r>
              <a:rPr lang="zh-CN" altLang="en-US" sz="1050" dirty="0"/>
              <a:t> </a:t>
            </a:r>
            <a:r>
              <a:rPr lang="en-US" altLang="zh-CN" sz="1050" dirty="0"/>
              <a:t>at</a:t>
            </a:r>
            <a:r>
              <a:rPr lang="zh-CN" altLang="en-US" sz="1050" dirty="0"/>
              <a:t> </a:t>
            </a:r>
            <a:r>
              <a:rPr lang="en-US" altLang="zh-CN" sz="1050" dirty="0"/>
              <a:t>beginning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9F85D-D2CE-904E-B8E1-9805EE4FF3F1}"/>
              </a:ext>
            </a:extLst>
          </p:cNvPr>
          <p:cNvSpPr txBox="1"/>
          <p:nvPr/>
        </p:nvSpPr>
        <p:spPr>
          <a:xfrm>
            <a:off x="1733924" y="3890977"/>
            <a:ext cx="1436662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Stream</a:t>
            </a:r>
            <a:r>
              <a:rPr lang="zh-CN" altLang="en-US" sz="1050" dirty="0"/>
              <a:t> </a:t>
            </a:r>
            <a:r>
              <a:rPr lang="en-US" altLang="zh-CN" sz="1050" dirty="0"/>
              <a:t>position</a:t>
            </a:r>
            <a:r>
              <a:rPr lang="zh-CN" altLang="en-US" sz="1050" dirty="0"/>
              <a:t> </a:t>
            </a:r>
            <a:r>
              <a:rPr lang="en-US" altLang="zh-CN" sz="1050" dirty="0"/>
              <a:t>after</a:t>
            </a:r>
            <a:r>
              <a:rPr lang="zh-CN" altLang="en-US" sz="1050" dirty="0"/>
              <a:t> </a:t>
            </a:r>
            <a:r>
              <a:rPr lang="en-US" altLang="zh-CN" sz="1050" dirty="0" err="1"/>
              <a:t>fwrite</a:t>
            </a:r>
            <a:r>
              <a:rPr lang="en-US" altLang="zh-CN" sz="1050" dirty="0"/>
              <a:t>(</a:t>
            </a:r>
            <a:r>
              <a:rPr lang="en-US" altLang="zh-CN" sz="1050" dirty="0" err="1"/>
              <a:t>str</a:t>
            </a:r>
            <a:r>
              <a:rPr lang="en-US" altLang="zh-CN" sz="1050" dirty="0"/>
              <a:t>,</a:t>
            </a:r>
            <a:r>
              <a:rPr lang="zh-CN" altLang="en-US" sz="1050" dirty="0"/>
              <a:t> </a:t>
            </a:r>
            <a:r>
              <a:rPr lang="en-US" altLang="zh-CN" sz="1050" dirty="0"/>
              <a:t>20,</a:t>
            </a:r>
            <a:r>
              <a:rPr lang="zh-CN" altLang="en-US" sz="1050" dirty="0"/>
              <a:t> </a:t>
            </a:r>
            <a:r>
              <a:rPr lang="en-US" altLang="zh-CN" sz="1050" dirty="0"/>
              <a:t>1,</a:t>
            </a:r>
            <a:r>
              <a:rPr lang="zh-CN" altLang="en-US" sz="1050" dirty="0"/>
              <a:t> </a:t>
            </a:r>
            <a:r>
              <a:rPr lang="en-US" altLang="zh-CN" sz="1050" dirty="0" err="1"/>
              <a:t>fp</a:t>
            </a:r>
            <a:r>
              <a:rPr lang="en-US" altLang="zh-CN" sz="1050" dirty="0"/>
              <a:t>)</a:t>
            </a:r>
            <a:endParaRPr lang="en-US" sz="105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C6AA25-F920-AB44-AC0A-9E32D7A2F936}"/>
              </a:ext>
            </a:extLst>
          </p:cNvPr>
          <p:cNvCxnSpPr>
            <a:cxnSpLocks/>
          </p:cNvCxnSpPr>
          <p:nvPr/>
        </p:nvCxnSpPr>
        <p:spPr>
          <a:xfrm flipV="1">
            <a:off x="2586842" y="3709485"/>
            <a:ext cx="684810" cy="16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41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Not At the Beginning, Nor at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b="1" dirty="0" err="1"/>
              <a:t>fseek</a:t>
            </a:r>
            <a:r>
              <a:rPr lang="en-US" b="1" dirty="0"/>
              <a:t>(FILE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u="sng" dirty="0"/>
              <a:t>stream</a:t>
            </a:r>
            <a:r>
              <a:rPr lang="en-US" b="1" u="sng" dirty="0"/>
              <a:t>,</a:t>
            </a:r>
            <a:r>
              <a:rPr lang="en-US" u="sng" dirty="0"/>
              <a:t> </a:t>
            </a:r>
            <a:r>
              <a:rPr lang="en-US" b="1" u="sng" dirty="0"/>
              <a:t>long</a:t>
            </a:r>
            <a:r>
              <a:rPr lang="en-US" u="sng" dirty="0"/>
              <a:t> offset</a:t>
            </a:r>
            <a:r>
              <a:rPr lang="en-US" b="1" u="sng" dirty="0"/>
              <a:t>,</a:t>
            </a:r>
            <a:r>
              <a:rPr lang="en-US" u="sng" dirty="0"/>
              <a:t> </a:t>
            </a:r>
            <a:r>
              <a:rPr lang="en-US" b="1" u="sng" dirty="0" err="1"/>
              <a:t>int</a:t>
            </a:r>
            <a:r>
              <a:rPr lang="en-US" u="sng" dirty="0"/>
              <a:t> whence</a:t>
            </a:r>
            <a:r>
              <a:rPr lang="en-US" b="1" u="sng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 </a:t>
            </a:r>
            <a:r>
              <a:rPr lang="en-US" altLang="zh-CN" dirty="0"/>
              <a:t>S</a:t>
            </a:r>
            <a:r>
              <a:rPr lang="en-US" dirty="0"/>
              <a:t>ets the file position indicator for the stream pointed to by </a:t>
            </a:r>
            <a:r>
              <a:rPr lang="en-US" i="1" dirty="0"/>
              <a:t>stream</a:t>
            </a:r>
            <a:r>
              <a:rPr lang="en-US" dirty="0"/>
              <a:t>. 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 new position, measured in bytes, is obtained by</a:t>
            </a:r>
            <a:r>
              <a:rPr lang="zh-CN" altLang="en-US" dirty="0"/>
              <a:t> </a:t>
            </a:r>
            <a:r>
              <a:rPr lang="en-US" dirty="0"/>
              <a:t>adding </a:t>
            </a:r>
            <a:r>
              <a:rPr lang="en-US" i="1" dirty="0"/>
              <a:t>offset</a:t>
            </a:r>
            <a:r>
              <a:rPr lang="en-US" dirty="0"/>
              <a:t> bytes to the position specified by </a:t>
            </a:r>
            <a:r>
              <a:rPr lang="en-US" i="1" dirty="0"/>
              <a:t>whence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whence: SEEK_SET, SEEK_CUR, or SEEK_END</a:t>
            </a:r>
          </a:p>
          <a:p>
            <a:pPr>
              <a:buFont typeface="Wingdings" pitchFamily="2" charset="2"/>
              <a:buChar char="Ø"/>
            </a:pPr>
            <a:r>
              <a:rPr lang="en-US" b="1" u="sng" dirty="0"/>
              <a:t>long</a:t>
            </a:r>
            <a:r>
              <a:rPr lang="en-US" u="sng" dirty="0"/>
              <a:t> </a:t>
            </a:r>
            <a:r>
              <a:rPr lang="en-US" b="1" u="sng" dirty="0" err="1"/>
              <a:t>ftell</a:t>
            </a:r>
            <a:r>
              <a:rPr lang="en-US" b="1" u="sng" dirty="0"/>
              <a:t>(FILE</a:t>
            </a:r>
            <a:r>
              <a:rPr lang="en-US" u="sng" dirty="0"/>
              <a:t> </a:t>
            </a:r>
            <a:r>
              <a:rPr lang="en-US" b="1" u="sng" dirty="0"/>
              <a:t>*</a:t>
            </a:r>
            <a:r>
              <a:rPr lang="en-US" u="sng" dirty="0"/>
              <a:t>stream</a:t>
            </a:r>
            <a:r>
              <a:rPr lang="en-US" b="1" u="sng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O</a:t>
            </a:r>
            <a:r>
              <a:rPr lang="en-US" dirty="0"/>
              <a:t>btains the current value of the file position indicator for the stream pointed to by </a:t>
            </a:r>
            <a:r>
              <a:rPr lang="en-US" i="1" dirty="0"/>
              <a:t>stream</a:t>
            </a:r>
            <a:r>
              <a:rPr lang="en-US" dirty="0"/>
              <a:t>.</a:t>
            </a:r>
            <a:endParaRPr lang="en-US" b="1" u="sng" dirty="0"/>
          </a:p>
          <a:p>
            <a:pPr>
              <a:buFont typeface="Wingdings" pitchFamily="2" charset="2"/>
              <a:buChar char="Ø"/>
            </a:pPr>
            <a:r>
              <a:rPr lang="zh-CN" altLang="en-US" b="1" u="sng" dirty="0"/>
              <a:t> </a:t>
            </a:r>
            <a:r>
              <a:rPr lang="en-US" b="1" u="sng" dirty="0"/>
              <a:t>void</a:t>
            </a:r>
            <a:r>
              <a:rPr lang="en-US" u="sng" dirty="0"/>
              <a:t> </a:t>
            </a:r>
            <a:r>
              <a:rPr lang="en-US" b="1" u="sng" dirty="0"/>
              <a:t>rewind(FILE</a:t>
            </a:r>
            <a:r>
              <a:rPr lang="en-US" u="sng" dirty="0"/>
              <a:t> </a:t>
            </a:r>
            <a:r>
              <a:rPr lang="en-US" b="1" u="sng" dirty="0"/>
              <a:t>*</a:t>
            </a:r>
            <a:r>
              <a:rPr lang="en-US" u="sng" dirty="0"/>
              <a:t>stream</a:t>
            </a:r>
            <a:r>
              <a:rPr lang="en-US" b="1" u="sng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ets the file position indicator for the stream pointed to by </a:t>
            </a:r>
            <a:r>
              <a:rPr lang="en-US" i="1" dirty="0"/>
              <a:t>stream</a:t>
            </a:r>
            <a:r>
              <a:rPr lang="en-US" dirty="0"/>
              <a:t> to the beginning of the file.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It is equivalent to:</a:t>
            </a:r>
            <a:r>
              <a:rPr lang="zh-CN" altLang="en-US" dirty="0"/>
              <a:t> </a:t>
            </a:r>
            <a:r>
              <a:rPr lang="en-US" dirty="0"/>
              <a:t>(void) </a:t>
            </a:r>
            <a:r>
              <a:rPr lang="en-US" dirty="0" err="1"/>
              <a:t>fseek</a:t>
            </a:r>
            <a:r>
              <a:rPr lang="en-US" dirty="0"/>
              <a:t>(stream, 0L, SEEK_SET)</a:t>
            </a:r>
            <a:endParaRPr lang="en-US" b="1" u="sng" dirty="0"/>
          </a:p>
          <a:p>
            <a:endParaRPr lang="en-US" b="1" u="sng" dirty="0"/>
          </a:p>
          <a:p>
            <a:r>
              <a:rPr lang="fr-FR" b="1" u="sng" dirty="0" err="1"/>
              <a:t>int</a:t>
            </a:r>
            <a:r>
              <a:rPr lang="fr-FR" u="sng" dirty="0"/>
              <a:t> </a:t>
            </a:r>
            <a:r>
              <a:rPr lang="fr-FR" b="1" u="sng" dirty="0" err="1"/>
              <a:t>fgetpos</a:t>
            </a:r>
            <a:r>
              <a:rPr lang="fr-FR" b="1" u="sng" dirty="0"/>
              <a:t>(FILE</a:t>
            </a:r>
            <a:r>
              <a:rPr lang="fr-FR" u="sng" dirty="0"/>
              <a:t> </a:t>
            </a:r>
            <a:r>
              <a:rPr lang="fr-FR" b="1" u="sng" dirty="0"/>
              <a:t>*</a:t>
            </a:r>
            <a:r>
              <a:rPr lang="fr-FR" u="sng" dirty="0" err="1"/>
              <a:t>stream</a:t>
            </a:r>
            <a:r>
              <a:rPr lang="fr-FR" b="1" u="sng" dirty="0"/>
              <a:t>,</a:t>
            </a:r>
            <a:r>
              <a:rPr lang="fr-FR" u="sng" dirty="0"/>
              <a:t> </a:t>
            </a:r>
            <a:r>
              <a:rPr lang="fr-FR" b="1" u="sng" dirty="0" err="1"/>
              <a:t>fpos_t</a:t>
            </a:r>
            <a:r>
              <a:rPr lang="fr-FR" u="sng" dirty="0"/>
              <a:t> </a:t>
            </a:r>
            <a:r>
              <a:rPr lang="fr-FR" b="1" u="sng" dirty="0"/>
              <a:t>*</a:t>
            </a:r>
            <a:r>
              <a:rPr lang="fr-FR" u="sng" dirty="0"/>
              <a:t>pos</a:t>
            </a:r>
            <a:r>
              <a:rPr lang="fr-FR" b="1" u="sng" dirty="0"/>
              <a:t>);</a:t>
            </a:r>
          </a:p>
          <a:p>
            <a:r>
              <a:rPr lang="fr-FR" b="1" u="sng" dirty="0" err="1"/>
              <a:t>int</a:t>
            </a:r>
            <a:r>
              <a:rPr lang="fr-FR" u="sng" dirty="0"/>
              <a:t> </a:t>
            </a:r>
            <a:r>
              <a:rPr lang="fr-FR" b="1" u="sng" dirty="0" err="1"/>
              <a:t>fsetpos</a:t>
            </a:r>
            <a:r>
              <a:rPr lang="fr-FR" b="1" u="sng" dirty="0"/>
              <a:t>(FILE</a:t>
            </a:r>
            <a:r>
              <a:rPr lang="fr-FR" u="sng" dirty="0"/>
              <a:t> </a:t>
            </a:r>
            <a:r>
              <a:rPr lang="fr-FR" b="1" u="sng" dirty="0"/>
              <a:t>*</a:t>
            </a:r>
            <a:r>
              <a:rPr lang="fr-FR" u="sng" dirty="0" err="1"/>
              <a:t>stream</a:t>
            </a:r>
            <a:r>
              <a:rPr lang="fr-FR" b="1" u="sng" dirty="0"/>
              <a:t>,</a:t>
            </a:r>
            <a:r>
              <a:rPr lang="fr-FR" u="sng" dirty="0"/>
              <a:t> </a:t>
            </a:r>
            <a:r>
              <a:rPr lang="fr-FR" b="1" u="sng" dirty="0" err="1"/>
              <a:t>fpos_t</a:t>
            </a:r>
            <a:r>
              <a:rPr lang="fr-FR" u="sng" dirty="0"/>
              <a:t> </a:t>
            </a:r>
            <a:r>
              <a:rPr lang="fr-FR" b="1" u="sng" dirty="0"/>
              <a:t>*</a:t>
            </a:r>
            <a:r>
              <a:rPr lang="fr-FR" u="sng" dirty="0"/>
              <a:t>pos</a:t>
            </a:r>
            <a:r>
              <a:rPr lang="fr-FR" b="1" u="sng" dirty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46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9180-B3CD-1C49-8D53-1F067F38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Formatted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5A6F-1CAB-E441-8513-06A7275D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fscanf</a:t>
            </a:r>
            <a:r>
              <a:rPr lang="en-US" b="1" dirty="0"/>
              <a:t> ( FILE * stream, </a:t>
            </a:r>
            <a:r>
              <a:rPr lang="en-US" b="1" dirty="0" err="1"/>
              <a:t>const</a:t>
            </a:r>
            <a:r>
              <a:rPr lang="en-US" b="1" dirty="0"/>
              <a:t> char * format, ... 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Read formatted data from stream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Reads data from the </a:t>
            </a:r>
            <a:r>
              <a:rPr lang="en-US" i="1" dirty="0"/>
              <a:t>stream</a:t>
            </a:r>
            <a:r>
              <a:rPr lang="en-US" dirty="0"/>
              <a:t> and stores them according to the parameter </a:t>
            </a:r>
            <a:r>
              <a:rPr lang="en-US" i="1" dirty="0"/>
              <a:t>format</a:t>
            </a:r>
            <a:r>
              <a:rPr lang="en-US" dirty="0"/>
              <a:t> into the locations pointed by the additional arguments.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i="1" dirty="0"/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scanf</a:t>
            </a:r>
            <a:r>
              <a:rPr lang="en-US" altLang="zh-CN" i="1" dirty="0">
                <a:solidFill>
                  <a:srgbClr val="FF0000"/>
                </a:solidFill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</a:rPr>
              <a:t>const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char</a:t>
            </a:r>
            <a:r>
              <a:rPr lang="zh-CN" altLang="en-US" i="1" dirty="0">
                <a:solidFill>
                  <a:srgbClr val="FF0000"/>
                </a:solidFill>
              </a:rPr>
              <a:t>* </a:t>
            </a:r>
            <a:r>
              <a:rPr lang="en-US" altLang="zh-CN" i="1" dirty="0">
                <a:solidFill>
                  <a:srgbClr val="FF0000"/>
                </a:solidFill>
              </a:rPr>
              <a:t>format,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…)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=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fscanf</a:t>
            </a:r>
            <a:r>
              <a:rPr lang="en-US" altLang="zh-CN" i="1" dirty="0">
                <a:solidFill>
                  <a:srgbClr val="FF0000"/>
                </a:solidFill>
              </a:rPr>
              <a:t>(stdin,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const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char</a:t>
            </a:r>
            <a:r>
              <a:rPr lang="zh-CN" altLang="en-US" i="1" dirty="0">
                <a:solidFill>
                  <a:srgbClr val="FF0000"/>
                </a:solidFill>
              </a:rPr>
              <a:t> *</a:t>
            </a:r>
            <a:r>
              <a:rPr lang="en-US" altLang="zh-CN" i="1" dirty="0">
                <a:solidFill>
                  <a:srgbClr val="FF0000"/>
                </a:solidFill>
              </a:rPr>
              <a:t>format,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…)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fprintf</a:t>
            </a:r>
            <a:r>
              <a:rPr lang="en-US" b="1" dirty="0"/>
              <a:t> ( FILE * stream, </a:t>
            </a:r>
            <a:r>
              <a:rPr lang="en-US" b="1" dirty="0" err="1"/>
              <a:t>const</a:t>
            </a:r>
            <a:r>
              <a:rPr lang="en-US" b="1" dirty="0"/>
              <a:t> char * format, ... );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Write formatted data to stream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Writes the C string pointed by </a:t>
            </a:r>
            <a:r>
              <a:rPr lang="en-US" i="1" dirty="0"/>
              <a:t>format</a:t>
            </a:r>
            <a:r>
              <a:rPr lang="en-US" dirty="0"/>
              <a:t> to the </a:t>
            </a:r>
            <a:r>
              <a:rPr lang="en-US" i="1" dirty="0"/>
              <a:t>stream</a:t>
            </a:r>
            <a:r>
              <a:rPr lang="en-US" dirty="0"/>
              <a:t>. If </a:t>
            </a:r>
            <a:r>
              <a:rPr lang="en-US" i="1" dirty="0"/>
              <a:t>format</a:t>
            </a:r>
            <a:r>
              <a:rPr lang="en-US" dirty="0"/>
              <a:t> includes </a:t>
            </a:r>
            <a:r>
              <a:rPr lang="en-US" i="1" dirty="0"/>
              <a:t>format specifiers</a:t>
            </a:r>
            <a:r>
              <a:rPr lang="en-US" dirty="0"/>
              <a:t> (subsequences beginning with %), the additional arguments following </a:t>
            </a:r>
            <a:r>
              <a:rPr lang="en-US" i="1" dirty="0"/>
              <a:t>format</a:t>
            </a:r>
            <a:r>
              <a:rPr lang="en-US" dirty="0"/>
              <a:t> are formatted and inserted in the resulting string replacing their respective specifiers.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printf</a:t>
            </a:r>
            <a:r>
              <a:rPr lang="en-US" altLang="zh-CN" i="1" dirty="0">
                <a:solidFill>
                  <a:srgbClr val="FF0000"/>
                </a:solidFill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</a:rPr>
              <a:t>const</a:t>
            </a:r>
            <a:r>
              <a:rPr lang="zh-CN" altLang="en-US" i="1" dirty="0">
                <a:solidFill>
                  <a:srgbClr val="FF0000"/>
                </a:solidFill>
              </a:rPr>
              <a:t>* </a:t>
            </a:r>
            <a:r>
              <a:rPr lang="en-US" altLang="zh-CN" i="1" dirty="0">
                <a:solidFill>
                  <a:srgbClr val="FF0000"/>
                </a:solidFill>
              </a:rPr>
              <a:t>format,…)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=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fprintf</a:t>
            </a:r>
            <a:r>
              <a:rPr lang="en-US" altLang="zh-CN" i="1" dirty="0">
                <a:solidFill>
                  <a:srgbClr val="FF0000"/>
                </a:solidFill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</a:rPr>
              <a:t>stdout</a:t>
            </a:r>
            <a:r>
              <a:rPr lang="en-US" altLang="zh-CN" i="1" dirty="0">
                <a:solidFill>
                  <a:srgbClr val="FF0000"/>
                </a:solidFill>
              </a:rPr>
              <a:t>,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const</a:t>
            </a:r>
            <a:r>
              <a:rPr lang="zh-CN" altLang="en-US" i="1" dirty="0">
                <a:solidFill>
                  <a:srgbClr val="FF0000"/>
                </a:solidFill>
              </a:rPr>
              <a:t>* </a:t>
            </a:r>
            <a:r>
              <a:rPr lang="en-US" altLang="zh-CN" i="1" dirty="0">
                <a:solidFill>
                  <a:srgbClr val="FF0000"/>
                </a:solidFill>
              </a:rPr>
              <a:t>format,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…)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C9833-19F1-E34E-ADDB-58F787CB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</a:t>
            </a:r>
            <a:r>
              <a:rPr lang="en-US" altLang="zh-CN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E4E53-870B-8F41-B838-DA156869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2E4C6-96E1-4440-A219-E34FF12D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0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handling</a:t>
            </a:r>
            <a:r>
              <a:rPr lang="zh-CN" altLang="en-US" dirty="0"/>
              <a:t> 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 err="1"/>
              <a:t>fopen</a:t>
            </a:r>
            <a:r>
              <a:rPr lang="zh-CN" altLang="en-US" dirty="0"/>
              <a:t> </a:t>
            </a:r>
            <a:r>
              <a:rPr lang="en-US" altLang="zh-CN" dirty="0"/>
              <a:t>fails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 err="1"/>
              <a:t>fopen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 err="1"/>
              <a:t>errno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58631-3E78-F343-AE7A-3EF6733231AF}"/>
              </a:ext>
            </a:extLst>
          </p:cNvPr>
          <p:cNvSpPr/>
          <p:nvPr/>
        </p:nvSpPr>
        <p:spPr>
          <a:xfrm>
            <a:off x="61880" y="2642782"/>
            <a:ext cx="902024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** </a:t>
            </a:r>
            <a:r>
              <a:rPr lang="en-US" altLang="zh-CN" dirty="0" err="1"/>
              <a:t>argv</a:t>
            </a:r>
            <a:r>
              <a:rPr lang="en-US" altLang="zh-CN" dirty="0"/>
              <a:t>){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[20];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FILE</a:t>
            </a:r>
            <a:r>
              <a:rPr lang="zh-CN" altLang="en-US" dirty="0"/>
              <a:t> *</a:t>
            </a:r>
            <a:r>
              <a:rPr lang="en-US" altLang="zh-CN" dirty="0" err="1"/>
              <a:t>fp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fopen</a:t>
            </a:r>
            <a:r>
              <a:rPr lang="en-US" altLang="zh-CN" dirty="0"/>
              <a:t>(“/path/to/your/file”,</a:t>
            </a:r>
            <a:r>
              <a:rPr lang="zh-CN" altLang="en-US" dirty="0"/>
              <a:t> </a:t>
            </a:r>
            <a:r>
              <a:rPr lang="en-US" altLang="zh-CN" dirty="0"/>
              <a:t>“r”);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//how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do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know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if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open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fails?</a:t>
            </a:r>
          </a:p>
          <a:p>
            <a:endParaRPr lang="en-US" altLang="zh-CN" dirty="0"/>
          </a:p>
          <a:p>
            <a:r>
              <a:rPr lang="zh-CN" altLang="en-US" dirty="0"/>
              <a:t>   </a:t>
            </a:r>
            <a:r>
              <a:rPr lang="en-US" altLang="zh-CN" dirty="0"/>
              <a:t>if(</a:t>
            </a:r>
            <a:r>
              <a:rPr lang="en-US" altLang="zh-CN" dirty="0" err="1"/>
              <a:t>fp</a:t>
            </a:r>
            <a:r>
              <a:rPr lang="zh-CN" altLang="en-US" dirty="0"/>
              <a:t> </a:t>
            </a:r>
            <a:r>
              <a:rPr lang="en-US" altLang="zh-CN" dirty="0"/>
              <a:t>==</a:t>
            </a:r>
            <a:r>
              <a:rPr lang="zh-CN" altLang="en-US" dirty="0"/>
              <a:t> </a:t>
            </a:r>
            <a:r>
              <a:rPr lang="en-US" altLang="zh-CN" dirty="0"/>
              <a:t>NULL){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(“Cannot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%d\n”,</a:t>
            </a:r>
            <a:r>
              <a:rPr lang="zh-CN" altLang="en-US" dirty="0"/>
              <a:t> </a:t>
            </a:r>
            <a:r>
              <a:rPr lang="en-US" altLang="zh-CN" dirty="0" err="1"/>
              <a:t>errno</a:t>
            </a:r>
            <a:r>
              <a:rPr lang="en-US" altLang="zh-CN" dirty="0"/>
              <a:t>);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i="1" dirty="0">
                <a:solidFill>
                  <a:srgbClr val="FF0000"/>
                </a:solidFill>
              </a:rPr>
              <a:t>	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Who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sets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errno</a:t>
            </a:r>
            <a:r>
              <a:rPr lang="en-US" altLang="zh-CN" i="1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i="1" dirty="0">
                <a:solidFill>
                  <a:srgbClr val="FF0000"/>
                </a:solidFill>
              </a:rPr>
              <a:t>	//what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meaning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of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errno</a:t>
            </a:r>
            <a:r>
              <a:rPr lang="en-US" altLang="zh-CN" i="1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CN" dirty="0"/>
              <a:t>	exit(1);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}	</a:t>
            </a:r>
            <a:r>
              <a:rPr lang="zh-CN" altLang="en-US" dirty="0"/>
              <a:t>  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  <a:r>
              <a:rPr lang="zh-CN" altLang="en-US" dirty="0"/>
              <a:t>  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322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handling</a:t>
            </a:r>
            <a:r>
              <a:rPr lang="zh-CN" altLang="en-US" dirty="0"/>
              <a:t> 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feof</a:t>
            </a:r>
            <a:r>
              <a:rPr lang="en-US" b="1" dirty="0"/>
              <a:t>(FILE *stream);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Return nonzero if EOF was encountered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A0B77F-7E90-5249-A6B1-30AFFF11C87C}"/>
              </a:ext>
            </a:extLst>
          </p:cNvPr>
          <p:cNvSpPr txBox="1">
            <a:spLocks/>
          </p:cNvSpPr>
          <p:nvPr/>
        </p:nvSpPr>
        <p:spPr>
          <a:xfrm>
            <a:off x="531589" y="2089170"/>
            <a:ext cx="7902692" cy="40088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#include&lt;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 err="1"/>
              <a:t>int</a:t>
            </a:r>
            <a:r>
              <a:rPr lang="zh-CN" altLang="en-US" sz="1400" dirty="0"/>
              <a:t> </a:t>
            </a:r>
            <a:r>
              <a:rPr lang="en-US" altLang="zh-CN" sz="1400" dirty="0"/>
              <a:t>main(</a:t>
            </a:r>
            <a:r>
              <a:rPr lang="en-US" altLang="zh-CN" sz="1400" dirty="0" err="1"/>
              <a:t>int</a:t>
            </a:r>
            <a:r>
              <a:rPr lang="zh-CN" altLang="en-US" sz="1400" dirty="0"/>
              <a:t> 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char</a:t>
            </a:r>
            <a:r>
              <a:rPr lang="zh-CN" altLang="en-US" sz="1400" dirty="0"/>
              <a:t> ** 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){</a:t>
            </a:r>
            <a:r>
              <a:rPr lang="zh-CN" altLang="en-US" sz="1400" dirty="0"/>
              <a:t> </a:t>
            </a:r>
            <a:r>
              <a:rPr lang="en-US" altLang="zh-CN" sz="1400" dirty="0"/>
              <a:t>char</a:t>
            </a:r>
            <a:r>
              <a:rPr lang="zh-CN" altLang="en-US" sz="1400" dirty="0"/>
              <a:t>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[20];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FILE</a:t>
            </a:r>
            <a:r>
              <a:rPr lang="zh-CN" altLang="en-US" sz="1400" dirty="0"/>
              <a:t> *</a:t>
            </a:r>
            <a:r>
              <a:rPr lang="en-US" altLang="zh-CN" sz="1400" dirty="0" err="1"/>
              <a:t>fp</a:t>
            </a:r>
            <a:r>
              <a:rPr lang="zh-CN" altLang="en-US" sz="1400" dirty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</a:t>
            </a:r>
            <a:r>
              <a:rPr lang="en-US" altLang="zh-CN" sz="1400" dirty="0" err="1"/>
              <a:t>fopen</a:t>
            </a:r>
            <a:r>
              <a:rPr lang="en-US" altLang="zh-CN" sz="1400" dirty="0"/>
              <a:t>(“/path/to/your/file”,</a:t>
            </a:r>
            <a:r>
              <a:rPr lang="zh-CN" altLang="en-US" sz="1400" dirty="0"/>
              <a:t> </a:t>
            </a:r>
            <a:r>
              <a:rPr lang="en-US" altLang="zh-CN" sz="1400" dirty="0"/>
              <a:t>“r”);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while(true){</a:t>
            </a:r>
            <a:r>
              <a:rPr lang="zh-CN" altLang="en-US" sz="1400" dirty="0"/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//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this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keeps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the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loop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iterating</a:t>
            </a:r>
          </a:p>
          <a:p>
            <a:r>
              <a:rPr lang="zh-CN" altLang="en-US" sz="1400" dirty="0"/>
              <a:t>        </a:t>
            </a:r>
            <a:r>
              <a:rPr lang="en-US" altLang="zh-CN" sz="1400" dirty="0" err="1"/>
              <a:t>fread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1,</a:t>
            </a:r>
            <a:r>
              <a:rPr lang="zh-CN" altLang="en-US" sz="1400" dirty="0"/>
              <a:t> </a:t>
            </a:r>
            <a:r>
              <a:rPr lang="en-US" altLang="zh-CN" sz="1400" dirty="0"/>
              <a:t>20,</a:t>
            </a:r>
            <a:r>
              <a:rPr lang="zh-CN" altLang="en-US" sz="1400" dirty="0"/>
              <a:t> </a:t>
            </a:r>
            <a:r>
              <a:rPr lang="en-US" altLang="zh-CN" sz="1400" dirty="0" err="1"/>
              <a:t>fp</a:t>
            </a:r>
            <a:r>
              <a:rPr lang="en-US" altLang="zh-CN" sz="1400" dirty="0"/>
              <a:t>);</a:t>
            </a:r>
            <a:r>
              <a:rPr lang="zh-CN" altLang="en-US" sz="1400" dirty="0"/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//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how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do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we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know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if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we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have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reached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End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of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File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(</a:t>
            </a:r>
            <a:r>
              <a:rPr lang="en-US" altLang="zh-CN" sz="1400" i="1" dirty="0" err="1">
                <a:solidFill>
                  <a:srgbClr val="FF0000"/>
                </a:solidFill>
              </a:rPr>
              <a:t>EoF</a:t>
            </a:r>
            <a:r>
              <a:rPr lang="en-US" altLang="zh-CN" sz="1400" i="1" dirty="0">
                <a:solidFill>
                  <a:srgbClr val="FF0000"/>
                </a:solidFill>
              </a:rPr>
              <a:t>)?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endParaRPr lang="en-US" altLang="zh-CN" sz="1400" i="1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        </a:t>
            </a:r>
            <a:r>
              <a:rPr lang="en-US" altLang="zh-CN" sz="1400" dirty="0">
                <a:solidFill>
                  <a:schemeClr val="tx1"/>
                </a:solidFill>
              </a:rPr>
              <a:t>if(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feof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en-US" altLang="zh-CN" sz="1400" dirty="0" err="1">
                <a:solidFill>
                  <a:schemeClr val="tx1"/>
                </a:solidFill>
              </a:rPr>
              <a:t>fp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//when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we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reach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the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 err="1">
                <a:solidFill>
                  <a:srgbClr val="FF0000"/>
                </a:solidFill>
              </a:rPr>
              <a:t>EoF</a:t>
            </a:r>
            <a:r>
              <a:rPr lang="en-US" altLang="zh-CN" sz="1400" i="1" dirty="0">
                <a:solidFill>
                  <a:srgbClr val="FF0000"/>
                </a:solidFill>
              </a:rPr>
              <a:t>,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we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break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the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loop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            </a:t>
            </a:r>
            <a:r>
              <a:rPr lang="en-US" altLang="zh-CN" sz="1400" dirty="0">
                <a:solidFill>
                  <a:schemeClr val="tx1"/>
                </a:solidFill>
              </a:rPr>
              <a:t>break;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</a:rPr>
              <a:t>fclose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en-US" altLang="zh-CN" sz="1400" dirty="0" err="1">
                <a:solidFill>
                  <a:schemeClr val="tx1"/>
                </a:solidFill>
              </a:rPr>
              <a:t>fp</a:t>
            </a:r>
            <a:r>
              <a:rPr lang="en-US" altLang="zh-CN" sz="1400" dirty="0">
                <a:solidFill>
                  <a:schemeClr val="tx1"/>
                </a:solidFill>
              </a:rPr>
              <a:t>);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endParaRPr lang="en-US" altLang="zh-CN" sz="1400" i="1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return</a:t>
            </a:r>
            <a:r>
              <a:rPr lang="zh-CN" altLang="en-US" sz="1400" dirty="0"/>
              <a:t> </a:t>
            </a:r>
            <a:r>
              <a:rPr lang="en-US" altLang="zh-CN" sz="1400" dirty="0"/>
              <a:t>1;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5806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handling</a:t>
            </a:r>
            <a:r>
              <a:rPr lang="zh-CN" altLang="en-US" dirty="0"/>
              <a:t> </a:t>
            </a:r>
            <a:r>
              <a:rPr lang="en-US" altLang="zh-CN" dirty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3" y="826166"/>
            <a:ext cx="8798943" cy="482346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ferror</a:t>
            </a:r>
            <a:r>
              <a:rPr lang="en-US" b="1" dirty="0"/>
              <a:t>(FILE *stream);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Return nonzero if an error occurred in the stream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48C06D-BD86-2149-9096-FB7C62AEDC04}"/>
              </a:ext>
            </a:extLst>
          </p:cNvPr>
          <p:cNvSpPr txBox="1">
            <a:spLocks/>
          </p:cNvSpPr>
          <p:nvPr/>
        </p:nvSpPr>
        <p:spPr>
          <a:xfrm>
            <a:off x="507838" y="1501045"/>
            <a:ext cx="7902692" cy="47216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#include&lt;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 err="1"/>
              <a:t>int</a:t>
            </a:r>
            <a:r>
              <a:rPr lang="zh-CN" altLang="en-US" sz="1400" dirty="0"/>
              <a:t> </a:t>
            </a:r>
            <a:r>
              <a:rPr lang="en-US" altLang="zh-CN" sz="1400" dirty="0"/>
              <a:t>main(</a:t>
            </a:r>
            <a:r>
              <a:rPr lang="en-US" altLang="zh-CN" sz="1400" dirty="0" err="1"/>
              <a:t>int</a:t>
            </a:r>
            <a:r>
              <a:rPr lang="zh-CN" altLang="en-US" sz="1400" dirty="0"/>
              <a:t> 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char</a:t>
            </a:r>
            <a:r>
              <a:rPr lang="zh-CN" altLang="en-US" sz="1400" dirty="0"/>
              <a:t> ** 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){</a:t>
            </a:r>
            <a:r>
              <a:rPr lang="zh-CN" altLang="en-US" sz="1400" dirty="0"/>
              <a:t> </a:t>
            </a:r>
            <a:r>
              <a:rPr lang="en-US" altLang="zh-CN" sz="1400" dirty="0"/>
              <a:t>char</a:t>
            </a:r>
            <a:r>
              <a:rPr lang="zh-CN" altLang="en-US" sz="1400" dirty="0"/>
              <a:t>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[20];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FILE</a:t>
            </a:r>
            <a:r>
              <a:rPr lang="zh-CN" altLang="en-US" sz="1400" dirty="0"/>
              <a:t> *</a:t>
            </a:r>
            <a:r>
              <a:rPr lang="en-US" altLang="zh-CN" sz="1400" dirty="0" err="1"/>
              <a:t>fp</a:t>
            </a:r>
            <a:r>
              <a:rPr lang="zh-CN" altLang="en-US" sz="1400" dirty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</a:t>
            </a:r>
            <a:r>
              <a:rPr lang="en-US" altLang="zh-CN" sz="1400" dirty="0" err="1"/>
              <a:t>fopen</a:t>
            </a:r>
            <a:r>
              <a:rPr lang="en-US" altLang="zh-CN" sz="1400" dirty="0"/>
              <a:t>(“/path/to/your/file”,</a:t>
            </a:r>
            <a:r>
              <a:rPr lang="zh-CN" altLang="en-US" sz="1400" dirty="0"/>
              <a:t> </a:t>
            </a:r>
            <a:r>
              <a:rPr lang="en-US" altLang="zh-CN" sz="1400" dirty="0"/>
              <a:t>“r”);</a:t>
            </a: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while(true){</a:t>
            </a:r>
            <a:r>
              <a:rPr lang="zh-CN" altLang="en-US" sz="1400" dirty="0"/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//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this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keeps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the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loop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iterating</a:t>
            </a:r>
          </a:p>
          <a:p>
            <a:r>
              <a:rPr lang="zh-CN" altLang="en-US" sz="1400" dirty="0"/>
              <a:t>        </a:t>
            </a:r>
            <a:r>
              <a:rPr lang="en-US" altLang="zh-CN" sz="1400" dirty="0" err="1"/>
              <a:t>fread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1,</a:t>
            </a:r>
            <a:r>
              <a:rPr lang="zh-CN" altLang="en-US" sz="1400" dirty="0"/>
              <a:t> </a:t>
            </a:r>
            <a:r>
              <a:rPr lang="en-US" altLang="zh-CN" sz="1400" dirty="0"/>
              <a:t>20,</a:t>
            </a:r>
            <a:r>
              <a:rPr lang="zh-CN" altLang="en-US" sz="1400" dirty="0"/>
              <a:t> </a:t>
            </a:r>
            <a:r>
              <a:rPr lang="en-US" altLang="zh-CN" sz="1400" dirty="0" err="1"/>
              <a:t>fp</a:t>
            </a:r>
            <a:r>
              <a:rPr lang="en-US" altLang="zh-CN" sz="1400" dirty="0"/>
              <a:t>);</a:t>
            </a:r>
            <a:r>
              <a:rPr lang="zh-CN" altLang="en-US" sz="1400" dirty="0"/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//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how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do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we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know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if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the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read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is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not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successful?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        </a:t>
            </a:r>
            <a:r>
              <a:rPr lang="en-US" altLang="zh-CN" sz="1400" dirty="0">
                <a:solidFill>
                  <a:schemeClr val="tx1"/>
                </a:solidFill>
              </a:rPr>
              <a:t>if(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ferror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en-US" altLang="zh-CN" sz="1400" dirty="0" err="1">
                <a:solidFill>
                  <a:schemeClr val="tx1"/>
                </a:solidFill>
              </a:rPr>
              <a:t>fp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){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//when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we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hit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an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error,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we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break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the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</a:rPr>
              <a:t>loop</a:t>
            </a:r>
          </a:p>
          <a:p>
            <a:pPr marL="0" indent="0">
              <a:buNone/>
            </a:pPr>
            <a:r>
              <a:rPr lang="zh-CN" altLang="en-US" sz="1400" i="1" dirty="0">
                <a:solidFill>
                  <a:srgbClr val="FF0000"/>
                </a:solidFill>
              </a:rPr>
              <a:t>          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(“Cannot</a:t>
            </a:r>
            <a:r>
              <a:rPr lang="zh-CN" altLang="en-US" sz="1400" dirty="0"/>
              <a:t> </a:t>
            </a:r>
            <a:r>
              <a:rPr lang="en-US" altLang="zh-CN" sz="1400" dirty="0"/>
              <a:t>read</a:t>
            </a:r>
            <a:r>
              <a:rPr lang="zh-CN" altLang="en-US" sz="1400" dirty="0"/>
              <a:t> </a:t>
            </a:r>
            <a:r>
              <a:rPr lang="en-US" altLang="zh-CN" sz="1400" dirty="0"/>
              <a:t>data</a:t>
            </a:r>
            <a:r>
              <a:rPr lang="zh-CN" altLang="en-US" sz="1400" dirty="0"/>
              <a:t> </a:t>
            </a:r>
            <a:r>
              <a:rPr lang="en-US" altLang="zh-CN" sz="1400" dirty="0"/>
              <a:t>due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error</a:t>
            </a:r>
            <a:r>
              <a:rPr lang="zh-CN" altLang="en-US" sz="1400" dirty="0"/>
              <a:t> </a:t>
            </a:r>
            <a:r>
              <a:rPr lang="en-US" altLang="zh-CN" sz="1400" dirty="0"/>
              <a:t>%d\n”,</a:t>
            </a:r>
            <a:r>
              <a:rPr lang="zh-CN" altLang="en-US" sz="1400" dirty="0"/>
              <a:t> </a:t>
            </a:r>
            <a:r>
              <a:rPr lang="en-US" altLang="zh-CN" sz="1400" dirty="0" err="1"/>
              <a:t>errno</a:t>
            </a:r>
            <a:r>
              <a:rPr lang="en-US" altLang="zh-CN" sz="1400" dirty="0"/>
              <a:t>);</a:t>
            </a:r>
            <a:endParaRPr lang="en-US" altLang="zh-CN" sz="1400" i="1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            </a:t>
            </a:r>
            <a:r>
              <a:rPr lang="en-US" altLang="zh-CN" sz="1400" dirty="0">
                <a:solidFill>
                  <a:schemeClr val="tx1"/>
                </a:solidFill>
              </a:rPr>
              <a:t>break;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        </a:t>
            </a:r>
            <a:r>
              <a:rPr lang="en-US" altLang="zh-CN" sz="14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</a:rPr>
              <a:t>fclose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en-US" altLang="zh-CN" sz="1400" dirty="0" err="1">
                <a:solidFill>
                  <a:schemeClr val="tx1"/>
                </a:solidFill>
              </a:rPr>
              <a:t>fp</a:t>
            </a:r>
            <a:r>
              <a:rPr lang="en-US" altLang="zh-CN" sz="1400" dirty="0">
                <a:solidFill>
                  <a:schemeClr val="tx1"/>
                </a:solidFill>
              </a:rPr>
              <a:t>);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endParaRPr lang="en-US" altLang="zh-CN" sz="1400" i="1" dirty="0">
              <a:solidFill>
                <a:srgbClr val="FF0000"/>
              </a:solidFill>
            </a:endParaRPr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return</a:t>
            </a:r>
            <a:r>
              <a:rPr lang="zh-CN" altLang="en-US" sz="1400" dirty="0"/>
              <a:t> </a:t>
            </a:r>
            <a:r>
              <a:rPr lang="en-US" altLang="zh-CN" sz="1400" dirty="0"/>
              <a:t>1;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054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handling</a:t>
            </a:r>
            <a:r>
              <a:rPr lang="zh-CN" altLang="en-US" dirty="0"/>
              <a:t> </a:t>
            </a:r>
            <a:r>
              <a:rPr lang="en-US" altLang="zh-CN" dirty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void </a:t>
            </a:r>
            <a:r>
              <a:rPr lang="en-US" b="1" dirty="0" err="1"/>
              <a:t>clearerr</a:t>
            </a:r>
            <a:r>
              <a:rPr lang="en-US" b="1" dirty="0"/>
              <a:t>(FILE *stream);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It clears the end-of-file and error indicators for the stream pointed to by stream.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58775B-104A-3A4C-B603-1F31A9228A4D}"/>
              </a:ext>
            </a:extLst>
          </p:cNvPr>
          <p:cNvSpPr txBox="1">
            <a:spLocks/>
          </p:cNvSpPr>
          <p:nvPr/>
        </p:nvSpPr>
        <p:spPr>
          <a:xfrm>
            <a:off x="507838" y="2385928"/>
            <a:ext cx="7902692" cy="38337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#include&lt;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 err="1"/>
              <a:t>int</a:t>
            </a:r>
            <a:r>
              <a:rPr lang="zh-CN" altLang="en-US" sz="1600" dirty="0"/>
              <a:t> </a:t>
            </a:r>
            <a:r>
              <a:rPr lang="en-US" altLang="zh-CN" sz="1600" dirty="0"/>
              <a:t>main(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char</a:t>
            </a:r>
            <a:r>
              <a:rPr lang="zh-CN" altLang="en-US" sz="1600" dirty="0"/>
              <a:t> **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){</a:t>
            </a:r>
            <a:r>
              <a:rPr lang="zh-CN" altLang="en-US" sz="1600" dirty="0"/>
              <a:t> </a:t>
            </a:r>
            <a:r>
              <a:rPr lang="en-US" altLang="zh-CN" sz="1600" dirty="0"/>
              <a:t>char</a:t>
            </a:r>
            <a:r>
              <a:rPr lang="zh-CN" altLang="en-US" sz="1600" dirty="0"/>
              <a:t> 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[20]</a:t>
            </a:r>
            <a:r>
              <a:rPr lang="zh-CN" altLang="en-US" sz="1600" dirty="0"/>
              <a:t> </a:t>
            </a:r>
            <a:r>
              <a:rPr lang="en-US" altLang="zh-CN" sz="1600" dirty="0"/>
              <a:t>=</a:t>
            </a:r>
            <a:r>
              <a:rPr lang="zh-CN" altLang="en-US" sz="1600" dirty="0"/>
              <a:t> </a:t>
            </a:r>
            <a:r>
              <a:rPr lang="en-US" altLang="zh-CN" sz="1600" dirty="0"/>
              <a:t>“Hello</a:t>
            </a:r>
            <a:r>
              <a:rPr lang="zh-CN" altLang="en-US" sz="1600" dirty="0"/>
              <a:t> </a:t>
            </a:r>
            <a:r>
              <a:rPr lang="en-US" altLang="zh-CN" sz="1600" dirty="0"/>
              <a:t>World”;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FILE</a:t>
            </a:r>
            <a:r>
              <a:rPr lang="zh-CN" altLang="en-US" sz="1600" dirty="0"/>
              <a:t> *</a:t>
            </a:r>
            <a:r>
              <a:rPr lang="en-US" altLang="zh-CN" sz="1600" dirty="0" err="1"/>
              <a:t>fp</a:t>
            </a:r>
            <a:r>
              <a:rPr lang="zh-CN" altLang="en-US" sz="1600" dirty="0"/>
              <a:t> </a:t>
            </a:r>
            <a:r>
              <a:rPr lang="en-US" altLang="zh-CN" sz="1600" dirty="0"/>
              <a:t>=</a:t>
            </a:r>
            <a:r>
              <a:rPr lang="zh-CN" altLang="en-US" sz="1600" dirty="0"/>
              <a:t> </a:t>
            </a:r>
            <a:r>
              <a:rPr lang="en-US" altLang="zh-CN" sz="1600" dirty="0" err="1"/>
              <a:t>fopen</a:t>
            </a:r>
            <a:r>
              <a:rPr lang="en-US" altLang="zh-CN" sz="1600" dirty="0"/>
              <a:t>(“/path/to/your/file”,</a:t>
            </a:r>
            <a:r>
              <a:rPr lang="zh-CN" altLang="en-US" sz="1600" dirty="0"/>
              <a:t> </a:t>
            </a:r>
            <a:r>
              <a:rPr lang="en-US" altLang="zh-CN" sz="1600" dirty="0"/>
              <a:t>“r”);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fwrite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1,</a:t>
            </a:r>
            <a:r>
              <a:rPr lang="zh-CN" altLang="en-US" sz="1600" dirty="0"/>
              <a:t> </a:t>
            </a:r>
            <a:r>
              <a:rPr lang="en-US" altLang="zh-CN" sz="1600" dirty="0"/>
              <a:t>20,</a:t>
            </a:r>
            <a:r>
              <a:rPr lang="zh-CN" altLang="en-US" sz="1600" dirty="0"/>
              <a:t> 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);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zh-CN" altLang="en-US" sz="1600" dirty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</a:rPr>
              <a:t>if(</a:t>
            </a:r>
            <a:r>
              <a:rPr lang="en-US" altLang="zh-CN" sz="1600" dirty="0" err="1">
                <a:solidFill>
                  <a:schemeClr val="tx1"/>
                </a:solidFill>
              </a:rPr>
              <a:t>ferror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fp</a:t>
            </a:r>
            <a:r>
              <a:rPr lang="en-US" altLang="zh-CN" sz="1600" dirty="0">
                <a:solidFill>
                  <a:schemeClr val="tx1"/>
                </a:solidFill>
              </a:rPr>
              <a:t>))</a:t>
            </a:r>
            <a:endParaRPr lang="en-US" altLang="zh-CN" sz="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  </a:t>
            </a: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</a:rPr>
              <a:t>clearerr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fp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  <a:r>
              <a:rPr lang="en-US" altLang="zh-CN" sz="1600" i="1" dirty="0">
                <a:solidFill>
                  <a:srgbClr val="FF0000"/>
                </a:solidFill>
              </a:rPr>
              <a:t> //</a:t>
            </a:r>
            <a:r>
              <a:rPr lang="zh-CN" altLang="en-US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clear</a:t>
            </a:r>
            <a:r>
              <a:rPr lang="zh-CN" altLang="en-US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the</a:t>
            </a:r>
            <a:r>
              <a:rPr lang="zh-CN" altLang="en-US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error</a:t>
            </a:r>
            <a:r>
              <a:rPr lang="zh-CN" altLang="en-US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and</a:t>
            </a:r>
            <a:r>
              <a:rPr lang="zh-CN" altLang="en-US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keep</a:t>
            </a:r>
            <a:r>
              <a:rPr lang="zh-CN" altLang="en-US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reading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     </a:t>
            </a:r>
            <a:r>
              <a:rPr lang="en-US" altLang="zh-CN" sz="1600" dirty="0" err="1"/>
              <a:t>fread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1,</a:t>
            </a:r>
            <a:r>
              <a:rPr lang="zh-CN" altLang="en-US" sz="1600" dirty="0"/>
              <a:t> </a:t>
            </a:r>
            <a:r>
              <a:rPr lang="en-US" altLang="zh-CN" sz="1600" dirty="0"/>
              <a:t>20,</a:t>
            </a:r>
            <a:r>
              <a:rPr lang="zh-CN" altLang="en-US" sz="1600" dirty="0"/>
              <a:t> 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);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 </a:t>
            </a:r>
            <a:r>
              <a:rPr lang="en-US" altLang="zh-CN" sz="1600" dirty="0" err="1">
                <a:solidFill>
                  <a:schemeClr val="tx1"/>
                </a:solidFill>
              </a:rPr>
              <a:t>fclose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</a:rPr>
              <a:t>fp</a:t>
            </a:r>
            <a:r>
              <a:rPr lang="en-US" altLang="zh-CN" sz="1600" dirty="0">
                <a:solidFill>
                  <a:schemeClr val="tx1"/>
                </a:solidFill>
              </a:rPr>
              <a:t>);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endParaRPr lang="en-US" altLang="zh-CN" sz="1600" i="1" dirty="0">
              <a:solidFill>
                <a:srgbClr val="FF0000"/>
              </a:solidFill>
            </a:endParaRP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return</a:t>
            </a:r>
            <a:r>
              <a:rPr lang="zh-CN" altLang="en-US" sz="1600" dirty="0"/>
              <a:t> </a:t>
            </a:r>
            <a:r>
              <a:rPr lang="en-US" altLang="zh-CN" sz="1600" dirty="0"/>
              <a:t>1;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5789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18CC-601B-0A49-A151-04AD98E6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Allocation/Free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E23E-A6B5-5D47-9F42-CE266EC0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29" y="1253677"/>
            <a:ext cx="8798943" cy="45117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void *malloc(</a:t>
            </a:r>
            <a:r>
              <a:rPr lang="en-US" b="1" dirty="0" err="1"/>
              <a:t>size_t</a:t>
            </a:r>
            <a:r>
              <a:rPr lang="en-US" dirty="0"/>
              <a:t> </a:t>
            </a:r>
            <a:r>
              <a:rPr lang="en-US" i="1" dirty="0"/>
              <a:t>size</a:t>
            </a:r>
            <a:r>
              <a:rPr lang="en-US" b="1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 </a:t>
            </a:r>
            <a:r>
              <a:rPr lang="en-US" b="1" dirty="0"/>
              <a:t>malloc</a:t>
            </a:r>
            <a:r>
              <a:rPr lang="en-US" dirty="0"/>
              <a:t>() function allocates </a:t>
            </a:r>
            <a:r>
              <a:rPr lang="en-US" i="1" dirty="0"/>
              <a:t>size</a:t>
            </a:r>
            <a:r>
              <a:rPr lang="en-US" dirty="0"/>
              <a:t> bytes and returns a pointer to</a:t>
            </a:r>
            <a:r>
              <a:rPr lang="zh-CN" altLang="en-US" dirty="0"/>
              <a:t> </a:t>
            </a:r>
            <a:r>
              <a:rPr lang="en-US" dirty="0"/>
              <a:t>the allocated memory. </a:t>
            </a:r>
            <a:r>
              <a:rPr lang="en-US" i="1" dirty="0"/>
              <a:t>The memory is not initialized</a:t>
            </a:r>
            <a:r>
              <a:rPr lang="en-US" dirty="0"/>
              <a:t>. If </a:t>
            </a:r>
            <a:r>
              <a:rPr lang="en-US" i="1" dirty="0"/>
              <a:t>size</a:t>
            </a:r>
            <a:r>
              <a:rPr lang="en-US" dirty="0"/>
              <a:t> is 0,</a:t>
            </a:r>
            <a:r>
              <a:rPr lang="zh-CN" altLang="en-US" dirty="0"/>
              <a:t> </a:t>
            </a:r>
            <a:r>
              <a:rPr lang="en-US" dirty="0"/>
              <a:t>then </a:t>
            </a:r>
            <a:r>
              <a:rPr lang="en-US" b="1" dirty="0"/>
              <a:t>malloc</a:t>
            </a:r>
            <a:r>
              <a:rPr lang="en-US" dirty="0"/>
              <a:t>() returns either NULL, or a unique pointer value that can</a:t>
            </a:r>
            <a:r>
              <a:rPr lang="zh-CN" altLang="en-US" dirty="0"/>
              <a:t> </a:t>
            </a:r>
            <a:r>
              <a:rPr lang="en-US" dirty="0"/>
              <a:t>later be successfully passed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deallocation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b="1" dirty="0"/>
              <a:t>void free(void</a:t>
            </a:r>
            <a:r>
              <a:rPr lang="en-US" dirty="0"/>
              <a:t> </a:t>
            </a:r>
            <a:r>
              <a:rPr lang="en-US" i="1" dirty="0"/>
              <a:t>*</a:t>
            </a:r>
            <a:r>
              <a:rPr lang="en-US" i="1" dirty="0" err="1"/>
              <a:t>ptr</a:t>
            </a:r>
            <a:r>
              <a:rPr lang="en-US" b="1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 free() function frees the memory space pointed to by </a:t>
            </a:r>
            <a:r>
              <a:rPr lang="en-US" dirty="0" err="1"/>
              <a:t>ptr</a:t>
            </a:r>
            <a:r>
              <a:rPr lang="en-US" dirty="0"/>
              <a:t>, which must have been returned by a previous call to malloc(), </a:t>
            </a:r>
            <a:r>
              <a:rPr lang="en-US" dirty="0" err="1"/>
              <a:t>calloc</a:t>
            </a:r>
            <a:r>
              <a:rPr lang="en-US" dirty="0"/>
              <a:t>() or </a:t>
            </a:r>
            <a:r>
              <a:rPr lang="en-US" dirty="0" err="1"/>
              <a:t>realloc</a:t>
            </a:r>
            <a:r>
              <a:rPr lang="en-US" dirty="0"/>
              <a:t>(). Otherwise, or if free(</a:t>
            </a:r>
            <a:r>
              <a:rPr lang="en-US" dirty="0" err="1"/>
              <a:t>ptr</a:t>
            </a:r>
            <a:r>
              <a:rPr lang="en-US" dirty="0"/>
              <a:t>) has already been called before, undefined behavior occurs. If </a:t>
            </a:r>
            <a:r>
              <a:rPr lang="en-US" dirty="0" err="1"/>
              <a:t>ptr</a:t>
            </a:r>
            <a:r>
              <a:rPr lang="en-US" dirty="0"/>
              <a:t> is NULL, no operation is performed.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0EF38-EFC2-D549-9A46-3417D90A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</a:t>
            </a:r>
            <a:r>
              <a:rPr lang="en-US" altLang="zh-CN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6B02-7DDB-4D41-9619-D267504E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22071-4559-5A4D-8BCE-F35C79C6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36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18CC-601B-0A49-A151-04AD98E6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Allocation/Free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0EF38-EFC2-D549-9A46-3417D90A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</a:t>
            </a:r>
            <a:r>
              <a:rPr lang="en-US" altLang="zh-CN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6B02-7DDB-4D41-9619-D267504E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22071-4559-5A4D-8BCE-F35C79C6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FC5EC6-B583-A442-B5FD-C109E4FE0B44}"/>
              </a:ext>
            </a:extLst>
          </p:cNvPr>
          <p:cNvSpPr txBox="1">
            <a:spLocks/>
          </p:cNvSpPr>
          <p:nvPr/>
        </p:nvSpPr>
        <p:spPr>
          <a:xfrm>
            <a:off x="620654" y="1239958"/>
            <a:ext cx="7902692" cy="53627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#include&lt;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r>
              <a:rPr lang="en-US" altLang="zh-CN" sz="1800" dirty="0" err="1"/>
              <a:t>int</a:t>
            </a:r>
            <a:r>
              <a:rPr lang="zh-CN" altLang="en-US" sz="1800" dirty="0"/>
              <a:t> </a:t>
            </a:r>
            <a:r>
              <a:rPr lang="en-US" altLang="zh-CN" sz="1800" dirty="0"/>
              <a:t>main(</a:t>
            </a:r>
            <a:r>
              <a:rPr lang="en-US" altLang="zh-CN" sz="1800" dirty="0" err="1"/>
              <a:t>int</a:t>
            </a:r>
            <a:r>
              <a:rPr lang="zh-CN" altLang="en-US" sz="1800" dirty="0"/>
              <a:t> 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char</a:t>
            </a:r>
            <a:r>
              <a:rPr lang="zh-CN" altLang="en-US" sz="1800" dirty="0"/>
              <a:t> ** 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){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char</a:t>
            </a:r>
            <a:r>
              <a:rPr lang="zh-CN" altLang="en-US" sz="1800" dirty="0"/>
              <a:t> *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;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 err="1"/>
              <a:t>int</a:t>
            </a:r>
            <a:r>
              <a:rPr lang="zh-CN" altLang="en-US" sz="1800" dirty="0"/>
              <a:t> </a:t>
            </a:r>
            <a:r>
              <a:rPr lang="en-US" altLang="zh-CN" sz="1800" dirty="0" err="1"/>
              <a:t>sz</a:t>
            </a:r>
            <a:r>
              <a:rPr lang="en-US" altLang="zh-CN" sz="1800" dirty="0"/>
              <a:t>;</a:t>
            </a:r>
            <a:endParaRPr lang="en-US" altLang="zh-CN" sz="1400" dirty="0"/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FILE</a:t>
            </a:r>
            <a:r>
              <a:rPr lang="zh-CN" altLang="en-US" sz="1800" dirty="0"/>
              <a:t> *</a:t>
            </a:r>
            <a:r>
              <a:rPr lang="en-US" altLang="zh-CN" sz="1800" dirty="0" err="1"/>
              <a:t>fp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 err="1"/>
              <a:t>fopen</a:t>
            </a:r>
            <a:r>
              <a:rPr lang="en-US" altLang="zh-CN" sz="1800" dirty="0"/>
              <a:t>(“/path/to/your/file”,</a:t>
            </a:r>
            <a:r>
              <a:rPr lang="zh-CN" altLang="en-US" sz="1800" dirty="0"/>
              <a:t> </a:t>
            </a:r>
            <a:r>
              <a:rPr lang="en-US" altLang="zh-CN" sz="1800" dirty="0"/>
              <a:t>“r”);</a:t>
            </a:r>
            <a:r>
              <a:rPr lang="zh-CN" altLang="en-US" sz="1800" dirty="0"/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//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we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do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not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know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the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size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of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this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file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 err="1"/>
              <a:t>fseek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, 0L, SEEK_END); 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 err="1"/>
              <a:t>sz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ftell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);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rewind(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);</a:t>
            </a:r>
            <a:r>
              <a:rPr lang="zh-CN" altLang="en-US" sz="1800" dirty="0"/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//move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the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position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indicator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back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the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to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file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beginning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 err="1"/>
              <a:t>ptr</a:t>
            </a:r>
            <a:r>
              <a:rPr lang="zh-CN" altLang="en-US" sz="1800" dirty="0"/>
              <a:t> </a:t>
            </a:r>
            <a:r>
              <a:rPr lang="en-US" altLang="zh-CN" sz="1800" dirty="0"/>
              <a:t>=</a:t>
            </a:r>
            <a:r>
              <a:rPr lang="zh-CN" altLang="en-US" sz="1800" dirty="0"/>
              <a:t> </a:t>
            </a:r>
            <a:r>
              <a:rPr lang="en-US" altLang="zh-CN" sz="1800" dirty="0"/>
              <a:t>malloc(</a:t>
            </a:r>
            <a:r>
              <a:rPr lang="en-US" altLang="zh-CN" sz="1800" dirty="0" err="1"/>
              <a:t>sz</a:t>
            </a:r>
            <a:r>
              <a:rPr lang="en-US" altLang="zh-CN" sz="1800" dirty="0"/>
              <a:t>);</a:t>
            </a:r>
            <a:r>
              <a:rPr lang="zh-CN" altLang="en-US" sz="1800" dirty="0"/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//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we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dynamically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allocate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a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memory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with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size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of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the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file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 err="1"/>
              <a:t>fread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1,</a:t>
            </a:r>
            <a:r>
              <a:rPr lang="zh-CN" altLang="en-US" sz="1800" dirty="0"/>
              <a:t> </a:t>
            </a:r>
            <a:r>
              <a:rPr lang="en-US" altLang="zh-CN" sz="1800" dirty="0" err="1"/>
              <a:t>sz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);</a:t>
            </a:r>
          </a:p>
          <a:p>
            <a:r>
              <a:rPr lang="zh-CN" altLang="en-US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</a:rPr>
              <a:t>free(</a:t>
            </a:r>
            <a:r>
              <a:rPr lang="en-US" altLang="zh-CN" sz="1800" dirty="0" err="1">
                <a:solidFill>
                  <a:schemeClr val="tx1"/>
                </a:solidFill>
              </a:rPr>
              <a:t>ptr</a:t>
            </a:r>
            <a:r>
              <a:rPr lang="en-US" altLang="zh-CN" sz="1800" dirty="0">
                <a:solidFill>
                  <a:schemeClr val="tx1"/>
                </a:solidFill>
              </a:rPr>
              <a:t>);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//free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the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memory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we</a:t>
            </a:r>
            <a:r>
              <a:rPr lang="zh-CN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</a:rPr>
              <a:t>allocated</a:t>
            </a:r>
            <a:endParaRPr lang="en-US" altLang="zh-CN" sz="1400" i="1" dirty="0">
              <a:solidFill>
                <a:srgbClr val="FF0000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 err="1">
                <a:solidFill>
                  <a:schemeClr val="tx1"/>
                </a:solidFill>
              </a:rPr>
              <a:t>fclose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fp</a:t>
            </a:r>
            <a:r>
              <a:rPr lang="en-US" altLang="zh-CN" sz="1800" dirty="0">
                <a:solidFill>
                  <a:schemeClr val="tx1"/>
                </a:solidFill>
              </a:rPr>
              <a:t>);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endParaRPr lang="en-US" altLang="zh-CN" sz="1800" i="1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196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173F-B60A-0445-A492-C122011E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0F80-A685-B447-A7CD-593DBFBC7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Linux,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nput and output are mapped into logical data streams  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dirty="0"/>
              <a:t>or from physical devices such as terminals and tape drives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T</a:t>
            </a:r>
            <a:r>
              <a:rPr lang="en-US" dirty="0"/>
              <a:t>o or from files supported on structured storage</a:t>
            </a:r>
            <a:r>
              <a:rPr lang="zh-CN" altLang="en-US" dirty="0"/>
              <a:t> </a:t>
            </a:r>
            <a:r>
              <a:rPr lang="en-US" altLang="zh-CN" dirty="0"/>
              <a:t>devices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streams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uniform</a:t>
            </a:r>
            <a:r>
              <a:rPr lang="zh-CN" altLang="en-US" dirty="0"/>
              <a:t> </a:t>
            </a:r>
            <a:r>
              <a:rPr lang="en-US" altLang="zh-CN" dirty="0"/>
              <a:t>interfaces,</a:t>
            </a:r>
            <a:r>
              <a:rPr lang="zh-CN" altLang="en-US" dirty="0"/>
              <a:t> </a:t>
            </a:r>
            <a:r>
              <a:rPr lang="en-US" altLang="zh-CN" dirty="0"/>
              <a:t>regardless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destination.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dirty="0"/>
              <a:t>FILE objects and file pointers FILE *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streams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POSIX</a:t>
            </a:r>
            <a:r>
              <a:rPr lang="zh-CN" altLang="en-US" dirty="0"/>
              <a:t> </a:t>
            </a:r>
            <a:r>
              <a:rPr lang="en-US" altLang="zh-CN" dirty="0"/>
              <a:t>(all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stdio.h</a:t>
            </a:r>
            <a:r>
              <a:rPr lang="en-US" altLang="zh-CN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stdin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descriptor</a:t>
            </a:r>
            <a:r>
              <a:rPr lang="zh-CN" altLang="en-US" dirty="0"/>
              <a:t> </a:t>
            </a:r>
            <a:r>
              <a:rPr lang="en-US" altLang="zh-CN" dirty="0"/>
              <a:t>0;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scanf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 err="1"/>
              <a:t>stdout</a:t>
            </a:r>
            <a:r>
              <a:rPr lang="zh-CN" altLang="en-US" dirty="0"/>
              <a:t> </a:t>
            </a:r>
            <a:endParaRPr lang="en-US" altLang="zh-CN" dirty="0"/>
          </a:p>
          <a:p>
            <a:pPr lvl="2">
              <a:buFont typeface="Wingdings" pitchFamily="2" charset="2"/>
              <a:buChar char="Ø"/>
            </a:pP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descriptor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stderr</a:t>
            </a:r>
            <a:r>
              <a:rPr lang="zh-CN" altLang="en-US" dirty="0"/>
              <a:t> </a:t>
            </a:r>
            <a:endParaRPr lang="en-US" altLang="zh-CN" dirty="0"/>
          </a:p>
          <a:p>
            <a:pPr lvl="2">
              <a:buFont typeface="Wingdings" pitchFamily="2" charset="2"/>
              <a:buChar char="Ø"/>
            </a:pP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descriptor</a:t>
            </a:r>
            <a:r>
              <a:rPr lang="zh-CN" altLang="en-US" dirty="0"/>
              <a:t> </a:t>
            </a:r>
            <a:r>
              <a:rPr lang="en-US" altLang="zh-CN" dirty="0"/>
              <a:t>2;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perror</a:t>
            </a:r>
            <a:endParaRPr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F1F1C-0AF6-344C-B637-29FA3FBA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</a:t>
            </a:r>
            <a:r>
              <a:rPr lang="en-US" altLang="zh-CN"/>
              <a:t>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CCD7E-2143-1346-A85E-EA2A9A9B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CS-392 Systems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E548D-703C-464E-9C81-24B8BD1F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6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529" y="1396181"/>
            <a:ext cx="8798943" cy="48234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FILE *</a:t>
            </a:r>
            <a:r>
              <a:rPr lang="en-US" b="1" dirty="0" err="1"/>
              <a:t>fopen</a:t>
            </a:r>
            <a:r>
              <a:rPr lang="en-US" b="1" dirty="0"/>
              <a:t>(</a:t>
            </a:r>
            <a:r>
              <a:rPr lang="en-US" b="1" dirty="0" err="1"/>
              <a:t>const</a:t>
            </a:r>
            <a:r>
              <a:rPr lang="en-US" b="1" dirty="0"/>
              <a:t> char *path, </a:t>
            </a:r>
            <a:r>
              <a:rPr lang="en-US" b="1" dirty="0" err="1"/>
              <a:t>const</a:t>
            </a:r>
            <a:r>
              <a:rPr lang="en-US" b="1" dirty="0"/>
              <a:t> char *mode)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Opens the file</a:t>
            </a:r>
            <a:r>
              <a:rPr lang="en-US" altLang="zh-CN" dirty="0"/>
              <a:t>/device</a:t>
            </a:r>
            <a:r>
              <a:rPr lang="en-US" dirty="0"/>
              <a:t> whose name 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en-US" dirty="0"/>
              <a:t> the string pointed to by </a:t>
            </a:r>
            <a:r>
              <a:rPr lang="en-US" altLang="zh-CN" dirty="0"/>
              <a:t>“</a:t>
            </a:r>
            <a:r>
              <a:rPr lang="en-US" dirty="0"/>
              <a:t>path</a:t>
            </a:r>
            <a:r>
              <a:rPr lang="en-US" altLang="zh-CN" dirty="0"/>
              <a:t>”</a:t>
            </a:r>
            <a:r>
              <a:rPr lang="en-US" dirty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opened</a:t>
            </a:r>
            <a:r>
              <a:rPr lang="zh-CN" altLang="en-US" dirty="0"/>
              <a:t> </a:t>
            </a:r>
            <a:r>
              <a:rPr lang="en-US" altLang="zh-CN" dirty="0"/>
              <a:t>file/device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represented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returned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* </a:t>
            </a:r>
            <a:r>
              <a:rPr lang="en-US" altLang="zh-CN" dirty="0"/>
              <a:t>pointer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 string pointed to by </a:t>
            </a:r>
            <a:r>
              <a:rPr lang="en-US" altLang="zh-CN" dirty="0"/>
              <a:t>“</a:t>
            </a:r>
            <a:r>
              <a:rPr lang="en-US" dirty="0"/>
              <a:t>mode</a:t>
            </a:r>
            <a:r>
              <a:rPr lang="en-US" altLang="zh-CN" dirty="0"/>
              <a:t>”</a:t>
            </a:r>
            <a:r>
              <a:rPr lang="en-US" dirty="0"/>
              <a:t> specifies the mode in which to open the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B4D6B1-26EC-534C-9405-D3078B7124B0}"/>
              </a:ext>
            </a:extLst>
          </p:cNvPr>
          <p:cNvSpPr txBox="1">
            <a:spLocks/>
          </p:cNvSpPr>
          <p:nvPr/>
        </p:nvSpPr>
        <p:spPr>
          <a:xfrm>
            <a:off x="172528" y="3288317"/>
            <a:ext cx="4025399" cy="27977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>
                <a:solidFill>
                  <a:srgbClr val="00B050"/>
                </a:solidFill>
              </a:rPr>
              <a:t>//</a:t>
            </a:r>
            <a:r>
              <a:rPr lang="zh-CN" altLang="en-US" i="1" dirty="0">
                <a:solidFill>
                  <a:srgbClr val="00B050"/>
                </a:solidFill>
              </a:rPr>
              <a:t> </a:t>
            </a:r>
            <a:r>
              <a:rPr lang="en-US" altLang="zh-CN" i="1" dirty="0" err="1">
                <a:solidFill>
                  <a:srgbClr val="00B050"/>
                </a:solidFill>
              </a:rPr>
              <a:t>openfile.c</a:t>
            </a:r>
            <a:endParaRPr lang="en-US" altLang="zh-CN" i="1" dirty="0">
              <a:solidFill>
                <a:srgbClr val="00B050"/>
              </a:solidFill>
            </a:endParaRP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** </a:t>
            </a:r>
            <a:r>
              <a:rPr lang="en-US" altLang="zh-CN" dirty="0" err="1"/>
              <a:t>argv</a:t>
            </a:r>
            <a:r>
              <a:rPr lang="en-US" altLang="zh-CN" dirty="0"/>
              <a:t>){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FILE</a:t>
            </a:r>
            <a:r>
              <a:rPr lang="zh-CN" altLang="en-US" dirty="0"/>
              <a:t> *</a:t>
            </a:r>
            <a:r>
              <a:rPr lang="en-US" altLang="zh-CN" dirty="0" err="1"/>
              <a:t>fp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fp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fopen</a:t>
            </a:r>
            <a:r>
              <a:rPr lang="en-US" altLang="zh-CN" dirty="0"/>
              <a:t>(“/path/to/your/file”,</a:t>
            </a:r>
            <a:r>
              <a:rPr lang="zh-CN" altLang="en-US" dirty="0"/>
              <a:t> </a:t>
            </a:r>
            <a:r>
              <a:rPr lang="en-US" altLang="zh-CN" dirty="0"/>
              <a:t>“r”);</a:t>
            </a:r>
          </a:p>
          <a:p>
            <a:r>
              <a:rPr lang="zh-CN" altLang="en-US" i="1" dirty="0">
                <a:solidFill>
                  <a:srgbClr val="FF0000"/>
                </a:solidFill>
              </a:rPr>
              <a:t>    </a:t>
            </a:r>
            <a:r>
              <a:rPr lang="en-US" altLang="zh-CN" i="1" dirty="0">
                <a:solidFill>
                  <a:srgbClr val="FF0000"/>
                </a:solidFill>
              </a:rPr>
              <a:t>//open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file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“/path/to/your/file”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read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EF6504-0B90-D04F-BC72-EB43C0FBCBCA}"/>
              </a:ext>
            </a:extLst>
          </p:cNvPr>
          <p:cNvSpPr txBox="1">
            <a:spLocks/>
          </p:cNvSpPr>
          <p:nvPr/>
        </p:nvSpPr>
        <p:spPr>
          <a:xfrm>
            <a:off x="4369042" y="3288317"/>
            <a:ext cx="4025399" cy="27977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>
                <a:solidFill>
                  <a:srgbClr val="00B050"/>
                </a:solidFill>
              </a:rPr>
              <a:t>//</a:t>
            </a:r>
            <a:r>
              <a:rPr lang="zh-CN" altLang="en-US" i="1" dirty="0">
                <a:solidFill>
                  <a:srgbClr val="00B050"/>
                </a:solidFill>
              </a:rPr>
              <a:t> </a:t>
            </a:r>
            <a:r>
              <a:rPr lang="en-US" altLang="zh-CN" i="1" dirty="0" err="1">
                <a:solidFill>
                  <a:srgbClr val="00B050"/>
                </a:solidFill>
              </a:rPr>
              <a:t>openfile.c</a:t>
            </a:r>
            <a:endParaRPr lang="en-US" altLang="zh-CN" i="1" dirty="0">
              <a:solidFill>
                <a:srgbClr val="00B050"/>
              </a:solidFill>
            </a:endParaRP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** </a:t>
            </a:r>
            <a:r>
              <a:rPr lang="en-US" altLang="zh-CN" dirty="0" err="1"/>
              <a:t>argv</a:t>
            </a:r>
            <a:r>
              <a:rPr lang="en-US" altLang="zh-CN" dirty="0"/>
              <a:t>){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FILE</a:t>
            </a:r>
            <a:r>
              <a:rPr lang="zh-CN" altLang="en-US" dirty="0"/>
              <a:t> *</a:t>
            </a:r>
            <a:r>
              <a:rPr lang="en-US" altLang="zh-CN" dirty="0" err="1"/>
              <a:t>fp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fp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fopen</a:t>
            </a:r>
            <a:r>
              <a:rPr lang="en-US" altLang="zh-CN" dirty="0"/>
              <a:t>(“</a:t>
            </a:r>
            <a:r>
              <a:rPr lang="en-US" dirty="0"/>
              <a:t>/dev/stdin</a:t>
            </a:r>
            <a:r>
              <a:rPr lang="en-US" altLang="zh-CN" dirty="0"/>
              <a:t>”,</a:t>
            </a:r>
            <a:r>
              <a:rPr lang="zh-CN" altLang="en-US" dirty="0"/>
              <a:t> </a:t>
            </a:r>
            <a:r>
              <a:rPr lang="en-US" altLang="zh-CN" dirty="0"/>
              <a:t>“r”);</a:t>
            </a:r>
          </a:p>
          <a:p>
            <a:r>
              <a:rPr lang="zh-CN" altLang="en-US" i="1" dirty="0">
                <a:solidFill>
                  <a:srgbClr val="FF0000"/>
                </a:solidFill>
              </a:rPr>
              <a:t>    </a:t>
            </a:r>
            <a:r>
              <a:rPr lang="en-US" altLang="zh-CN" i="1" dirty="0">
                <a:solidFill>
                  <a:srgbClr val="FF0000"/>
                </a:solidFill>
              </a:rPr>
              <a:t>//open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standard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input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device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read</a:t>
            </a:r>
          </a:p>
          <a:p>
            <a:pPr marL="201168" lvl="1" indent="0"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//no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difference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from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file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based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stream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3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Modes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6" descr="\\172.16.2.26\Art\OUTPUT\PTG\STEVENS-RAGO\Ch05\Stevens_fig05-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81" b="15577"/>
          <a:stretch/>
        </p:blipFill>
        <p:spPr bwMode="auto">
          <a:xfrm>
            <a:off x="643137" y="2042947"/>
            <a:ext cx="7806649" cy="328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53EA89-C2F8-4340-9BEB-939CC74FBF9C}"/>
              </a:ext>
            </a:extLst>
          </p:cNvPr>
          <p:cNvSpPr txBox="1"/>
          <p:nvPr/>
        </p:nvSpPr>
        <p:spPr>
          <a:xfrm>
            <a:off x="4830882" y="5000411"/>
            <a:ext cx="4233034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UNIX does not treat binaries differently so in most cases using </a:t>
            </a:r>
            <a:r>
              <a:rPr lang="en-US" sz="2000" i="1" dirty="0"/>
              <a:t>b</a:t>
            </a:r>
            <a:r>
              <a:rPr lang="en-US" sz="2000" dirty="0"/>
              <a:t> does not affect the stream in any way, but it does increase code readability</a:t>
            </a:r>
          </a:p>
        </p:txBody>
      </p:sp>
    </p:spTree>
    <p:extLst>
      <p:ext uri="{BB962C8B-B14F-4D97-AF65-F5344CB8AC3E}">
        <p14:creationId xmlns:p14="http://schemas.microsoft.com/office/powerpoint/2010/main" val="197275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Restrictions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6" descr="\\172.16.2.26\Art\OUTPUT\PTG\STEVENS-RAGO\Ch05\Stevens_fig05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0" y="2707783"/>
            <a:ext cx="8251418" cy="2820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90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Stream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fclose</a:t>
            </a:r>
            <a:r>
              <a:rPr lang="en-US" b="1" dirty="0"/>
              <a:t>(FILE *</a:t>
            </a:r>
            <a:r>
              <a:rPr lang="en-US" b="1" dirty="0" err="1"/>
              <a:t>fp</a:t>
            </a:r>
            <a:r>
              <a:rPr lang="en-US" b="1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Flushes the stream pointed to by </a:t>
            </a:r>
            <a:r>
              <a:rPr lang="en-US" dirty="0" err="1"/>
              <a:t>fp</a:t>
            </a:r>
            <a:r>
              <a:rPr lang="en-US" dirty="0"/>
              <a:t> (writing any buffered output data using </a:t>
            </a:r>
            <a:r>
              <a:rPr lang="en-US" dirty="0" err="1"/>
              <a:t>fflush</a:t>
            </a:r>
            <a:r>
              <a:rPr lang="en-US" dirty="0"/>
              <a:t>(3)) and closes  the  underlying  file descriptor</a:t>
            </a:r>
          </a:p>
          <a:p>
            <a:r>
              <a:rPr lang="en-US" i="1" dirty="0">
                <a:solidFill>
                  <a:srgbClr val="FF0000"/>
                </a:solidFill>
              </a:rPr>
              <a:t>Warning: If you are writing or appending to a file remember to always close it or otherwise your changes may not be written to disk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1488EE-27FA-214C-A419-34F302AF93D9}"/>
              </a:ext>
            </a:extLst>
          </p:cNvPr>
          <p:cNvSpPr txBox="1">
            <a:spLocks/>
          </p:cNvSpPr>
          <p:nvPr/>
        </p:nvSpPr>
        <p:spPr>
          <a:xfrm>
            <a:off x="1615380" y="3421857"/>
            <a:ext cx="4025399" cy="27977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>
                <a:solidFill>
                  <a:srgbClr val="00B050"/>
                </a:solidFill>
              </a:rPr>
              <a:t>//</a:t>
            </a:r>
            <a:r>
              <a:rPr lang="zh-CN" altLang="en-US" i="1" dirty="0">
                <a:solidFill>
                  <a:srgbClr val="00B050"/>
                </a:solidFill>
              </a:rPr>
              <a:t> </a:t>
            </a:r>
            <a:r>
              <a:rPr lang="en-US" altLang="zh-CN" i="1" dirty="0" err="1">
                <a:solidFill>
                  <a:srgbClr val="00B050"/>
                </a:solidFill>
              </a:rPr>
              <a:t>openfile.c</a:t>
            </a:r>
            <a:endParaRPr lang="en-US" altLang="zh-CN" i="1" dirty="0">
              <a:solidFill>
                <a:srgbClr val="00B050"/>
              </a:solidFill>
            </a:endParaRP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** </a:t>
            </a:r>
            <a:r>
              <a:rPr lang="en-US" altLang="zh-CN" dirty="0" err="1"/>
              <a:t>argv</a:t>
            </a:r>
            <a:r>
              <a:rPr lang="en-US" altLang="zh-CN" dirty="0"/>
              <a:t>){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FILE</a:t>
            </a:r>
            <a:r>
              <a:rPr lang="zh-CN" altLang="en-US" dirty="0"/>
              <a:t> *</a:t>
            </a:r>
            <a:r>
              <a:rPr lang="en-US" altLang="zh-CN" dirty="0" err="1"/>
              <a:t>fp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fp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fopen</a:t>
            </a:r>
            <a:r>
              <a:rPr lang="en-US" altLang="zh-CN" dirty="0"/>
              <a:t>(“/path/to/your/file”,</a:t>
            </a:r>
            <a:r>
              <a:rPr lang="zh-CN" altLang="en-US" dirty="0"/>
              <a:t> </a:t>
            </a:r>
            <a:r>
              <a:rPr lang="en-US" altLang="zh-CN" dirty="0"/>
              <a:t>“r”);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fclose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fp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//close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opened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stream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Reopen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FILE *</a:t>
            </a:r>
            <a:r>
              <a:rPr lang="en-US" b="1" dirty="0" err="1"/>
              <a:t>freopen</a:t>
            </a:r>
            <a:r>
              <a:rPr lang="en-US" b="1" dirty="0"/>
              <a:t>(</a:t>
            </a:r>
            <a:r>
              <a:rPr lang="en-US" b="1" dirty="0" err="1"/>
              <a:t>const</a:t>
            </a:r>
            <a:r>
              <a:rPr lang="en-US" b="1" dirty="0"/>
              <a:t> char *path, </a:t>
            </a:r>
            <a:r>
              <a:rPr lang="en-US" b="1" dirty="0" err="1"/>
              <a:t>const</a:t>
            </a:r>
            <a:r>
              <a:rPr lang="en-US" b="1" dirty="0"/>
              <a:t> char *mode, FILE *stream);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Opens the file whose name is the string pointed to by path and associates the stream pointed to by stream with it.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 original  stream  (if  it exists) is closed. 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The  primary  use  of  the  </a:t>
            </a:r>
            <a:r>
              <a:rPr lang="en-US" dirty="0" err="1"/>
              <a:t>freopen</a:t>
            </a:r>
            <a:r>
              <a:rPr lang="en-US" dirty="0"/>
              <a:t>() function  is  to change the file associated with a standard text stream(stderr, stdin, or </a:t>
            </a:r>
            <a:r>
              <a:rPr lang="en-US" dirty="0" err="1"/>
              <a:t>stdout</a:t>
            </a:r>
            <a:r>
              <a:rPr lang="en-US" dirty="0"/>
              <a:t>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E66F74-1FB5-D940-9C05-F0F93CF170BA}"/>
              </a:ext>
            </a:extLst>
          </p:cNvPr>
          <p:cNvSpPr txBox="1">
            <a:spLocks/>
          </p:cNvSpPr>
          <p:nvPr/>
        </p:nvSpPr>
        <p:spPr>
          <a:xfrm>
            <a:off x="1015677" y="3421857"/>
            <a:ext cx="6198583" cy="27977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freopen</a:t>
            </a:r>
            <a:r>
              <a:rPr lang="en-US" i="1" dirty="0">
                <a:solidFill>
                  <a:srgbClr val="FF0000"/>
                </a:solidFill>
              </a:rPr>
              <a:t> example: redirecting </a:t>
            </a:r>
            <a:r>
              <a:rPr lang="en-US" i="1" dirty="0" err="1">
                <a:solidFill>
                  <a:srgbClr val="FF0000"/>
                </a:solidFill>
              </a:rPr>
              <a:t>stdout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 #include 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** </a:t>
            </a:r>
            <a:r>
              <a:rPr lang="en-US" altLang="zh-CN" dirty="0" err="1"/>
              <a:t>argv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freopen</a:t>
            </a:r>
            <a:r>
              <a:rPr lang="en-US" dirty="0"/>
              <a:t> ("myfile.txt","w",</a:t>
            </a:r>
            <a:r>
              <a:rPr lang="en-US" dirty="0" err="1"/>
              <a:t>stdout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	</a:t>
            </a:r>
            <a:r>
              <a:rPr lang="en-US" altLang="zh-CN" i="1" dirty="0">
                <a:solidFill>
                  <a:srgbClr val="FF0000"/>
                </a:solidFill>
              </a:rPr>
              <a:t>//associate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“standard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output”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“</a:t>
            </a:r>
            <a:r>
              <a:rPr lang="en-US" altLang="zh-CN" i="1" dirty="0" err="1">
                <a:solidFill>
                  <a:srgbClr val="FF0000"/>
                </a:solidFill>
              </a:rPr>
              <a:t>myfile.txt</a:t>
            </a:r>
            <a:r>
              <a:rPr lang="en-US" altLang="zh-CN" i="1" dirty="0">
                <a:solidFill>
                  <a:srgbClr val="FF0000"/>
                </a:solidFill>
              </a:rPr>
              <a:t>”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("This sentence is redirected to a file.");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fclose</a:t>
            </a:r>
            <a:r>
              <a:rPr lang="en-US" dirty="0"/>
              <a:t> (</a:t>
            </a:r>
            <a:r>
              <a:rPr lang="en-US" dirty="0" err="1"/>
              <a:t>stdout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	return 0;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85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Read/Write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Streams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char *</a:t>
            </a:r>
            <a:r>
              <a:rPr lang="en-US" b="1" dirty="0" err="1"/>
              <a:t>fgets</a:t>
            </a:r>
            <a:r>
              <a:rPr lang="en-US" b="1" dirty="0"/>
              <a:t>(char *s, </a:t>
            </a:r>
            <a:r>
              <a:rPr lang="en-US" b="1" dirty="0" err="1"/>
              <a:t>int</a:t>
            </a:r>
            <a:r>
              <a:rPr lang="en-US" b="1" dirty="0"/>
              <a:t> size, FILE *stream);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eads in at most one less than </a:t>
            </a:r>
            <a:r>
              <a:rPr lang="en-US" i="1" dirty="0"/>
              <a:t>size</a:t>
            </a:r>
            <a:r>
              <a:rPr lang="en-US" dirty="0"/>
              <a:t> characters from </a:t>
            </a:r>
            <a:r>
              <a:rPr lang="en-US" i="1" dirty="0"/>
              <a:t>stream</a:t>
            </a:r>
            <a:r>
              <a:rPr lang="en-US" dirty="0"/>
              <a:t> and stores them into the buffer pointed to by </a:t>
            </a:r>
            <a:r>
              <a:rPr lang="en-US" i="1" dirty="0"/>
              <a:t>s</a:t>
            </a:r>
            <a:r>
              <a:rPr lang="en-US" dirty="0"/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Reading stops after an </a:t>
            </a:r>
            <a:r>
              <a:rPr lang="en-US" b="1" dirty="0"/>
              <a:t>EOF</a:t>
            </a:r>
            <a:r>
              <a:rPr lang="en-US" dirty="0"/>
              <a:t> or a newline</a:t>
            </a:r>
            <a:r>
              <a:rPr lang="zh-CN" altLang="en-US" dirty="0"/>
              <a:t> </a:t>
            </a:r>
            <a:r>
              <a:rPr lang="en-US" altLang="zh-CN" dirty="0"/>
              <a:t>(i.e.,</a:t>
            </a:r>
            <a:r>
              <a:rPr lang="zh-CN" altLang="en-US" dirty="0"/>
              <a:t> </a:t>
            </a:r>
            <a:r>
              <a:rPr lang="en-US" altLang="zh-CN" dirty="0"/>
              <a:t>‘\n’)</a:t>
            </a:r>
            <a:r>
              <a:rPr lang="en-US" dirty="0"/>
              <a:t>. If a newline is read, it is stored into the buffer.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 terminating null byte (</a:t>
            </a:r>
            <a:r>
              <a:rPr lang="en-US" altLang="zh-CN" dirty="0"/>
              <a:t>‘</a:t>
            </a:r>
            <a:r>
              <a:rPr lang="en-US" dirty="0"/>
              <a:t>\0</a:t>
            </a:r>
            <a:r>
              <a:rPr lang="en-US" altLang="zh-CN" dirty="0"/>
              <a:t>’</a:t>
            </a:r>
            <a:r>
              <a:rPr lang="en-US" dirty="0"/>
              <a:t>) is stored after the last character in the buffer.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fputs</a:t>
            </a:r>
            <a:r>
              <a:rPr lang="en-US" b="1" dirty="0"/>
              <a:t>(</a:t>
            </a:r>
            <a:r>
              <a:rPr lang="en-US" b="1" dirty="0" err="1"/>
              <a:t>const</a:t>
            </a:r>
            <a:r>
              <a:rPr lang="en-US" b="1" dirty="0"/>
              <a:t> char *s, FILE *stream);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dirty="0"/>
              <a:t>Writes  the  string  s to stream, without its terminating null byte ('\0').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5313EE-3E96-EB45-916D-0A994745FF91}"/>
              </a:ext>
            </a:extLst>
          </p:cNvPr>
          <p:cNvSpPr txBox="1">
            <a:spLocks/>
          </p:cNvSpPr>
          <p:nvPr/>
        </p:nvSpPr>
        <p:spPr>
          <a:xfrm>
            <a:off x="822960" y="4208656"/>
            <a:ext cx="7902692" cy="20109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4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** </a:t>
            </a:r>
            <a:r>
              <a:rPr lang="en-US" altLang="zh-CN" dirty="0" err="1"/>
              <a:t>argv</a:t>
            </a:r>
            <a:r>
              <a:rPr lang="en-US" altLang="zh-CN" dirty="0"/>
              <a:t>){</a:t>
            </a:r>
            <a:r>
              <a:rPr lang="zh-CN" altLang="en-US" dirty="0"/>
              <a:t> </a:t>
            </a:r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[20];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FILE</a:t>
            </a:r>
            <a:r>
              <a:rPr lang="zh-CN" altLang="en-US" dirty="0"/>
              <a:t> *</a:t>
            </a:r>
            <a:r>
              <a:rPr lang="en-US" altLang="zh-CN" dirty="0" err="1"/>
              <a:t>fp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fopen</a:t>
            </a:r>
            <a:r>
              <a:rPr lang="en-US" altLang="zh-CN" dirty="0"/>
              <a:t>(“/path/to/your/file”,</a:t>
            </a:r>
            <a:r>
              <a:rPr lang="zh-CN" altLang="en-US" dirty="0"/>
              <a:t> </a:t>
            </a:r>
            <a:r>
              <a:rPr lang="en-US" altLang="zh-CN" dirty="0"/>
              <a:t>“r”);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fgets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20,</a:t>
            </a:r>
            <a:r>
              <a:rPr lang="zh-CN" altLang="en-US" dirty="0"/>
              <a:t> 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most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19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bytes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will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be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read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and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null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terminator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will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be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appended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thereafter.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fputs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str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stdout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//print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what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just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read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to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standard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output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fclose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fp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//close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the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opened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stream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1;</a:t>
            </a:r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echo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Spring 201</a:t>
            </a:r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CS-392 Systems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0857-7544-4646-A5A0-CE3434EE97A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6" descr="\\172.16.2.26\Art\OUTPUT\PTG\STEVENS-RAGO\Ch05\Stevens_fig05-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94" y="1939963"/>
            <a:ext cx="8299944" cy="374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246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3342</TotalTime>
  <Words>1777</Words>
  <Application>Microsoft Macintosh PowerPoint</Application>
  <PresentationFormat>On-screen Show (4:3)</PresentationFormat>
  <Paragraphs>277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Wingdings</vt:lpstr>
      <vt:lpstr>Retrospect</vt:lpstr>
      <vt:lpstr>Stream I/O and  Memory Management</vt:lpstr>
      <vt:lpstr>C Stream I/O</vt:lpstr>
      <vt:lpstr>Open a Stream</vt:lpstr>
      <vt:lpstr>Stream Modes</vt:lpstr>
      <vt:lpstr>Mode Restrictions</vt:lpstr>
      <vt:lpstr>Closing a Stream</vt:lpstr>
      <vt:lpstr>Reopen a Stream</vt:lpstr>
      <vt:lpstr>Read/Write with Streams</vt:lpstr>
      <vt:lpstr>Improved echo</vt:lpstr>
      <vt:lpstr>General IO read/write</vt:lpstr>
      <vt:lpstr>General IO read/write</vt:lpstr>
      <vt:lpstr>Not At the Beginning, Nor at the End</vt:lpstr>
      <vt:lpstr>Formatted Stream I/O</vt:lpstr>
      <vt:lpstr>Error handling (1)</vt:lpstr>
      <vt:lpstr>Error handling (2)</vt:lpstr>
      <vt:lpstr>Error handling (3)</vt:lpstr>
      <vt:lpstr>Error handling (4)</vt:lpstr>
      <vt:lpstr>Dynamic Memory Allocation/Free</vt:lpstr>
      <vt:lpstr>Dynamic Memory Allocation/Free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 and *NIX</dc:title>
  <dc:creator>porto</dc:creator>
  <cp:lastModifiedBy>Jun Xu</cp:lastModifiedBy>
  <cp:revision>405</cp:revision>
  <dcterms:created xsi:type="dcterms:W3CDTF">2016-01-21T20:46:53Z</dcterms:created>
  <dcterms:modified xsi:type="dcterms:W3CDTF">2019-02-15T05:11:53Z</dcterms:modified>
</cp:coreProperties>
</file>