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15"/>
  </p:notesMasterIdLst>
  <p:sldIdLst>
    <p:sldId id="256" r:id="rId2"/>
    <p:sldId id="323" r:id="rId3"/>
    <p:sldId id="342" r:id="rId4"/>
    <p:sldId id="343" r:id="rId5"/>
    <p:sldId id="344" r:id="rId6"/>
    <p:sldId id="345" r:id="rId7"/>
    <p:sldId id="347" r:id="rId8"/>
    <p:sldId id="297" r:id="rId9"/>
    <p:sldId id="284" r:id="rId10"/>
    <p:sldId id="285" r:id="rId11"/>
    <p:sldId id="286" r:id="rId12"/>
    <p:sldId id="346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94" autoAdjust="0"/>
    <p:restoredTop sz="94499"/>
  </p:normalViewPr>
  <p:slideViewPr>
    <p:cSldViewPr snapToGrid="0">
      <p:cViewPr varScale="1">
        <p:scale>
          <a:sx n="151" d="100"/>
          <a:sy n="151" d="100"/>
        </p:scale>
        <p:origin x="4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CS-392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59" y="758952"/>
            <a:ext cx="8101347" cy="3566160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IO</a:t>
            </a:r>
            <a:r>
              <a:rPr lang="zh-CN" altLang="en-US" sz="6000" dirty="0"/>
              <a:t> </a:t>
            </a:r>
            <a:r>
              <a:rPr lang="en-US" altLang="zh-CN" sz="6000" dirty="0"/>
              <a:t>Buffering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endParaRPr lang="en-US" dirty="0"/>
          </a:p>
          <a:p>
            <a:r>
              <a:rPr lang="en-US" dirty="0"/>
              <a:t>CS-392 Systems Programming</a:t>
            </a:r>
          </a:p>
        </p:txBody>
      </p:sp>
    </p:spTree>
    <p:extLst>
      <p:ext uri="{BB962C8B-B14F-4D97-AF65-F5344CB8AC3E}">
        <p14:creationId xmlns:p14="http://schemas.microsoft.com/office/powerpoint/2010/main" val="1124547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(3)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 standard I/O library uses buffering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Three types of buffering are provided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Fully buffered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Actual write takes place when the buffer is full and reads are buffered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Line buffered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Actual write takes place when a ‘\n ‘ is written or when the buffer is full and reads are buffered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Unbuffered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I/O takes place immediately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4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(4)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ISO C mandates that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stdin and </a:t>
            </a:r>
            <a:r>
              <a:rPr lang="en-US" dirty="0" err="1"/>
              <a:t>stdout</a:t>
            </a:r>
            <a:r>
              <a:rPr lang="en-US" dirty="0"/>
              <a:t> are fully buffered when referring to files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stdin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stdout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l</a:t>
            </a:r>
            <a:r>
              <a:rPr lang="en-US" dirty="0"/>
              <a:t>ine buffered when they refer to an interactive device such as a terminal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dirty="0"/>
              <a:t>he standard error stream is not fully buffered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1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 Things with Buffered Streams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462" y="987001"/>
            <a:ext cx="8798943" cy="134701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ungetc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c, FILE *stream);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Pushes  c  back to stream, cast to unsigned char, where it is available for subsequent read operations. Only one pushback is guaranteed!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626AD-2928-7B4B-83F7-04AB0705B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6"/>
          <a:stretch/>
        </p:blipFill>
        <p:spPr>
          <a:xfrm>
            <a:off x="1561061" y="2004071"/>
            <a:ext cx="4043872" cy="35887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B351D1-61F5-9844-8CDD-AFEC15B754D0}"/>
              </a:ext>
            </a:extLst>
          </p:cNvPr>
          <p:cNvSpPr/>
          <p:nvPr/>
        </p:nvSpPr>
        <p:spPr>
          <a:xfrm>
            <a:off x="172528" y="5594740"/>
            <a:ext cx="8798943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This example opens an existing file called </a:t>
            </a:r>
            <a:r>
              <a:rPr lang="en-US" dirty="0" err="1">
                <a:latin typeface="Times" pitchFamily="2" charset="0"/>
              </a:rPr>
              <a:t>myfile.txt</a:t>
            </a: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 for reading and prints its lines, but first gets the first character of every line and puts it back into the stream replacing any starting </a:t>
            </a:r>
            <a:r>
              <a:rPr lang="en-US" dirty="0">
                <a:latin typeface="Times" pitchFamily="2" charset="0"/>
              </a:rPr>
              <a:t>#</a:t>
            </a: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 by an </a:t>
            </a:r>
            <a:r>
              <a:rPr lang="en-US" dirty="0">
                <a:latin typeface="Times" pitchFamily="2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.</a:t>
            </a:r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8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 Things with Buffered Streams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fflush</a:t>
            </a:r>
            <a:r>
              <a:rPr lang="en-US" b="1" dirty="0"/>
              <a:t>(FILE *stream);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For  output streams, </a:t>
            </a:r>
            <a:r>
              <a:rPr lang="en-US" dirty="0" err="1"/>
              <a:t>fflush</a:t>
            </a:r>
            <a:r>
              <a:rPr lang="en-US" dirty="0"/>
              <a:t>() forces a write of all user-space buffered data for the given output or update stream via the stream's  underlying write function. For input streams, </a:t>
            </a:r>
            <a:r>
              <a:rPr lang="en-US" dirty="0" err="1"/>
              <a:t>fflush</a:t>
            </a:r>
            <a:r>
              <a:rPr lang="en-US" dirty="0"/>
              <a:t>() discards any buffered data that has been fetched from the underlying file, but has not  been  consumed by the application. The open status of the stream is unaffected.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B6441-6FA6-624F-96E9-9BCA168B3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3" y="3262507"/>
            <a:ext cx="5709427" cy="319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173F-B60A-0445-A492-C122011E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F1F1C-0AF6-344C-B637-29FA3FBA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</a:t>
            </a:r>
            <a:r>
              <a:rPr lang="en-US" altLang="zh-CN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CCD7E-2143-1346-A85E-EA2A9A9B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E548D-703C-464E-9C81-24B8BD1F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AD4E67-8218-C746-8F06-2E3266C56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" y="1206500"/>
            <a:ext cx="6138333" cy="222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E2FC66-AC7B-614D-9985-7C2F02D694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55"/>
          <a:stretch/>
        </p:blipFill>
        <p:spPr>
          <a:xfrm>
            <a:off x="2327909" y="3496734"/>
            <a:ext cx="5659543" cy="27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6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173F-B60A-0445-A492-C122011E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F1F1C-0AF6-344C-B637-29FA3FBA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</a:t>
            </a:r>
            <a:r>
              <a:rPr lang="en-US" altLang="zh-CN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CCD7E-2143-1346-A85E-EA2A9A9B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E548D-703C-464E-9C81-24B8BD1F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6ECCB-1CB4-DB43-9777-D3AB9D134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8" y="973393"/>
            <a:ext cx="6408571" cy="2447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FBA060-06A4-984E-B1F0-2F8D9E176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252" y="3781103"/>
            <a:ext cx="5556061" cy="23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1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173F-B60A-0445-A492-C122011E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(3)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F1F1C-0AF6-344C-B637-29FA3FBA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</a:t>
            </a:r>
            <a:r>
              <a:rPr lang="en-US" altLang="zh-CN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CCD7E-2143-1346-A85E-EA2A9A9B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E548D-703C-464E-9C81-24B8BD1F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661FA7-E8E6-8A4B-BD75-CDEB96F75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9" y="973394"/>
            <a:ext cx="7245743" cy="2643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5B2E45-6CE5-D042-8236-2233701B5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31" y="3816069"/>
            <a:ext cx="5838801" cy="225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4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173F-B60A-0445-A492-C122011E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(4)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F1F1C-0AF6-344C-B637-29FA3FBA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</a:t>
            </a:r>
            <a:r>
              <a:rPr lang="en-US" altLang="zh-CN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CCD7E-2143-1346-A85E-EA2A9A9B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E548D-703C-464E-9C81-24B8BD1F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0D33D-BFE3-F746-BF1A-AF4688AD0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1032864"/>
            <a:ext cx="6345572" cy="1987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734766-3555-334E-9D15-89E0945D7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39" y="3243616"/>
            <a:ext cx="6187707" cy="299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8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1FA1-E77B-524B-AB0A-3A3F803A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Hint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9082E-89B4-1D47-A509-C914D4800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comes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malloc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b="1" dirty="0" err="1"/>
              <a:t>stdlib</a:t>
            </a:r>
            <a:r>
              <a:rPr lang="en-US" dirty="0" err="1"/>
              <a:t>.h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“function”,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“header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function”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F9BE-FB4A-6B45-AD27-3F46F3EF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</a:t>
            </a:r>
            <a:r>
              <a:rPr lang="en-US" altLang="zh-CN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BB907-1767-C143-8DB8-5CE39954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B9839-0F78-474F-918C-1534FD3D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B77A-A3E9-3F46-9553-85032E31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Hint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100D1-BC65-1E45-9631-5B55F50AC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indicator</a:t>
            </a:r>
            <a:r>
              <a:rPr lang="zh-CN" altLang="en-US" dirty="0"/>
              <a:t> </a:t>
            </a:r>
            <a:r>
              <a:rPr lang="en-US" altLang="zh-CN" dirty="0"/>
              <a:t>(reader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writer)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stream,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affected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sz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FILE</a:t>
            </a:r>
            <a:r>
              <a:rPr lang="zh-CN" altLang="en-US" dirty="0"/>
              <a:t> *</a:t>
            </a:r>
            <a:r>
              <a:rPr lang="en-US" altLang="zh-CN" dirty="0" err="1"/>
              <a:t>fp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fopen</a:t>
            </a:r>
            <a:r>
              <a:rPr lang="en-US" altLang="zh-CN" dirty="0"/>
              <a:t>(“</a:t>
            </a:r>
            <a:r>
              <a:rPr lang="en-US" altLang="zh-CN" dirty="0" err="1"/>
              <a:t>test.txt</a:t>
            </a:r>
            <a:r>
              <a:rPr lang="en-US" altLang="zh-CN" dirty="0"/>
              <a:t>”,</a:t>
            </a:r>
            <a:r>
              <a:rPr lang="zh-CN" altLang="en-US" dirty="0"/>
              <a:t> </a:t>
            </a:r>
            <a:r>
              <a:rPr lang="en-US" altLang="zh-CN" dirty="0"/>
              <a:t>“r”);</a:t>
            </a:r>
          </a:p>
          <a:p>
            <a:r>
              <a:rPr lang="en-US" altLang="zh-CN" dirty="0" err="1"/>
              <a:t>fseek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dirty="0"/>
              <a:t>SEEK_END</a:t>
            </a:r>
            <a:r>
              <a:rPr lang="en-US" altLang="zh-CN" dirty="0"/>
              <a:t>);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moves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the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position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indicator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to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the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end</a:t>
            </a:r>
          </a:p>
          <a:p>
            <a:r>
              <a:rPr lang="en-US" altLang="zh-CN" dirty="0" err="1"/>
              <a:t>sz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ftell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fread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 err="1"/>
              <a:t>sz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//you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find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you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cannot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read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any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data,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why?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684F7-B380-7948-9388-61DC9A11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</a:t>
            </a:r>
            <a:r>
              <a:rPr lang="en-US" altLang="zh-CN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099F5-22F8-CB42-AFD6-AA60F1A5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6E31B-EE7D-AC4D-A4EB-3C48D9D3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8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</p:spPr>
        <p:txBody>
          <a:bodyPr/>
          <a:lstStyle/>
          <a:p>
            <a:r>
              <a:rPr lang="en-US" dirty="0"/>
              <a:t>Buffering (1)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2" descr="\\172.16.2.26\Art\OUTPUT\PTG\STEVENS-RAGO\Ch01\Stevens_fig01-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153" y="2259117"/>
            <a:ext cx="4383399" cy="42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87961" y="3186364"/>
            <a:ext cx="222819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fgets</a:t>
            </a:r>
            <a:r>
              <a:rPr lang="en-US" dirty="0"/>
              <a:t>(), </a:t>
            </a:r>
            <a:r>
              <a:rPr lang="en-US" dirty="0" err="1"/>
              <a:t>fputs</a:t>
            </a:r>
            <a:r>
              <a:rPr lang="en-US" dirty="0"/>
              <a:t>(), </a:t>
            </a:r>
            <a:r>
              <a:rPr lang="en-US" dirty="0" err="1"/>
              <a:t>fgetc</a:t>
            </a:r>
            <a:r>
              <a:rPr lang="en-US" dirty="0"/>
              <a:t>(), and friends</a:t>
            </a:r>
          </a:p>
        </p:txBody>
      </p: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3416154" y="3509530"/>
            <a:ext cx="472966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66636" y="4544341"/>
            <a:ext cx="2522484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do not want to as many system calls as the calls to these functions 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B3CF0DC-30D1-4C49-8961-F1286D91AC54}"/>
              </a:ext>
            </a:extLst>
          </p:cNvPr>
          <p:cNvSpPr txBox="1">
            <a:spLocks/>
          </p:cNvSpPr>
          <p:nvPr/>
        </p:nvSpPr>
        <p:spPr>
          <a:xfrm>
            <a:off x="550988" y="1259380"/>
            <a:ext cx="8798943" cy="482346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sending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3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4573190" y="1247729"/>
            <a:ext cx="4031609" cy="35630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(2)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2529" y="1313793"/>
            <a:ext cx="4031609" cy="35630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25754" y="2550563"/>
            <a:ext cx="222819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fgets</a:t>
            </a:r>
            <a:r>
              <a:rPr lang="en-US" dirty="0"/>
              <a:t>(), </a:t>
            </a:r>
            <a:r>
              <a:rPr lang="en-US" dirty="0" err="1"/>
              <a:t>fputs</a:t>
            </a:r>
            <a:r>
              <a:rPr lang="en-US" dirty="0"/>
              <a:t>(), </a:t>
            </a:r>
            <a:r>
              <a:rPr lang="en-US" dirty="0" err="1"/>
              <a:t>fgetc</a:t>
            </a:r>
            <a:r>
              <a:rPr lang="en-US" dirty="0"/>
              <a:t>(), and friends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726" y="2962191"/>
            <a:ext cx="3145667" cy="3258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8878" y="4360511"/>
            <a:ext cx="222819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I/O system calls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72529" y="5085072"/>
            <a:ext cx="4031609" cy="1084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08266" y="1324978"/>
            <a:ext cx="96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library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08926" y="1263608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204138" y="2898672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001241" y="3402017"/>
            <a:ext cx="2456826" cy="589855"/>
            <a:chOff x="4506449" y="1722420"/>
            <a:chExt cx="2456826" cy="589855"/>
          </a:xfrm>
        </p:grpSpPr>
        <p:sp>
          <p:nvSpPr>
            <p:cNvPr id="20" name="Rectangle 19"/>
            <p:cNvSpPr/>
            <p:nvPr/>
          </p:nvSpPr>
          <p:spPr>
            <a:xfrm>
              <a:off x="4671848" y="2102069"/>
              <a:ext cx="197857" cy="21020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06449" y="1722420"/>
              <a:ext cx="2456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or small number bytes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1852974" y="4729843"/>
            <a:ext cx="0" cy="355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38400" y="2962191"/>
            <a:ext cx="1008993" cy="3258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967071" y="3288012"/>
            <a:ext cx="0" cy="179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94036" y="3535986"/>
            <a:ext cx="149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of bytes</a:t>
            </a:r>
          </a:p>
        </p:txBody>
      </p:sp>
      <p:cxnSp>
        <p:nvCxnSpPr>
          <p:cNvPr id="34" name="Curved Connector 33"/>
          <p:cNvCxnSpPr>
            <a:stCxn id="28" idx="3"/>
          </p:cNvCxnSpPr>
          <p:nvPr/>
        </p:nvCxnSpPr>
        <p:spPr>
          <a:xfrm>
            <a:off x="3447393" y="3125101"/>
            <a:ext cx="1678361" cy="76166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502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3369</TotalTime>
  <Words>536</Words>
  <Application>Microsoft Macintosh PowerPoint</Application>
  <PresentationFormat>On-screen Show (4:3)</PresentationFormat>
  <Paragraphs>91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Times</vt:lpstr>
      <vt:lpstr>Wingdings</vt:lpstr>
      <vt:lpstr>Retrospect</vt:lpstr>
      <vt:lpstr>IO Buffering</vt:lpstr>
      <vt:lpstr>About the Survey (1)</vt:lpstr>
      <vt:lpstr>About the Survey (2)</vt:lpstr>
      <vt:lpstr>About the Survey (3)</vt:lpstr>
      <vt:lpstr>About the Survey (4)</vt:lpstr>
      <vt:lpstr>Hint 1 about Assignment</vt:lpstr>
      <vt:lpstr>Hint 2 about Assignment</vt:lpstr>
      <vt:lpstr>Buffering (1)</vt:lpstr>
      <vt:lpstr>Buffering (2)</vt:lpstr>
      <vt:lpstr>Buffering (3)</vt:lpstr>
      <vt:lpstr>Buffering (4)</vt:lpstr>
      <vt:lpstr>Fun Things with Buffered Streams</vt:lpstr>
      <vt:lpstr>Fun Things with Buffered Streams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425</cp:revision>
  <dcterms:created xsi:type="dcterms:W3CDTF">2016-01-21T20:46:53Z</dcterms:created>
  <dcterms:modified xsi:type="dcterms:W3CDTF">2019-02-13T05:31:48Z</dcterms:modified>
</cp:coreProperties>
</file>