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3"/>
  </p:notesMasterIdLst>
  <p:sldIdLst>
    <p:sldId id="256" r:id="rId2"/>
    <p:sldId id="314" r:id="rId3"/>
    <p:sldId id="963" r:id="rId4"/>
    <p:sldId id="964" r:id="rId5"/>
    <p:sldId id="965" r:id="rId6"/>
    <p:sldId id="966" r:id="rId7"/>
    <p:sldId id="967" r:id="rId8"/>
    <p:sldId id="968" r:id="rId9"/>
    <p:sldId id="970" r:id="rId10"/>
    <p:sldId id="971" r:id="rId11"/>
    <p:sldId id="9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 autoAdjust="0"/>
    <p:restoredTop sz="94595"/>
  </p:normalViewPr>
  <p:slideViewPr>
    <p:cSldViewPr snapToGrid="0">
      <p:cViewPr>
        <p:scale>
          <a:sx n="140" d="100"/>
          <a:sy n="140" d="100"/>
        </p:scale>
        <p:origin x="450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stdio-common/printf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Standard C libraries on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5E1-2451-E94A-BDA4-959CDA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451B-4509-3A49-9603-2E44D5AC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2166528"/>
          </a:xfrm>
        </p:spPr>
        <p:txBody>
          <a:bodyPr>
            <a:noAutofit/>
          </a:bodyPr>
          <a:lstStyle/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Searching/Sorting: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bsearch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 key,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 base,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size,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(*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compar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void*,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void*)); 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returns pointer to matching element in the array</a:t>
            </a:r>
            <a:endParaRPr lang="en-US" sz="2000" dirty="0">
              <a:ea typeface="Courier New"/>
              <a:cs typeface="Courier New"/>
              <a:sym typeface="Courier New"/>
            </a:endParaRP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qsort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(void* base,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size,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(*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compar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void*,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void*))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altLang="zh-CN" sz="2000" dirty="0"/>
              <a:t>S</a:t>
            </a:r>
            <a:r>
              <a:rPr lang="en-US" sz="2000" dirty="0"/>
              <a:t>orts the array destructively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pointer: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points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(pointer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must</a:t>
            </a:r>
            <a:r>
              <a:rPr lang="zh-CN" altLang="en-US" sz="2000" dirty="0"/>
              <a:t> </a:t>
            </a:r>
            <a:r>
              <a:rPr lang="en-US" altLang="zh-CN" sz="2000" dirty="0"/>
              <a:t>match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prototype)</a:t>
            </a:r>
            <a:endParaRPr lang="en-US" sz="2000" dirty="0"/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Integer arithmetic: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abs(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returns absolute value of </a:t>
            </a:r>
            <a:r>
              <a:rPr lang="en-US" sz="2000" dirty="0">
                <a:ea typeface="Courier New"/>
                <a:cs typeface="Courier New"/>
                <a:sym typeface="Courier New"/>
              </a:rPr>
              <a:t>n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9C3D-13DD-F14C-912E-BBF9AA5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5E8E-6A0A-CA49-BCCA-D1659372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0E92-765D-FA46-8EF0-41FFE19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F776-0693-8841-8C53-C0EA0094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2739-2D01-764F-A28A-17834E68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2B48-A049-9445-A4B6-C90E8F9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25F6-610C-464F-9262-8AA1D8DA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1642B-BA6A-6246-AFF1-57EF963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5" y="973394"/>
            <a:ext cx="5604502" cy="456865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75A5C2-BEF0-2A43-BCDC-F5BF5622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1468"/>
              </p:ext>
            </p:extLst>
          </p:nvPr>
        </p:nvGraphicFramePr>
        <p:xfrm>
          <a:off x="865445" y="5818035"/>
          <a:ext cx="6111428" cy="365760"/>
        </p:xfrm>
        <a:graphic>
          <a:graphicData uri="http://schemas.openxmlformats.org/drawingml/2006/table">
            <a:tbl>
              <a:tblPr/>
              <a:tblGrid>
                <a:gridCol w="6111428">
                  <a:extLst>
                    <a:ext uri="{9D8B030D-6E8A-4147-A177-3AD203B41FA5}">
                      <a16:colId xmlns:a16="http://schemas.microsoft.com/office/drawing/2014/main" val="1586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Output: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10 20 25 40 90 100 </a:t>
                      </a:r>
                    </a:p>
                  </a:txBody>
                  <a:tcPr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2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library of standard functions that can be used by all C programs (and sometimes by programs in other languages).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By far the most widely used C library on Linux is the GNU C Library ⟨</a:t>
            </a:r>
            <a:r>
              <a:rPr lang="en-US" dirty="0">
                <a:hlinkClick r:id="rId2"/>
              </a:rPr>
              <a:t>http://www.gnu.org/software/libc/</a:t>
            </a:r>
            <a:r>
              <a:rPr lang="en-US" dirty="0"/>
              <a:t>⟩, often referred to as </a:t>
            </a:r>
            <a:r>
              <a:rPr lang="en-US" i="1" dirty="0" err="1"/>
              <a:t>glibc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9A47-2EF2-6C49-B3CE-3D631E60D5C0}"/>
              </a:ext>
            </a:extLst>
          </p:cNvPr>
          <p:cNvSpPr txBox="1"/>
          <p:nvPr/>
        </p:nvSpPr>
        <p:spPr>
          <a:xfrm>
            <a:off x="822960" y="3364302"/>
            <a:ext cx="74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(“Hello</a:t>
            </a:r>
            <a:r>
              <a:rPr lang="zh-CN" altLang="en-US" dirty="0"/>
              <a:t> </a:t>
            </a:r>
            <a:r>
              <a:rPr lang="en-US" altLang="zh-CN" dirty="0"/>
              <a:t>World\n”);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//Where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printf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E1DC-C13F-C540-86B2-258663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Linux)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hlinkClick r:id="rId2"/>
              </a:rPr>
              <a:t>https://github.com/lattera/glibc/blob/master/stdio-common/printf.c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Linux)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run: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 err="1"/>
              <a:t>ldd</a:t>
            </a:r>
            <a:r>
              <a:rPr lang="zh-CN" altLang="en-US" dirty="0"/>
              <a:t> </a:t>
            </a:r>
            <a:r>
              <a:rPr lang="en-US" altLang="zh-CN" dirty="0"/>
              <a:t>/path/to/your/program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5D36-4D7C-6042-B4E4-7B9E995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IO operations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9360-CF98-5742-82AC-545E166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6D7F-50AD-C44C-9124-93923A98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 ( </a:t>
            </a:r>
            <a:r>
              <a:rPr lang="en-US" altLang="zh-CN" dirty="0" err="1"/>
              <a:t>const</a:t>
            </a:r>
            <a:r>
              <a:rPr lang="en-US" altLang="zh-CN" dirty="0"/>
              <a:t> char * format, ...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character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puts ( </a:t>
            </a:r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</a:t>
            </a:r>
            <a:r>
              <a:rPr lang="en-US" dirty="0"/>
              <a:t>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fr" dirty="0" err="1"/>
              <a:t>int</a:t>
            </a:r>
            <a:r>
              <a:rPr lang="fr" dirty="0"/>
              <a:t> </a:t>
            </a:r>
            <a:r>
              <a:rPr lang="fr" dirty="0" err="1"/>
              <a:t>scanf</a:t>
            </a:r>
            <a:r>
              <a:rPr lang="fr" dirty="0"/>
              <a:t> ( </a:t>
            </a:r>
            <a:r>
              <a:rPr lang="fr" dirty="0" err="1"/>
              <a:t>const</a:t>
            </a:r>
            <a:r>
              <a:rPr lang="fr" dirty="0"/>
              <a:t> char * format, ...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getchar</a:t>
            </a:r>
            <a:r>
              <a:rPr lang="en-US" dirty="0"/>
              <a:t> ( void );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char * gets ( char * </a:t>
            </a:r>
            <a:r>
              <a:rPr lang="en-US" dirty="0" err="1"/>
              <a:t>str</a:t>
            </a:r>
            <a:r>
              <a:rPr lang="en-US" dirty="0"/>
              <a:t> );</a:t>
            </a:r>
          </a:p>
          <a:p>
            <a:endParaRPr lang="fr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439F-12DC-554E-B295-D09E60DD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102-5AC1-9644-9C99-C8CE3134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7391-58BC-AF48-984D-690EEFE3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0AB-F48D-0B44-A4D6-6DEF730F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E1D2-32DB-E941-BF9E-2741A3C4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" sz="2000" dirty="0"/>
              <a:t>FILE * </a:t>
            </a:r>
            <a:r>
              <a:rPr lang="fr" sz="2000" dirty="0" err="1"/>
              <a:t>fopen</a:t>
            </a:r>
            <a:r>
              <a:rPr lang="fr" sz="2000" dirty="0"/>
              <a:t> ( </a:t>
            </a:r>
            <a:r>
              <a:rPr lang="fr" sz="2000" dirty="0" err="1"/>
              <a:t>const</a:t>
            </a:r>
            <a:r>
              <a:rPr lang="fr" sz="2000" dirty="0"/>
              <a:t> char * </a:t>
            </a:r>
            <a:r>
              <a:rPr lang="fr" sz="2000" dirty="0" err="1"/>
              <a:t>filename</a:t>
            </a:r>
            <a:r>
              <a:rPr lang="fr" sz="2000" dirty="0"/>
              <a:t>, </a:t>
            </a:r>
            <a:r>
              <a:rPr lang="fr" sz="2000" dirty="0" err="1"/>
              <a:t>const</a:t>
            </a:r>
            <a:r>
              <a:rPr lang="fr" sz="2000" dirty="0"/>
              <a:t> char * mode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fclose</a:t>
            </a:r>
            <a:r>
              <a:rPr lang="en-US" sz="2000" dirty="0"/>
              <a:t> ( FILE * stream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ferror</a:t>
            </a:r>
            <a:r>
              <a:rPr lang="en-US" sz="2000" dirty="0"/>
              <a:t> ( FILE * stream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feof</a:t>
            </a:r>
            <a:r>
              <a:rPr lang="en-US" sz="2000" dirty="0"/>
              <a:t> ( FILE * stream );</a:t>
            </a:r>
          </a:p>
          <a:p>
            <a:r>
              <a:rPr lang="en-US" sz="2000" dirty="0"/>
              <a:t>char * </a:t>
            </a:r>
            <a:r>
              <a:rPr lang="en-US" sz="2000" dirty="0" err="1"/>
              <a:t>fgets</a:t>
            </a:r>
            <a:r>
              <a:rPr lang="en-US" sz="2000" dirty="0"/>
              <a:t> ( char * 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, FILE * stream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fgetc</a:t>
            </a:r>
            <a:r>
              <a:rPr lang="en-US" sz="2000" dirty="0"/>
              <a:t> ( FILE * stream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fscanf</a:t>
            </a:r>
            <a:r>
              <a:rPr lang="en-US" sz="2000" dirty="0"/>
              <a:t> ( FILE * stream, </a:t>
            </a:r>
            <a:r>
              <a:rPr lang="en-US" sz="2000" dirty="0" err="1"/>
              <a:t>const</a:t>
            </a:r>
            <a:r>
              <a:rPr lang="en-US" sz="2000" dirty="0"/>
              <a:t> char * format, ... );</a:t>
            </a:r>
          </a:p>
          <a:p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fread</a:t>
            </a:r>
            <a:r>
              <a:rPr lang="en-US" sz="2000" dirty="0"/>
              <a:t> ( void *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size, </a:t>
            </a:r>
            <a:r>
              <a:rPr lang="en-US" sz="2000" dirty="0" err="1"/>
              <a:t>size_t</a:t>
            </a:r>
            <a:r>
              <a:rPr lang="en-US" sz="2000" dirty="0"/>
              <a:t> count, FILE * stream )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FILE * stream );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fputc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character, FILE * stream );</a:t>
            </a:r>
          </a:p>
          <a:p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fwrite</a:t>
            </a:r>
            <a:r>
              <a:rPr lang="en-US" sz="2000" dirty="0"/>
              <a:t> ( </a:t>
            </a:r>
            <a:r>
              <a:rPr lang="en-US" sz="2000" dirty="0" err="1"/>
              <a:t>const</a:t>
            </a:r>
            <a:r>
              <a:rPr lang="en-US" sz="2000" dirty="0"/>
              <a:t> void *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size, </a:t>
            </a:r>
            <a:r>
              <a:rPr lang="en-US" sz="2000" dirty="0" err="1"/>
              <a:t>size_t</a:t>
            </a:r>
            <a:r>
              <a:rPr lang="en-US" sz="2000" dirty="0"/>
              <a:t> count, FILE * stream 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fprintf</a:t>
            </a:r>
            <a:r>
              <a:rPr lang="en-US" sz="2000" dirty="0"/>
              <a:t> ( FILE * stream, </a:t>
            </a:r>
            <a:r>
              <a:rPr lang="en-US" sz="2000" dirty="0" err="1"/>
              <a:t>const</a:t>
            </a:r>
            <a:r>
              <a:rPr lang="en-US" sz="2000" dirty="0"/>
              <a:t> char * format, ...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6331-9FBA-984C-B59B-3B8011BD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44B-339A-8D4F-8BF3-B6B5F1C7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ECA1-B7A2-8943-A4A8-3E2DAF3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16AC-C461-2245-8DD7-39A1069C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3120-0F0C-6446-8228-33EFD9A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Copying</a:t>
            </a:r>
            <a:r>
              <a:rPr lang="en-US" sz="2000" dirty="0"/>
              <a:t>: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memcpy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n bytes of </a:t>
            </a:r>
            <a:r>
              <a:rPr lang="en-US" dirty="0" err="1"/>
              <a:t>src</a:t>
            </a:r>
            <a:r>
              <a:rPr lang="en-US" dirty="0"/>
              <a:t>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endParaRPr lang="en-US" dirty="0"/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</a:t>
            </a:r>
            <a:r>
              <a:rPr lang="en-US" dirty="0" err="1"/>
              <a:t>src</a:t>
            </a:r>
            <a:r>
              <a:rPr lang="en-US" dirty="0"/>
              <a:t> string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(stop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encountering</a:t>
            </a:r>
            <a:r>
              <a:rPr lang="zh-CN" altLang="en-US" dirty="0"/>
              <a:t> </a:t>
            </a:r>
            <a:r>
              <a:rPr lang="en-US" altLang="zh-CN" dirty="0"/>
              <a:t>‘\0’)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Concatenation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strcat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append copy of </a:t>
            </a:r>
            <a:r>
              <a:rPr lang="en-US" dirty="0" err="1"/>
              <a:t>src</a:t>
            </a:r>
            <a:r>
              <a:rPr lang="en-US" dirty="0"/>
              <a:t> to end of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(‘\0’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Comparison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strcmp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str1, char * str2)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compare str1, str2 by character (based on ASCII value of each character, then string length), return comparison result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&lt; str2: -1 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== str2: 0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&gt; str2: 1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343-69CC-5945-BD89-0B83D11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76F0-A2F2-1145-8962-70210C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B3F-8C0A-2448-A704-E841058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16AC-C461-2245-8DD7-39A1069C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3120-0F0C-6446-8228-33EFD9A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1202" indent="-342900" defTabSz="905255">
              <a:buSzPct val="58332"/>
              <a:buFont typeface="Wingdings" pitchFamily="2" charset="2"/>
              <a:buChar char="Ø"/>
              <a:defRPr sz="1800"/>
            </a:pPr>
            <a:r>
              <a:rPr lang="en-US" u="sng" dirty="0"/>
              <a:t>Searching</a:t>
            </a:r>
            <a:r>
              <a:rPr lang="en-US" dirty="0"/>
              <a:t>: 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strstr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str1, char * str2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return pointer to </a:t>
            </a:r>
            <a:r>
              <a:rPr lang="en-US" sz="2000" i="1" dirty="0"/>
              <a:t>first </a:t>
            </a:r>
            <a:r>
              <a:rPr lang="en-US" sz="2000" dirty="0"/>
              <a:t>occurrence of str2 in str1, else NULL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strtok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 * delimiters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tokenize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str</a:t>
            </a:r>
            <a:r>
              <a:rPr lang="en-US" dirty="0"/>
              <a:t> according to delimiter characters provided in </a:t>
            </a:r>
            <a:r>
              <a:rPr lang="en-US" dirty="0">
                <a:ea typeface="Courier New"/>
                <a:cs typeface="Courier New"/>
                <a:sym typeface="Courier New"/>
              </a:rPr>
              <a:t>delimiters</a:t>
            </a:r>
            <a:r>
              <a:rPr lang="en-US" dirty="0"/>
              <a:t>, return the next token per successive stroke call, using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str</a:t>
            </a:r>
            <a:r>
              <a:rPr lang="en-US" dirty="0">
                <a:ea typeface="Courier New"/>
                <a:cs typeface="Courier New"/>
                <a:sym typeface="Courier New"/>
              </a:rPr>
              <a:t> = NULL</a:t>
            </a:r>
          </a:p>
          <a:p>
            <a:pPr marL="481202" indent="-342900" defTabSz="905255">
              <a:buSzPct val="58332"/>
              <a:buFont typeface="Wingdings" pitchFamily="2" charset="2"/>
              <a:buChar char="Ø"/>
              <a:defRPr sz="1800"/>
            </a:pPr>
            <a:r>
              <a:rPr lang="en-US" u="sng" dirty="0"/>
              <a:t>Other</a:t>
            </a:r>
            <a:r>
              <a:rPr lang="en-US" dirty="0"/>
              <a:t>: 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strlen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const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char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returns length of the string (up to, but not including the ‘</a:t>
            </a:r>
            <a:r>
              <a:rPr lang="en-US" dirty="0">
                <a:ea typeface="Courier New"/>
                <a:cs typeface="Courier New"/>
                <a:sym typeface="Courier New"/>
              </a:rPr>
              <a:t>\0</a:t>
            </a:r>
            <a:r>
              <a:rPr lang="en-US" dirty="0"/>
              <a:t>’ character)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 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memset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(void*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ptr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 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set first n bytes of memory block addressed by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ptr</a:t>
            </a:r>
            <a:r>
              <a:rPr lang="en-US" dirty="0"/>
              <a:t> to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val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343-69CC-5945-BD89-0B83D11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76F0-A2F2-1145-8962-70210C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B3F-8C0A-2448-A704-E841058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5E1-2451-E94A-BDA4-959CDA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451B-4509-3A49-9603-2E44D5AC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Dynamic memory allocation: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malloc,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calloc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free</a:t>
            </a:r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String conversion: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atoi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parse string into integral value (return 0 if not parsed)</a:t>
            </a:r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System Calls: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 exit(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status)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terminate calling process, return </a:t>
            </a:r>
            <a:r>
              <a:rPr lang="en-US" sz="2000" dirty="0">
                <a:ea typeface="Courier New"/>
                <a:cs typeface="Courier New"/>
                <a:sym typeface="Courier New"/>
              </a:rPr>
              <a:t>status</a:t>
            </a:r>
            <a:r>
              <a:rPr lang="en-US" sz="2000" dirty="0"/>
              <a:t> to parent process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 abort()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aborts process abnormally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9C3D-13DD-F14C-912E-BBF9AA5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5E8E-6A0A-CA49-BCCA-D1659372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0E92-765D-FA46-8EF0-41FFE19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7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2802</TotalTime>
  <Words>937</Words>
  <Application>Microsoft Macintosh PowerPoint</Application>
  <PresentationFormat>On-screen Show (4:3)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Standard C libraries on Linux</vt:lpstr>
      <vt:lpstr>Standard C library</vt:lpstr>
      <vt:lpstr>Where is printf</vt:lpstr>
      <vt:lpstr>Commonly Used Library Functions</vt:lpstr>
      <vt:lpstr>Standard IO</vt:lpstr>
      <vt:lpstr>Stream IO</vt:lpstr>
      <vt:lpstr>String Operations (1)</vt:lpstr>
      <vt:lpstr>String Operations (2)</vt:lpstr>
      <vt:lpstr>General Purpose Functions</vt:lpstr>
      <vt:lpstr>General Purpose Functions</vt:lpstr>
      <vt:lpstr>Example for qsort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333</cp:revision>
  <dcterms:created xsi:type="dcterms:W3CDTF">2016-01-21T20:46:53Z</dcterms:created>
  <dcterms:modified xsi:type="dcterms:W3CDTF">2019-02-15T04:56:56Z</dcterms:modified>
</cp:coreProperties>
</file>