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0"/>
  </p:notesMasterIdLst>
  <p:sldIdLst>
    <p:sldId id="256" r:id="rId2"/>
    <p:sldId id="314" r:id="rId3"/>
    <p:sldId id="963" r:id="rId4"/>
    <p:sldId id="973" r:id="rId5"/>
    <p:sldId id="974" r:id="rId6"/>
    <p:sldId id="975" r:id="rId7"/>
    <p:sldId id="964" r:id="rId8"/>
    <p:sldId id="976" r:id="rId9"/>
    <p:sldId id="977" r:id="rId10"/>
    <p:sldId id="978" r:id="rId11"/>
    <p:sldId id="979" r:id="rId12"/>
    <p:sldId id="980" r:id="rId13"/>
    <p:sldId id="1196" r:id="rId14"/>
    <p:sldId id="1205" r:id="rId15"/>
    <p:sldId id="1172" r:id="rId16"/>
    <p:sldId id="1178" r:id="rId17"/>
    <p:sldId id="1179" r:id="rId18"/>
    <p:sldId id="11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2" autoAdjust="0"/>
    <p:restoredTop sz="94595"/>
  </p:normalViewPr>
  <p:slideViewPr>
    <p:cSldViewPr snapToGrid="0">
      <p:cViewPr varScale="1">
        <p:scale>
          <a:sx n="148" d="100"/>
          <a:sy n="148" d="100"/>
        </p:scale>
        <p:origin x="4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148512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6" y="300024"/>
            <a:ext cx="8726482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Linkers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218F11-D389-154F-96C8-381B8DBAF0BE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Reason 2: Efficiency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Time: Separate compilation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Change one source file, compile, and then relink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No need to recompile other source files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Space: Libraries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Common functions can be aggregated into a single file...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Yet executable files and running memory images contain only code for the functions they actually use</a:t>
            </a:r>
          </a:p>
          <a:p>
            <a:pPr lvl="3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6" y="300024"/>
            <a:ext cx="8726482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Linker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FCA396-86E7-F54B-A200-1BDF82D40F8E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1449388"/>
            <a:ext cx="8853487" cy="4433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1: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&amp;x;     /*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x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(by assembler)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>
                <a:latin typeface="Courier New"/>
                <a:cs typeface="Courier New"/>
              </a:rPr>
              <a:t>structs</a:t>
            </a: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6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6" y="300024"/>
            <a:ext cx="8726482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Linker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FCA396-86E7-F54B-A200-1BDF82D40F8E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1449388"/>
            <a:ext cx="8853487" cy="4433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1: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&amp;x;     /*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x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(by assembler)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>
                <a:latin typeface="Courier New"/>
                <a:cs typeface="Courier New"/>
              </a:rPr>
              <a:t>structs</a:t>
            </a: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8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84797" y="1278744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64700" y="4609240"/>
            <a:ext cx="1673279" cy="2057397"/>
            <a:chOff x="964700" y="3886203"/>
            <a:chExt cx="1673279" cy="2057397"/>
          </a:xfrm>
        </p:grpSpPr>
        <p:sp>
          <p:nvSpPr>
            <p:cNvPr id="28" name="TextBox 27"/>
            <p:cNvSpPr txBox="1"/>
            <p:nvPr/>
          </p:nvSpPr>
          <p:spPr>
            <a:xfrm>
              <a:off x="964700" y="5297269"/>
              <a:ext cx="1673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</a:t>
              </a:r>
              <a:r>
                <a:rPr lang="en-US" altLang="zh-CN" dirty="0">
                  <a:solidFill>
                    <a:srgbClr val="990000"/>
                  </a:solidFill>
                  <a:latin typeface="Calibri" pitchFamily="34" charset="0"/>
                </a:rPr>
                <a:t>does</a:t>
              </a:r>
              <a:r>
                <a:rPr lang="zh-CN" altLang="en-US" dirty="0">
                  <a:solidFill>
                    <a:srgbClr val="990000"/>
                  </a:solidFill>
                  <a:latin typeface="Calibri" pitchFamily="34" charset="0"/>
                </a:rPr>
                <a:t> </a:t>
              </a:r>
              <a:r>
                <a:rPr lang="en-US" altLang="zh-CN" dirty="0">
                  <a:solidFill>
                    <a:srgbClr val="990000"/>
                  </a:solidFill>
                  <a:latin typeface="Calibri" pitchFamily="34" charset="0"/>
                </a:rPr>
                <a:t>not</a:t>
              </a:r>
              <a:endParaRPr lang="en-US" sz="1800" dirty="0">
                <a:solidFill>
                  <a:srgbClr val="990000"/>
                </a:solidFill>
                <a:latin typeface="Calibri" pitchFamily="34" charset="0"/>
              </a:endParaRPr>
            </a:p>
            <a:p>
              <a:pPr algn="r"/>
              <a:r>
                <a:rPr lang="en-US" altLang="zh-CN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  <a:r>
                <a:rPr lang="en-US" altLang="zh-CN" sz="1800" dirty="0">
                  <a:solidFill>
                    <a:srgbClr val="990000"/>
                  </a:solidFill>
                  <a:latin typeface="Calibri" pitchFamily="34" charset="0"/>
                </a:rPr>
                <a:t>are</a:t>
              </a:r>
              <a:r>
                <a:rPr lang="zh-CN" altLang="en-US" sz="1800" dirty="0">
                  <a:solidFill>
                    <a:srgbClr val="990000"/>
                  </a:solidFill>
                  <a:latin typeface="Calibri" pitchFamily="34" charset="0"/>
                </a:rPr>
                <a:t> </a:t>
              </a:r>
              <a:r>
                <a:rPr lang="en-US" altLang="zh-CN" sz="1800" dirty="0">
                  <a:solidFill>
                    <a:srgbClr val="990000"/>
                  </a:solidFill>
                  <a:latin typeface="Calibri" pitchFamily="34" charset="0"/>
                </a:rPr>
                <a:t>about</a:t>
              </a:r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3"/>
              <a:ext cx="277340" cy="141106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400301" y="4609239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15853" y="3605937"/>
            <a:ext cx="2076659" cy="2774265"/>
            <a:chOff x="6315853" y="2882900"/>
            <a:chExt cx="2076659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15853" y="5010834"/>
              <a:ext cx="2076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</a:t>
              </a:r>
              <a:r>
                <a:rPr lang="en-US" altLang="zh-CN" sz="1800" dirty="0">
                  <a:solidFill>
                    <a:srgbClr val="990000"/>
                  </a:solidFill>
                  <a:latin typeface="Calibri" pitchFamily="34" charset="0"/>
                </a:rPr>
                <a:t>does</a:t>
              </a:r>
              <a:r>
                <a:rPr lang="zh-CN" altLang="en-US" sz="1800" dirty="0">
                  <a:solidFill>
                    <a:srgbClr val="990000"/>
                  </a:solidFill>
                  <a:latin typeface="Calibri" pitchFamily="34" charset="0"/>
                </a:rPr>
                <a:t> </a:t>
              </a:r>
              <a:r>
                <a:rPr lang="en-US" altLang="zh-CN" sz="1800" dirty="0">
                  <a:solidFill>
                    <a:srgbClr val="990000"/>
                  </a:solidFill>
                  <a:latin typeface="Calibri" pitchFamily="34" charset="0"/>
                </a:rPr>
                <a:t>not</a:t>
              </a:r>
              <a:r>
                <a:rPr lang="zh-CN" altLang="en-US" sz="1800" dirty="0">
                  <a:solidFill>
                    <a:srgbClr val="990000"/>
                  </a:solidFill>
                  <a:latin typeface="Calibri" pitchFamily="34" charset="0"/>
                </a:rPr>
                <a:t> </a:t>
              </a:r>
              <a:r>
                <a:rPr lang="en-US" altLang="zh-CN" sz="1800" dirty="0">
                  <a:solidFill>
                    <a:srgbClr val="990000"/>
                  </a:solidFill>
                  <a:latin typeface="Calibri" pitchFamily="34" charset="0"/>
                </a:rPr>
                <a:t>care</a:t>
              </a:r>
              <a:endParaRPr lang="en-US" sz="1800" dirty="0">
                <a:solidFill>
                  <a:srgbClr val="990000"/>
                </a:solidFill>
                <a:latin typeface="Calibri" pitchFamily="34" charset="0"/>
              </a:endParaRPr>
            </a:p>
            <a:p>
              <a:pPr algn="ctr"/>
              <a:r>
                <a:rPr lang="en-US" altLang="zh-CN" dirty="0">
                  <a:solidFill>
                    <a:srgbClr val="990000"/>
                  </a:solidFill>
                  <a:latin typeface="Calibri" pitchFamily="34" charset="0"/>
                </a:rPr>
                <a:t>about</a:t>
              </a:r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1" y="2882900"/>
              <a:ext cx="1029582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5656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Relocation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Merges separate code and data sections into single sections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Relocates symbols from their relative locations in the 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files to their final absolute memory locations in the executable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Updates all references to these symbols to reflect their new positions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Let’s look at these two steps in more detail….</a:t>
            </a:r>
          </a:p>
        </p:txBody>
      </p:sp>
    </p:spTree>
    <p:extLst>
      <p:ext uri="{BB962C8B-B14F-4D97-AF65-F5344CB8AC3E}">
        <p14:creationId xmlns:p14="http://schemas.microsoft.com/office/powerpoint/2010/main" val="22682264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490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8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0512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1422556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2B61-63FE-4348-AD56-E72D4F9E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D95E-12CC-AF47-B98D-F979923D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17524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that transforms computer code written in one programming language (the source language) into another programming language (the target language).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CS392,</a:t>
            </a:r>
            <a:r>
              <a:rPr lang="zh-CN" altLang="en-US" dirty="0"/>
              <a:t> </a:t>
            </a:r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D226-50BB-864D-BC65-E0AA446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E61-6535-8349-9BE6-5E2418E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524C-DD81-7240-B9AD-8286DC5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49A47-2EF2-6C49-B3CE-3D631E60D5C0}"/>
              </a:ext>
            </a:extLst>
          </p:cNvPr>
          <p:cNvSpPr txBox="1"/>
          <p:nvPr/>
        </p:nvSpPr>
        <p:spPr>
          <a:xfrm>
            <a:off x="262244" y="3429000"/>
            <a:ext cx="37490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(“Hello</a:t>
            </a:r>
            <a:r>
              <a:rPr lang="zh-CN" altLang="en-US" dirty="0"/>
              <a:t> </a:t>
            </a:r>
            <a:r>
              <a:rPr lang="en-US" altLang="zh-CN" dirty="0"/>
              <a:t>World\n”);</a:t>
            </a:r>
            <a:r>
              <a:rPr lang="zh-CN" altLang="en-US" dirty="0"/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</a:p>
          <a:p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946F6-AE44-9840-8D46-EE9C54AA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87" y="3871104"/>
            <a:ext cx="4840185" cy="148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E0E893-E1B1-0A4F-A793-1899592473A4}"/>
              </a:ext>
            </a:extLst>
          </p:cNvPr>
          <p:cNvSpPr txBox="1"/>
          <p:nvPr/>
        </p:nvSpPr>
        <p:spPr>
          <a:xfrm>
            <a:off x="1324027" y="5737324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4D407-90F9-2049-BFF7-93F7BAB93A85}"/>
              </a:ext>
            </a:extLst>
          </p:cNvPr>
          <p:cNvSpPr txBox="1"/>
          <p:nvPr/>
        </p:nvSpPr>
        <p:spPr>
          <a:xfrm>
            <a:off x="5832766" y="5737324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5DD-AE98-ED48-8B8A-77A515D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(1):</a:t>
            </a:r>
            <a:r>
              <a:rPr lang="zh-CN" altLang="en-US" dirty="0"/>
              <a:t> </a:t>
            </a:r>
            <a:r>
              <a:rPr lang="en-US" altLang="zh-CN" dirty="0"/>
              <a:t>Pre-processing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77FB-6E75-BF4B-A472-2E26EC5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E011-5C6B-FE48-908D-E343719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077-185D-CE49-ADD5-8E6E5899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5A72CA-D989-9C45-B2D9-9BD4C28B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Pre-process</a:t>
            </a:r>
            <a:r>
              <a:rPr lang="zh-CN" altLang="en-US" dirty="0"/>
              <a:t> </a:t>
            </a:r>
            <a:r>
              <a:rPr lang="en-US" dirty="0"/>
              <a:t>the directives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Expand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#include and #define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readable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/>
              <a:t>gcc</a:t>
            </a:r>
            <a:r>
              <a:rPr lang="zh-CN" altLang="en-US" dirty="0"/>
              <a:t> </a:t>
            </a:r>
            <a:r>
              <a:rPr lang="en-US" altLang="zh-CN" dirty="0" err="1"/>
              <a:t>main.c</a:t>
            </a:r>
            <a:r>
              <a:rPr lang="zh-CN" altLang="en-US" dirty="0"/>
              <a:t> </a:t>
            </a:r>
            <a:r>
              <a:rPr lang="en-US" altLang="zh-CN" dirty="0"/>
              <a:t>–E</a:t>
            </a:r>
            <a:r>
              <a:rPr lang="zh-CN" altLang="en-US" dirty="0"/>
              <a:t> </a:t>
            </a:r>
            <a:r>
              <a:rPr lang="en-US" altLang="zh-CN" dirty="0" err="1"/>
              <a:t>main.i</a:t>
            </a:r>
            <a:r>
              <a:rPr lang="zh-CN" altLang="en-US" dirty="0"/>
              <a:t> </a:t>
            </a:r>
            <a:r>
              <a:rPr lang="en-US" altLang="zh-CN" i="1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 </a:t>
            </a:r>
            <a:r>
              <a:rPr lang="en-US" altLang="zh-CN" dirty="0" err="1"/>
              <a:t>main.c</a:t>
            </a:r>
            <a:r>
              <a:rPr lang="zh-CN" altLang="en-US" dirty="0"/>
              <a:t> </a:t>
            </a:r>
            <a:r>
              <a:rPr lang="en-US" altLang="zh-CN" dirty="0"/>
              <a:t>–o</a:t>
            </a:r>
            <a:r>
              <a:rPr lang="zh-CN" altLang="en-US" dirty="0"/>
              <a:t> </a:t>
            </a:r>
            <a:r>
              <a:rPr lang="en-US" altLang="zh-CN" dirty="0" err="1"/>
              <a:t>main.i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905FA-2DA9-B543-B479-9968B2AC7CED}"/>
              </a:ext>
            </a:extLst>
          </p:cNvPr>
          <p:cNvSpPr txBox="1"/>
          <p:nvPr/>
        </p:nvSpPr>
        <p:spPr>
          <a:xfrm>
            <a:off x="159461" y="3206757"/>
            <a:ext cx="33932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(“Hello</a:t>
            </a:r>
            <a:r>
              <a:rPr lang="zh-CN" altLang="en-US" dirty="0"/>
              <a:t> </a:t>
            </a:r>
            <a:r>
              <a:rPr lang="en-US" altLang="zh-CN" dirty="0"/>
              <a:t>World\n”);</a:t>
            </a:r>
            <a:r>
              <a:rPr lang="zh-CN" altLang="en-US" dirty="0"/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</a:p>
          <a:p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B331A-6564-284D-AEC8-5FFCF0E03940}"/>
              </a:ext>
            </a:extLst>
          </p:cNvPr>
          <p:cNvSpPr txBox="1"/>
          <p:nvPr/>
        </p:nvSpPr>
        <p:spPr>
          <a:xfrm>
            <a:off x="908582" y="5645493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main.c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0E15FE-033C-604C-8476-6CAF6C09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88" y="3206757"/>
            <a:ext cx="5379507" cy="1882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EA1A55-EE07-8F42-8F62-13E2606B4C89}"/>
              </a:ext>
            </a:extLst>
          </p:cNvPr>
          <p:cNvSpPr txBox="1"/>
          <p:nvPr/>
        </p:nvSpPr>
        <p:spPr>
          <a:xfrm>
            <a:off x="5263424" y="5446170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2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5DD-AE98-ED48-8B8A-77A515D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(2):</a:t>
            </a:r>
            <a:r>
              <a:rPr lang="zh-CN" altLang="en-US" dirty="0"/>
              <a:t> </a:t>
            </a:r>
            <a:r>
              <a:rPr lang="en-US" altLang="zh-CN" dirty="0"/>
              <a:t>Compilation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77FB-6E75-BF4B-A472-2E26EC5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E011-5C6B-FE48-908D-E343719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077-185D-CE49-ADD5-8E6E5899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5A72CA-D989-9C45-B2D9-9BD4C28B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Translates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pre-processed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readable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/>
              <a:t>gcc</a:t>
            </a:r>
            <a:r>
              <a:rPr lang="zh-CN" altLang="en-US" dirty="0"/>
              <a:t> </a:t>
            </a:r>
            <a:r>
              <a:rPr lang="en-US" altLang="zh-CN" dirty="0"/>
              <a:t>–S</a:t>
            </a:r>
            <a:r>
              <a:rPr lang="zh-CN" altLang="en-US" dirty="0"/>
              <a:t> </a:t>
            </a:r>
            <a:r>
              <a:rPr lang="en-US" altLang="zh-CN" dirty="0" err="1"/>
              <a:t>main.i</a:t>
            </a:r>
            <a:r>
              <a:rPr lang="zh-CN" altLang="en-US" dirty="0"/>
              <a:t> </a:t>
            </a:r>
            <a:r>
              <a:rPr lang="en-US" altLang="zh-CN" dirty="0"/>
              <a:t>–o</a:t>
            </a:r>
            <a:r>
              <a:rPr lang="zh-CN" altLang="en-US" dirty="0"/>
              <a:t> </a:t>
            </a:r>
            <a:r>
              <a:rPr lang="en-US" altLang="zh-CN" dirty="0" err="1"/>
              <a:t>main.s</a:t>
            </a:r>
            <a:r>
              <a:rPr lang="zh-CN" altLang="en-US" dirty="0"/>
              <a:t> </a:t>
            </a:r>
            <a:endParaRPr lang="en-US" i="1" dirty="0"/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 marL="201168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0E15FE-033C-604C-8476-6CAF6C09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" y="3294738"/>
            <a:ext cx="3718102" cy="1882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EA1A55-EE07-8F42-8F62-13E2606B4C89}"/>
              </a:ext>
            </a:extLst>
          </p:cNvPr>
          <p:cNvSpPr txBox="1"/>
          <p:nvPr/>
        </p:nvSpPr>
        <p:spPr>
          <a:xfrm>
            <a:off x="1324027" y="5314190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C9141-124D-B04A-B92E-CAAB42CB4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17" y="3294738"/>
            <a:ext cx="2540000" cy="18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83E948-AA5C-AE4D-A205-9901CC53FD77}"/>
              </a:ext>
            </a:extLst>
          </p:cNvPr>
          <p:cNvSpPr txBox="1"/>
          <p:nvPr/>
        </p:nvSpPr>
        <p:spPr>
          <a:xfrm>
            <a:off x="6090248" y="5314190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3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5DD-AE98-ED48-8B8A-77A515D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(3):</a:t>
            </a:r>
            <a:r>
              <a:rPr lang="zh-CN" altLang="en-US" dirty="0"/>
              <a:t> </a:t>
            </a:r>
            <a:r>
              <a:rPr lang="en-US" altLang="zh-CN" dirty="0"/>
              <a:t>Assemble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77FB-6E75-BF4B-A472-2E26EC5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E011-5C6B-FE48-908D-E343719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077-185D-CE49-ADD5-8E6E5899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5A72CA-D989-9C45-B2D9-9BD4C28B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Translates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pt" dirty="0" err="1"/>
              <a:t>gcc</a:t>
            </a:r>
            <a:r>
              <a:rPr lang="pt" dirty="0"/>
              <a:t> -</a:t>
            </a:r>
            <a:r>
              <a:rPr lang="pt" dirty="0" err="1"/>
              <a:t>c</a:t>
            </a:r>
            <a:r>
              <a:rPr lang="pt" dirty="0"/>
              <a:t> </a:t>
            </a:r>
            <a:r>
              <a:rPr lang="en-US" altLang="zh-CN" dirty="0"/>
              <a:t>main</a:t>
            </a:r>
            <a:r>
              <a:rPr lang="pt" dirty="0"/>
              <a:t>.</a:t>
            </a:r>
            <a:r>
              <a:rPr lang="pt" dirty="0" err="1"/>
              <a:t>s</a:t>
            </a:r>
            <a:r>
              <a:rPr lang="pt" dirty="0"/>
              <a:t> -o </a:t>
            </a:r>
            <a:r>
              <a:rPr lang="en-US" altLang="zh-CN" dirty="0"/>
              <a:t>main</a:t>
            </a:r>
            <a:r>
              <a:rPr lang="pt" dirty="0"/>
              <a:t>.o </a:t>
            </a:r>
            <a:r>
              <a:rPr lang="en-US" altLang="zh-CN" i="1" dirty="0"/>
              <a:t>or</a:t>
            </a:r>
            <a:r>
              <a:rPr lang="zh-CN" altLang="en-US" i="1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main.s</a:t>
            </a:r>
            <a:r>
              <a:rPr lang="zh-CN" altLang="en-US" dirty="0"/>
              <a:t> </a:t>
            </a:r>
            <a:r>
              <a:rPr lang="en-US" altLang="zh-CN" dirty="0"/>
              <a:t>–o</a:t>
            </a:r>
            <a:r>
              <a:rPr lang="zh-CN" altLang="en-US" dirty="0"/>
              <a:t> </a:t>
            </a:r>
            <a:r>
              <a:rPr lang="en-US" altLang="zh-CN" dirty="0" err="1"/>
              <a:t>main.o</a:t>
            </a:r>
            <a:endParaRPr lang="pt" dirty="0"/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 marL="201168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C9141-124D-B04A-B92E-CAAB42CB4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8" y="2671384"/>
            <a:ext cx="2540000" cy="18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83E948-AA5C-AE4D-A205-9901CC53FD77}"/>
              </a:ext>
            </a:extLst>
          </p:cNvPr>
          <p:cNvSpPr txBox="1"/>
          <p:nvPr/>
        </p:nvSpPr>
        <p:spPr>
          <a:xfrm>
            <a:off x="1181819" y="4690836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FB59A-E0AD-DA4D-B3F2-95208A5E9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266" y="3051581"/>
            <a:ext cx="5706846" cy="1503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A244B-BCA7-8049-8BC6-609849A5C4BD}"/>
              </a:ext>
            </a:extLst>
          </p:cNvPr>
          <p:cNvSpPr txBox="1"/>
          <p:nvPr/>
        </p:nvSpPr>
        <p:spPr>
          <a:xfrm>
            <a:off x="5423139" y="4690836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8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5DD-AE98-ED48-8B8A-77A515D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(4):</a:t>
            </a:r>
            <a:r>
              <a:rPr lang="zh-CN" altLang="en-US" dirty="0"/>
              <a:t> </a:t>
            </a:r>
            <a:r>
              <a:rPr lang="en-US" altLang="zh-CN" dirty="0"/>
              <a:t>Linking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77FB-6E75-BF4B-A472-2E26EC58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E011-5C6B-FE48-908D-E343719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9077-185D-CE49-ADD5-8E6E5899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5A72CA-D989-9C45-B2D9-9BD4C28B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dirty="0"/>
              <a:t>object files to produce final executable file.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Executable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>
              <a:buFont typeface="Wingdings" pitchFamily="2" charset="2"/>
              <a:buChar char="Ø"/>
            </a:pPr>
            <a:r>
              <a:rPr lang="pt" dirty="0" err="1"/>
              <a:t>gcc</a:t>
            </a:r>
            <a:r>
              <a:rPr lang="pt" dirty="0"/>
              <a:t> </a:t>
            </a:r>
            <a:r>
              <a:rPr lang="en-US" altLang="zh-CN" dirty="0"/>
              <a:t>main</a:t>
            </a:r>
            <a:r>
              <a:rPr lang="pt" dirty="0"/>
              <a:t>.</a:t>
            </a:r>
            <a:r>
              <a:rPr lang="en-US" altLang="zh-CN" dirty="0"/>
              <a:t>o</a:t>
            </a:r>
            <a:r>
              <a:rPr lang="pt" dirty="0"/>
              <a:t> -o </a:t>
            </a:r>
            <a:r>
              <a:rPr lang="en-US" altLang="zh-CN" dirty="0"/>
              <a:t>main</a:t>
            </a:r>
            <a:r>
              <a:rPr lang="pt" dirty="0"/>
              <a:t> 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 marL="201168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FB59A-E0AD-DA4D-B3F2-95208A5E9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7" y="2663712"/>
            <a:ext cx="5706846" cy="1503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A244B-BCA7-8049-8BC6-609849A5C4BD}"/>
              </a:ext>
            </a:extLst>
          </p:cNvPr>
          <p:cNvSpPr txBox="1"/>
          <p:nvPr/>
        </p:nvSpPr>
        <p:spPr>
          <a:xfrm>
            <a:off x="2570666" y="4153290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AFC2C-EADC-0448-AA06-52C995213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6" y="4647402"/>
            <a:ext cx="5943600" cy="1560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4ADBF-3075-714F-9A95-CFB5734CC263}"/>
              </a:ext>
            </a:extLst>
          </p:cNvPr>
          <p:cNvSpPr txBox="1"/>
          <p:nvPr/>
        </p:nvSpPr>
        <p:spPr>
          <a:xfrm>
            <a:off x="5589612" y="6218163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6" y="300024"/>
            <a:ext cx="8726482" cy="9407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012230-17C7-B54C-80B5-ADAE67AF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4" y="1827649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73D139E-80C4-1F48-90E0-B5756418B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594" y="1827649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B736A-543F-FF4F-B5D7-ACBA226994F0}"/>
              </a:ext>
            </a:extLst>
          </p:cNvPr>
          <p:cNvSpPr txBox="1"/>
          <p:nvPr/>
        </p:nvSpPr>
        <p:spPr>
          <a:xfrm>
            <a:off x="1371600" y="4747799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main.c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6E4B9-36D5-DC43-A552-C49C8F2038EE}"/>
              </a:ext>
            </a:extLst>
          </p:cNvPr>
          <p:cNvSpPr txBox="1"/>
          <p:nvPr/>
        </p:nvSpPr>
        <p:spPr>
          <a:xfrm>
            <a:off x="6613585" y="4747799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sum.c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2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6" y="300024"/>
            <a:ext cx="8726482" cy="9407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59F080-4C6A-604E-8016-C3C08464C4D0}"/>
              </a:ext>
            </a:extLst>
          </p:cNvPr>
          <p:cNvGrpSpPr/>
          <p:nvPr/>
        </p:nvGrpSpPr>
        <p:grpSpPr>
          <a:xfrm>
            <a:off x="1162378" y="1735347"/>
            <a:ext cx="7317084" cy="3816943"/>
            <a:chOff x="1828800" y="2667000"/>
            <a:chExt cx="7317084" cy="3816943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C67FF85C-4A88-BA46-B9A4-B36DD55DF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0400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51FF66A-B205-5344-AB01-B4F6EFDB0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097463"/>
              <a:ext cx="2971800" cy="366767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Calibri"/>
                  <a:cs typeface="Calibri"/>
                </a:rPr>
                <a:t>Linker (ld)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A38B08B4-DA47-614A-9043-CE1E6BD80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409950"/>
              <a:ext cx="1752600" cy="666750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Translators</a:t>
              </a:r>
            </a:p>
            <a:p>
              <a:pPr algn="ctr"/>
              <a:r>
                <a:rPr lang="en-US" sz="1800" dirty="0">
                  <a:latin typeface="Calibri"/>
                  <a:cs typeface="Calibri"/>
                </a:rPr>
                <a:t>(</a:t>
              </a:r>
              <a:r>
                <a:rPr lang="en-US" sz="1800" dirty="0" err="1">
                  <a:latin typeface="Calibri"/>
                  <a:cs typeface="Calibri"/>
                </a:rPr>
                <a:t>cpp</a:t>
              </a:r>
              <a:r>
                <a:rPr lang="en-US" sz="1800" dirty="0">
                  <a:latin typeface="Calibri"/>
                  <a:cs typeface="Calibri"/>
                </a:rPr>
                <a:t>, cc1, as)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522952D3-FCEA-0D48-9C0D-D6A83D1EF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667000"/>
              <a:ext cx="101579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ourier New"/>
                  <a:cs typeface="Courier New"/>
                </a:rPr>
                <a:t>main.c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722BCDE-2216-334A-B21D-0F85F4ED5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538" y="4343400"/>
              <a:ext cx="101579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main.o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93D2476F-E403-274E-BDB9-F9D758A5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09950"/>
              <a:ext cx="1797050" cy="666750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Translators</a:t>
              </a:r>
            </a:p>
            <a:p>
              <a:pPr algn="ctr"/>
              <a:r>
                <a:rPr lang="en-US" sz="1800" dirty="0">
                  <a:latin typeface="Calibri"/>
                  <a:cs typeface="Calibri"/>
                </a:rPr>
                <a:t>(</a:t>
              </a:r>
              <a:r>
                <a:rPr lang="en-US" sz="1800" dirty="0" err="1">
                  <a:latin typeface="Calibri"/>
                  <a:cs typeface="Calibri"/>
                </a:rPr>
                <a:t>cpp</a:t>
              </a:r>
              <a:r>
                <a:rPr lang="en-US" sz="1800" dirty="0">
                  <a:latin typeface="Calibri"/>
                  <a:cs typeface="Calibri"/>
                </a:rPr>
                <a:t>, cc1, as)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63971D59-8E5E-EF44-8E7A-5FF8D931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667000"/>
              <a:ext cx="87727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ourier New"/>
                  <a:cs typeface="Courier New"/>
                </a:rPr>
                <a:t>sum.c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7562D2A-9B39-F349-B26C-01646A571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300" y="4343400"/>
              <a:ext cx="87727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 err="1">
                  <a:latin typeface="Courier New"/>
                  <a:cs typeface="Courier New"/>
                </a:rPr>
                <a:t>sum.o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B699E8F1-4BC3-AF4B-8BBC-3CCE33BF4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789613"/>
              <a:ext cx="73875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ourier New"/>
                  <a:cs typeface="Courier New"/>
                </a:rPr>
                <a:t>prog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52FA07FD-B333-874A-A8A1-F770E2144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313" y="30400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0CC72FFD-2EBA-EE46-A5C0-DE0B30636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1068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6713E353-64F5-AA49-ACB5-501C2B8FD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313" y="41068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22642A70-98E5-0843-A075-CD44B4122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313" y="47164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941A6C0F-FD06-8D42-8A52-95F0BE8C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175" y="548957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4A351E42-9F3F-F04F-8DE2-378D95AF2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71646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9CFB730C-67C3-D048-904F-D58FF4AF1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534" y="2667000"/>
              <a:ext cx="13211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Source files</a:t>
              </a: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8909B5F6-DCF0-6649-95B1-E21EABB3A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534" y="3998525"/>
              <a:ext cx="2291205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Separately compiled</a:t>
              </a:r>
            </a:p>
            <a:p>
              <a:r>
                <a:rPr lang="en-US" sz="1800" i="1" u="sng" dirty="0">
                  <a:solidFill>
                    <a:srgbClr val="C00000"/>
                  </a:solidFill>
                  <a:latin typeface="Calibri"/>
                  <a:cs typeface="Calibri"/>
                </a:rPr>
                <a:t>relocatable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 object files</a:t>
              </a:r>
            </a:p>
            <a:p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(</a:t>
              </a:r>
              <a:r>
                <a:rPr lang="en-US" altLang="zh-CN" i="1" dirty="0" err="1">
                  <a:solidFill>
                    <a:srgbClr val="C00000"/>
                  </a:solidFill>
                  <a:latin typeface="Calibri"/>
                  <a:cs typeface="Calibri"/>
                </a:rPr>
                <a:t>gcc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–c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 err="1">
                  <a:solidFill>
                    <a:srgbClr val="C00000"/>
                  </a:solidFill>
                  <a:latin typeface="Calibri"/>
                  <a:cs typeface="Calibri"/>
                </a:rPr>
                <a:t>file.c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–o</a:t>
              </a:r>
              <a:r>
                <a:rPr lang="zh-CN" alt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i="1" dirty="0" err="1">
                  <a:solidFill>
                    <a:srgbClr val="C00000"/>
                  </a:solidFill>
                  <a:latin typeface="Calibri"/>
                  <a:cs typeface="Calibri"/>
                </a:rPr>
                <a:t>file.o</a:t>
              </a:r>
              <a:r>
                <a:rPr lang="en-US" altLang="zh-CN" i="1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1800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19F9B3EF-EB23-084C-A145-450EAA341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276" y="5560613"/>
              <a:ext cx="4077608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Fully linked </a:t>
              </a:r>
              <a:r>
                <a:rPr lang="en-US" sz="1800" i="1" u="sng" dirty="0">
                  <a:solidFill>
                    <a:srgbClr val="C00000"/>
                  </a:solidFill>
                  <a:latin typeface="Calibri"/>
                  <a:cs typeface="Calibri"/>
                </a:rPr>
                <a:t>executable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 object file</a:t>
              </a:r>
            </a:p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(contains code and data for all functions</a:t>
              </a:r>
            </a:p>
            <a:p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defined in </a:t>
              </a:r>
              <a:r>
                <a:rPr lang="en-US" sz="1800" i="1" dirty="0" err="1">
                  <a:solidFill>
                    <a:srgbClr val="C00000"/>
                  </a:solidFill>
                  <a:latin typeface="Courier New"/>
                  <a:cs typeface="Courier New"/>
                </a:rPr>
                <a:t>main.c</a:t>
              </a:r>
              <a:r>
                <a:rPr lang="en-US" sz="1800" i="1" dirty="0">
                  <a:solidFill>
                    <a:srgbClr val="C0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and</a:t>
              </a:r>
              <a:r>
                <a:rPr lang="en-US" sz="1800" i="1" dirty="0">
                  <a:solidFill>
                    <a:srgbClr val="C0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i="1" dirty="0" err="1">
                  <a:solidFill>
                    <a:srgbClr val="C00000"/>
                  </a:solidFill>
                  <a:latin typeface="Courier New"/>
                  <a:cs typeface="Courier New"/>
                </a:rPr>
                <a:t>sum.c</a:t>
              </a:r>
              <a:r>
                <a:rPr lang="en-US" sz="1800" i="1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34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71E6-752A-1749-8141-FA9C339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36" y="300024"/>
            <a:ext cx="8726482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Linkers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0D-5910-5A4A-B172-A023E25D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8617-82EC-1B44-A5E3-F13B96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A70F-F8F1-2D46-8484-C02C33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76E65D88-7014-1E48-9558-979A491BD01B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Reason 1: Modularity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Program can be written as a collection of smaller source files, rather than one monolithic mass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Can build libraries of common functions (more on this later)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e.g., Math library, standard C library</a:t>
            </a:r>
          </a:p>
        </p:txBody>
      </p:sp>
    </p:spTree>
    <p:extLst>
      <p:ext uri="{BB962C8B-B14F-4D97-AF65-F5344CB8AC3E}">
        <p14:creationId xmlns:p14="http://schemas.microsoft.com/office/powerpoint/2010/main" val="165059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2911</TotalTime>
  <Words>1314</Words>
  <Application>Microsoft Macintosh PowerPoint</Application>
  <PresentationFormat>On-screen Show (4:3)</PresentationFormat>
  <Paragraphs>302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Menlo-Regular</vt:lpstr>
      <vt:lpstr>Wingdings</vt:lpstr>
      <vt:lpstr>Retrospect</vt:lpstr>
      <vt:lpstr>Compiling and Linking</vt:lpstr>
      <vt:lpstr>Compiling</vt:lpstr>
      <vt:lpstr>Compiling (1): Pre-processing</vt:lpstr>
      <vt:lpstr>Compiling (2): Compilation</vt:lpstr>
      <vt:lpstr>Compiling (3): Assemble</vt:lpstr>
      <vt:lpstr>Compiling (4): Linking</vt:lpstr>
      <vt:lpstr>Compiling A Program with Multiple Files</vt:lpstr>
      <vt:lpstr>Compiling A Program with Multiple Files</vt:lpstr>
      <vt:lpstr>Why Linkers (1)</vt:lpstr>
      <vt:lpstr>Why Linkers (2)</vt:lpstr>
      <vt:lpstr>What does Linker do? </vt:lpstr>
      <vt:lpstr>What does Linker do? </vt:lpstr>
      <vt:lpstr>Step 1: Symbol Resolution</vt:lpstr>
      <vt:lpstr>What Do Linkers Do? (cont)</vt:lpstr>
      <vt:lpstr>Step 2: Relocation</vt:lpstr>
      <vt:lpstr>How Linker Resolves Duplicate Symbol Definitions</vt:lpstr>
      <vt:lpstr>Linker’s Symbol Rules</vt:lpstr>
      <vt:lpstr>Linker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355</cp:revision>
  <dcterms:created xsi:type="dcterms:W3CDTF">2016-01-21T20:46:53Z</dcterms:created>
  <dcterms:modified xsi:type="dcterms:W3CDTF">2019-02-19T05:15:38Z</dcterms:modified>
</cp:coreProperties>
</file>