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13"/>
  </p:notesMasterIdLst>
  <p:sldIdLst>
    <p:sldId id="256" r:id="rId2"/>
    <p:sldId id="314" r:id="rId3"/>
    <p:sldId id="1182" r:id="rId4"/>
    <p:sldId id="1183" r:id="rId5"/>
    <p:sldId id="1236" r:id="rId6"/>
    <p:sldId id="1185" r:id="rId7"/>
    <p:sldId id="1186" r:id="rId8"/>
    <p:sldId id="1208" r:id="rId9"/>
    <p:sldId id="1209" r:id="rId10"/>
    <p:sldId id="1210" r:id="rId11"/>
    <p:sldId id="123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7" autoAdjust="0"/>
    <p:restoredTop sz="94746"/>
  </p:normalViewPr>
  <p:slideViewPr>
    <p:cSldViewPr snapToGrid="0">
      <p:cViewPr varScale="1">
        <p:scale>
          <a:sx n="146" d="100"/>
          <a:sy n="146" d="100"/>
        </p:scale>
        <p:origin x="1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2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5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79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3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05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0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8148512" cy="3566160"/>
          </a:xfrm>
        </p:spPr>
        <p:txBody>
          <a:bodyPr>
            <a:normAutofit/>
          </a:bodyPr>
          <a:lstStyle/>
          <a:p>
            <a:r>
              <a:rPr lang="en-US" altLang="zh-CN" dirty="0"/>
              <a:t>Compiling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Linking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endParaRPr lang="en-US" dirty="0"/>
          </a:p>
          <a:p>
            <a:r>
              <a:rPr lang="en-US" dirty="0"/>
              <a:t>CS-392 Systems Programming</a:t>
            </a:r>
          </a:p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</a:t>
            </a:r>
            <a:r>
              <a:rPr lang="en-GB" dirty="0" err="1"/>
              <a:t>Linkin</a:t>
            </a:r>
            <a:r>
              <a:rPr lang="en-US" altLang="zh-CN"/>
              <a:t>g</a:t>
            </a:r>
            <a:endParaRPr lang="en-GB" dirty="0"/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856505" y="3974825"/>
            <a:ext cx="798914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prog2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B4713346-06F1-F24D-BC38-8AEA72E98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330" y="3239161"/>
            <a:ext cx="2897245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zh-CN" altLang="en-US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altLang="zh-C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–O0</a:t>
            </a:r>
            <a:r>
              <a:rPr lang="zh-CN" altLang="en-US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altLang="zh-C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-o</a:t>
            </a:r>
            <a:r>
              <a:rPr lang="zh-CN" altLang="en-US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altLang="zh-C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prog2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r>
              <a:rPr lang="zh-CN" altLang="en-US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altLang="zh-CN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zh-CN" altLang="en-US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83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3A1C-C5EE-854B-A31B-A14CADC1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In-class</a:t>
            </a:r>
            <a:r>
              <a:rPr lang="zh-CN" altLang="en-US" dirty="0"/>
              <a:t> </a:t>
            </a:r>
            <a:r>
              <a:rPr lang="en-US" altLang="zh-CN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F375-D58B-EA49-8466-3B9E0745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cs392_sum.c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function: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cs392_sum(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op1,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op2)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adds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arguments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Compile</a:t>
            </a:r>
            <a:r>
              <a:rPr lang="zh-CN" altLang="en-US" dirty="0"/>
              <a:t> </a:t>
            </a:r>
            <a:r>
              <a:rPr lang="en-US" altLang="zh-CN" dirty="0"/>
              <a:t>cs392_sum.c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library:</a:t>
            </a:r>
            <a:r>
              <a:rPr lang="zh-CN" altLang="en-US" dirty="0"/>
              <a:t> </a:t>
            </a:r>
            <a:r>
              <a:rPr lang="en-US" altLang="zh-CN" dirty="0"/>
              <a:t>libcs392_sum.so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Compile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libcs392_sum.so,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</a:p>
          <a:p>
            <a:pPr>
              <a:buFont typeface="Wingdings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D2671-4352-774A-9525-0FE28A44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C776-A57F-0C4D-9468-5A4767A3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10462-9722-5C40-9B2E-63D72E41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D847229-F090-0446-AF89-E265F1758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585" y="3759428"/>
            <a:ext cx="5822549" cy="2802948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cs392_sum(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);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1;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2;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c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cs392_sum(a,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b);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>
                <a:solidFill>
                  <a:srgbClr val="C200FF"/>
                </a:solidFill>
                <a:latin typeface="Menlo-Regular"/>
              </a:rPr>
              <a:t>	</a:t>
            </a:r>
            <a:r>
              <a:rPr lang="en-US" altLang="zh-CN" sz="1600" dirty="0" err="1">
                <a:latin typeface="Menlo-Regular"/>
              </a:rPr>
              <a:t>printf</a:t>
            </a:r>
            <a:r>
              <a:rPr lang="en-US" altLang="zh-CN" sz="1600" dirty="0">
                <a:latin typeface="Menlo-Regular"/>
              </a:rPr>
              <a:t>(“The</a:t>
            </a:r>
            <a:r>
              <a:rPr lang="zh-CN" altLang="en-US" sz="1600" dirty="0">
                <a:latin typeface="Menlo-Regular"/>
              </a:rPr>
              <a:t> </a:t>
            </a:r>
            <a:r>
              <a:rPr lang="en-US" altLang="zh-CN" sz="1600" dirty="0">
                <a:latin typeface="Menlo-Regular"/>
              </a:rPr>
              <a:t>Summation</a:t>
            </a:r>
            <a:r>
              <a:rPr lang="zh-CN" altLang="en-US" sz="1600" dirty="0">
                <a:latin typeface="Menlo-Regular"/>
              </a:rPr>
              <a:t> </a:t>
            </a:r>
            <a:r>
              <a:rPr lang="en-US" altLang="zh-CN" sz="1600" dirty="0">
                <a:latin typeface="Menlo-Regular"/>
              </a:rPr>
              <a:t>is</a:t>
            </a:r>
            <a:r>
              <a:rPr lang="zh-CN" altLang="en-US" sz="1600" dirty="0">
                <a:latin typeface="Menlo-Regular"/>
              </a:rPr>
              <a:t> </a:t>
            </a:r>
            <a:r>
              <a:rPr lang="en-US" altLang="zh-CN" sz="1600" dirty="0">
                <a:latin typeface="Menlo-Regular"/>
              </a:rPr>
              <a:t>%d\n”,</a:t>
            </a:r>
            <a:r>
              <a:rPr lang="zh-CN" altLang="en-US" sz="1600" dirty="0">
                <a:latin typeface="Menlo-Regular"/>
              </a:rPr>
              <a:t> </a:t>
            </a:r>
            <a:r>
              <a:rPr lang="en-US" altLang="zh-CN" sz="1600" dirty="0">
                <a:latin typeface="Menlo-Regular"/>
              </a:rPr>
              <a:t>c);</a:t>
            </a:r>
            <a:endParaRPr lang="is-IS" sz="1600" dirty="0">
              <a:latin typeface="Menlo-Regular"/>
            </a:endParaRPr>
          </a:p>
          <a:p>
            <a:r>
              <a:rPr lang="is-IS" sz="1600" dirty="0">
                <a:solidFill>
                  <a:srgbClr val="C200FF"/>
                </a:solidFill>
                <a:latin typeface="Menlo-Regular"/>
              </a:rPr>
              <a:t>	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702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2B61-63FE-4348-AD56-E72D4F9E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D95E-12CC-AF47-B98D-F979923D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396181"/>
            <a:ext cx="8798943" cy="175246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Package functions 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commonly used by applications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Example: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glibc</a:t>
            </a:r>
            <a:r>
              <a:rPr lang="en-US" altLang="zh-CN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mathematical</a:t>
            </a:r>
            <a:r>
              <a:rPr lang="zh-CN" altLang="en-US" dirty="0"/>
              <a:t> </a:t>
            </a:r>
            <a:r>
              <a:rPr lang="en-US" altLang="zh-CN" dirty="0"/>
              <a:t>libraries,</a:t>
            </a:r>
            <a:r>
              <a:rPr lang="zh-CN" altLang="en-US" dirty="0"/>
              <a:t> </a:t>
            </a:r>
            <a:r>
              <a:rPr lang="en-US" altLang="zh-CN" dirty="0"/>
              <a:t>crypto</a:t>
            </a:r>
            <a:r>
              <a:rPr lang="zh-CN" altLang="en-US" dirty="0"/>
              <a:t> </a:t>
            </a:r>
            <a:r>
              <a:rPr lang="en-US" altLang="zh-CN" dirty="0"/>
              <a:t>libraries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D226-50BB-864D-BC65-E0AA4466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6E61-6535-8349-9BE6-5E2418E2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524C-DD81-7240-B9AD-8286DC5B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Old-fashioned Solution: Static 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47800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990000"/>
                </a:solidFill>
              </a:rPr>
              <a:t>Static libraries </a:t>
            </a:r>
            <a:r>
              <a:rPr lang="en-GB" dirty="0"/>
              <a:t>(.</a:t>
            </a:r>
            <a:r>
              <a:rPr lang="en-GB" dirty="0">
                <a:latin typeface="Courier New" pitchFamily="49" charset="0"/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000004"/>
                </a:solidFill>
              </a:rPr>
              <a:t>archive files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Concatenate related relocatable object files into a single file with an index (called an </a:t>
            </a:r>
            <a:r>
              <a:rPr lang="en-GB" i="1" dirty="0"/>
              <a:t>archive</a:t>
            </a:r>
            <a:r>
              <a:rPr lang="en-GB" dirty="0"/>
              <a:t>)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 dirty="0"/>
              <a:t>Linker</a:t>
            </a:r>
            <a:r>
              <a:rPr lang="zh-CN" altLang="en-US" dirty="0"/>
              <a:t> </a:t>
            </a:r>
            <a:r>
              <a:rPr lang="en-GB" dirty="0"/>
              <a:t>tries to resolve unresolved external references by looking for the symbols in one or more archives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archive member file resolves reference, link it  into the executable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162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4861719" y="3876953"/>
            <a:ext cx="3695685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$</a:t>
            </a:r>
            <a:r>
              <a:rPr lang="zh-CN" altLang="en-US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 err="1">
                <a:latin typeface="Calibri" pitchFamily="34" charset="0"/>
              </a:rPr>
              <a:t>Archiver</a:t>
            </a:r>
            <a:r>
              <a:rPr lang="en-GB" sz="2000" kern="0" dirty="0"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 dirty="0">
                <a:latin typeface="Calibri" pitchFamily="34" charset="0"/>
              </a:rPr>
              <a:t>Recompile function that changes and replace .o file in archive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57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8605826" cy="583043"/>
          </a:xfrm>
        </p:spPr>
        <p:txBody>
          <a:bodyPr>
            <a:normAutofit fontScale="90000"/>
          </a:bodyPr>
          <a:lstStyle/>
          <a:p>
            <a:r>
              <a:rPr lang="en-US" dirty="0"/>
              <a:t>Linking with Static Libraries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6694" y="2020989"/>
            <a:ext cx="3517106" cy="354161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vector.h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{3, 4};</a:t>
            </a: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(x, y, z, 2);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"z = [%d %d]\n”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   z[0], z[1]);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04184" y="5257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69138" y="1817132"/>
            <a:ext cx="4441462" cy="181806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    z[i] = x[i] +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69138" y="3774995"/>
            <a:ext cx="4441462" cy="206428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multvec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C200FF"/>
                </a:solidFill>
                <a:latin typeface="Menlo-Regular"/>
              </a:rPr>
              <a:t>    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    z[i] = x[i] *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03940" y="5527595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342462" y="3341132"/>
            <a:ext cx="134433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5400000">
            <a:off x="6210300" y="-583168"/>
            <a:ext cx="381000" cy="4267200"/>
          </a:xfrm>
          <a:prstGeom prst="leftBrace">
            <a:avLst>
              <a:gd name="adj1" fmla="val 233773"/>
              <a:gd name="adj2" fmla="val 50261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914400"/>
            <a:ext cx="120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libvector.a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0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84162"/>
            <a:ext cx="8739187" cy="782638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519593" y="5518150"/>
            <a:ext cx="1012890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prog2c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648251" y="5378450"/>
            <a:ext cx="220974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6347379"/>
            <a:ext cx="2175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" pitchFamily="34" charset="0"/>
              </a:rPr>
              <a:t>“c” for “compile-time”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0" y="1066357"/>
            <a:ext cx="9067800" cy="484781"/>
          </a:xfrm>
          <a:prstGeom prst="rect">
            <a:avLst/>
          </a:prstGeom>
          <a:solidFill>
            <a:srgbClr val="E0E0E0"/>
          </a:solidFill>
          <a:ln w="9525">
            <a:solidFill>
              <a:srgbClr val="00000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200" b="0" kern="0" dirty="0" err="1">
                <a:latin typeface="Courier New" charset="0"/>
              </a:rPr>
              <a:t>linux</a:t>
            </a:r>
            <a:r>
              <a:rPr lang="en-US" sz="2200" b="0" kern="0" dirty="0">
                <a:latin typeface="Courier New" charset="0"/>
              </a:rPr>
              <a:t>&gt; </a:t>
            </a:r>
            <a:r>
              <a:rPr lang="en-US" sz="2200" b="0" i="1" kern="0" dirty="0" err="1">
                <a:latin typeface="Courier New" charset="0"/>
              </a:rPr>
              <a:t>gcc</a:t>
            </a:r>
            <a:r>
              <a:rPr lang="en-US" sz="2200" b="0" i="1" kern="0" dirty="0">
                <a:latin typeface="Courier New" charset="0"/>
              </a:rPr>
              <a:t> -</a:t>
            </a:r>
            <a:r>
              <a:rPr lang="en-US" sz="2200" b="0" i="1" kern="0" dirty="0" err="1">
                <a:latin typeface="Courier New" charset="0"/>
              </a:rPr>
              <a:t>Og</a:t>
            </a:r>
            <a:r>
              <a:rPr lang="en-US" sz="2200" b="0" i="1" kern="0" dirty="0">
                <a:latin typeface="Courier New" charset="0"/>
              </a:rPr>
              <a:t> </a:t>
            </a:r>
            <a:r>
              <a:rPr lang="mr-IN" sz="2200" i="1" kern="0" dirty="0">
                <a:latin typeface="Courier New" charset="0"/>
              </a:rPr>
              <a:t>–</a:t>
            </a:r>
            <a:r>
              <a:rPr lang="en-US" sz="2200" i="1" kern="0" dirty="0">
                <a:latin typeface="Courier New" charset="0"/>
              </a:rPr>
              <a:t>static </a:t>
            </a:r>
            <a:r>
              <a:rPr lang="en-US" sz="2200" b="0" i="1" kern="0" dirty="0">
                <a:latin typeface="Courier New" charset="0"/>
              </a:rPr>
              <a:t>-o prog2c main2.o </a:t>
            </a:r>
            <a:r>
              <a:rPr lang="en-US" sz="2200" b="0" i="1" kern="0" dirty="0" err="1">
                <a:latin typeface="Courier New" charset="0"/>
              </a:rPr>
              <a:t>libvector.a</a:t>
            </a:r>
            <a:endParaRPr lang="en-US" sz="2200" b="0" i="1" kern="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373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41338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Scan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files and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 each new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or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file, </a:t>
            </a:r>
            <a:r>
              <a:rPr lang="en-GB" i="1" dirty="0" err="1"/>
              <a:t>obj</a:t>
            </a:r>
            <a:r>
              <a:rPr lang="en-GB" dirty="0"/>
              <a:t>, is encountered, try to resolve each unresolved reference in the list against the symbols defined in </a:t>
            </a:r>
            <a:r>
              <a:rPr lang="en-GB" i="1" dirty="0"/>
              <a:t>obj</a:t>
            </a:r>
            <a:r>
              <a:rPr lang="en-GB" dirty="0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Problem: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4995736"/>
            <a:ext cx="6847044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: In function `main':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(.text+0x4): undefined reference to `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libfun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4020832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Modern Solution: Shared 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stored executables (every function needs </a:t>
            </a:r>
            <a:r>
              <a:rPr lang="en-GB" dirty="0" err="1"/>
              <a:t>libc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running executables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</a:t>
            </a:r>
            <a:r>
              <a:rPr lang="en-GB" dirty="0" err="1"/>
              <a:t>relink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0004"/>
                </a:solidFill>
              </a:rPr>
              <a:t>Modern solution: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7249033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Shared Libraries (cont.)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when executable is first loaded and run (load-time linking)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case for Linux, handled automatically by the dynamic linker (</a:t>
            </a:r>
            <a:r>
              <a:rPr lang="en-GB" b="1" dirty="0" err="1">
                <a:latin typeface="Courier New" pitchFamily="49" charset="0"/>
              </a:rPr>
              <a:t>ld-linux.so</a:t>
            </a:r>
            <a:r>
              <a:rPr lang="en-GB" dirty="0">
                <a:latin typeface="Courier New" pitchFamily="49" charset="0"/>
              </a:rPr>
              <a:t>)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usually dynamically linked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also occur after program has begun </a:t>
            </a:r>
            <a:br>
              <a:rPr lang="en-GB" dirty="0"/>
            </a:br>
            <a:r>
              <a:rPr lang="en-GB" dirty="0"/>
              <a:t>(run-time linking)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Linux, this is done by calls to the </a:t>
            </a:r>
            <a:r>
              <a:rPr lang="en-GB" b="1" dirty="0" err="1">
                <a:latin typeface="Courier New" pitchFamily="49" charset="0"/>
              </a:rPr>
              <a:t>dlopen</a:t>
            </a:r>
            <a:r>
              <a:rPr lang="en-GB" b="1" dirty="0">
                <a:latin typeface="Courier New" pitchFamily="49" charset="0"/>
              </a:rPr>
              <a:t>() </a:t>
            </a:r>
            <a:r>
              <a:rPr lang="en-GB" dirty="0"/>
              <a:t>interface</a:t>
            </a:r>
            <a:endParaRPr lang="en-GB" dirty="0">
              <a:latin typeface="Courier New" pitchFamily="49" charset="0"/>
            </a:endParaRP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Distributing software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High-performance web servers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Runtime library </a:t>
            </a:r>
            <a:r>
              <a:rPr lang="en-GB" dirty="0" err="1"/>
              <a:t>interpositioning</a:t>
            </a:r>
            <a:endParaRPr lang="en-GB" dirty="0"/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3742695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5983</TotalTime>
  <Words>946</Words>
  <Application>Microsoft Macintosh PowerPoint</Application>
  <PresentationFormat>On-screen Show (4:3)</PresentationFormat>
  <Paragraphs>176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Courier New</vt:lpstr>
      <vt:lpstr>Menlo-Regular</vt:lpstr>
      <vt:lpstr>Wingdings</vt:lpstr>
      <vt:lpstr>Wingdings 2</vt:lpstr>
      <vt:lpstr>Retrospect</vt:lpstr>
      <vt:lpstr>Compiling and Linking with Libraries</vt:lpstr>
      <vt:lpstr>Libraries</vt:lpstr>
      <vt:lpstr>Old-fashioned Solution: Static Libraries</vt:lpstr>
      <vt:lpstr>Creating Static Libraries</vt:lpstr>
      <vt:lpstr>Linking with Static Libraries</vt:lpstr>
      <vt:lpstr>Linking with Static Libraries</vt:lpstr>
      <vt:lpstr>Using Static Libraries</vt:lpstr>
      <vt:lpstr>Modern Solution: Shared Libraries</vt:lpstr>
      <vt:lpstr>Shared Libraries (cont.)</vt:lpstr>
      <vt:lpstr>Dynamic Linking</vt:lpstr>
      <vt:lpstr>In-class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371</cp:revision>
  <dcterms:created xsi:type="dcterms:W3CDTF">2016-01-21T20:46:53Z</dcterms:created>
  <dcterms:modified xsi:type="dcterms:W3CDTF">2019-02-22T14:41:55Z</dcterms:modified>
</cp:coreProperties>
</file>