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17"/>
  </p:notesMasterIdLst>
  <p:sldIdLst>
    <p:sldId id="256" r:id="rId2"/>
    <p:sldId id="264" r:id="rId3"/>
    <p:sldId id="258" r:id="rId4"/>
    <p:sldId id="262" r:id="rId5"/>
    <p:sldId id="281" r:id="rId6"/>
    <p:sldId id="318" r:id="rId7"/>
    <p:sldId id="278" r:id="rId8"/>
    <p:sldId id="339" r:id="rId9"/>
    <p:sldId id="314" r:id="rId10"/>
    <p:sldId id="967" r:id="rId11"/>
    <p:sldId id="968" r:id="rId12"/>
    <p:sldId id="976" r:id="rId13"/>
    <p:sldId id="1210" r:id="rId14"/>
    <p:sldId id="1211" r:id="rId15"/>
    <p:sldId id="121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333"/>
  </p:normalViewPr>
  <p:slideViewPr>
    <p:cSldViewPr snapToGrid="0">
      <p:cViewPr varScale="1">
        <p:scale>
          <a:sx n="118" d="100"/>
          <a:sy n="118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ED23049-560D-3E4B-BFEB-3F879DB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8795C42-9DAE-AD4B-80E1-82E8DEEA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34F8CB-7D03-4E46-9136-ACCEADFE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FFC5-336C-A347-A332-50960C85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C575C-66F4-934A-9382-BF5A6C6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641EC-CF54-6148-B705-9CD697E3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D8C2-C8DE-B843-AF8B-2052124C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66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5FA4-9F6B-7842-83C4-BDBA777A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08B8-7785-2B4C-9747-9CA38FEC0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4CF08-96E3-E943-8B20-E4CAF00BD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DF735-77AE-7849-AC36-76408B2C4D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1A166-FE02-1140-AC47-05518D7356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BADDA4-04A4-5C46-A334-94130DC8A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AB1ED-A67A-DE49-AEBA-1745E56D6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91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35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4"/>
            <a:ext cx="3703320" cy="4435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1248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509623"/>
            <a:ext cx="8798943" cy="47100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EAFD4-D977-044A-84B9-475FD356E4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  <p:sldLayoutId id="2147484643" r:id="rId12"/>
    <p:sldLayoutId id="2147484644" r:id="rId13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758952"/>
            <a:ext cx="8487296" cy="3566160"/>
          </a:xfrm>
        </p:spPr>
        <p:txBody>
          <a:bodyPr>
            <a:normAutofit/>
          </a:bodyPr>
          <a:lstStyle/>
          <a:p>
            <a:r>
              <a:rPr lang="en-US" dirty="0"/>
              <a:t>Mid-term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8F652-362B-9C40-A53B-A7532C17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16AC-C461-2245-8DD7-39A1069C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3120-0F0C-6446-8228-33EFD9AA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5836" indent="-342900" defTabSz="804672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Copying</a:t>
            </a:r>
            <a:r>
              <a:rPr lang="en-US" sz="2000" dirty="0"/>
              <a:t>:</a:t>
            </a:r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void*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memcpy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(void*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dest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void*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src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n)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copy n bytes of </a:t>
            </a:r>
            <a:r>
              <a:rPr lang="en-US" dirty="0" err="1"/>
              <a:t>src</a:t>
            </a:r>
            <a:r>
              <a:rPr lang="en-US" dirty="0"/>
              <a:t> into </a:t>
            </a:r>
            <a:r>
              <a:rPr lang="en-US" dirty="0" err="1"/>
              <a:t>dest</a:t>
            </a:r>
            <a:r>
              <a:rPr lang="en-US" dirty="0"/>
              <a:t>, return </a:t>
            </a:r>
            <a:r>
              <a:rPr lang="en-US" dirty="0" err="1"/>
              <a:t>dest</a:t>
            </a:r>
            <a:endParaRPr lang="en-US" dirty="0"/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strcpy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dest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src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copy </a:t>
            </a:r>
            <a:r>
              <a:rPr lang="en-US" dirty="0" err="1"/>
              <a:t>src</a:t>
            </a:r>
            <a:r>
              <a:rPr lang="en-US" dirty="0"/>
              <a:t> string into </a:t>
            </a:r>
            <a:r>
              <a:rPr lang="en-US" dirty="0" err="1"/>
              <a:t>dest</a:t>
            </a:r>
            <a:r>
              <a:rPr lang="en-US" dirty="0"/>
              <a:t>, return </a:t>
            </a:r>
            <a:r>
              <a:rPr lang="en-US" dirty="0" err="1"/>
              <a:t>dest</a:t>
            </a:r>
            <a:r>
              <a:rPr lang="zh-CN" altLang="en-US" dirty="0"/>
              <a:t> </a:t>
            </a:r>
            <a:r>
              <a:rPr lang="en-US" altLang="zh-CN" dirty="0"/>
              <a:t>(stop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encountering</a:t>
            </a:r>
            <a:r>
              <a:rPr lang="zh-CN" altLang="en-US" dirty="0"/>
              <a:t> </a:t>
            </a:r>
            <a:r>
              <a:rPr lang="en-US" altLang="zh-CN" dirty="0"/>
              <a:t>‘\0’)</a:t>
            </a:r>
            <a:endParaRPr lang="en-US" dirty="0"/>
          </a:p>
          <a:p>
            <a:pPr marL="465836" indent="-342900" defTabSz="804672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Concatenation</a:t>
            </a:r>
            <a:r>
              <a:rPr lang="en-US" sz="2000" dirty="0"/>
              <a:t>: </a:t>
            </a:r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char 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strcat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(char 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dest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src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);</a:t>
            </a: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append copy of </a:t>
            </a:r>
            <a:r>
              <a:rPr lang="en-US" dirty="0" err="1"/>
              <a:t>src</a:t>
            </a:r>
            <a:r>
              <a:rPr lang="en-US" dirty="0"/>
              <a:t> to end of </a:t>
            </a:r>
            <a:r>
              <a:rPr lang="en-US" dirty="0" err="1"/>
              <a:t>dest</a:t>
            </a:r>
            <a:r>
              <a:rPr lang="en-US" dirty="0"/>
              <a:t>, return </a:t>
            </a:r>
            <a:r>
              <a:rPr lang="en-US" dirty="0" err="1"/>
              <a:t>dest</a:t>
            </a:r>
            <a:r>
              <a:rPr lang="zh-CN" altLang="en-US" dirty="0"/>
              <a:t> </a:t>
            </a:r>
            <a:r>
              <a:rPr lang="en-US" altLang="zh-CN" dirty="0"/>
              <a:t>(‘\0’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dest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overwritten)</a:t>
            </a:r>
            <a:endParaRPr lang="en-US" dirty="0"/>
          </a:p>
          <a:p>
            <a:pPr marL="465836" indent="-342900" defTabSz="804672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Comparison</a:t>
            </a:r>
            <a:r>
              <a:rPr lang="en-US" sz="2000" dirty="0"/>
              <a:t>: </a:t>
            </a:r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strcmp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(char * str1, char * str2)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  <a:ea typeface="Courier New"/>
              <a:cs typeface="Courier New"/>
              <a:sym typeface="Courier New"/>
            </a:endParaRP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compare str1, str2 by character (based on ASCII value of each character, then string length), return comparison result</a:t>
            </a:r>
          </a:p>
          <a:p>
            <a:pPr marL="1187959" lvl="3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str1 &lt; str2: -1 </a:t>
            </a:r>
          </a:p>
          <a:p>
            <a:pPr marL="1187959" lvl="3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str1 == str2: 0</a:t>
            </a:r>
          </a:p>
          <a:p>
            <a:pPr marL="1187959" lvl="3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str1 &gt; str2: 1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343-69CC-5945-BD89-0B83D119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76F0-A2F2-1145-8962-70210C5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FB3F-8C0A-2448-A704-E841058B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6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2B61-63FE-4348-AD56-E72D4F9E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D95E-12CC-AF47-B98D-F979923D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17524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that transforms computer code written in one programming language (the source language) into another programming language (the target language).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CS392,</a:t>
            </a:r>
            <a:r>
              <a:rPr lang="zh-CN" altLang="en-US" dirty="0"/>
              <a:t> </a:t>
            </a:r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D226-50BB-864D-BC65-E0AA4466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E61-6535-8349-9BE6-5E2418E2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524C-DD81-7240-B9AD-8286DC5B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49A47-2EF2-6C49-B3CE-3D631E60D5C0}"/>
              </a:ext>
            </a:extLst>
          </p:cNvPr>
          <p:cNvSpPr txBox="1"/>
          <p:nvPr/>
        </p:nvSpPr>
        <p:spPr>
          <a:xfrm>
            <a:off x="262244" y="3429000"/>
            <a:ext cx="374904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dirty="0"/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(“Hello</a:t>
            </a:r>
            <a:r>
              <a:rPr lang="zh-CN" altLang="en-US" dirty="0"/>
              <a:t> </a:t>
            </a:r>
            <a:r>
              <a:rPr lang="en-US" altLang="zh-CN" dirty="0"/>
              <a:t>World\n”);</a:t>
            </a:r>
            <a:r>
              <a:rPr lang="zh-CN" altLang="en-US" dirty="0"/>
              <a:t> </a:t>
            </a:r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	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</a:p>
          <a:p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946F6-AE44-9840-8D46-EE9C54AA2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87" y="3871104"/>
            <a:ext cx="4840185" cy="1488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E0E893-E1B1-0A4F-A793-1899592473A4}"/>
              </a:ext>
            </a:extLst>
          </p:cNvPr>
          <p:cNvSpPr txBox="1"/>
          <p:nvPr/>
        </p:nvSpPr>
        <p:spPr>
          <a:xfrm>
            <a:off x="1324027" y="5737324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4D407-90F9-2049-BFF7-93F7BAB93A85}"/>
              </a:ext>
            </a:extLst>
          </p:cNvPr>
          <p:cNvSpPr txBox="1"/>
          <p:nvPr/>
        </p:nvSpPr>
        <p:spPr>
          <a:xfrm>
            <a:off x="5832766" y="5737324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71E6-752A-1749-8141-FA9C339F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36" y="300024"/>
            <a:ext cx="8726482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Linking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C50D-5910-5A4A-B172-A023E25D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8617-82EC-1B44-A5E3-F13B960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A70F-F8F1-2D46-8484-C02C33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59F080-4C6A-604E-8016-C3C08464C4D0}"/>
              </a:ext>
            </a:extLst>
          </p:cNvPr>
          <p:cNvGrpSpPr/>
          <p:nvPr/>
        </p:nvGrpSpPr>
        <p:grpSpPr>
          <a:xfrm>
            <a:off x="1162378" y="1735347"/>
            <a:ext cx="7317084" cy="3816943"/>
            <a:chOff x="1828800" y="2667000"/>
            <a:chExt cx="7317084" cy="3816943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C67FF85C-4A88-BA46-B9A4-B36DD55DF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0400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51FF66A-B205-5344-AB01-B4F6EFDB0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097463"/>
              <a:ext cx="2971800" cy="366767"/>
            </a:xfrm>
            <a:prstGeom prst="rect">
              <a:avLst/>
            </a:prstGeom>
            <a:solidFill>
              <a:srgbClr val="DEDFF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Calibri"/>
                  <a:cs typeface="Calibri"/>
                </a:rPr>
                <a:t>Linker (ld)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A38B08B4-DA47-614A-9043-CE1E6BD80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409950"/>
              <a:ext cx="1752600" cy="666750"/>
            </a:xfrm>
            <a:prstGeom prst="rect">
              <a:avLst/>
            </a:prstGeom>
            <a:solidFill>
              <a:srgbClr val="DEDFF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Translators</a:t>
              </a:r>
            </a:p>
            <a:p>
              <a:pPr algn="ctr"/>
              <a:r>
                <a:rPr lang="en-US" sz="1800" dirty="0">
                  <a:latin typeface="Calibri"/>
                  <a:cs typeface="Calibri"/>
                </a:rPr>
                <a:t>(</a:t>
              </a:r>
              <a:r>
                <a:rPr lang="en-US" sz="1800" dirty="0" err="1">
                  <a:latin typeface="Calibri"/>
                  <a:cs typeface="Calibri"/>
                </a:rPr>
                <a:t>cpp</a:t>
              </a:r>
              <a:r>
                <a:rPr lang="en-US" sz="1800" dirty="0">
                  <a:latin typeface="Calibri"/>
                  <a:cs typeface="Calibri"/>
                </a:rPr>
                <a:t>, cc1, as)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522952D3-FCEA-0D48-9C0D-D6A83D1EF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667000"/>
              <a:ext cx="101579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ourier New"/>
                  <a:cs typeface="Courier New"/>
                </a:rPr>
                <a:t>main.c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D722BCDE-2216-334A-B21D-0F85F4ED5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538" y="4343400"/>
              <a:ext cx="101579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urier New"/>
                  <a:cs typeface="Courier New"/>
                </a:rPr>
                <a:t>main.o</a:t>
              </a: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93D2476F-E403-274E-BDB9-F9D758A5A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409950"/>
              <a:ext cx="1797050" cy="666750"/>
            </a:xfrm>
            <a:prstGeom prst="rect">
              <a:avLst/>
            </a:prstGeom>
            <a:solidFill>
              <a:srgbClr val="DEDFF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Translators</a:t>
              </a:r>
            </a:p>
            <a:p>
              <a:pPr algn="ctr"/>
              <a:r>
                <a:rPr lang="en-US" sz="1800" dirty="0">
                  <a:latin typeface="Calibri"/>
                  <a:cs typeface="Calibri"/>
                </a:rPr>
                <a:t>(</a:t>
              </a:r>
              <a:r>
                <a:rPr lang="en-US" sz="1800" dirty="0" err="1">
                  <a:latin typeface="Calibri"/>
                  <a:cs typeface="Calibri"/>
                </a:rPr>
                <a:t>cpp</a:t>
              </a:r>
              <a:r>
                <a:rPr lang="en-US" sz="1800" dirty="0">
                  <a:latin typeface="Calibri"/>
                  <a:cs typeface="Calibri"/>
                </a:rPr>
                <a:t>, cc1, as)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63971D59-8E5E-EF44-8E7A-5FF8D931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667000"/>
              <a:ext cx="87727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ourier New"/>
                  <a:cs typeface="Courier New"/>
                </a:rPr>
                <a:t>sum.c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47562D2A-9B39-F349-B26C-01646A571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300" y="4343400"/>
              <a:ext cx="87727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 err="1">
                  <a:latin typeface="Courier New"/>
                  <a:cs typeface="Courier New"/>
                </a:rPr>
                <a:t>sum.o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B699E8F1-4BC3-AF4B-8BBC-3CCE33BF4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789613"/>
              <a:ext cx="73875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ourier New"/>
                  <a:cs typeface="Courier New"/>
                </a:rPr>
                <a:t>prog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52FA07FD-B333-874A-A8A1-F770E2144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313" y="30400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0CC72FFD-2EBA-EE46-A5C0-DE0B30636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1068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6713E353-64F5-AA49-ACB5-501C2B8FD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313" y="41068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22642A70-98E5-0843-A075-CD44B4122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313" y="47164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941A6C0F-FD06-8D42-8A52-95F0BE8C6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175" y="5489575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4A351E42-9F3F-F04F-8DE2-378D95AF2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7164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9CFB730C-67C3-D048-904F-D58FF4AF1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534" y="2667000"/>
              <a:ext cx="132114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Source files</a:t>
              </a: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8909B5F6-DCF0-6649-95B1-E21EABB3A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534" y="3998525"/>
              <a:ext cx="2291205" cy="923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Separately compiled</a:t>
              </a:r>
            </a:p>
            <a:p>
              <a:r>
                <a:rPr lang="en-US" sz="1800" i="1" u="sng" dirty="0">
                  <a:solidFill>
                    <a:srgbClr val="C00000"/>
                  </a:solidFill>
                  <a:latin typeface="Calibri"/>
                  <a:cs typeface="Calibri"/>
                </a:rPr>
                <a:t>relocatable</a:t>
              </a:r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 object files</a:t>
              </a:r>
            </a:p>
            <a:p>
              <a:r>
                <a:rPr lang="en-US" altLang="zh-CN" i="1" dirty="0">
                  <a:solidFill>
                    <a:srgbClr val="C00000"/>
                  </a:solidFill>
                  <a:latin typeface="Calibri"/>
                  <a:cs typeface="Calibri"/>
                </a:rPr>
                <a:t>(</a:t>
              </a:r>
              <a:r>
                <a:rPr lang="en-US" altLang="zh-CN" i="1" dirty="0" err="1">
                  <a:solidFill>
                    <a:srgbClr val="C00000"/>
                  </a:solidFill>
                  <a:latin typeface="Calibri"/>
                  <a:cs typeface="Calibri"/>
                </a:rPr>
                <a:t>gcc</a:t>
              </a:r>
              <a:r>
                <a:rPr lang="zh-CN" alt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lang="en-US" altLang="zh-CN" i="1" dirty="0">
                  <a:solidFill>
                    <a:srgbClr val="C00000"/>
                  </a:solidFill>
                  <a:latin typeface="Calibri"/>
                  <a:cs typeface="Calibri"/>
                </a:rPr>
                <a:t>–c</a:t>
              </a:r>
              <a:r>
                <a:rPr lang="zh-CN" alt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lang="en-US" altLang="zh-CN" i="1" dirty="0" err="1">
                  <a:solidFill>
                    <a:srgbClr val="C00000"/>
                  </a:solidFill>
                  <a:latin typeface="Calibri"/>
                  <a:cs typeface="Calibri"/>
                </a:rPr>
                <a:t>file.c</a:t>
              </a:r>
              <a:r>
                <a:rPr lang="zh-CN" alt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lang="en-US" altLang="zh-CN" i="1" dirty="0">
                  <a:solidFill>
                    <a:srgbClr val="C00000"/>
                  </a:solidFill>
                  <a:latin typeface="Calibri"/>
                  <a:cs typeface="Calibri"/>
                </a:rPr>
                <a:t>–o</a:t>
              </a:r>
              <a:r>
                <a:rPr lang="zh-CN" alt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lang="en-US" altLang="zh-CN" i="1" dirty="0" err="1">
                  <a:solidFill>
                    <a:srgbClr val="C00000"/>
                  </a:solidFill>
                  <a:latin typeface="Calibri"/>
                  <a:cs typeface="Calibri"/>
                </a:rPr>
                <a:t>file.o</a:t>
              </a:r>
              <a:r>
                <a:rPr lang="en-US" altLang="zh-CN" i="1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1800" i="1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19F9B3EF-EB23-084C-A145-450EAA341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276" y="5560613"/>
              <a:ext cx="4077608" cy="923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Fully linked </a:t>
              </a:r>
              <a:r>
                <a:rPr lang="en-US" sz="1800" i="1" u="sng" dirty="0">
                  <a:solidFill>
                    <a:srgbClr val="C00000"/>
                  </a:solidFill>
                  <a:latin typeface="Calibri"/>
                  <a:cs typeface="Calibri"/>
                </a:rPr>
                <a:t>executable</a:t>
              </a:r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 object file</a:t>
              </a:r>
            </a:p>
            <a:p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(contains code and data for all functions</a:t>
              </a:r>
            </a:p>
            <a:p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defined in </a:t>
              </a:r>
              <a:r>
                <a:rPr lang="en-US" sz="1800" i="1" dirty="0" err="1">
                  <a:solidFill>
                    <a:srgbClr val="C00000"/>
                  </a:solidFill>
                  <a:latin typeface="Courier New"/>
                  <a:cs typeface="Courier New"/>
                </a:rPr>
                <a:t>main.c</a:t>
              </a:r>
              <a:r>
                <a:rPr lang="en-US" sz="1800" i="1" dirty="0">
                  <a:solidFill>
                    <a:srgbClr val="C0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and</a:t>
              </a:r>
              <a:r>
                <a:rPr lang="en-US" sz="1800" i="1" dirty="0">
                  <a:solidFill>
                    <a:srgbClr val="C0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i="1" dirty="0" err="1">
                  <a:solidFill>
                    <a:srgbClr val="C00000"/>
                  </a:solidFill>
                  <a:latin typeface="Courier New"/>
                  <a:cs typeface="Courier New"/>
                </a:rPr>
                <a:t>sum.c</a:t>
              </a:r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61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</a:t>
            </a:r>
            <a:r>
              <a:rPr lang="en-GB" dirty="0" err="1"/>
              <a:t>Linkin</a:t>
            </a:r>
            <a:r>
              <a:rPr lang="en-US" altLang="zh-CN"/>
              <a:t>g</a:t>
            </a:r>
            <a:endParaRPr lang="en-GB" dirty="0"/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856505" y="3974825"/>
            <a:ext cx="79891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prog2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6" y="1047475"/>
            <a:ext cx="4090998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</a:t>
            </a:r>
            <a:r>
              <a:rPr lang="en-US" altLang="zh-CN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B4713346-06F1-F24D-BC38-8AEA72E9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330" y="3239161"/>
            <a:ext cx="2897245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–O0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-o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prog2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US" altLang="zh-CN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D3255592-2B7E-5C4E-922E-7F696A108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4878854"/>
            <a:ext cx="2897245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export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LD_LIBRARY_PATH=$PWD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B4515818-1A9B-C843-A484-955F5065A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5894949"/>
            <a:ext cx="2897245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./prog2</a:t>
            </a:r>
          </a:p>
        </p:txBody>
      </p:sp>
    </p:spTree>
    <p:extLst>
      <p:ext uri="{BB962C8B-B14F-4D97-AF65-F5344CB8AC3E}">
        <p14:creationId xmlns:p14="http://schemas.microsoft.com/office/powerpoint/2010/main" val="3551580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</a:t>
            </a:r>
            <a:r>
              <a:rPr lang="en-GB" dirty="0" err="1"/>
              <a:t>Linkin</a:t>
            </a:r>
            <a:r>
              <a:rPr lang="en-US" altLang="zh-CN"/>
              <a:t>g</a:t>
            </a:r>
            <a:endParaRPr lang="en-GB" dirty="0"/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856505" y="3974825"/>
            <a:ext cx="79891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prog2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6" y="1047475"/>
            <a:ext cx="4090998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</a:t>
            </a:r>
            <a:r>
              <a:rPr lang="en-US" altLang="zh-CN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B4713346-06F1-F24D-BC38-8AEA72E9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330" y="3239161"/>
            <a:ext cx="2897245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–O0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-o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prog2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US" altLang="zh-CN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D3255592-2B7E-5C4E-922E-7F696A108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4878854"/>
            <a:ext cx="2897245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export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LD_LIBRARY_PATH=$PWD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B4515818-1A9B-C843-A484-955F5065A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5894949"/>
            <a:ext cx="2897245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./prog2</a:t>
            </a:r>
          </a:p>
        </p:txBody>
      </p:sp>
    </p:spTree>
    <p:extLst>
      <p:ext uri="{BB962C8B-B14F-4D97-AF65-F5344CB8AC3E}">
        <p14:creationId xmlns:p14="http://schemas.microsoft.com/office/powerpoint/2010/main" val="166868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1D70B36-1BB8-B248-97CE-95C3D3627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DDDDDD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en-US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Sample makefile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A1E21DFC-666F-EE47-8051-D433846E87D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914400"/>
            <a:ext cx="8915400" cy="5791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u="sng"/>
              <a:t>Makefiles main element is called a </a:t>
            </a:r>
            <a:r>
              <a:rPr lang="en-US" altLang="en-US" sz="2400" i="1" u="sng"/>
              <a:t>rule</a:t>
            </a:r>
            <a:r>
              <a:rPr lang="en-US" altLang="en-US" sz="2400" u="sng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u="sng"/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my_prog : eval.o main.o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g++ -o my_prog eval.o main.o 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eval.o : eval.c eval.h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g++ -c eval.c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main.o : main.c eval.h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g++ -c main.c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_________________________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# -o to specify executable file 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# -c to compile only (no linking)</a:t>
            </a:r>
          </a:p>
        </p:txBody>
      </p:sp>
      <p:sp>
        <p:nvSpPr>
          <p:cNvPr id="21507" name="Text Box 5">
            <a:extLst>
              <a:ext uri="{FF2B5EF4-FFF2-40B4-BE49-F238E27FC236}">
                <a16:creationId xmlns:a16="http://schemas.microsoft.com/office/drawing/2014/main" id="{AFCC7B2F-907B-0443-9810-6FDFEFF71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7772400" cy="1143000"/>
          </a:xfrm>
          <a:prstGeom prst="rect">
            <a:avLst/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target : dependencies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TAB</a:t>
            </a:r>
            <a:r>
              <a:rPr lang="en-US" altLang="en-US" sz="2400">
                <a:latin typeface="Courier New" panose="02070309020205020404" pitchFamily="49" charset="0"/>
              </a:rPr>
              <a:t> 	commands			#shell commands</a:t>
            </a:r>
          </a:p>
        </p:txBody>
      </p:sp>
    </p:spTree>
    <p:extLst>
      <p:ext uri="{BB962C8B-B14F-4D97-AF65-F5344CB8AC3E}">
        <p14:creationId xmlns:p14="http://schemas.microsoft.com/office/powerpoint/2010/main" val="60125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Programming all kind of computer systems but…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Most commonly refers to programming the operating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Viewed more broadly and OS includes applications, shells, libraries, utilities, and the kernel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0" descr="\\172.16.2.26\Art\OUTPUT\PTG\STEVENS-RAGO\Ch01\Stevens_fig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076" y="4113602"/>
            <a:ext cx="2780264" cy="246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A0EEFC-E596-C444-9856-D5E8D4035035}"/>
              </a:ext>
            </a:extLst>
          </p:cNvPr>
          <p:cNvSpPr/>
          <p:nvPr/>
        </p:nvSpPr>
        <p:spPr>
          <a:xfrm>
            <a:off x="1" y="3657729"/>
            <a:ext cx="7007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No kernel-level programming in this course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A lot of programming using the kernel’s APIs on Linux, a UNIX-type OS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We code in C language</a:t>
            </a:r>
          </a:p>
        </p:txBody>
      </p:sp>
    </p:spTree>
    <p:extLst>
      <p:ext uri="{BB962C8B-B14F-4D97-AF65-F5344CB8AC3E}">
        <p14:creationId xmlns:p14="http://schemas.microsoft.com/office/powerpoint/2010/main" val="276928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is a procedural language</a:t>
            </a:r>
          </a:p>
          <a:p>
            <a:pPr lvl="1"/>
            <a:r>
              <a:rPr lang="en-US" dirty="0"/>
              <a:t>You build your algorithms and programs around procedures/functions and functionalities </a:t>
            </a:r>
          </a:p>
          <a:p>
            <a:pPr lvl="1"/>
            <a:r>
              <a:rPr lang="en-US" dirty="0"/>
              <a:t>Data are organized using structures instead of objects</a:t>
            </a:r>
          </a:p>
          <a:p>
            <a:r>
              <a:rPr lang="en-US" dirty="0"/>
              <a:t>Memory management is (even more) the job of the programmer</a:t>
            </a:r>
          </a:p>
          <a:p>
            <a:pPr lvl="1"/>
            <a:r>
              <a:rPr lang="en-US" dirty="0"/>
              <a:t>With great power comes great responsibility</a:t>
            </a:r>
          </a:p>
          <a:p>
            <a:pPr lvl="1"/>
            <a:r>
              <a:rPr lang="en-US" dirty="0"/>
              <a:t>No </a:t>
            </a:r>
            <a:r>
              <a:rPr lang="en-US" i="1" dirty="0">
                <a:solidFill>
                  <a:srgbClr val="FF0000"/>
                </a:solidFill>
              </a:rPr>
              <a:t>new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i="1" dirty="0"/>
              <a:t> </a:t>
            </a:r>
            <a:r>
              <a:rPr lang="en-US" dirty="0"/>
              <a:t>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5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– integer</a:t>
            </a:r>
          </a:p>
          <a:p>
            <a:r>
              <a:rPr lang="en-US" dirty="0"/>
              <a:t>float – floating point number</a:t>
            </a:r>
          </a:p>
          <a:p>
            <a:r>
              <a:rPr lang="en-US" dirty="0"/>
              <a:t>char -- character - a single byte (it is actually a number)</a:t>
            </a:r>
          </a:p>
          <a:p>
            <a:r>
              <a:rPr lang="en-US" dirty="0"/>
              <a:t>short -- short integer</a:t>
            </a:r>
          </a:p>
          <a:p>
            <a:r>
              <a:rPr lang="en-US" dirty="0"/>
              <a:t>long -- long integer</a:t>
            </a:r>
          </a:p>
          <a:p>
            <a:r>
              <a:rPr lang="en-US" dirty="0"/>
              <a:t>double -- double-precision floating point</a:t>
            </a:r>
          </a:p>
          <a:p>
            <a:r>
              <a:rPr lang="en-US" dirty="0">
                <a:solidFill>
                  <a:schemeClr val="accent5"/>
                </a:solidFill>
              </a:rPr>
              <a:t>Types can also by unsigned!</a:t>
            </a:r>
          </a:p>
          <a:p>
            <a:r>
              <a:rPr lang="en-US" dirty="0">
                <a:solidFill>
                  <a:srgbClr val="FF0000"/>
                </a:solidFill>
              </a:rPr>
              <a:t>No bool type!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67737"/>
            <a:ext cx="3617103" cy="365125"/>
          </a:xfrm>
        </p:spPr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4255" y="3608835"/>
            <a:ext cx="4060767" cy="10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int</a:t>
            </a:r>
            <a:r>
              <a:rPr lang="en-US" dirty="0"/>
              <a:t> a[10];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type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name[size1]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char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b[10][100];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struct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my_struct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c[10][100][1000];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4A2D45-6169-8949-874F-DDD9470F3ADA}"/>
              </a:ext>
            </a:extLst>
          </p:cNvPr>
          <p:cNvSpPr txBox="1">
            <a:spLocks/>
          </p:cNvSpPr>
          <p:nvPr/>
        </p:nvSpPr>
        <p:spPr>
          <a:xfrm>
            <a:off x="395550" y="1756992"/>
            <a:ext cx="8798943" cy="47100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An array is a collection of data items, all of the same type, accessed using a common name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can</a:t>
            </a:r>
            <a:r>
              <a:rPr lang="zh-CN" alt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be</a:t>
            </a:r>
            <a:r>
              <a:rPr lang="zh-CN" alt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multi-dimensional</a:t>
            </a:r>
          </a:p>
        </p:txBody>
      </p:sp>
    </p:spTree>
    <p:extLst>
      <p:ext uri="{BB962C8B-B14F-4D97-AF65-F5344CB8AC3E}">
        <p14:creationId xmlns:p14="http://schemas.microsoft.com/office/powerpoint/2010/main" val="336458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 strings</a:t>
            </a:r>
          </a:p>
          <a:p>
            <a:pPr lvl="1"/>
            <a:r>
              <a:rPr lang="en-US" dirty="0"/>
              <a:t>Arrays of characters terminated by the null character ‘\0’</a:t>
            </a:r>
          </a:p>
          <a:p>
            <a:pPr lvl="2"/>
            <a:r>
              <a:rPr lang="en-US" dirty="0"/>
              <a:t>Also called null-terminated strings</a:t>
            </a:r>
          </a:p>
          <a:p>
            <a:r>
              <a:rPr lang="en-US" dirty="0"/>
              <a:t>Examples: </a:t>
            </a:r>
          </a:p>
          <a:p>
            <a:r>
              <a:rPr lang="en-US" b="1" dirty="0"/>
              <a:t>char </a:t>
            </a:r>
            <a:r>
              <a:rPr lang="en-US" b="1" dirty="0" err="1"/>
              <a:t>str</a:t>
            </a:r>
            <a:r>
              <a:rPr lang="en-US" b="1" dirty="0"/>
              <a:t>[10];</a:t>
            </a:r>
          </a:p>
          <a:p>
            <a:r>
              <a:rPr lang="en-US" dirty="0"/>
              <a:t>A string that fits 9 characters + the terminating null character</a:t>
            </a:r>
          </a:p>
          <a:p>
            <a:r>
              <a:rPr lang="en-US" b="1" dirty="0"/>
              <a:t>char </a:t>
            </a:r>
            <a:r>
              <a:rPr lang="en-US" b="1" dirty="0" err="1"/>
              <a:t>str</a:t>
            </a:r>
            <a:r>
              <a:rPr lang="en-US" b="1" dirty="0"/>
              <a:t>[] = “Hello, world!”</a:t>
            </a:r>
          </a:p>
          <a:p>
            <a:r>
              <a:rPr lang="en-US" dirty="0" err="1"/>
              <a:t>str</a:t>
            </a:r>
            <a:r>
              <a:rPr lang="en-US" dirty="0"/>
              <a:t> is automatically allocated to hold the string + the terminating null character</a:t>
            </a:r>
          </a:p>
          <a:p>
            <a:r>
              <a:rPr lang="en-US" b="1" dirty="0"/>
              <a:t>char *</a:t>
            </a:r>
            <a:r>
              <a:rPr lang="en-US" b="1" dirty="0" err="1"/>
              <a:t>str</a:t>
            </a:r>
            <a:r>
              <a:rPr lang="en-US" b="1" dirty="0"/>
              <a:t> = “Hello, world!”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constant</a:t>
            </a:r>
            <a:r>
              <a:rPr lang="en-US" dirty="0"/>
              <a:t> string is created and </a:t>
            </a:r>
            <a:r>
              <a:rPr lang="en-US" dirty="0" err="1"/>
              <a:t>str</a:t>
            </a:r>
            <a:r>
              <a:rPr lang="en-US" dirty="0"/>
              <a:t> points to its beginning</a:t>
            </a:r>
          </a:p>
          <a:p>
            <a:pPr lvl="1"/>
            <a:r>
              <a:rPr lang="en-US" dirty="0"/>
              <a:t>It cannot be updated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5422" y="5020003"/>
            <a:ext cx="4208667" cy="78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78805" y="5020003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&amp;a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1431" y="5802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7767" y="5813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47353" y="5813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2379" y="579303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29562" y="5019886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080319" y="5019886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17702" y="5027098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rved Down Arrow 16"/>
          <p:cNvSpPr/>
          <p:nvPr/>
        </p:nvSpPr>
        <p:spPr>
          <a:xfrm>
            <a:off x="1382852" y="4770552"/>
            <a:ext cx="545100" cy="38559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72529" y="1509623"/>
            <a:ext cx="8798943" cy="31644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Pointer types store an address of memory</a:t>
            </a:r>
          </a:p>
          <a:p>
            <a:pPr lvl="1"/>
            <a:r>
              <a:rPr lang="en-US" dirty="0"/>
              <a:t>(Usually) an </a:t>
            </a:r>
            <a:r>
              <a:rPr lang="en-US" i="1" dirty="0"/>
              <a:t>unsigned</a:t>
            </a:r>
            <a:r>
              <a:rPr lang="en-US" dirty="0"/>
              <a:t> </a:t>
            </a:r>
            <a:r>
              <a:rPr lang="en-US" i="1" dirty="0"/>
              <a:t>long</a:t>
            </a:r>
            <a:r>
              <a:rPr lang="en-US" dirty="0"/>
              <a:t> integer</a:t>
            </a:r>
          </a:p>
          <a:p>
            <a:r>
              <a:rPr lang="en-US" dirty="0"/>
              <a:t>When dereferenced (operator *) they return the contents of what they point to according to the pointer type</a:t>
            </a:r>
          </a:p>
          <a:p>
            <a:pPr lvl="1"/>
            <a:r>
              <a:rPr lang="en-US" dirty="0"/>
              <a:t>For example, an integer pointer returns an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883B2-4CFB-9A48-8631-A22B977518E8}"/>
              </a:ext>
            </a:extLst>
          </p:cNvPr>
          <p:cNvSpPr/>
          <p:nvPr/>
        </p:nvSpPr>
        <p:spPr>
          <a:xfrm>
            <a:off x="5618939" y="4634413"/>
            <a:ext cx="2963424" cy="116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int</a:t>
            </a:r>
            <a:r>
              <a:rPr lang="en-US" dirty="0"/>
              <a:t> a, b, c, *p;</a:t>
            </a:r>
          </a:p>
          <a:p>
            <a:r>
              <a:rPr lang="en-US" dirty="0"/>
              <a:t>a = 1;</a:t>
            </a:r>
          </a:p>
          <a:p>
            <a:r>
              <a:rPr lang="en-US" dirty="0"/>
              <a:t>p = &amp;a;</a:t>
            </a:r>
          </a:p>
          <a:p>
            <a:r>
              <a:rPr lang="en-US" dirty="0"/>
              <a:t>*p = 2;</a:t>
            </a:r>
          </a:p>
        </p:txBody>
      </p:sp>
    </p:spTree>
    <p:extLst>
      <p:ext uri="{BB962C8B-B14F-4D97-AF65-F5344CB8AC3E}">
        <p14:creationId xmlns:p14="http://schemas.microsoft.com/office/powerpoint/2010/main" val="37225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18CC-601B-0A49-A151-04AD98E6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Allocation/Free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E23E-A6B5-5D47-9F42-CE266EC0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253677"/>
            <a:ext cx="8798943" cy="45117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void *malloc(</a:t>
            </a:r>
            <a:r>
              <a:rPr lang="en-US" b="1" dirty="0" err="1"/>
              <a:t>size_t</a:t>
            </a:r>
            <a:r>
              <a:rPr lang="en-US" dirty="0"/>
              <a:t> </a:t>
            </a:r>
            <a:r>
              <a:rPr lang="en-US" i="1" dirty="0"/>
              <a:t>size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 </a:t>
            </a:r>
            <a:r>
              <a:rPr lang="en-US" b="1" dirty="0"/>
              <a:t>malloc</a:t>
            </a:r>
            <a:r>
              <a:rPr lang="en-US" dirty="0"/>
              <a:t>() function allocates </a:t>
            </a:r>
            <a:r>
              <a:rPr lang="en-US" i="1" dirty="0"/>
              <a:t>size</a:t>
            </a:r>
            <a:r>
              <a:rPr lang="en-US" dirty="0"/>
              <a:t> bytes and returns a pointer to</a:t>
            </a:r>
            <a:r>
              <a:rPr lang="zh-CN" altLang="en-US" dirty="0"/>
              <a:t> </a:t>
            </a:r>
            <a:r>
              <a:rPr lang="en-US" dirty="0"/>
              <a:t>the allocated memory. </a:t>
            </a:r>
            <a:r>
              <a:rPr lang="en-US" i="1" dirty="0"/>
              <a:t>The memory is not initialized</a:t>
            </a:r>
            <a:r>
              <a:rPr lang="en-US" dirty="0"/>
              <a:t>. If </a:t>
            </a:r>
            <a:r>
              <a:rPr lang="en-US" i="1" dirty="0"/>
              <a:t>size</a:t>
            </a:r>
            <a:r>
              <a:rPr lang="en-US" dirty="0"/>
              <a:t> is 0,</a:t>
            </a:r>
            <a:r>
              <a:rPr lang="zh-CN" altLang="en-US" dirty="0"/>
              <a:t> </a:t>
            </a:r>
            <a:r>
              <a:rPr lang="en-US" dirty="0"/>
              <a:t>then </a:t>
            </a:r>
            <a:r>
              <a:rPr lang="en-US" b="1" dirty="0"/>
              <a:t>malloc</a:t>
            </a:r>
            <a:r>
              <a:rPr lang="en-US" dirty="0"/>
              <a:t>() returns either NULL, or a unique pointer value that can</a:t>
            </a:r>
            <a:r>
              <a:rPr lang="zh-CN" altLang="en-US" dirty="0"/>
              <a:t> </a:t>
            </a:r>
            <a:r>
              <a:rPr lang="en-US" dirty="0"/>
              <a:t>later be successfully passed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deallocation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/>
              <a:t>void free(void</a:t>
            </a:r>
            <a:r>
              <a:rPr lang="en-US" dirty="0"/>
              <a:t> </a:t>
            </a:r>
            <a:r>
              <a:rPr lang="en-US" i="1" dirty="0"/>
              <a:t>*</a:t>
            </a:r>
            <a:r>
              <a:rPr lang="en-US" i="1" dirty="0" err="1"/>
              <a:t>ptr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free() function frees the memory space pointed to by </a:t>
            </a:r>
            <a:r>
              <a:rPr lang="en-US" dirty="0" err="1"/>
              <a:t>ptr</a:t>
            </a:r>
            <a:r>
              <a:rPr lang="en-US" dirty="0"/>
              <a:t>, which must have been returned by a previous call to malloc(), </a:t>
            </a:r>
            <a:r>
              <a:rPr lang="en-US" dirty="0" err="1"/>
              <a:t>calloc</a:t>
            </a:r>
            <a:r>
              <a:rPr lang="en-US" dirty="0"/>
              <a:t>() or </a:t>
            </a:r>
            <a:r>
              <a:rPr lang="en-US" dirty="0" err="1"/>
              <a:t>realloc</a:t>
            </a:r>
            <a:r>
              <a:rPr lang="en-US" dirty="0"/>
              <a:t>(). Otherwise, or if free(</a:t>
            </a:r>
            <a:r>
              <a:rPr lang="en-US" dirty="0" err="1"/>
              <a:t>ptr</a:t>
            </a:r>
            <a:r>
              <a:rPr lang="en-US" dirty="0"/>
              <a:t>) has already been called before, undefined behavior occurs. If </a:t>
            </a:r>
            <a:r>
              <a:rPr lang="en-US" dirty="0" err="1"/>
              <a:t>ptr</a:t>
            </a:r>
            <a:r>
              <a:rPr lang="en-US" dirty="0"/>
              <a:t> is NULL, no operation is performed.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EF38-EFC2-D549-9A46-3417D90A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6B02-7DDB-4D41-9619-D267504E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22071-4559-5A4D-8BCE-F35C79C6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7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2B61-63FE-4348-AD56-E72D4F9E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D95E-12CC-AF47-B98D-F979923D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17524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 library of standard functions that can be used by all C programs (and sometimes by programs in other languages).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By far the most widely used C library on Linux is the GNU C Library ⟨</a:t>
            </a:r>
            <a:r>
              <a:rPr lang="en-US" dirty="0">
                <a:hlinkClick r:id="rId2"/>
              </a:rPr>
              <a:t>http://www.gnu.org/software/libc/</a:t>
            </a:r>
            <a:r>
              <a:rPr lang="en-US" dirty="0"/>
              <a:t>⟩, often referred to as </a:t>
            </a:r>
            <a:r>
              <a:rPr lang="en-US" i="1" dirty="0" err="1"/>
              <a:t>glibc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D226-50BB-864D-BC65-E0AA4466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E61-6535-8349-9BE6-5E2418E2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524C-DD81-7240-B9AD-8286DC5B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49A47-2EF2-6C49-B3CE-3D631E60D5C0}"/>
              </a:ext>
            </a:extLst>
          </p:cNvPr>
          <p:cNvSpPr txBox="1"/>
          <p:nvPr/>
        </p:nvSpPr>
        <p:spPr>
          <a:xfrm>
            <a:off x="822960" y="3364302"/>
            <a:ext cx="7467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dirty="0"/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(“Hello</a:t>
            </a:r>
            <a:r>
              <a:rPr lang="zh-CN" altLang="en-US" dirty="0"/>
              <a:t> </a:t>
            </a:r>
            <a:r>
              <a:rPr lang="en-US" altLang="zh-CN" dirty="0"/>
              <a:t>World\n”);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//Where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printf</a:t>
            </a:r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	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</a:p>
          <a:p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01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10817</TotalTime>
  <Words>1088</Words>
  <Application>Microsoft Macintosh PowerPoint</Application>
  <PresentationFormat>全屏显示(4:3)</PresentationFormat>
  <Paragraphs>234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Times</vt:lpstr>
      <vt:lpstr>Wingdings</vt:lpstr>
      <vt:lpstr>Retrospect</vt:lpstr>
      <vt:lpstr>Mid-term Overview</vt:lpstr>
      <vt:lpstr>Systems Programming</vt:lpstr>
      <vt:lpstr>Linux C</vt:lpstr>
      <vt:lpstr>Primitive Types</vt:lpstr>
      <vt:lpstr>Arrays</vt:lpstr>
      <vt:lpstr>Strings in C Program</vt:lpstr>
      <vt:lpstr>Pointers</vt:lpstr>
      <vt:lpstr>Dynamic Memory Allocation/Free</vt:lpstr>
      <vt:lpstr>Standard C library</vt:lpstr>
      <vt:lpstr>String Operations</vt:lpstr>
      <vt:lpstr>Compiling</vt:lpstr>
      <vt:lpstr>Linking</vt:lpstr>
      <vt:lpstr>Dynamic Linking</vt:lpstr>
      <vt:lpstr>Dynamic Linking</vt:lpstr>
      <vt:lpstr>Sample makefile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323</cp:revision>
  <dcterms:created xsi:type="dcterms:W3CDTF">2016-01-21T20:46:53Z</dcterms:created>
  <dcterms:modified xsi:type="dcterms:W3CDTF">2019-03-06T06:22:59Z</dcterms:modified>
</cp:coreProperties>
</file>