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631" r:id="rId1"/>
  </p:sldMasterIdLst>
  <p:notesMasterIdLst>
    <p:notesMasterId r:id="rId15"/>
  </p:notesMasterIdLst>
  <p:sldIdLst>
    <p:sldId id="256" r:id="rId2"/>
    <p:sldId id="257" r:id="rId3"/>
    <p:sldId id="260" r:id="rId4"/>
    <p:sldId id="261" r:id="rId5"/>
    <p:sldId id="265" r:id="rId6"/>
    <p:sldId id="262" r:id="rId7"/>
    <p:sldId id="264" r:id="rId8"/>
    <p:sldId id="268" r:id="rId9"/>
    <p:sldId id="269" r:id="rId10"/>
    <p:sldId id="270" r:id="rId11"/>
    <p:sldId id="259" r:id="rId12"/>
    <p:sldId id="267" r:id="rId13"/>
    <p:sldId id="25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6" autoAdjust="0"/>
    <p:restoredTop sz="85784" autoAdjust="0"/>
  </p:normalViewPr>
  <p:slideViewPr>
    <p:cSldViewPr snapToGrid="0">
      <p:cViewPr varScale="1">
        <p:scale>
          <a:sx n="89" d="100"/>
          <a:sy n="89" d="100"/>
        </p:scale>
        <p:origin x="18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8D1EC-EE84-4F23-9F84-7CE0D72DA987}" type="datetimeFigureOut">
              <a:rPr lang="en-US" smtClean="0"/>
              <a:t>5/5/19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FCD7A-0AF3-4FBE-909D-8E85261255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76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443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529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577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83664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632097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4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1423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474839"/>
            <a:ext cx="3703320" cy="4806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474838"/>
            <a:ext cx="3703320" cy="48062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</a:t>
            </a:r>
            <a:r>
              <a:rPr lang="en-US" altLang="zh-CN" dirty="0"/>
              <a:t>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822960" y="32605"/>
            <a:ext cx="7543800" cy="9407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7333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6987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6987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35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4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CS-392 Systems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5105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CS-392 Systems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280909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97315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2605"/>
            <a:ext cx="7543800" cy="9407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529" y="1396181"/>
            <a:ext cx="8798943" cy="482346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2529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87453" y="6467014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660857-7544-4646-A5A0-CE3434EE97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55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2" r:id="rId1"/>
    <p:sldLayoutId id="2147484633" r:id="rId2"/>
    <p:sldLayoutId id="2147484634" r:id="rId3"/>
    <p:sldLayoutId id="2147484635" r:id="rId4"/>
    <p:sldLayoutId id="2147484636" r:id="rId5"/>
    <p:sldLayoutId id="2147484637" r:id="rId6"/>
    <p:sldLayoutId id="2147484638" r:id="rId7"/>
    <p:sldLayoutId id="2147484639" r:id="rId8"/>
    <p:sldLayoutId id="2147484640" r:id="rId9"/>
    <p:sldLayoutId id="2147484641" r:id="rId10"/>
    <p:sldLayoutId id="2147484642" r:id="rId11"/>
  </p:sldLayoutIdLst>
  <p:hf hdr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Jun</a:t>
            </a:r>
            <a:r>
              <a:rPr lang="zh-CN" altLang="en-US" dirty="0"/>
              <a:t> </a:t>
            </a:r>
            <a:r>
              <a:rPr lang="en-US" altLang="zh-CN" dirty="0"/>
              <a:t>Xu</a:t>
            </a:r>
            <a:endParaRPr lang="en-US" dirty="0"/>
          </a:p>
          <a:p>
            <a:r>
              <a:rPr lang="en-US" dirty="0"/>
              <a:t>CS-392 Systems Programming</a:t>
            </a:r>
          </a:p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132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</a:t>
            </a:r>
            <a:r>
              <a:rPr lang="en-US" dirty="0"/>
              <a:t> -aux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CS-392-A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95013" y="2147221"/>
            <a:ext cx="7953974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  <a:latin typeface="Consolas" panose="020B0609020204030204" pitchFamily="49" charset="0"/>
              </a:rPr>
              <a:t>USER       PID %CPU %MEM     VSZ   RSS TTY      STAT START   TIME COMMAND</a:t>
            </a:r>
          </a:p>
          <a:p>
            <a:r>
              <a:rPr lang="en-US" sz="1200" b="1" dirty="0">
                <a:solidFill>
                  <a:prstClr val="black"/>
                </a:solidFill>
                <a:latin typeface="Consolas" panose="020B0609020204030204" pitchFamily="49" charset="0"/>
              </a:rPr>
              <a:t>root         1  0.0  0.0  176988   3264 ?        </a:t>
            </a:r>
            <a:r>
              <a:rPr lang="en-US" sz="12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Ss</a:t>
            </a:r>
            <a:r>
              <a:rPr lang="en-US" sz="1200" b="1" dirty="0">
                <a:solidFill>
                  <a:prstClr val="black"/>
                </a:solidFill>
                <a:latin typeface="Consolas" panose="020B0609020204030204" pitchFamily="49" charset="0"/>
              </a:rPr>
              <a:t>   Feb26   0:03 /</a:t>
            </a:r>
            <a:r>
              <a:rPr lang="en-US" sz="12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sbin</a:t>
            </a:r>
            <a:r>
              <a:rPr lang="en-US" sz="1200" b="1" dirty="0">
                <a:solidFill>
                  <a:prstClr val="black"/>
                </a:solidFill>
                <a:latin typeface="Consolas" panose="020B0609020204030204" pitchFamily="49" charset="0"/>
              </a:rPr>
              <a:t>/</a:t>
            </a:r>
            <a:r>
              <a:rPr lang="en-US" sz="12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init</a:t>
            </a:r>
            <a:endParaRPr lang="en-US" sz="1200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prstClr val="black"/>
                </a:solidFill>
                <a:latin typeface="Consolas" panose="020B0609020204030204" pitchFamily="49" charset="0"/>
              </a:rPr>
              <a:t>root         2  0.0  0.0       0      0 ?        S    Feb26   0:00 [</a:t>
            </a:r>
            <a:r>
              <a:rPr lang="en-US" sz="12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kthreadd</a:t>
            </a:r>
            <a:r>
              <a:rPr lang="en-US" sz="1200" b="1" dirty="0">
                <a:solidFill>
                  <a:prstClr val="black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nl-NL" sz="1200" b="1" dirty="0">
                <a:solidFill>
                  <a:prstClr val="black"/>
                </a:solidFill>
                <a:latin typeface="Consolas" panose="020B0609020204030204" pitchFamily="49" charset="0"/>
              </a:rPr>
              <a:t>root         3  0.0  0.0       0      0 ?        S    Feb26   0:09 [ksoftirqd/0]</a:t>
            </a:r>
          </a:p>
          <a:p>
            <a:r>
              <a:rPr lang="en-US" sz="1200" b="1" dirty="0">
                <a:solidFill>
                  <a:prstClr val="black"/>
                </a:solidFill>
                <a:latin typeface="Consolas" panose="020B0609020204030204" pitchFamily="49" charset="0"/>
              </a:rPr>
              <a:t>root         5  0.0  0.0       0      0 ?        S&lt;   Feb26   0:00 [</a:t>
            </a:r>
            <a:r>
              <a:rPr lang="en-US" sz="12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kworker</a:t>
            </a:r>
            <a:r>
              <a:rPr lang="en-US" sz="1200" b="1" dirty="0">
                <a:solidFill>
                  <a:prstClr val="black"/>
                </a:solidFill>
                <a:latin typeface="Consolas" panose="020B0609020204030204" pitchFamily="49" charset="0"/>
              </a:rPr>
              <a:t>/0:0H]</a:t>
            </a:r>
          </a:p>
          <a:p>
            <a:r>
              <a:rPr lang="en-US" sz="1200" b="1" dirty="0">
                <a:solidFill>
                  <a:prstClr val="black"/>
                </a:solidFill>
                <a:latin typeface="Consolas" panose="020B0609020204030204" pitchFamily="49" charset="0"/>
              </a:rPr>
              <a:t>root         7  0.0  0.0       0      0 ?        S    Feb26   1:13 [</a:t>
            </a:r>
            <a:r>
              <a:rPr lang="en-US" sz="12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rcu_sched</a:t>
            </a:r>
            <a:r>
              <a:rPr lang="en-US" sz="1200" b="1" dirty="0">
                <a:solidFill>
                  <a:prstClr val="black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nl-NL" sz="1200" b="1" dirty="0">
                <a:solidFill>
                  <a:prstClr val="black"/>
                </a:solidFill>
                <a:latin typeface="Consolas" panose="020B0609020204030204" pitchFamily="49" charset="0"/>
              </a:rPr>
              <a:t>root         8  0.0  0.0       0      0 ?        S    Feb26   0:00 [rcu_bh]</a:t>
            </a:r>
          </a:p>
          <a:p>
            <a:r>
              <a:rPr lang="en-US" sz="1200" b="1" dirty="0">
                <a:solidFill>
                  <a:prstClr val="black"/>
                </a:solidFill>
                <a:latin typeface="Consolas" panose="020B0609020204030204" pitchFamily="49" charset="0"/>
              </a:rPr>
              <a:t>root         9  0.0  0.0       0      0 ?        S    Feb26   0:00 [migration/0]</a:t>
            </a:r>
          </a:p>
          <a:p>
            <a:r>
              <a:rPr lang="en-US" sz="1200" b="1" dirty="0">
                <a:solidFill>
                  <a:prstClr val="black"/>
                </a:solidFill>
                <a:latin typeface="Consolas" panose="020B0609020204030204" pitchFamily="49" charset="0"/>
              </a:rPr>
              <a:t>user     14965  0.0  0.1 1039740  15852 ?        </a:t>
            </a:r>
            <a:r>
              <a:rPr lang="en-US" sz="12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Sl</a:t>
            </a:r>
            <a:r>
              <a:rPr lang="en-US" sz="1200" b="1" dirty="0">
                <a:solidFill>
                  <a:prstClr val="black"/>
                </a:solidFill>
                <a:latin typeface="Consolas" panose="020B0609020204030204" pitchFamily="49" charset="0"/>
              </a:rPr>
              <a:t>   Feb29   0:05 </a:t>
            </a:r>
            <a:r>
              <a:rPr lang="en-US" sz="12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texstudio</a:t>
            </a:r>
            <a:r>
              <a:rPr lang="en-US" sz="1200" b="1" dirty="0">
                <a:solidFill>
                  <a:prstClr val="black"/>
                </a:solidFill>
                <a:latin typeface="Consolas" panose="020B0609020204030204" pitchFamily="49" charset="0"/>
              </a:rPr>
              <a:t> --start-always</a:t>
            </a:r>
          </a:p>
          <a:p>
            <a:r>
              <a:rPr lang="en-US" sz="1200" b="1" dirty="0">
                <a:solidFill>
                  <a:prstClr val="black"/>
                </a:solidFill>
                <a:latin typeface="Consolas" panose="020B0609020204030204" pitchFamily="49" charset="0"/>
              </a:rPr>
              <a:t>user     15626  0.0  0.0  128484   5144 ?        S    Feb29   0:00 </a:t>
            </a:r>
            <a:r>
              <a:rPr lang="en-US" sz="12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orage</a:t>
            </a:r>
            <a:endParaRPr lang="en-US" sz="1200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prstClr val="black"/>
                </a:solidFill>
                <a:latin typeface="Consolas" panose="020B0609020204030204" pitchFamily="49" charset="0"/>
              </a:rPr>
              <a:t>root     17886  0.0  0.0   86644   3728 ?        </a:t>
            </a:r>
            <a:r>
              <a:rPr lang="en-US" sz="12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Ss</a:t>
            </a:r>
            <a:r>
              <a:rPr lang="en-US" sz="1200" b="1" dirty="0">
                <a:solidFill>
                  <a:prstClr val="black"/>
                </a:solidFill>
                <a:latin typeface="Consolas" panose="020B0609020204030204" pitchFamily="49" charset="0"/>
              </a:rPr>
              <a:t>   07:35   0:00 /</a:t>
            </a:r>
            <a:r>
              <a:rPr lang="en-US" sz="12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usr</a:t>
            </a:r>
            <a:r>
              <a:rPr lang="en-US" sz="1200" b="1" dirty="0">
                <a:solidFill>
                  <a:prstClr val="black"/>
                </a:solidFill>
                <a:latin typeface="Consolas" panose="020B0609020204030204" pitchFamily="49" charset="0"/>
              </a:rPr>
              <a:t>/</a:t>
            </a:r>
            <a:r>
              <a:rPr lang="en-US" sz="12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sbin</a:t>
            </a:r>
            <a:r>
              <a:rPr lang="en-US" sz="1200" b="1" dirty="0">
                <a:solidFill>
                  <a:prstClr val="black"/>
                </a:solidFill>
                <a:latin typeface="Consolas" panose="020B0609020204030204" pitchFamily="49" charset="0"/>
              </a:rPr>
              <a:t>/</a:t>
            </a:r>
            <a:r>
              <a:rPr lang="en-US" sz="12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cupsd</a:t>
            </a:r>
            <a:r>
              <a:rPr lang="en-US" sz="1200" b="1" dirty="0">
                <a:solidFill>
                  <a:prstClr val="black"/>
                </a:solidFill>
                <a:latin typeface="Consolas" panose="020B0609020204030204" pitchFamily="49" charset="0"/>
              </a:rPr>
              <a:t> -f</a:t>
            </a:r>
          </a:p>
          <a:p>
            <a:r>
              <a:rPr lang="de-DE" sz="1200" b="1" dirty="0">
                <a:solidFill>
                  <a:prstClr val="black"/>
                </a:solidFill>
                <a:latin typeface="Consolas" panose="020B0609020204030204" pitchFamily="49" charset="0"/>
              </a:rPr>
              <a:t>user     18016  4.1  7.8 1769348 639880 ?        Sl   13:19  22:35 /usr/bin/iceweasel</a:t>
            </a:r>
          </a:p>
          <a:p>
            <a:r>
              <a:rPr lang="en-US" sz="1200" b="1" dirty="0">
                <a:solidFill>
                  <a:prstClr val="black"/>
                </a:solidFill>
                <a:latin typeface="Consolas" panose="020B0609020204030204" pitchFamily="49" charset="0"/>
              </a:rPr>
              <a:t>user     18246  0.0  0.0    5964    396 ?        S    13:23   0:00 cat</a:t>
            </a:r>
          </a:p>
          <a:p>
            <a:endParaRPr lang="en-US" sz="1200" b="1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4852" y="2323652"/>
            <a:ext cx="6841863" cy="2846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34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my PID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 err="1"/>
              <a:t>pid_t</a:t>
            </a:r>
            <a:r>
              <a:rPr lang="en-US" b="1" dirty="0"/>
              <a:t> </a:t>
            </a:r>
            <a:r>
              <a:rPr lang="en-US" b="1" dirty="0" err="1"/>
              <a:t>getpid</a:t>
            </a:r>
            <a:r>
              <a:rPr lang="en-US" b="1" dirty="0"/>
              <a:t>(void);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Return the process ID of the current process.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CS-392-A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B6D90F-5688-2C43-B5F4-37A22DB0405E}"/>
              </a:ext>
            </a:extLst>
          </p:cNvPr>
          <p:cNvSpPr/>
          <p:nvPr/>
        </p:nvSpPr>
        <p:spPr>
          <a:xfrm>
            <a:off x="553453" y="3629866"/>
            <a:ext cx="6569242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 		</a:t>
            </a:r>
            <a:r>
              <a:rPr lang="en-US" i="1" dirty="0"/>
              <a:t>/* needed to define exit() */ </a:t>
            </a:r>
          </a:p>
          <a:p>
            <a:r>
              <a:rPr lang="en-US" dirty="0"/>
              <a:t>#include &lt;</a:t>
            </a:r>
            <a:r>
              <a:rPr lang="en-US" dirty="0" err="1"/>
              <a:t>unistd.h</a:t>
            </a:r>
            <a:r>
              <a:rPr lang="en-US" dirty="0"/>
              <a:t>&gt; 	</a:t>
            </a:r>
            <a:r>
              <a:rPr lang="en-US" i="1" dirty="0"/>
              <a:t>/* needed to define </a:t>
            </a:r>
            <a:r>
              <a:rPr lang="en-US" i="1" dirty="0" err="1"/>
              <a:t>getpid</a:t>
            </a:r>
            <a:r>
              <a:rPr lang="en-US" i="1" dirty="0"/>
              <a:t>() */ </a:t>
            </a:r>
          </a:p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 		</a:t>
            </a:r>
            <a:r>
              <a:rPr lang="en-US" i="1" dirty="0"/>
              <a:t>/* needed for </a:t>
            </a:r>
            <a:r>
              <a:rPr lang="en-US" i="1" dirty="0" err="1"/>
              <a:t>printf</a:t>
            </a:r>
            <a:r>
              <a:rPr lang="en-US" i="1" dirty="0"/>
              <a:t>() */ 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argc</a:t>
            </a:r>
            <a:r>
              <a:rPr lang="en-US" dirty="0"/>
              <a:t>, char **</a:t>
            </a:r>
            <a:r>
              <a:rPr lang="en-US" dirty="0" err="1"/>
              <a:t>argv</a:t>
            </a:r>
            <a:r>
              <a:rPr lang="en-US" dirty="0"/>
              <a:t>) { 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("my process ID is %d\n", </a:t>
            </a:r>
            <a:r>
              <a:rPr lang="en-US" dirty="0" err="1"/>
              <a:t>getpid</a:t>
            </a:r>
            <a:r>
              <a:rPr lang="en-US" dirty="0"/>
              <a:t>()); </a:t>
            </a:r>
          </a:p>
          <a:p>
            <a:r>
              <a:rPr lang="en-US" dirty="0"/>
              <a:t>	exit(0); 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0877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 Functions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 &lt;</a:t>
            </a:r>
            <a:r>
              <a:rPr lang="en-US" dirty="0" err="1"/>
              <a:t>nr</a:t>
            </a:r>
            <a:r>
              <a:rPr lang="en-US" dirty="0"/>
              <a:t>&gt; from main </a:t>
            </a:r>
            <a:r>
              <a:rPr lang="en-US" dirty="0">
                <a:sym typeface="Wingdings" panose="05000000000000000000" pitchFamily="2" charset="2"/>
              </a:rPr>
              <a:t>is equivalent to exit(</a:t>
            </a:r>
            <a:r>
              <a:rPr lang="en-US" dirty="0" err="1">
                <a:sym typeface="Wingdings" panose="05000000000000000000" pitchFamily="2" charset="2"/>
              </a:rPr>
              <a:t>nr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r>
              <a:rPr lang="en-US" dirty="0">
                <a:sym typeface="Wingdings" panose="05000000000000000000" pitchFamily="2" charset="2"/>
              </a:rPr>
              <a:t>exit(</a:t>
            </a:r>
            <a:r>
              <a:rPr lang="en-US" dirty="0" err="1">
                <a:sym typeface="Wingdings" panose="05000000000000000000" pitchFamily="2" charset="2"/>
              </a:rPr>
              <a:t>int</a:t>
            </a:r>
            <a:r>
              <a:rPr lang="en-US" dirty="0">
                <a:sym typeface="Wingdings" panose="05000000000000000000" pitchFamily="2" charset="2"/>
              </a:rPr>
              <a:t>) is a </a:t>
            </a:r>
            <a:r>
              <a:rPr lang="en-US" dirty="0" err="1">
                <a:sym typeface="Wingdings" panose="05000000000000000000" pitchFamily="2" charset="2"/>
              </a:rPr>
              <a:t>libc</a:t>
            </a:r>
            <a:r>
              <a:rPr lang="en-US" dirty="0">
                <a:sym typeface="Wingdings" panose="05000000000000000000" pitchFamily="2" charset="2"/>
              </a:rPr>
              <a:t> function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Calls all handlers installed with </a:t>
            </a:r>
            <a:r>
              <a:rPr lang="en-US" dirty="0" err="1">
                <a:sym typeface="Wingdings" panose="05000000000000000000" pitchFamily="2" charset="2"/>
              </a:rPr>
              <a:t>atexit</a:t>
            </a:r>
            <a:r>
              <a:rPr lang="en-US" dirty="0">
                <a:sym typeface="Wingdings" panose="05000000000000000000" pitchFamily="2" charset="2"/>
              </a:rPr>
              <a:t>() and </a:t>
            </a:r>
            <a:r>
              <a:rPr lang="en-US" dirty="0" err="1">
                <a:sym typeface="Wingdings" panose="05000000000000000000" pitchFamily="2" charset="2"/>
              </a:rPr>
              <a:t>on_exit</a:t>
            </a:r>
            <a:r>
              <a:rPr lang="en-US" dirty="0">
                <a:sym typeface="Wingdings" panose="05000000000000000000" pitchFamily="2" charset="2"/>
              </a:rPr>
              <a:t>()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Closes I/O streams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Calls _exit() or _Exit()</a:t>
            </a:r>
          </a:p>
          <a:p>
            <a:r>
              <a:rPr lang="en-US" dirty="0">
                <a:sym typeface="Wingdings" panose="05000000000000000000" pitchFamily="2" charset="2"/>
              </a:rPr>
              <a:t>_exit(</a:t>
            </a:r>
            <a:r>
              <a:rPr lang="en-US" dirty="0" err="1">
                <a:sym typeface="Wingdings" panose="05000000000000000000" pitchFamily="2" charset="2"/>
              </a:rPr>
              <a:t>int</a:t>
            </a:r>
            <a:r>
              <a:rPr lang="en-US" dirty="0">
                <a:sym typeface="Wingdings" panose="05000000000000000000" pitchFamily="2" charset="2"/>
              </a:rPr>
              <a:t>) or _Exit(</a:t>
            </a:r>
            <a:r>
              <a:rPr lang="en-US" dirty="0" err="1">
                <a:sym typeface="Wingdings" panose="05000000000000000000" pitchFamily="2" charset="2"/>
              </a:rPr>
              <a:t>int</a:t>
            </a:r>
            <a:r>
              <a:rPr lang="en-US" dirty="0">
                <a:sym typeface="Wingdings" panose="05000000000000000000" pitchFamily="2" charset="2"/>
              </a:rPr>
              <a:t>) is a system call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Tells the kernel to immediately close all files and terminate the process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669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2529" y="6459786"/>
            <a:ext cx="1854203" cy="365125"/>
          </a:xfrm>
        </p:spPr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13</a:t>
            </a:fld>
            <a:endParaRPr lang="en-US" dirty="0"/>
          </a:p>
        </p:txBody>
      </p:sp>
      <p:pic>
        <p:nvPicPr>
          <p:cNvPr id="13" name="Picture 6" descr="\\172.16.2.26\Art\OUTPUT\PTG\STEVENS-RAGO\Ch07\Stevens_fig07-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89" y="46556"/>
            <a:ext cx="7074481" cy="6413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160613" y="3407965"/>
            <a:ext cx="3624572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$ ./</a:t>
            </a:r>
            <a:r>
              <a:rPr lang="en-US" dirty="0" err="1"/>
              <a:t>a.out</a:t>
            </a:r>
            <a:endParaRPr lang="en-US" dirty="0"/>
          </a:p>
          <a:p>
            <a:r>
              <a:rPr lang="en-US" dirty="0"/>
              <a:t>main is done</a:t>
            </a:r>
          </a:p>
          <a:p>
            <a:r>
              <a:rPr lang="en-US" dirty="0"/>
              <a:t>first exit handler</a:t>
            </a:r>
          </a:p>
          <a:p>
            <a:r>
              <a:rPr lang="en-US" dirty="0"/>
              <a:t>first exit handler</a:t>
            </a:r>
          </a:p>
          <a:p>
            <a:r>
              <a:rPr lang="en-US" dirty="0"/>
              <a:t>second exit handler</a:t>
            </a:r>
          </a:p>
        </p:txBody>
      </p:sp>
    </p:spTree>
    <p:extLst>
      <p:ext uri="{BB962C8B-B14F-4D97-AF65-F5344CB8AC3E}">
        <p14:creationId xmlns:p14="http://schemas.microsoft.com/office/powerpoint/2010/main" val="373215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057" y="989525"/>
            <a:ext cx="8798943" cy="4823464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A process is an instance of a running program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The life of a process begins when it is </a:t>
            </a:r>
            <a:r>
              <a:rPr lang="en-US" b="1" dirty="0"/>
              <a:t>exec</a:t>
            </a:r>
            <a:r>
              <a:rPr lang="en-US" dirty="0"/>
              <a:t>uted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A process ends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when its main function returns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Or when a function/system call that terminates it is made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AE4761-9470-9E4C-AC59-776190A725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65" b="7344"/>
          <a:stretch/>
        </p:blipFill>
        <p:spPr>
          <a:xfrm>
            <a:off x="2443163" y="3257550"/>
            <a:ext cx="5544290" cy="35673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6848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Start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(1)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610150"/>
              </p:ext>
            </p:extLst>
          </p:nvPr>
        </p:nvGraphicFramePr>
        <p:xfrm>
          <a:off x="6061275" y="1883137"/>
          <a:ext cx="594167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4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12124" y="1444061"/>
            <a:ext cx="643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argv</a:t>
            </a:r>
            <a:endParaRPr lang="en-US" sz="2000" b="1" dirty="0"/>
          </a:p>
        </p:txBody>
      </p:sp>
      <p:sp>
        <p:nvSpPr>
          <p:cNvPr id="11" name="Rectangle 10"/>
          <p:cNvSpPr/>
          <p:nvPr/>
        </p:nvSpPr>
        <p:spPr>
          <a:xfrm>
            <a:off x="414992" y="1844171"/>
            <a:ext cx="362457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$ ./</a:t>
            </a:r>
            <a:r>
              <a:rPr lang="en-US" dirty="0" err="1"/>
              <a:t>a.out</a:t>
            </a:r>
            <a:r>
              <a:rPr lang="en-US" dirty="0"/>
              <a:t> arg1 arg2 3 4</a:t>
            </a:r>
          </a:p>
          <a:p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6265761" y="2037144"/>
            <a:ext cx="655900" cy="10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921661" y="1904564"/>
            <a:ext cx="598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arg1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6265761" y="2406476"/>
            <a:ext cx="655900" cy="10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921661" y="2273896"/>
            <a:ext cx="598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arg2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6265761" y="2744268"/>
            <a:ext cx="655900" cy="10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921661" y="2611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6265761" y="3145150"/>
            <a:ext cx="655900" cy="10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921661" y="30125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07891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Start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(2)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610150"/>
              </p:ext>
            </p:extLst>
          </p:nvPr>
        </p:nvGraphicFramePr>
        <p:xfrm>
          <a:off x="6061275" y="1883137"/>
          <a:ext cx="594167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4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12124" y="1444061"/>
            <a:ext cx="643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argv</a:t>
            </a:r>
            <a:endParaRPr lang="en-US" sz="2000" b="1" dirty="0"/>
          </a:p>
        </p:txBody>
      </p:sp>
      <p:sp>
        <p:nvSpPr>
          <p:cNvPr id="11" name="Rectangle 10"/>
          <p:cNvSpPr/>
          <p:nvPr/>
        </p:nvSpPr>
        <p:spPr>
          <a:xfrm>
            <a:off x="414992" y="1844171"/>
            <a:ext cx="362457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$ ./</a:t>
            </a:r>
            <a:r>
              <a:rPr lang="en-US" dirty="0" err="1"/>
              <a:t>a.out</a:t>
            </a:r>
            <a:r>
              <a:rPr lang="en-US" dirty="0"/>
              <a:t> arg1 arg2 3 4</a:t>
            </a:r>
          </a:p>
          <a:p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6265761" y="2037144"/>
            <a:ext cx="655900" cy="10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921661" y="1904564"/>
            <a:ext cx="598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arg1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6265761" y="2406476"/>
            <a:ext cx="655900" cy="10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921661" y="2273896"/>
            <a:ext cx="598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arg2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6265761" y="2744268"/>
            <a:ext cx="655900" cy="10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921661" y="2611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6265761" y="3145150"/>
            <a:ext cx="655900" cy="10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921661" y="30125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3452" y="3145150"/>
            <a:ext cx="429587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main(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argc</a:t>
            </a:r>
            <a:r>
              <a:rPr lang="en-US" dirty="0"/>
              <a:t>, char *</a:t>
            </a:r>
            <a:r>
              <a:rPr lang="en-US" dirty="0" err="1"/>
              <a:t>argv</a:t>
            </a:r>
            <a:r>
              <a:rPr lang="en-US" dirty="0"/>
              <a:t>[], char *</a:t>
            </a:r>
            <a:r>
              <a:rPr lang="en-US" dirty="0" err="1"/>
              <a:t>envp</a:t>
            </a:r>
            <a:r>
              <a:rPr lang="en-US" dirty="0"/>
              <a:t>[])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525596"/>
              </p:ext>
            </p:extLst>
          </p:nvPr>
        </p:nvGraphicFramePr>
        <p:xfrm>
          <a:off x="2026732" y="4169130"/>
          <a:ext cx="594167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4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Right Arrow 23"/>
          <p:cNvSpPr/>
          <p:nvPr/>
        </p:nvSpPr>
        <p:spPr>
          <a:xfrm>
            <a:off x="2231218" y="4323137"/>
            <a:ext cx="655900" cy="10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887118" y="4190557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HOME=/home/user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2231218" y="4692469"/>
            <a:ext cx="655900" cy="10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887118" y="4559889"/>
            <a:ext cx="1989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PATH=/bin:/</a:t>
            </a:r>
            <a:r>
              <a:rPr lang="en-US" dirty="0" err="1"/>
              <a:t>usr</a:t>
            </a:r>
            <a:r>
              <a:rPr lang="en-US" dirty="0"/>
              <a:t>/bin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2231218" y="5030261"/>
            <a:ext cx="655900" cy="10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887118" y="4897681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SHELL=/bin/</a:t>
            </a:r>
            <a:r>
              <a:rPr lang="en-US" dirty="0" err="1"/>
              <a:t>nash</a:t>
            </a:r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>
            <a:off x="2231218" y="5431143"/>
            <a:ext cx="655900" cy="10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887118" y="529856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USER=user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977581" y="3702730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envp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54461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Functions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Picture 6" descr="\\172.16.2.26\Art\OUTPUT\PTG\STEVENS-RAGO\Ch07\Stevens_fig07-0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97" y="2013592"/>
            <a:ext cx="8320853" cy="2882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9542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Memory Layout</a:t>
            </a:r>
            <a:r>
              <a:rPr lang="zh-CN" altLang="en-US" dirty="0"/>
              <a:t> </a:t>
            </a:r>
            <a:r>
              <a:rPr lang="en-US" altLang="zh-CN" dirty="0"/>
              <a:t>(without</a:t>
            </a:r>
            <a:r>
              <a:rPr lang="zh-CN" altLang="en-US" dirty="0"/>
              <a:t> </a:t>
            </a:r>
            <a:r>
              <a:rPr lang="en-US" altLang="zh-CN" dirty="0"/>
              <a:t>Libraries)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6</a:t>
            </a:fld>
            <a:endParaRPr lang="en-US" dirty="0"/>
          </a:p>
        </p:txBody>
      </p:sp>
      <p:pic>
        <p:nvPicPr>
          <p:cNvPr id="9" name="Picture 6" descr="\\172.16.2.26\Art\OUTPUT\PTG\STEVENS-RAGO\Ch07\Stevens_fig07-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490" y="1251410"/>
            <a:ext cx="5096739" cy="493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5041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Shared</a:t>
            </a:r>
            <a:r>
              <a:rPr lang="zh-CN" altLang="en-US" dirty="0"/>
              <a:t> </a:t>
            </a:r>
            <a:r>
              <a:rPr lang="en-US" dirty="0"/>
              <a:t>Libraries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Libraries enable code-reuse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Shared libraries are loaded and linked at runtime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CS-392-A Systems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2452" y="2484474"/>
            <a:ext cx="852901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Consolas" panose="020B0609020204030204" pitchFamily="49" charset="0"/>
              </a:rPr>
              <a:t>$</a:t>
            </a:r>
            <a:r>
              <a:rPr lang="en-US" sz="16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ldd</a:t>
            </a:r>
            <a:r>
              <a:rPr lang="en-US" sz="1600" b="1" dirty="0">
                <a:solidFill>
                  <a:prstClr val="black"/>
                </a:solidFill>
                <a:latin typeface="Consolas" panose="020B0609020204030204" pitchFamily="49" charset="0"/>
              </a:rPr>
              <a:t> /bin/bash</a:t>
            </a:r>
          </a:p>
          <a:p>
            <a:r>
              <a:rPr lang="en-US" sz="1600" b="1" dirty="0">
                <a:solidFill>
                  <a:prstClr val="black"/>
                </a:solidFill>
                <a:latin typeface="Consolas" panose="020B0609020204030204" pitchFamily="49" charset="0"/>
              </a:rPr>
              <a:t>linux-vdso.so.1 (0x00007fffb4fe8000)</a:t>
            </a:r>
          </a:p>
          <a:p>
            <a:r>
              <a:rPr lang="en-US" sz="1600" b="1" dirty="0">
                <a:solidFill>
                  <a:prstClr val="black"/>
                </a:solidFill>
                <a:latin typeface="Consolas" panose="020B0609020204030204" pitchFamily="49" charset="0"/>
              </a:rPr>
              <a:t>libdl.so.2 =&gt; /lib/x86_64-linux-gnu/libdl.so.2 (0x00007f2eb3224000)</a:t>
            </a:r>
          </a:p>
          <a:p>
            <a:r>
              <a:rPr lang="en-US" sz="1600" b="1" dirty="0">
                <a:solidFill>
                  <a:prstClr val="black"/>
                </a:solidFill>
                <a:latin typeface="Consolas" panose="020B0609020204030204" pitchFamily="49" charset="0"/>
              </a:rPr>
              <a:t>libc.so.6 =&gt; /lib/x86_64-linux-gnu/libc.so.6 (0x00007f2eb2e79000)</a:t>
            </a:r>
          </a:p>
          <a:p>
            <a:r>
              <a:rPr lang="en-US" sz="1600" b="1" dirty="0">
                <a:solidFill>
                  <a:prstClr val="black"/>
                </a:solidFill>
                <a:latin typeface="Consolas" panose="020B0609020204030204" pitchFamily="49" charset="0"/>
              </a:rPr>
              <a:t>/lib64/ld-linux-x86-64.so.2 (0x00007f2eb3877000)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85750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 Layout</a:t>
            </a:r>
            <a:r>
              <a:rPr lang="zh-CN" altLang="en-US" dirty="0"/>
              <a:t> </a:t>
            </a:r>
            <a:r>
              <a:rPr lang="en-US" altLang="zh-CN" dirty="0"/>
              <a:t>(with</a:t>
            </a:r>
            <a:r>
              <a:rPr lang="zh-CN" altLang="en-US" dirty="0"/>
              <a:t> </a:t>
            </a:r>
            <a:r>
              <a:rPr lang="en-US" altLang="zh-CN" dirty="0"/>
              <a:t>Libraries)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8</a:t>
            </a:fld>
            <a:endParaRPr lang="en-US" dirty="0"/>
          </a:p>
        </p:txBody>
      </p:sp>
      <p:pic>
        <p:nvPicPr>
          <p:cNvPr id="9" name="Picture 6" descr="\\172.16.2.26\Art\OUTPUT\PTG\STEVENS-RAGO\Ch07\Stevens_fig07-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490" y="1251410"/>
            <a:ext cx="5096739" cy="493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D3BC8CE-951F-D243-B14A-08F012582C47}"/>
              </a:ext>
            </a:extLst>
          </p:cNvPr>
          <p:cNvSpPr/>
          <p:nvPr/>
        </p:nvSpPr>
        <p:spPr>
          <a:xfrm>
            <a:off x="3086100" y="2486025"/>
            <a:ext cx="1585913" cy="5286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Shared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Libraries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(.so)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729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Every process has a unique process ID (PID)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Non-negative integer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PID are assigned by the kernel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The ID of terminated process can be reused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The currently running processes can be listed using the </a:t>
            </a:r>
            <a:r>
              <a:rPr lang="en-US" b="1" dirty="0" err="1"/>
              <a:t>ps</a:t>
            </a:r>
            <a:r>
              <a:rPr lang="en-US" dirty="0"/>
              <a:t> command</a:t>
            </a:r>
          </a:p>
          <a:p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ps</a:t>
            </a:r>
            <a:endParaRPr lang="en-US" dirty="0"/>
          </a:p>
          <a:p>
            <a:r>
              <a:rPr lang="en-US" dirty="0"/>
              <a:t>21271 pts/0    00:00:00 bash</a:t>
            </a:r>
          </a:p>
          <a:p>
            <a:r>
              <a:rPr lang="en-US" dirty="0"/>
              <a:t>21308 pts/0    00:00:00 </a:t>
            </a:r>
            <a:r>
              <a:rPr lang="en-US" dirty="0" err="1"/>
              <a:t>ps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CS-392-A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4856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3348</TotalTime>
  <Words>654</Words>
  <Application>Microsoft Macintosh PowerPoint</Application>
  <PresentationFormat>On-screen Show (4:3)</PresentationFormat>
  <Paragraphs>131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Consolas</vt:lpstr>
      <vt:lpstr>Wingdings</vt:lpstr>
      <vt:lpstr>Retrospect</vt:lpstr>
      <vt:lpstr>Processes</vt:lpstr>
      <vt:lpstr>The Process</vt:lpstr>
      <vt:lpstr>Start a Process (1)</vt:lpstr>
      <vt:lpstr>Start a Process (2)</vt:lpstr>
      <vt:lpstr>Environment Functions</vt:lpstr>
      <vt:lpstr>Memory Layout (without Libraries)</vt:lpstr>
      <vt:lpstr>Shared Libraries</vt:lpstr>
      <vt:lpstr>Memory Layout (with Libraries)</vt:lpstr>
      <vt:lpstr>PIDs</vt:lpstr>
      <vt:lpstr>ps -aux</vt:lpstr>
      <vt:lpstr>What’s my PID</vt:lpstr>
      <vt:lpstr>Exit Functions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C and *NIX</dc:title>
  <dc:creator>porto</dc:creator>
  <cp:lastModifiedBy>Jun Xu</cp:lastModifiedBy>
  <cp:revision>524</cp:revision>
  <dcterms:created xsi:type="dcterms:W3CDTF">2016-01-21T20:46:53Z</dcterms:created>
  <dcterms:modified xsi:type="dcterms:W3CDTF">2019-05-06T00:43:35Z</dcterms:modified>
</cp:coreProperties>
</file>