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21"/>
  </p:notesMasterIdLst>
  <p:sldIdLst>
    <p:sldId id="256" r:id="rId2"/>
    <p:sldId id="285" r:id="rId3"/>
    <p:sldId id="286" r:id="rId4"/>
    <p:sldId id="258" r:id="rId5"/>
    <p:sldId id="259" r:id="rId6"/>
    <p:sldId id="287" r:id="rId7"/>
    <p:sldId id="288" r:id="rId8"/>
    <p:sldId id="260" r:id="rId9"/>
    <p:sldId id="261" r:id="rId10"/>
    <p:sldId id="289" r:id="rId11"/>
    <p:sldId id="264" r:id="rId12"/>
    <p:sldId id="266" r:id="rId13"/>
    <p:sldId id="267" r:id="rId14"/>
    <p:sldId id="290" r:id="rId15"/>
    <p:sldId id="268" r:id="rId16"/>
    <p:sldId id="275" r:id="rId17"/>
    <p:sldId id="276" r:id="rId18"/>
    <p:sldId id="292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3" autoAdjust="0"/>
    <p:restoredTop sz="80472" autoAdjust="0"/>
  </p:normalViewPr>
  <p:slideViewPr>
    <p:cSldViewPr snapToGrid="0">
      <p:cViewPr varScale="1">
        <p:scale>
          <a:sx n="87" d="100"/>
          <a:sy n="87" d="100"/>
        </p:scale>
        <p:origin x="2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8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If SA_SIGINFO is specified in </a:t>
            </a:r>
            <a:r>
              <a:rPr lang="en-US" dirty="0" err="1"/>
              <a:t>sa_flags</a:t>
            </a:r>
            <a:r>
              <a:rPr lang="en-US" dirty="0"/>
              <a:t>, then </a:t>
            </a:r>
            <a:r>
              <a:rPr lang="en-US" dirty="0" err="1"/>
              <a:t>sa_sigaction</a:t>
            </a:r>
            <a:r>
              <a:rPr lang="en-US" dirty="0"/>
              <a:t>  (instead  of</a:t>
            </a:r>
          </a:p>
          <a:p>
            <a:r>
              <a:rPr lang="en-US" dirty="0"/>
              <a:t>       </a:t>
            </a:r>
            <a:r>
              <a:rPr lang="en-US" dirty="0" err="1"/>
              <a:t>sa_handler</a:t>
            </a:r>
            <a:r>
              <a:rPr lang="en-US" dirty="0"/>
              <a:t>)  specifies  the  signal-handling function for </a:t>
            </a:r>
            <a:r>
              <a:rPr lang="en-US" dirty="0" err="1"/>
              <a:t>signum</a:t>
            </a:r>
            <a:r>
              <a:rPr lang="en-US" dirty="0"/>
              <a:t>.  This</a:t>
            </a:r>
          </a:p>
          <a:p>
            <a:r>
              <a:rPr lang="en-US" dirty="0"/>
              <a:t>       function receives the signal number as its first argument, a pointer to</a:t>
            </a:r>
          </a:p>
          <a:p>
            <a:r>
              <a:rPr lang="en-US" dirty="0"/>
              <a:t>       a  </a:t>
            </a:r>
            <a:r>
              <a:rPr lang="en-US" dirty="0" err="1"/>
              <a:t>siginfo_t</a:t>
            </a:r>
            <a:r>
              <a:rPr lang="en-US" dirty="0"/>
              <a:t> as its second argument and a pointer to a </a:t>
            </a:r>
            <a:r>
              <a:rPr lang="en-US" dirty="0" err="1"/>
              <a:t>ucontext_t</a:t>
            </a:r>
            <a:r>
              <a:rPr lang="en-US" dirty="0"/>
              <a:t> (cast</a:t>
            </a:r>
          </a:p>
          <a:p>
            <a:r>
              <a:rPr lang="en-US" dirty="0"/>
              <a:t>       to void *) as its third  argument.   (Commonly,  the  handler  function</a:t>
            </a:r>
          </a:p>
          <a:p>
            <a:r>
              <a:rPr lang="en-US" dirty="0"/>
              <a:t>       doesn't make any use of the third argument.  See </a:t>
            </a:r>
            <a:r>
              <a:rPr lang="en-US" dirty="0" err="1"/>
              <a:t>getcontext</a:t>
            </a:r>
            <a:r>
              <a:rPr lang="en-US" dirty="0"/>
              <a:t>(3) for fur-</a:t>
            </a:r>
          </a:p>
          <a:p>
            <a:r>
              <a:rPr lang="en-US" dirty="0"/>
              <a:t>       </a:t>
            </a:r>
            <a:r>
              <a:rPr lang="en-US" dirty="0" err="1"/>
              <a:t>ther</a:t>
            </a:r>
            <a:r>
              <a:rPr lang="en-US" dirty="0"/>
              <a:t> information about </a:t>
            </a:r>
            <a:r>
              <a:rPr lang="en-US" dirty="0" err="1"/>
              <a:t>ucontext_t</a:t>
            </a:r>
            <a:r>
              <a:rPr lang="en-US" dirty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8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7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6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2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altLang="zh-CN" dirty="0"/>
              <a:t>Spring</a:t>
            </a:r>
            <a:r>
              <a:rPr lang="en-US" dirty="0"/>
              <a:t> 201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527E-2B03-2546-A9F7-241B9C15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signal()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1518-6DC2-6E48-B68E-D9E81741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F39E-4DA4-C74D-9638-F8C948A3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7CB6-D380-7848-B6C4-31A7FA5B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5B3EF0-0FD8-7342-B00D-2CAADECF0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2" y="1138499"/>
            <a:ext cx="4897935" cy="52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6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Way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signum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 *act,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 *</a:t>
            </a:r>
            <a:r>
              <a:rPr lang="en-US" b="1" dirty="0" err="1"/>
              <a:t>oldact</a:t>
            </a:r>
            <a:r>
              <a:rPr lang="en-US" b="1" dirty="0"/>
              <a:t>);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Examine and change the action to take on receipt of a signal </a:t>
            </a:r>
            <a:r>
              <a:rPr lang="en-US" dirty="0" err="1"/>
              <a:t>signum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act </a:t>
            </a:r>
            <a:r>
              <a:rPr lang="en-US" dirty="0">
                <a:sym typeface="Wingdings" panose="05000000000000000000" pitchFamily="2" charset="2"/>
              </a:rPr>
              <a:t> New action to take, if not null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sym typeface="Wingdings" panose="05000000000000000000" pitchFamily="2" charset="2"/>
              </a:rPr>
              <a:t>oldact</a:t>
            </a:r>
            <a:r>
              <a:rPr lang="en-US" dirty="0">
                <a:sym typeface="Wingdings" panose="05000000000000000000" pitchFamily="2" charset="2"/>
              </a:rPr>
              <a:t>  Stores the previous action, if not null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538" y="3977125"/>
            <a:ext cx="7814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void     (*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sa_handler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    (*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sa_sigaction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siginfo_t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sigset_t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sa_mask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sa_flags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	void     (*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</a:rPr>
              <a:t>sa_restorer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)(void);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658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Way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signum</a:t>
            </a:r>
            <a:r>
              <a:rPr lang="en-US" b="1" dirty="0"/>
              <a:t>,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 *act,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sigaction</a:t>
            </a:r>
            <a:r>
              <a:rPr lang="en-US" b="1" dirty="0"/>
              <a:t> *</a:t>
            </a:r>
            <a:r>
              <a:rPr lang="en-US" b="1" dirty="0" err="1"/>
              <a:t>oldact</a:t>
            </a:r>
            <a:r>
              <a:rPr lang="en-US" b="1" dirty="0"/>
              <a:t>);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Examine and change the action to take on receipt of a signal </a:t>
            </a:r>
            <a:r>
              <a:rPr lang="en-US" dirty="0" err="1"/>
              <a:t>signum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act </a:t>
            </a:r>
            <a:r>
              <a:rPr lang="en-US" dirty="0">
                <a:sym typeface="Wingdings" panose="05000000000000000000" pitchFamily="2" charset="2"/>
              </a:rPr>
              <a:t> New action to take, if not null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sym typeface="Wingdings" panose="05000000000000000000" pitchFamily="2" charset="2"/>
              </a:rPr>
              <a:t>oldact</a:t>
            </a:r>
            <a:r>
              <a:rPr lang="en-US" dirty="0">
                <a:sym typeface="Wingdings" panose="05000000000000000000" pitchFamily="2" charset="2"/>
              </a:rPr>
              <a:t>  Stores the previous action, if not null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538" y="3977125"/>
            <a:ext cx="7814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void     (*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sa_handler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    (*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sa_sigaction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siginfo_t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sigset_t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sa_mask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sa_flags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	void     (*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</a:rPr>
              <a:t>sa_restorer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)(void);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  <a:endParaRPr lang="en-US" b="1" dirty="0"/>
          </a:p>
        </p:txBody>
      </p:sp>
      <p:sp>
        <p:nvSpPr>
          <p:cNvPr id="9" name="Flowchart: Process 8"/>
          <p:cNvSpPr/>
          <p:nvPr/>
        </p:nvSpPr>
        <p:spPr>
          <a:xfrm>
            <a:off x="1564105" y="4247147"/>
            <a:ext cx="6802655" cy="372980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256421" y="2889590"/>
            <a:ext cx="2574757" cy="847395"/>
          </a:xfrm>
          <a:prstGeom prst="wedgeRectCallout">
            <a:avLst>
              <a:gd name="adj1" fmla="val -51911"/>
              <a:gd name="adj2" fmla="val 1114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 to be called when signal is received</a:t>
            </a:r>
          </a:p>
        </p:txBody>
      </p:sp>
    </p:spTree>
    <p:extLst>
      <p:ext uri="{BB962C8B-B14F-4D97-AF65-F5344CB8AC3E}">
        <p14:creationId xmlns:p14="http://schemas.microsoft.com/office/powerpoint/2010/main" val="178574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sa_sigaction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sa_flags</a:t>
            </a:r>
            <a:r>
              <a:rPr lang="en-US" dirty="0"/>
              <a:t> is a set of bit flags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Setting </a:t>
            </a:r>
            <a:r>
              <a:rPr lang="en-US" b="1" dirty="0"/>
              <a:t>SA_SIGINFO </a:t>
            </a:r>
            <a:r>
              <a:rPr lang="en-US" dirty="0"/>
              <a:t>in </a:t>
            </a:r>
            <a:r>
              <a:rPr lang="en-US" dirty="0" err="1"/>
              <a:t>sa_flags</a:t>
            </a:r>
            <a:r>
              <a:rPr lang="en-US" dirty="0"/>
              <a:t> will cause the use </a:t>
            </a:r>
            <a:r>
              <a:rPr lang="en-US" dirty="0" err="1"/>
              <a:t>sa_sigaction</a:t>
            </a:r>
            <a:r>
              <a:rPr lang="en-US" dirty="0"/>
              <a:t> instead of </a:t>
            </a:r>
            <a:r>
              <a:rPr lang="en-US" dirty="0" err="1"/>
              <a:t>sa_handler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Never set both </a:t>
            </a:r>
            <a:r>
              <a:rPr lang="en-US" dirty="0" err="1"/>
              <a:t>sa_handler</a:t>
            </a:r>
            <a:r>
              <a:rPr lang="en-US" dirty="0"/>
              <a:t> and </a:t>
            </a:r>
            <a:r>
              <a:rPr lang="en-US" dirty="0" err="1"/>
              <a:t>sa_sigaction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538" y="3977125"/>
            <a:ext cx="7814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void     (*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sa_handler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    (*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sa_sigaction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siginfo_t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*, </a:t>
            </a:r>
            <a:r>
              <a:rPr lang="fr-FR" b="1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prstClr val="black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sigset_t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sa_mask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sa_flags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	void     (*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</a:rPr>
              <a:t>sa_restorer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)(void);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11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6E21-A927-FC4C-B74C-DA97835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dirty="0" err="1"/>
              <a:t>sa_sigaction</a:t>
            </a:r>
            <a:r>
              <a:rPr lang="en-US" altLang="zh-CN" dirty="0"/>
              <a:t>()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2FD51D-B58F-C740-8BA7-58AB1C259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6" y="973394"/>
            <a:ext cx="7388974" cy="53946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E75A-833C-EE47-820A-CB169ACD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82E3-88AE-AE44-A883-CEAD74DA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7943-3EF1-0345-B834-12BB79C6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9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sa_mask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sa_mask</a:t>
            </a:r>
            <a:r>
              <a:rPr lang="en-US" dirty="0"/>
              <a:t> specifies a set of signals which should be blocked while the signal handler is executing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signal that caused entering the handler is always blocked, unless the SA_NODEFER option is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538" y="3977125"/>
            <a:ext cx="7814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sigaction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void     (*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sa_handler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    (*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sa_sigaction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)(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siginfo_t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*,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sigset_t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sa_mask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sa_flags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	void     (*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</a:rPr>
              <a:t>sa_restorer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</a:rPr>
              <a:t>)(void);</a:t>
            </a:r>
          </a:p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432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Interrupted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Certain system calls are interrupted if a signal is delivered while executing them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EINTR is returned as error, or </a:t>
            </a:r>
            <a:r>
              <a:rPr lang="en-US" dirty="0" err="1"/>
              <a:t>errno</a:t>
            </a:r>
            <a:r>
              <a:rPr lang="en-US" dirty="0"/>
              <a:t> is set to EINTR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Some system calls can be automatically restarted (retried) after the signal handler finishes executing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By setting SA_RESTART in </a:t>
            </a:r>
            <a:r>
              <a:rPr lang="en-US" dirty="0" err="1"/>
              <a:t>sa_flags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signal() essentially uses that option by default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 descr="\\172.16.2.26\Art\OUTPUT\PTG\STEVENS-RAGO\Ch10\Stevens_fig10-0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91" y="1235679"/>
            <a:ext cx="6844937" cy="523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6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589B-E9BB-6A48-979D-FB9423F9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889E-9552-4048-ACE6-467B4AD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8363-28A2-F74B-A5D8-54ADCAE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03CF-C781-6743-9AB1-CBA582C2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55891E-C3A5-1E40-A045-77014EFF501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219200"/>
            <a:ext cx="8458200" cy="49161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 sz="2800" dirty="0"/>
          </a:p>
          <a:p>
            <a:pPr>
              <a:buFont typeface="Wingdings" pitchFamily="2" charset="2"/>
              <a:buChar char="Ø"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raise(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/>
              <a:t>Commands OS to send a signal of type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1800" dirty="0"/>
              <a:t> to current process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Returns 0 to indicate success, non-0 to indicate failure</a:t>
            </a:r>
            <a:endParaRPr lang="en-US" altLang="en-US" sz="1800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2800" dirty="0"/>
              <a:t>Example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MT Extra" pitchFamily="2" charset="77"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= raise(SIGINT); /* Process commits suicide. */</a:t>
            </a:r>
          </a:p>
          <a:p>
            <a:pPr lvl="1">
              <a:buFont typeface="MT Extra" pitchFamily="2" charset="77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assert(ret != 0);        /* Shouldn't get here. */</a:t>
            </a:r>
          </a:p>
          <a:p>
            <a:pPr lvl="1">
              <a:buFont typeface="MT Extra" pitchFamily="2" charset="77"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/>
              <a:t>Note:  C90 function</a:t>
            </a:r>
          </a:p>
        </p:txBody>
      </p:sp>
    </p:spTree>
    <p:extLst>
      <p:ext uri="{BB962C8B-B14F-4D97-AF65-F5344CB8AC3E}">
        <p14:creationId xmlns:p14="http://schemas.microsoft.com/office/powerpoint/2010/main" val="178635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589B-E9BB-6A48-979D-FB9423F9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889E-9552-4048-ACE6-467B4AD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8363-28A2-F74B-A5D8-54ADCAE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03CF-C781-6743-9AB1-CBA582C2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925546-EF29-6E43-BE30-7650FCF12F29}"/>
              </a:ext>
            </a:extLst>
          </p:cNvPr>
          <p:cNvSpPr txBox="1">
            <a:spLocks noChangeArrowheads="1"/>
          </p:cNvSpPr>
          <p:nvPr/>
        </p:nvSpPr>
        <p:spPr>
          <a:xfrm>
            <a:off x="513271" y="980614"/>
            <a:ext cx="8458200" cy="5486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endParaRPr lang="en-US" alt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/>
              <a:t>Sends a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1800" dirty="0"/>
              <a:t> signal to the process whose id is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/>
              <a:t>Equivalent to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/>
              <a:t> when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sz="1800" dirty="0"/>
              <a:t> is the id of current process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sz="1800" dirty="0"/>
              <a:t>Editorial comment:  Better function name would be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sendsig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altLang="en-US" sz="1800" dirty="0"/>
          </a:p>
          <a:p>
            <a:pPr>
              <a:lnSpc>
                <a:spcPct val="10000"/>
              </a:lnSpc>
              <a:buFontTx/>
              <a:buNone/>
            </a:pPr>
            <a:r>
              <a:rPr lang="en-US" altLang="en-US" sz="2800" dirty="0"/>
              <a:t>Example</a:t>
            </a:r>
          </a:p>
          <a:p>
            <a:pPr lvl="1">
              <a:lnSpc>
                <a:spcPct val="130000"/>
              </a:lnSpc>
              <a:buFont typeface="MT Extra" pitchFamily="2" charset="77"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/* Process gets its id.*/</a:t>
            </a:r>
          </a:p>
          <a:p>
            <a:pPr lvl="1">
              <a:lnSpc>
                <a:spcPct val="130000"/>
              </a:lnSpc>
              <a:buFont typeface="MT Extra" pitchFamily="2" charset="77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SIGINT);  /* Process sends itself a</a:t>
            </a:r>
          </a:p>
          <a:p>
            <a:pPr lvl="1">
              <a:lnSpc>
                <a:spcPct val="130000"/>
              </a:lnSpc>
              <a:buFont typeface="MT Extra" pitchFamily="2" charset="77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SIGINT signal (commits</a:t>
            </a:r>
          </a:p>
          <a:p>
            <a:pPr lvl="1">
              <a:lnSpc>
                <a:spcPct val="130000"/>
              </a:lnSpc>
              <a:buFont typeface="MT Extra" pitchFamily="2" charset="77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suicide?) */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800" dirty="0"/>
              <a:t>Note:  POSIX (not C90) function</a:t>
            </a:r>
          </a:p>
        </p:txBody>
      </p:sp>
    </p:spTree>
    <p:extLst>
      <p:ext uri="{BB962C8B-B14F-4D97-AF65-F5344CB8AC3E}">
        <p14:creationId xmlns:p14="http://schemas.microsoft.com/office/powerpoint/2010/main" val="37849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0569-AFF9-4D4E-9BCC-FDE42BE4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Mid-term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1AC4-3369-6346-8BE6-10AB98E4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77303"/>
            <a:ext cx="8798943" cy="54863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instructor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improvements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communicate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better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oral</a:t>
            </a:r>
            <a:r>
              <a:rPr lang="zh-CN" altLang="en-US" dirty="0"/>
              <a:t> </a:t>
            </a:r>
            <a:r>
              <a:rPr lang="en-US" altLang="zh-CN" dirty="0"/>
              <a:t>English</a:t>
            </a:r>
            <a:r>
              <a:rPr lang="zh-CN" altLang="en-US" dirty="0"/>
              <a:t> </a:t>
            </a:r>
            <a:r>
              <a:rPr lang="en-US" altLang="zh-CN" dirty="0"/>
              <a:t>(😅)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prepare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classes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better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organization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rehearsal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better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availability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presence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</a:t>
            </a:r>
            <a:r>
              <a:rPr lang="zh-CN" altLang="en-US" dirty="0"/>
              <a:t> </a:t>
            </a:r>
            <a:r>
              <a:rPr lang="en-US" altLang="zh-CN" dirty="0"/>
              <a:t>(KNOCK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DOOR</a:t>
            </a:r>
            <a:r>
              <a:rPr lang="zh-CN" altLang="en-US" dirty="0"/>
              <a:t> </a:t>
            </a:r>
            <a:r>
              <a:rPr lang="en-US" altLang="zh-CN" dirty="0"/>
              <a:t>please)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Quicker</a:t>
            </a:r>
            <a:r>
              <a:rPr lang="zh-CN" altLang="en-US" dirty="0"/>
              <a:t> </a:t>
            </a:r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increase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depth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course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assignments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challenging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should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made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mid-term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much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harder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exam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needs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cover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system,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instead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programming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DB7A-965B-DA44-AB20-ECA63FB2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FA61-D823-044A-B988-FFB8DF97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0FD7-5E6A-A344-8F4D-2A948F31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4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8D3-7677-B64B-BB2B-308561F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Pre-class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CACF-B48C-F047-AB70-D948D3EC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E58A-B963-8146-9715-3F578C6C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C24B-B0FF-4240-B978-C6FACBA2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0A413-6540-B348-A63C-380ABB27475A}"/>
              </a:ext>
            </a:extLst>
          </p:cNvPr>
          <p:cNvSpPr txBox="1"/>
          <p:nvPr/>
        </p:nvSpPr>
        <p:spPr>
          <a:xfrm>
            <a:off x="475089" y="973394"/>
            <a:ext cx="542676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while(1){</a:t>
            </a:r>
          </a:p>
          <a:p>
            <a:r>
              <a:rPr lang="en-US" altLang="zh-CN" dirty="0"/>
              <a:t>		sleep(5);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(“Hello\n”);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C9FB6-8B53-0A48-8E95-A2F71788C791}"/>
              </a:ext>
            </a:extLst>
          </p:cNvPr>
          <p:cNvSpPr txBox="1"/>
          <p:nvPr/>
        </p:nvSpPr>
        <p:spPr>
          <a:xfrm>
            <a:off x="3405558" y="3993589"/>
            <a:ext cx="542676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above</a:t>
            </a:r>
            <a:r>
              <a:rPr lang="zh-CN" altLang="en-US" dirty="0"/>
              <a:t> </a:t>
            </a:r>
            <a:r>
              <a:rPr lang="en-US" altLang="zh-CN" dirty="0"/>
              <a:t>program,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forever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printing</a:t>
            </a:r>
            <a:r>
              <a:rPr lang="zh-CN" altLang="en-US" dirty="0"/>
              <a:t> </a:t>
            </a:r>
            <a:r>
              <a:rPr lang="en-US" altLang="zh-CN" dirty="0"/>
              <a:t>”Hello”</a:t>
            </a:r>
          </a:p>
          <a:p>
            <a:endParaRPr lang="en-US" altLang="zh-CN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back?</a:t>
            </a:r>
          </a:p>
          <a:p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CTRL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But,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really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happens?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3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Signal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59" y="1385016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A notification of an event Event gains attention of the OS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Hardware generated faults/exceptions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Operating system/software generated faults/exceptions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Explicitly by a requesting process to another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OS stops the application process immediately, sending it a signal </a:t>
            </a:r>
            <a:r>
              <a:rPr lang="zh-CN" altLang="en-US" dirty="0"/>
              <a:t> 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Signal handler executes to completion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Application process resumes where it left 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1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Hardware exceptions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Divide by zero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value / 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Page (segmentation) faults </a:t>
            </a:r>
            <a:r>
              <a:rPr lang="en-US" dirty="0">
                <a:sym typeface="Wingdings" panose="05000000000000000000" pitchFamily="2" charset="2"/>
              </a:rPr>
              <a:t> dereferencing a pointer that points to non-existent or inaccessible memory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Software faults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A user-set timer expires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Explicit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A process sends a signal to another process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42547" y="3436622"/>
            <a:ext cx="57014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unsigned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alarm(unsigned 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seconds);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9614" y="5007995"/>
            <a:ext cx="38571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b="1" dirty="0">
                <a:solidFill>
                  <a:prstClr val="black"/>
                </a:solidFill>
                <a:latin typeface="Consolas" panose="020B0609020204030204" pitchFamily="49" charset="0"/>
              </a:rPr>
              <a:t>int kill(pid_t pid, int sig);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3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8DE2-058D-BE45-9258-650E881F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8F89-BFE2-6B48-A08A-1C1F0040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C2BB-5E21-6B4C-A8D0-535207E9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A0666-3426-1B4D-A941-E9FC94A8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A137F7-5287-FD4C-9F69-0C725C0C2638}"/>
              </a:ext>
            </a:extLst>
          </p:cNvPr>
          <p:cNvGrpSpPr/>
          <p:nvPr/>
        </p:nvGrpSpPr>
        <p:grpSpPr>
          <a:xfrm>
            <a:off x="1191821" y="1239400"/>
            <a:ext cx="6806077" cy="4947153"/>
            <a:chOff x="2066253" y="1214416"/>
            <a:chExt cx="6806077" cy="49471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D01FA9-3E8D-3541-B7EE-E7BF30467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4" t="19874" b="7758"/>
            <a:stretch/>
          </p:blipFill>
          <p:spPr>
            <a:xfrm>
              <a:off x="2066253" y="2221636"/>
              <a:ext cx="5057213" cy="2989908"/>
            </a:xfrm>
            <a:prstGeom prst="rect">
              <a:avLst/>
            </a:prstGeom>
          </p:spPr>
        </p:pic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400D052B-82DD-F74A-9823-402EA708B8BC}"/>
                </a:ext>
              </a:extLst>
            </p:cNvPr>
            <p:cNvSpPr/>
            <p:nvPr/>
          </p:nvSpPr>
          <p:spPr>
            <a:xfrm>
              <a:off x="2414016" y="1214416"/>
              <a:ext cx="2427901" cy="834887"/>
            </a:xfrm>
            <a:prstGeom prst="wedgeRoundRectCallout">
              <a:avLst>
                <a:gd name="adj1" fmla="val 73963"/>
                <a:gd name="adj2" fmla="val 132595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Handle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Hardware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Errors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0B7973-128E-BA4E-BCA9-C8EBA0AC408E}"/>
                </a:ext>
              </a:extLst>
            </p:cNvPr>
            <p:cNvSpPr/>
            <p:nvPr/>
          </p:nvSpPr>
          <p:spPr>
            <a:xfrm>
              <a:off x="5198165" y="3082892"/>
              <a:ext cx="1011723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SIGSEGV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64BAF125-6C67-CE4C-8B53-47DE7FD9A616}"/>
                </a:ext>
              </a:extLst>
            </p:cNvPr>
            <p:cNvSpPr/>
            <p:nvPr/>
          </p:nvSpPr>
          <p:spPr>
            <a:xfrm>
              <a:off x="6466688" y="2308011"/>
              <a:ext cx="2405642" cy="834887"/>
            </a:xfrm>
            <a:prstGeom prst="wedgeRoundRectCallout">
              <a:avLst>
                <a:gd name="adj1" fmla="val -45423"/>
                <a:gd name="adj2" fmla="val 11726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Handle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Software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Errors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id="{21217ED0-C8E1-9E46-83EC-3CAA9A015CAA}"/>
                </a:ext>
              </a:extLst>
            </p:cNvPr>
            <p:cNvSpPr/>
            <p:nvPr/>
          </p:nvSpPr>
          <p:spPr>
            <a:xfrm>
              <a:off x="2829869" y="5326682"/>
              <a:ext cx="2405642" cy="834887"/>
            </a:xfrm>
            <a:prstGeom prst="wedgeRoundRectCallout">
              <a:avLst>
                <a:gd name="adj1" fmla="val 76210"/>
                <a:gd name="adj2" fmla="val -11930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Inter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Process</a:t>
              </a:r>
              <a:r>
                <a:rPr lang="zh-CN" altLang="en-US" sz="2400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Communication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61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1EF2-D457-5644-9765-9D732CC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C70A-5193-6D43-8E69-DF4D9BAF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DD78-021D-324F-B639-1D4DF217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01642-428B-B44B-8241-93633D71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24" y="443901"/>
            <a:ext cx="5230974" cy="60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2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By default each signal has a default action associated with it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Default actions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Term</a:t>
            </a:r>
            <a:r>
              <a:rPr lang="en-US" dirty="0"/>
              <a:t>   Default action is to terminate the process.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/>
              <a:t>Ign</a:t>
            </a:r>
            <a:r>
              <a:rPr lang="en-US" dirty="0"/>
              <a:t>      Default action is to ignore the signal.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Core</a:t>
            </a:r>
            <a:r>
              <a:rPr lang="en-US" dirty="0"/>
              <a:t>   Default action is to terminate the process and  dump  core.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Stop</a:t>
            </a:r>
            <a:r>
              <a:rPr lang="en-US" dirty="0"/>
              <a:t>   Default action is to stop the process.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err="1"/>
              <a:t>Cont</a:t>
            </a:r>
            <a:r>
              <a:rPr lang="en-US" dirty="0"/>
              <a:t>   Default  action  is  to  continue the process if it is currently stopped.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3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</p:spPr>
        <p:txBody>
          <a:bodyPr/>
          <a:lstStyle/>
          <a:p>
            <a:r>
              <a:rPr lang="en-US" dirty="0"/>
              <a:t>Handling Signals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typedef void (*</a:t>
            </a:r>
            <a:r>
              <a:rPr lang="en-US" dirty="0" err="1"/>
              <a:t>sighandler_t</a:t>
            </a:r>
            <a:r>
              <a:rPr lang="en-US" dirty="0"/>
              <a:t>)(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 err="1"/>
              <a:t>sighandler_t</a:t>
            </a:r>
            <a:r>
              <a:rPr lang="en-US" b="1" dirty="0"/>
              <a:t> signal(</a:t>
            </a:r>
            <a:r>
              <a:rPr lang="en-US" b="1" dirty="0" err="1"/>
              <a:t>int</a:t>
            </a:r>
            <a:r>
              <a:rPr lang="en-US" b="1" dirty="0"/>
              <a:t> signum, </a:t>
            </a:r>
            <a:r>
              <a:rPr lang="en-US" b="1" dirty="0" err="1"/>
              <a:t>sighandler_t</a:t>
            </a:r>
            <a:r>
              <a:rPr lang="en-US" b="1" dirty="0"/>
              <a:t> handler);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dirty="0"/>
              <a:t>Call handler when signal signum is delivered. The signal number is passed to the handler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Return previous signal handler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2529" y="6459786"/>
            <a:ext cx="1854203" cy="365125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53" y="6467014"/>
            <a:ext cx="984019" cy="365125"/>
          </a:xfrm>
        </p:spPr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01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4745</TotalTime>
  <Words>1122</Words>
  <Application>Microsoft Macintosh PowerPoint</Application>
  <PresentationFormat>On-screen Show (4:3)</PresentationFormat>
  <Paragraphs>228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Consolas</vt:lpstr>
      <vt:lpstr>Courier New</vt:lpstr>
      <vt:lpstr>MT Extra</vt:lpstr>
      <vt:lpstr>Wingdings</vt:lpstr>
      <vt:lpstr>Retrospect</vt:lpstr>
      <vt:lpstr>Signals</vt:lpstr>
      <vt:lpstr>Mid-term Survey</vt:lpstr>
      <vt:lpstr>Pre-class Question</vt:lpstr>
      <vt:lpstr>A Signal Is</vt:lpstr>
      <vt:lpstr>Examples</vt:lpstr>
      <vt:lpstr>Uses of Signals</vt:lpstr>
      <vt:lpstr>PowerPoint Presentation</vt:lpstr>
      <vt:lpstr>Default Actions</vt:lpstr>
      <vt:lpstr>Handling Signals: The Old Way</vt:lpstr>
      <vt:lpstr>Example of Using signal()</vt:lpstr>
      <vt:lpstr>The Modern Way</vt:lpstr>
      <vt:lpstr>The Modern Way</vt:lpstr>
      <vt:lpstr>sa_sigaction</vt:lpstr>
      <vt:lpstr>Example of Using sa_sigaction()</vt:lpstr>
      <vt:lpstr>sa_mask</vt:lpstr>
      <vt:lpstr>Interrupted System Calls</vt:lpstr>
      <vt:lpstr>Reentrant Functions</vt:lpstr>
      <vt:lpstr>Send Signal (1)</vt:lpstr>
      <vt:lpstr>Send Signal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674</cp:revision>
  <dcterms:created xsi:type="dcterms:W3CDTF">2016-01-21T20:46:53Z</dcterms:created>
  <dcterms:modified xsi:type="dcterms:W3CDTF">2019-04-05T02:10:45Z</dcterms:modified>
</cp:coreProperties>
</file>