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8"/>
  </p:notesMasterIdLst>
  <p:sldIdLst>
    <p:sldId id="256" r:id="rId2"/>
    <p:sldId id="258" r:id="rId3"/>
    <p:sldId id="277" r:id="rId4"/>
    <p:sldId id="278" r:id="rId5"/>
    <p:sldId id="279" r:id="rId6"/>
    <p:sldId id="257" r:id="rId7"/>
    <p:sldId id="281" r:id="rId8"/>
    <p:sldId id="259" r:id="rId9"/>
    <p:sldId id="282" r:id="rId10"/>
    <p:sldId id="283" r:id="rId11"/>
    <p:sldId id="284" r:id="rId12"/>
    <p:sldId id="274" r:id="rId13"/>
    <p:sldId id="287" r:id="rId14"/>
    <p:sldId id="275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58"/>
            <p14:sldId id="277"/>
            <p14:sldId id="278"/>
            <p14:sldId id="279"/>
            <p14:sldId id="257"/>
            <p14:sldId id="281"/>
            <p14:sldId id="259"/>
            <p14:sldId id="282"/>
            <p14:sldId id="283"/>
            <p14:sldId id="284"/>
            <p14:sldId id="274"/>
            <p14:sldId id="287"/>
            <p14:sldId id="275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 autoAdjust="0"/>
    <p:restoredTop sz="89706" autoAdjust="0"/>
  </p:normalViewPr>
  <p:slideViewPr>
    <p:cSldViewPr snapToGrid="0">
      <p:cViewPr varScale="1">
        <p:scale>
          <a:sx n="94" d="100"/>
          <a:sy n="94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5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2/sh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498461" cy="3566160"/>
          </a:xfrm>
        </p:spPr>
        <p:txBody>
          <a:bodyPr>
            <a:normAutofit/>
          </a:bodyPr>
          <a:lstStyle/>
          <a:p>
            <a:r>
              <a:rPr lang="en-US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Shared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52A3-5462-7641-A8D7-AE5F1117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251"/>
            <a:ext cx="9059949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FD48-7B2A-2B40-91AC-AF915E9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A902-053D-7743-8461-931EA67E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9A29-0FB0-F84D-AB4B-132FD63F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76BC0-4F8A-B349-9674-E2D70439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1643962"/>
            <a:ext cx="8340436" cy="3570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71ABD-FD54-9A45-AE64-50BBD9A6EC16}"/>
              </a:ext>
            </a:extLst>
          </p:cNvPr>
          <p:cNvSpPr txBox="1"/>
          <p:nvPr/>
        </p:nvSpPr>
        <p:spPr>
          <a:xfrm>
            <a:off x="822960" y="136698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2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F75E-FB48-4540-B8D8-51B6A8CE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193" y="167960"/>
            <a:ext cx="10288385" cy="94078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Attach&amp;Access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6DE3-2D76-9549-991B-0FB76B3D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C9BA-F9CC-3246-90A4-52703A2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310A-C52E-C74C-BE13-C66A71F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FD346-C375-2544-8011-6F36EBC6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" y="1436967"/>
            <a:ext cx="8091055" cy="4707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23940A-E191-724A-BAB1-3DE61ACD4A3E}"/>
              </a:ext>
            </a:extLst>
          </p:cNvPr>
          <p:cNvSpPr/>
          <p:nvPr/>
        </p:nvSpPr>
        <p:spPr>
          <a:xfrm>
            <a:off x="5615709" y="1436967"/>
            <a:ext cx="2743200" cy="62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4D188-394E-3D42-9A1E-B79478C9099E}"/>
              </a:ext>
            </a:extLst>
          </p:cNvPr>
          <p:cNvSpPr txBox="1"/>
          <p:nvPr/>
        </p:nvSpPr>
        <p:spPr>
          <a:xfrm>
            <a:off x="3778596" y="1108749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6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shmdt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shmaddr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Detach segment at address </a:t>
            </a:r>
            <a:r>
              <a:rPr lang="en-US" b="1" dirty="0" err="1"/>
              <a:t>shmaddr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F75E-FB48-4540-B8D8-51B6A8CE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193" y="167960"/>
            <a:ext cx="10288385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Detach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6DE3-2D76-9549-991B-0FB76B3D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C9BA-F9CC-3246-90A4-52703A2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310A-C52E-C74C-BE13-C66A71F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FD346-C375-2544-8011-6F36EBC6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" y="1436967"/>
            <a:ext cx="8091055" cy="4707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23940A-E191-724A-BAB1-3DE61ACD4A3E}"/>
              </a:ext>
            </a:extLst>
          </p:cNvPr>
          <p:cNvSpPr/>
          <p:nvPr/>
        </p:nvSpPr>
        <p:spPr>
          <a:xfrm>
            <a:off x="5615709" y="1436967"/>
            <a:ext cx="2743200" cy="622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4D188-394E-3D42-9A1E-B79478C9099E}"/>
              </a:ext>
            </a:extLst>
          </p:cNvPr>
          <p:cNvSpPr txBox="1"/>
          <p:nvPr/>
        </p:nvSpPr>
        <p:spPr>
          <a:xfrm>
            <a:off x="3778596" y="1108749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2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shmctl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shmid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cmd</a:t>
            </a:r>
            <a:r>
              <a:rPr lang="en-US" b="1" dirty="0"/>
              <a:t>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shmid_ds</a:t>
            </a:r>
            <a:r>
              <a:rPr lang="en-US" b="1" dirty="0"/>
              <a:t> *</a:t>
            </a:r>
            <a:r>
              <a:rPr lang="en-US" b="1" dirty="0" err="1"/>
              <a:t>buf</a:t>
            </a:r>
            <a:r>
              <a:rPr lang="en-US" b="1" dirty="0"/>
              <a:t> );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cmd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b="1" dirty="0"/>
              <a:t>IPC_RMID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IPC_RMID </a:t>
            </a:r>
            <a:r>
              <a:rPr lang="en-US" dirty="0"/>
              <a:t>– remove the memory segment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Detaching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2CA5CF-BAFA-3C44-87C0-9D22372A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352329"/>
            <a:ext cx="7426517" cy="4735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D7E24-9E6E-CF4D-B5C0-B1DA81BBB0AF}"/>
              </a:ext>
            </a:extLst>
          </p:cNvPr>
          <p:cNvSpPr txBox="1"/>
          <p:nvPr/>
        </p:nvSpPr>
        <p:spPr>
          <a:xfrm>
            <a:off x="536632" y="98062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4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581-47C5-6F44-AC2A-5B315A28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3196-2D0E-4448-90B1-9DFFB20A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processes?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6F78-9258-6F42-911C-D1AC060E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82EF-ECB5-F848-8F51-8999F356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3A2F-4C2C-A448-A3F8-6B092E0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Wait/Signal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passive</a:t>
            </a:r>
            <a:r>
              <a:rPr lang="zh-CN" altLang="en-US" sz="2400" dirty="0"/>
              <a:t> </a:t>
            </a:r>
            <a:r>
              <a:rPr lang="en-US" altLang="zh-CN" sz="2400" dirty="0"/>
              <a:t>manner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communicate</a:t>
            </a:r>
            <a:r>
              <a:rPr lang="zh-CN" altLang="en-US" sz="2400" dirty="0"/>
              <a:t> </a:t>
            </a:r>
            <a:r>
              <a:rPr lang="en-US" altLang="zh-CN" sz="2400" dirty="0"/>
              <a:t>limited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600" dirty="0"/>
              <a:t> </a:t>
            </a:r>
            <a:r>
              <a:rPr lang="en-US" altLang="zh-CN" sz="3600" dirty="0"/>
              <a:t>Pipe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achieve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communicate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volume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Inefficient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(need</a:t>
            </a:r>
            <a:r>
              <a:rPr lang="zh-CN" altLang="en-US" sz="2400" dirty="0"/>
              <a:t> </a:t>
            </a:r>
            <a:r>
              <a:rPr lang="en-US" altLang="zh-CN" sz="2400" dirty="0"/>
              <a:t>plenty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IO</a:t>
            </a:r>
            <a:r>
              <a:rPr lang="zh-CN" altLang="en-US" sz="2400" dirty="0"/>
              <a:t> </a:t>
            </a:r>
            <a:r>
              <a:rPr lang="en-US" altLang="zh-CN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calls)</a:t>
            </a:r>
            <a:endParaRPr lang="en-US" sz="2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Shared memory allows two or more processes to share a given region of memory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This is the fastest way for processes to exchange data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No data copying required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Nor system calls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bi-directional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E8A41-A2D4-EF47-8ABD-4EF2AE77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9" y="2230878"/>
            <a:ext cx="8394062" cy="4197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8B1D8F-DFFA-A246-86E6-19C89E28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50984"/>
            <a:ext cx="7937179" cy="9407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sz="2000" dirty="0"/>
              <a:t>memory can be attached to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addresses</a:t>
            </a:r>
            <a:r>
              <a:rPr lang="en-US" sz="2000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P</a:t>
            </a:r>
            <a:r>
              <a:rPr lang="en-US" sz="2000" dirty="0"/>
              <a:t>rocesses that have this memory segment attached will have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97628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2042-BC8D-C94B-B489-2F602F24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18" y="2654405"/>
            <a:ext cx="5979884" cy="3805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ED45FB-9C91-C84F-A1B0-1A0754E4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967726"/>
            <a:ext cx="7937179" cy="16440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seen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process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mapped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physical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process</a:t>
            </a:r>
            <a:r>
              <a:rPr lang="zh-CN" altLang="en-US" sz="1800" dirty="0"/>
              <a:t> </a:t>
            </a:r>
            <a:r>
              <a:rPr lang="en-US" altLang="zh-CN" sz="1800" dirty="0"/>
              <a:t>actually</a:t>
            </a:r>
            <a:r>
              <a:rPr lang="zh-CN" altLang="en-US" sz="1800" dirty="0"/>
              <a:t> </a:t>
            </a:r>
            <a:r>
              <a:rPr lang="en-US" altLang="zh-CN" sz="1800" dirty="0"/>
              <a:t>accesses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RAM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How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achieve</a:t>
            </a:r>
            <a:r>
              <a:rPr lang="zh-CN" altLang="en-US" sz="1800" dirty="0"/>
              <a:t> </a:t>
            </a:r>
            <a:r>
              <a:rPr lang="en-US" altLang="zh-CN" sz="1800" dirty="0"/>
              <a:t>shared</a:t>
            </a:r>
            <a:r>
              <a:rPr lang="zh-CN" altLang="en-US" sz="1800" dirty="0"/>
              <a:t> </a:t>
            </a:r>
            <a:r>
              <a:rPr lang="en-US" altLang="zh-CN" sz="1800" dirty="0"/>
              <a:t>memory:</a:t>
            </a:r>
            <a:r>
              <a:rPr lang="zh-CN" altLang="en-US" sz="1800" dirty="0"/>
              <a:t> </a:t>
            </a:r>
            <a:r>
              <a:rPr lang="en-US" altLang="zh-CN" sz="1800" dirty="0"/>
              <a:t>Make</a:t>
            </a:r>
            <a:r>
              <a:rPr lang="zh-CN" altLang="en-US" sz="1800" dirty="0"/>
              <a:t> </a:t>
            </a: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processes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virtual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map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piece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physical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F94FFC0-F67E-BB4E-9D8C-104598D0FFC9}"/>
              </a:ext>
            </a:extLst>
          </p:cNvPr>
          <p:cNvSpPr/>
          <p:nvPr/>
        </p:nvSpPr>
        <p:spPr>
          <a:xfrm>
            <a:off x="55416" y="3849046"/>
            <a:ext cx="1477818" cy="794327"/>
          </a:xfrm>
          <a:prstGeom prst="wedgeRectCallout">
            <a:avLst>
              <a:gd name="adj1" fmla="val 79167"/>
              <a:gd name="adj2" fmla="val -1549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Create using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shmget</a:t>
            </a:r>
            <a:r>
              <a:rPr lang="en-US" i="1" dirty="0"/>
              <a:t>(</a:t>
            </a:r>
            <a:r>
              <a:rPr lang="en-US" i="1" dirty="0" err="1"/>
              <a:t>key_t</a:t>
            </a:r>
            <a:r>
              <a:rPr lang="en-US" i="1" dirty="0"/>
              <a:t> key, </a:t>
            </a:r>
            <a:r>
              <a:rPr lang="en-US" i="1" dirty="0" err="1"/>
              <a:t>size_t</a:t>
            </a:r>
            <a:r>
              <a:rPr lang="en-US" i="1" dirty="0"/>
              <a:t> size, </a:t>
            </a:r>
            <a:r>
              <a:rPr lang="en-US" i="1" dirty="0" err="1"/>
              <a:t>int</a:t>
            </a:r>
            <a:r>
              <a:rPr lang="en-US" i="1" dirty="0"/>
              <a:t> flag);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size </a:t>
            </a:r>
            <a:r>
              <a:rPr lang="en-US" altLang="zh-CN" dirty="0"/>
              <a:t>–</a:t>
            </a:r>
            <a:r>
              <a:rPr 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Rounded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PAGE_SIZE</a:t>
            </a:r>
            <a:r>
              <a:rPr lang="zh-CN" altLang="en-US" b="1" dirty="0"/>
              <a:t> </a:t>
            </a:r>
            <a:r>
              <a:rPr lang="en-US" altLang="zh-CN" dirty="0"/>
              <a:t>(usually</a:t>
            </a:r>
            <a:r>
              <a:rPr lang="zh-CN" altLang="en-US" dirty="0"/>
              <a:t> </a:t>
            </a:r>
            <a:r>
              <a:rPr lang="en-US" altLang="zh-CN" dirty="0"/>
              <a:t>4096)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flag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en-US" dirty="0"/>
              <a:t> </a:t>
            </a:r>
            <a:r>
              <a:rPr lang="en-US" altLang="zh-CN" dirty="0"/>
              <a:t>Flags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b="1" dirty="0"/>
              <a:t>IPC_CREATE</a:t>
            </a:r>
            <a:r>
              <a:rPr lang="en-US" dirty="0"/>
              <a:t>, </a:t>
            </a:r>
            <a:r>
              <a:rPr lang="en-US" b="1" dirty="0"/>
              <a:t>IPC_EXCL</a:t>
            </a:r>
            <a:r>
              <a:rPr lang="en-US" dirty="0"/>
              <a:t> and </a:t>
            </a:r>
            <a:r>
              <a:rPr lang="en-US" b="1" dirty="0"/>
              <a:t>mode permissions (e.g., </a:t>
            </a:r>
            <a:r>
              <a:rPr lang="en-US" altLang="zh-CN" b="1" dirty="0"/>
              <a:t>0666</a:t>
            </a:r>
            <a:r>
              <a:rPr lang="en-US" b="1" dirty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en-US" altLang="zh-CN" dirty="0"/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key_t</a:t>
            </a:r>
            <a:r>
              <a:rPr lang="en-US" dirty="0"/>
              <a:t> </a:t>
            </a:r>
            <a:r>
              <a:rPr lang="en-US" b="1" dirty="0" err="1"/>
              <a:t>ftok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b="1" dirty="0"/>
              <a:t>pathname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proj_id</a:t>
            </a:r>
            <a:r>
              <a:rPr lang="en-US" dirty="0"/>
              <a:t>);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b="1" dirty="0" err="1"/>
              <a:t>ftok</a:t>
            </a:r>
            <a:r>
              <a:rPr lang="en-US" altLang="zh-CN" dirty="0"/>
              <a:t>() function uses the identity of the file named by the given pathname (which must refer to an existing, accessible file) and the least significant 8 bits of </a:t>
            </a:r>
            <a:r>
              <a:rPr lang="en-US" altLang="zh-CN" dirty="0" err="1"/>
              <a:t>proj_id</a:t>
            </a:r>
            <a:r>
              <a:rPr lang="en-US" altLang="zh-CN" dirty="0"/>
              <a:t> (which must be nonzero) to generate a </a:t>
            </a:r>
            <a:r>
              <a:rPr lang="en-US" altLang="zh-CN" dirty="0" err="1"/>
              <a:t>key_t</a:t>
            </a:r>
            <a:r>
              <a:rPr lang="en-US" altLang="zh-CN" dirty="0"/>
              <a:t> type System V IPC key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FDCD3-44EE-1B4C-B6C4-246A0550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2" y="1450109"/>
            <a:ext cx="7287034" cy="444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38BC5-5ACF-7E4E-9939-9B852B00E1F8}"/>
              </a:ext>
            </a:extLst>
          </p:cNvPr>
          <p:cNvSpPr txBox="1"/>
          <p:nvPr/>
        </p:nvSpPr>
        <p:spPr>
          <a:xfrm>
            <a:off x="223778" y="919364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*</a:t>
            </a:r>
            <a:r>
              <a:rPr lang="en-US" b="1" dirty="0" err="1"/>
              <a:t>shmat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shmid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flag);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Attach shared memory segment to process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b="1" dirty="0" err="1"/>
              <a:t>shmid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b="1" i="1" dirty="0" err="1"/>
              <a:t>shmget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addr</a:t>
            </a:r>
            <a:r>
              <a:rPr lang="en-US" b="1" dirty="0"/>
              <a:t> == NULL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OS picks an address and attaches shared memory there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addr</a:t>
            </a:r>
            <a:r>
              <a:rPr lang="en-US" b="1" dirty="0"/>
              <a:t> != NULL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Attach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specific address </a:t>
            </a:r>
            <a:r>
              <a:rPr lang="en-US" b="1" dirty="0" err="1"/>
              <a:t>addr</a:t>
            </a:r>
            <a:r>
              <a:rPr lang="en-US" dirty="0"/>
              <a:t>. It should be a page aligned address unless flag SHM_RND is specified, which rounds it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b="1" dirty="0"/>
              <a:t>flag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shmat</a:t>
            </a:r>
            <a:r>
              <a:rPr lang="zh-CN" altLang="en-US" dirty="0"/>
              <a:t> 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>
                <a:hlinkClick r:id="rId2"/>
              </a:rPr>
              <a:t>https://linux.die.net/man/2/shmat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dirty="0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087FE-0876-1C4E-B908-56F5186CF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5" y="1292842"/>
            <a:ext cx="8599054" cy="42723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9F656D-4D47-1644-A056-E4634A8201B3}"/>
              </a:ext>
            </a:extLst>
          </p:cNvPr>
          <p:cNvSpPr/>
          <p:nvPr/>
        </p:nvSpPr>
        <p:spPr>
          <a:xfrm>
            <a:off x="372418" y="1440873"/>
            <a:ext cx="264787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BD9A0-070E-154F-9892-ABD504BEFC48}"/>
              </a:ext>
            </a:extLst>
          </p:cNvPr>
          <p:cNvSpPr/>
          <p:nvPr/>
        </p:nvSpPr>
        <p:spPr>
          <a:xfrm>
            <a:off x="372418" y="2152073"/>
            <a:ext cx="5344891" cy="757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0F56C-7400-744D-A397-AD7AC9ED5DD3}"/>
              </a:ext>
            </a:extLst>
          </p:cNvPr>
          <p:cNvSpPr txBox="1"/>
          <p:nvPr/>
        </p:nvSpPr>
        <p:spPr>
          <a:xfrm>
            <a:off x="822960" y="1366982"/>
            <a:ext cx="18371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Process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97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6206</TotalTime>
  <Words>692</Words>
  <Application>Microsoft Macintosh PowerPoint</Application>
  <PresentationFormat>On-screen Show (4:3)</PresentationFormat>
  <Paragraphs>124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IPC - Shared Memory</vt:lpstr>
      <vt:lpstr>IPC Interfaces We Have Learned</vt:lpstr>
      <vt:lpstr>Shared memory</vt:lpstr>
      <vt:lpstr>Shared memory</vt:lpstr>
      <vt:lpstr>Behind Shared Memory</vt:lpstr>
      <vt:lpstr>API to Create Share Memory</vt:lpstr>
      <vt:lpstr>API to Create Share Memory</vt:lpstr>
      <vt:lpstr>Attaching to Shared Memory</vt:lpstr>
      <vt:lpstr>Attaching to Shared Memory</vt:lpstr>
      <vt:lpstr>Now You Can Access the Shared Memory</vt:lpstr>
      <vt:lpstr>Attach&amp;Access from Another Process</vt:lpstr>
      <vt:lpstr>Detaching Memory</vt:lpstr>
      <vt:lpstr>Detach from the Other Process</vt:lpstr>
      <vt:lpstr>Deleting Shared Memory</vt:lpstr>
      <vt:lpstr>Detaching and Removing Memory</vt:lpstr>
      <vt:lpstr>How to Ensure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927</cp:revision>
  <dcterms:created xsi:type="dcterms:W3CDTF">2016-01-21T20:46:53Z</dcterms:created>
  <dcterms:modified xsi:type="dcterms:W3CDTF">2019-04-03T14:59:50Z</dcterms:modified>
</cp:coreProperties>
</file>