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73" r:id="rId16"/>
    <p:sldId id="274" r:id="rId17"/>
    <p:sldId id="269" r:id="rId18"/>
    <p:sldId id="270" r:id="rId19"/>
    <p:sldId id="271" r:id="rId20"/>
    <p:sldId id="275" r:id="rId21"/>
    <p:sldId id="276" r:id="rId22"/>
    <p:sldId id="277" r:id="rId23"/>
    <p:sldId id="278" r:id="rId24"/>
    <p:sldId id="279" r:id="rId25"/>
    <p:sldId id="280" r:id="rId26"/>
    <p:sldId id="284" r:id="rId27"/>
    <p:sldId id="281" r:id="rId28"/>
    <p:sldId id="282" r:id="rId29"/>
    <p:sldId id="283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90"/>
  </p:normalViewPr>
  <p:slideViewPr>
    <p:cSldViewPr snapToGrid="0" snapToObjects="1">
      <p:cViewPr varScale="1">
        <p:scale>
          <a:sx n="99" d="100"/>
          <a:sy n="99" d="100"/>
        </p:scale>
        <p:origin x="146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F9508A-407D-354E-A65A-F32EA252C00B}" type="datetimeFigureOut">
              <a:rPr lang="en-US" smtClean="0"/>
              <a:t>4/16/19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0F278-A05D-E740-866F-C395D13DD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092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5E1AFCB4-2420-134C-BFA2-0AA4760649ED}" type="slidenum">
              <a:rPr lang="en-US" sz="1200">
                <a:latin typeface="Arial" charset="0"/>
              </a:rPr>
              <a:pPr/>
              <a:t>7</a:t>
            </a:fld>
            <a:endParaRPr lang="en-US" sz="1200">
              <a:latin typeface="Arial" charset="0"/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Requires &lt;sys/socket.h&gt;</a:t>
            </a:r>
          </a:p>
          <a:p>
            <a:pPr eaLnBrk="1" hangingPunct="1"/>
            <a:r>
              <a:rPr lang="en-US"/>
              <a:t>Returns socket descriptor on success or -1 on error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512CCC08-770C-1B4E-BB73-6DCB3525A404}" type="slidenum">
              <a:rPr lang="en-US" sz="1200">
                <a:latin typeface="Arial" charset="0"/>
              </a:rPr>
              <a:pPr/>
              <a:t>13</a:t>
            </a:fld>
            <a:endParaRPr lang="en-US" sz="1200">
              <a:latin typeface="Arial" charset="0"/>
            </a:endParaRP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Requires &lt;arpa/inet.h&gt;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DA931E3-8F46-B14E-B97C-EC9B30523C41}" type="slidenum">
              <a:rPr lang="en-US" sz="1200">
                <a:latin typeface="Calibri" charset="0"/>
              </a:rPr>
              <a:pPr eaLnBrk="1" hangingPunct="1"/>
              <a:t>16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85FB1831-1496-724E-BF98-80BF9B5150B2}" type="slidenum">
              <a:rPr lang="en-US" sz="1200">
                <a:latin typeface="Arial" charset="0"/>
              </a:rPr>
              <a:pPr/>
              <a:t>18</a:t>
            </a:fld>
            <a:endParaRPr lang="en-US" sz="1200">
              <a:latin typeface="Arial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  <a:p>
            <a:pPr eaLnBrk="1" hangingPunct="1"/>
            <a:r>
              <a:rPr lang="en-US"/>
              <a:t>In LINUX, the size of sa_data is given as sa_data[14];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A1FBB063-D284-164A-920B-621E3EF9E81D}" type="slidenum">
              <a:rPr lang="en-US" sz="1200">
                <a:latin typeface="Arial" charset="0"/>
              </a:rPr>
              <a:pPr/>
              <a:t>19</a:t>
            </a:fld>
            <a:endParaRPr lang="en-US" sz="1200">
              <a:latin typeface="Arial" charset="0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in_port_t  </a:t>
            </a:r>
            <a:r>
              <a:rPr lang="en-US">
                <a:sym typeface="Wingdings" charset="0"/>
              </a:rPr>
              <a:t> uint16_t</a:t>
            </a:r>
          </a:p>
          <a:p>
            <a:pPr eaLnBrk="1" hangingPunct="1"/>
            <a:r>
              <a:rPr lang="en-US">
                <a:sym typeface="Wingdings" charset="0"/>
              </a:rPr>
              <a:t>in_addr_t  uint32_t</a:t>
            </a:r>
          </a:p>
          <a:p>
            <a:pPr eaLnBrk="1" hangingPunct="1"/>
            <a:r>
              <a:rPr lang="en-US">
                <a:sym typeface="Wingdings" charset="0"/>
              </a:rPr>
              <a:t>The uint types are defined in &lt;stdint.h&gt;</a:t>
            </a:r>
          </a:p>
          <a:p>
            <a:pPr eaLnBrk="1" hangingPunct="1"/>
            <a:endParaRPr lang="en-US">
              <a:sym typeface="Wingdings" charset="0"/>
            </a:endParaRPr>
          </a:p>
          <a:p>
            <a:pPr eaLnBrk="1" hangingPunct="1"/>
            <a:r>
              <a:rPr lang="en-US">
                <a:sym typeface="Wingdings" charset="0"/>
              </a:rPr>
              <a:t>sin_zero must contain all zeros</a:t>
            </a:r>
          </a:p>
          <a:p>
            <a:pPr eaLnBrk="1" hangingPunct="1"/>
            <a:endParaRPr lang="en-US">
              <a:sym typeface="Wingdings" charset="0"/>
            </a:endParaRPr>
          </a:p>
          <a:p>
            <a:pPr eaLnBrk="1" hangingPunct="1"/>
            <a:r>
              <a:rPr lang="en-US">
                <a:sym typeface="Wingdings" charset="0"/>
              </a:rPr>
              <a:t>Ex of initializing sockaddr_in</a:t>
            </a:r>
          </a:p>
          <a:p>
            <a:pPr eaLnBrk="1" hangingPunct="1"/>
            <a:endParaRPr lang="en-US">
              <a:sym typeface="Wingdings" charset="0"/>
            </a:endParaRPr>
          </a:p>
          <a:p>
            <a:pPr eaLnBrk="1" hangingPunct="1"/>
            <a:r>
              <a:rPr lang="en-US">
                <a:sym typeface="Wingdings" charset="0"/>
              </a:rPr>
              <a:t>struct sockaddr_in myAddr;</a:t>
            </a:r>
          </a:p>
          <a:p>
            <a:pPr eaLnBrk="1" hangingPunct="1"/>
            <a:r>
              <a:rPr lang="en-US">
                <a:sym typeface="Wingdings" charset="0"/>
              </a:rPr>
              <a:t>myAddr.sin_family = AF_INET;</a:t>
            </a:r>
          </a:p>
          <a:p>
            <a:pPr eaLnBrk="1" hangingPunct="1"/>
            <a:r>
              <a:rPr lang="en-US">
                <a:sym typeface="Wingdings" charset="0"/>
              </a:rPr>
              <a:t>myAddr.sin_port = htons(PORTNUM);</a:t>
            </a:r>
          </a:p>
          <a:p>
            <a:pPr eaLnBrk="1" hangingPunct="1"/>
            <a:r>
              <a:rPr lang="en-US">
                <a:sym typeface="Wingdings" charset="0"/>
              </a:rPr>
              <a:t>myAddr.sin_addr.s_addr = INADD_ANY;</a:t>
            </a:r>
          </a:p>
          <a:p>
            <a:pPr eaLnBrk="1" hangingPunct="1"/>
            <a:r>
              <a:rPr lang="en-US">
                <a:sym typeface="Wingdings" charset="0"/>
              </a:rPr>
              <a:t>//myAddr.sin_addr.s_addr = inet_addr(</a:t>
            </a:r>
            <a:r>
              <a:rPr lang="ja-JP" altLang="en-US">
                <a:sym typeface="Wingdings" charset="0"/>
              </a:rPr>
              <a:t>“</a:t>
            </a:r>
            <a:r>
              <a:rPr lang="en-US" altLang="ja-JP">
                <a:sym typeface="Wingdings" charset="0"/>
              </a:rPr>
              <a:t>146.229.1.9</a:t>
            </a:r>
            <a:r>
              <a:rPr lang="ja-JP" altLang="en-US">
                <a:sym typeface="Wingdings" charset="0"/>
              </a:rPr>
              <a:t>”</a:t>
            </a:r>
            <a:r>
              <a:rPr lang="en-US" altLang="ja-JP">
                <a:sym typeface="Wingdings" charset="0"/>
              </a:rPr>
              <a:t>);</a:t>
            </a:r>
          </a:p>
          <a:p>
            <a:pPr eaLnBrk="1" hangingPunct="1"/>
            <a:r>
              <a:rPr lang="en-US">
                <a:sym typeface="Wingdings" charset="0"/>
              </a:rPr>
              <a:t>//inet_aton(</a:t>
            </a:r>
            <a:r>
              <a:rPr lang="ja-JP" altLang="en-US">
                <a:sym typeface="Wingdings" charset="0"/>
              </a:rPr>
              <a:t>“</a:t>
            </a:r>
            <a:r>
              <a:rPr lang="en-US" altLang="ja-JP">
                <a:sym typeface="Wingdings" charset="0"/>
              </a:rPr>
              <a:t>146.229.1.9</a:t>
            </a:r>
            <a:r>
              <a:rPr lang="ja-JP" altLang="en-US">
                <a:sym typeface="Wingdings" charset="0"/>
              </a:rPr>
              <a:t>”</a:t>
            </a:r>
            <a:r>
              <a:rPr lang="en-US" altLang="ja-JP">
                <a:sym typeface="Wingdings" charset="0"/>
              </a:rPr>
              <a:t>, &amp;(myAddr.sin_addr));</a:t>
            </a:r>
          </a:p>
          <a:p>
            <a:pPr eaLnBrk="1" hangingPunct="1"/>
            <a:r>
              <a:rPr lang="en-US">
                <a:sym typeface="Wingdings" charset="0"/>
              </a:rPr>
              <a:t>memset(&amp;(myAddr.sin_zero), </a:t>
            </a:r>
            <a:r>
              <a:rPr lang="ja-JP" altLang="en-US">
                <a:sym typeface="Wingdings" charset="0"/>
              </a:rPr>
              <a:t>‘</a:t>
            </a:r>
            <a:r>
              <a:rPr lang="en-US" altLang="ja-JP">
                <a:sym typeface="Wingdings" charset="0"/>
              </a:rPr>
              <a:t>\0</a:t>
            </a:r>
            <a:r>
              <a:rPr lang="ja-JP" altLang="en-US">
                <a:sym typeface="Wingdings" charset="0"/>
              </a:rPr>
              <a:t>’</a:t>
            </a:r>
            <a:r>
              <a:rPr lang="en-US" altLang="ja-JP">
                <a:sym typeface="Wingdings" charset="0"/>
              </a:rPr>
              <a:t>, 8);</a:t>
            </a: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02756" indent="-270291" defTabSz="914485" eaLnBrk="0" hangingPunct="0"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081164" indent="-216233" defTabSz="914485" eaLnBrk="0" hangingPunct="0"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513629" indent="-216233" defTabSz="914485" eaLnBrk="0" hangingPunct="0"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1946095" indent="-216233" defTabSz="914485" eaLnBrk="0" hangingPunct="0"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70F71AAE-F559-6D4A-AE98-DD52C45A8D9B}" type="slidenum">
              <a:rPr lang="en-US" sz="1100">
                <a:latin typeface="Times New Roman" charset="0"/>
              </a:rPr>
              <a:pPr/>
              <a:t>22</a:t>
            </a:fld>
            <a:endParaRPr lang="en-US" sz="1100">
              <a:latin typeface="Times New Roman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w="12700" cap="flat">
            <a:solidFill>
              <a:schemeClr val="tx1"/>
            </a:solidFill>
          </a:ln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2064" tIns="46032" rIns="92064" bIns="46032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02756" indent="-270291" defTabSz="914485" eaLnBrk="0" hangingPunct="0"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081164" indent="-216233" defTabSz="914485" eaLnBrk="0" hangingPunct="0"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513629" indent="-216233" defTabSz="914485" eaLnBrk="0" hangingPunct="0"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1946095" indent="-216233" defTabSz="914485" eaLnBrk="0" hangingPunct="0"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146BAA96-49EA-B04B-92E1-8B4613C6EEC4}" type="slidenum">
              <a:rPr lang="en-US" sz="1100">
                <a:latin typeface="Times New Roman" charset="0"/>
              </a:rPr>
              <a:pPr/>
              <a:t>23</a:t>
            </a:fld>
            <a:endParaRPr lang="en-US" sz="1100">
              <a:latin typeface="Times New Roman" charset="0"/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w="12700" cap="flat">
            <a:solidFill>
              <a:schemeClr val="tx1"/>
            </a:solidFill>
          </a:ln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2064" tIns="46032" rIns="92064" bIns="46032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02756" indent="-270291" defTabSz="914485" eaLnBrk="0" hangingPunct="0"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081164" indent="-216233" defTabSz="914485" eaLnBrk="0" hangingPunct="0"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513629" indent="-216233" defTabSz="914485" eaLnBrk="0" hangingPunct="0"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1946095" indent="-216233" defTabSz="914485" eaLnBrk="0" hangingPunct="0"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53055EE6-C666-D645-84A7-D1AB11292AF9}" type="slidenum">
              <a:rPr lang="en-US" sz="1100">
                <a:latin typeface="Times New Roman" charset="0"/>
              </a:rPr>
              <a:pPr/>
              <a:t>24</a:t>
            </a:fld>
            <a:endParaRPr lang="en-US" sz="1100">
              <a:latin typeface="Times New Roman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w="12700" cap="flat">
            <a:solidFill>
              <a:schemeClr val="tx1"/>
            </a:solidFill>
          </a:ln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2064" tIns="46032" rIns="92064" bIns="46032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4/16/19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4/16/19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4/16/19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4/16/19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4/16/19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ocalhost:8080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Sockets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Author: Ioannis Agadakos</a:t>
            </a:r>
          </a:p>
          <a:p>
            <a:r>
              <a:rPr lang="en-US" dirty="0"/>
              <a:t>Based on Princeton C0S 461 Slides</a:t>
            </a:r>
          </a:p>
        </p:txBody>
      </p:sp>
    </p:spTree>
    <p:extLst>
      <p:ext uri="{BB962C8B-B14F-4D97-AF65-F5344CB8AC3E}">
        <p14:creationId xmlns:p14="http://schemas.microsoft.com/office/powerpoint/2010/main" val="1815296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Calibri" charset="0"/>
              </a:rPr>
              <a:t>Socket Identification ``aka endpoint’’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>
              <a:defRPr/>
            </a:pPr>
            <a:r>
              <a:rPr lang="en-US" sz="1600" dirty="0">
                <a:latin typeface="Calibri" charset="0"/>
              </a:rPr>
              <a:t>Communication Protocol</a:t>
            </a:r>
          </a:p>
          <a:p>
            <a:pPr lvl="1" eaLnBrk="1" hangingPunct="1">
              <a:defRPr/>
            </a:pPr>
            <a:r>
              <a:rPr lang="en-US" sz="1600" dirty="0">
                <a:latin typeface="Calibri" charset="0"/>
              </a:rPr>
              <a:t>TCP (Stream Socket): streaming, reliable</a:t>
            </a:r>
          </a:p>
          <a:p>
            <a:pPr lvl="1" eaLnBrk="1" hangingPunct="1">
              <a:defRPr/>
            </a:pPr>
            <a:r>
              <a:rPr lang="en-US" sz="1600" dirty="0">
                <a:latin typeface="Calibri" charset="0"/>
              </a:rPr>
              <a:t>UDP (Datagram Socket): packets, best effort</a:t>
            </a:r>
          </a:p>
          <a:p>
            <a:pPr eaLnBrk="1" hangingPunct="1">
              <a:defRPr/>
            </a:pPr>
            <a:r>
              <a:rPr lang="en-US" sz="1600" dirty="0">
                <a:latin typeface="Calibri" charset="0"/>
              </a:rPr>
              <a:t>Receiving host</a:t>
            </a:r>
          </a:p>
          <a:p>
            <a:pPr lvl="1" eaLnBrk="1" hangingPunct="1">
              <a:defRPr/>
            </a:pPr>
            <a:r>
              <a:rPr lang="en-US" sz="1600" dirty="0">
                <a:latin typeface="Calibri" charset="0"/>
              </a:rPr>
              <a:t>Destination </a:t>
            </a:r>
            <a:r>
              <a:rPr lang="en-US" sz="1600" b="1" dirty="0">
                <a:latin typeface="Calibri" charset="0"/>
              </a:rPr>
              <a:t>address</a:t>
            </a:r>
            <a:r>
              <a:rPr lang="en-US" sz="1600" dirty="0">
                <a:latin typeface="Calibri" charset="0"/>
              </a:rPr>
              <a:t> that uniquely identifies the host</a:t>
            </a:r>
          </a:p>
          <a:p>
            <a:pPr lvl="1" eaLnBrk="1" hangingPunct="1">
              <a:defRPr/>
            </a:pPr>
            <a:r>
              <a:rPr lang="en-US" sz="1600" dirty="0">
                <a:latin typeface="Calibri" charset="0"/>
              </a:rPr>
              <a:t>An </a:t>
            </a:r>
            <a:r>
              <a:rPr lang="en-US" sz="1600" b="1" dirty="0">
                <a:latin typeface="Calibri" charset="0"/>
              </a:rPr>
              <a:t>IP address</a:t>
            </a:r>
            <a:r>
              <a:rPr lang="en-US" sz="1600" dirty="0">
                <a:latin typeface="Calibri" charset="0"/>
              </a:rPr>
              <a:t> is a 32-bit quantity( for IPV4)</a:t>
            </a:r>
          </a:p>
          <a:p>
            <a:pPr lvl="1" eaLnBrk="1" hangingPunct="1">
              <a:defRPr/>
            </a:pPr>
            <a:r>
              <a:rPr lang="en-US" sz="1600" dirty="0">
                <a:latin typeface="Calibri" charset="0"/>
              </a:rPr>
              <a:t>128 IP address for IPV6 why??</a:t>
            </a:r>
          </a:p>
          <a:p>
            <a:pPr eaLnBrk="1" hangingPunct="1">
              <a:defRPr/>
            </a:pPr>
            <a:r>
              <a:rPr lang="en-US" sz="1600" dirty="0">
                <a:latin typeface="Calibri" charset="0"/>
              </a:rPr>
              <a:t>Receiving socket</a:t>
            </a:r>
          </a:p>
          <a:p>
            <a:pPr lvl="1" eaLnBrk="1" hangingPunct="1">
              <a:defRPr/>
            </a:pPr>
            <a:r>
              <a:rPr lang="en-US" sz="1600" dirty="0">
                <a:latin typeface="Calibri" charset="0"/>
              </a:rPr>
              <a:t>Host may be running many different processes</a:t>
            </a:r>
          </a:p>
          <a:p>
            <a:pPr lvl="1" eaLnBrk="1" hangingPunct="1">
              <a:defRPr/>
            </a:pPr>
            <a:r>
              <a:rPr lang="en-US" sz="1600" dirty="0">
                <a:latin typeface="Calibri" charset="0"/>
              </a:rPr>
              <a:t>Destination </a:t>
            </a:r>
            <a:r>
              <a:rPr lang="en-US" sz="1600" b="1" dirty="0">
                <a:latin typeface="Calibri" charset="0"/>
              </a:rPr>
              <a:t>port</a:t>
            </a:r>
            <a:r>
              <a:rPr lang="en-US" sz="1600" dirty="0">
                <a:latin typeface="Calibri" charset="0"/>
              </a:rPr>
              <a:t> that uniquely identifies the socket</a:t>
            </a:r>
          </a:p>
          <a:p>
            <a:pPr lvl="1" eaLnBrk="1" hangingPunct="1">
              <a:defRPr/>
            </a:pPr>
            <a:r>
              <a:rPr lang="en-US" sz="1600" dirty="0">
                <a:latin typeface="Calibri" charset="0"/>
              </a:rPr>
              <a:t>A </a:t>
            </a:r>
            <a:r>
              <a:rPr lang="en-US" sz="1600" b="1" dirty="0">
                <a:latin typeface="Calibri" charset="0"/>
              </a:rPr>
              <a:t>port number </a:t>
            </a:r>
            <a:r>
              <a:rPr lang="en-US" sz="1600" dirty="0">
                <a:latin typeface="Calibri" charset="0"/>
              </a:rPr>
              <a:t>is a 16-bit quantity</a:t>
            </a:r>
          </a:p>
          <a:p>
            <a:pPr marL="457200" lvl="1" indent="0" eaLnBrk="1" hangingPunct="1">
              <a:buFont typeface="Wingdings" charset="0"/>
              <a:buNone/>
              <a:defRPr/>
            </a:pPr>
            <a:br>
              <a:rPr lang="en-US" sz="1600" dirty="0">
                <a:latin typeface="Calibri" charset="0"/>
              </a:rPr>
            </a:br>
            <a:r>
              <a:rPr lang="en-US" sz="1600" dirty="0">
                <a:latin typeface="Calibri" charset="0"/>
              </a:rPr>
              <a:t>You have </a:t>
            </a:r>
            <a:r>
              <a:rPr lang="en-US" sz="1600" dirty="0" err="1">
                <a:latin typeface="Calibri" charset="0"/>
              </a:rPr>
              <a:t>propably</a:t>
            </a:r>
            <a:r>
              <a:rPr lang="en-US" sz="1600" dirty="0">
                <a:latin typeface="Calibri" charset="0"/>
              </a:rPr>
              <a:t> encountered it .. </a:t>
            </a:r>
            <a:r>
              <a:rPr lang="en-US" sz="1600" dirty="0" err="1">
                <a:latin typeface="Calibri" charset="0"/>
              </a:rPr>
              <a:t>Eg</a:t>
            </a:r>
            <a:r>
              <a:rPr lang="en-US" sz="1600" dirty="0">
                <a:latin typeface="Calibri" charset="0"/>
              </a:rPr>
              <a:t> 192.168.1.1:8080, 147.89.33.127:8080 or…</a:t>
            </a:r>
          </a:p>
          <a:p>
            <a:pPr marL="457200" lvl="1" indent="0" eaLnBrk="1" hangingPunct="1">
              <a:buFont typeface="Wingdings" charset="0"/>
              <a:buNone/>
              <a:defRPr/>
            </a:pPr>
            <a:r>
              <a:rPr lang="en-US" sz="1600" dirty="0">
                <a:latin typeface="Calibri" charset="0"/>
                <a:hlinkClick r:id="rId2"/>
              </a:rPr>
              <a:t>http:://localhost:8080</a:t>
            </a:r>
            <a:r>
              <a:rPr lang="en-US" sz="1600" dirty="0">
                <a:latin typeface="Calibri" charset="0"/>
              </a:rPr>
              <a:t> … or ping </a:t>
            </a:r>
            <a:r>
              <a:rPr lang="en-US" sz="1600" dirty="0" err="1">
                <a:latin typeface="Calibri" charset="0"/>
              </a:rPr>
              <a:t>www.google.com</a:t>
            </a:r>
            <a:r>
              <a:rPr lang="en-US" sz="1600" dirty="0">
                <a:latin typeface="Calibri" charset="0"/>
              </a:rPr>
              <a:t>… </a:t>
            </a:r>
          </a:p>
          <a:p>
            <a:pPr marL="457200" lvl="1" indent="0" eaLnBrk="1" hangingPunct="1">
              <a:buFont typeface="Wingdings" charset="0"/>
              <a:buNone/>
              <a:defRPr/>
            </a:pPr>
            <a:endParaRPr lang="en-US" sz="1600" dirty="0">
              <a:latin typeface="Calibri" charset="0"/>
            </a:endParaRP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98E5E1DE-DD5E-104E-8AA3-C454ED253DA9}" type="slidenum">
              <a:rPr lang="en-US" sz="1200">
                <a:solidFill>
                  <a:srgbClr val="898989"/>
                </a:solidFill>
                <a:latin typeface="Courier New" charset="0"/>
              </a:rPr>
              <a:pPr/>
              <a:t>10</a:t>
            </a:fld>
            <a:endParaRPr lang="en-US" sz="1200">
              <a:solidFill>
                <a:srgbClr val="898989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911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Using Ports to Identify Services</a:t>
            </a:r>
          </a:p>
        </p:txBody>
      </p:sp>
      <p:sp>
        <p:nvSpPr>
          <p:cNvPr id="2457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E56EFA1F-9E2A-E840-859C-CA825187C675}" type="slidenum">
              <a:rPr lang="en-US" sz="1200">
                <a:solidFill>
                  <a:srgbClr val="898989"/>
                </a:solidFill>
                <a:latin typeface="Courier New" charset="0"/>
              </a:rPr>
              <a:pPr/>
              <a:t>11</a:t>
            </a:fld>
            <a:endParaRPr lang="en-US" sz="1200">
              <a:solidFill>
                <a:srgbClr val="898989"/>
              </a:solidFill>
              <a:latin typeface="Courier New" charset="0"/>
            </a:endParaRPr>
          </a:p>
        </p:txBody>
      </p:sp>
      <p:sp>
        <p:nvSpPr>
          <p:cNvPr id="24579" name="Rectangle 2"/>
          <p:cNvSpPr>
            <a:spLocks noChangeArrowheads="1"/>
          </p:cNvSpPr>
          <p:nvPr/>
        </p:nvSpPr>
        <p:spPr bwMode="auto">
          <a:xfrm>
            <a:off x="555625" y="2473750"/>
            <a:ext cx="1295400" cy="1143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charset="0"/>
            </a:endParaRPr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4975225" y="1997500"/>
            <a:ext cx="3505200" cy="19812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charset="0"/>
            </a:endParaRP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555625" y="5401100"/>
            <a:ext cx="1295400" cy="1143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charset="0"/>
            </a:endParaRPr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4975225" y="4635500"/>
            <a:ext cx="3505200" cy="19812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charset="0"/>
            </a:endParaRPr>
          </a:p>
        </p:txBody>
      </p:sp>
      <p:sp>
        <p:nvSpPr>
          <p:cNvPr id="24583" name="Oval 7"/>
          <p:cNvSpPr>
            <a:spLocks noChangeArrowheads="1"/>
          </p:cNvSpPr>
          <p:nvPr/>
        </p:nvSpPr>
        <p:spPr bwMode="auto">
          <a:xfrm>
            <a:off x="6484938" y="2116563"/>
            <a:ext cx="1746250" cy="796925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defTabSz="912813"/>
            <a:r>
              <a:rPr lang="en-US" sz="1600">
                <a:latin typeface="Helvetica" charset="0"/>
              </a:rPr>
              <a:t>Web server</a:t>
            </a:r>
          </a:p>
          <a:p>
            <a:pPr defTabSz="912813"/>
            <a:r>
              <a:rPr lang="en-US" sz="1600">
                <a:latin typeface="Helvetica" charset="0"/>
              </a:rPr>
              <a:t>(</a:t>
            </a:r>
            <a:r>
              <a:rPr lang="en-US" sz="1600">
                <a:solidFill>
                  <a:srgbClr val="0000FF"/>
                </a:solidFill>
                <a:latin typeface="Helvetica" charset="0"/>
              </a:rPr>
              <a:t>port 80</a:t>
            </a:r>
            <a:r>
              <a:rPr lang="en-US" sz="1600">
                <a:latin typeface="Helvetica" charset="0"/>
              </a:rPr>
              <a:t>)</a:t>
            </a:r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593725" y="2116563"/>
            <a:ext cx="1365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latin typeface="Helvetica" charset="0"/>
              </a:rPr>
              <a:t>Client host</a:t>
            </a:r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5203825" y="1527988"/>
            <a:ext cx="2965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latin typeface="Helvetica" charset="0"/>
              </a:rPr>
              <a:t>Server host </a:t>
            </a:r>
            <a:r>
              <a:rPr lang="en-US" sz="1800">
                <a:solidFill>
                  <a:srgbClr val="009900"/>
                </a:solidFill>
                <a:latin typeface="Helvetica" charset="0"/>
              </a:rPr>
              <a:t>128.2.194.242</a:t>
            </a:r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 flipV="1">
            <a:off x="1698625" y="2988100"/>
            <a:ext cx="3429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Oval 11"/>
          <p:cNvSpPr>
            <a:spLocks noChangeArrowheads="1"/>
          </p:cNvSpPr>
          <p:nvPr/>
        </p:nvSpPr>
        <p:spPr bwMode="auto">
          <a:xfrm>
            <a:off x="6499225" y="3064300"/>
            <a:ext cx="1746250" cy="796925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defTabSz="912813"/>
            <a:r>
              <a:rPr lang="en-US" sz="1600">
                <a:latin typeface="Helvetica" charset="0"/>
              </a:rPr>
              <a:t>Echo server</a:t>
            </a:r>
          </a:p>
          <a:p>
            <a:pPr defTabSz="912813"/>
            <a:r>
              <a:rPr lang="en-US" sz="1600">
                <a:latin typeface="Helvetica" charset="0"/>
              </a:rPr>
              <a:t>(port 7)</a:t>
            </a:r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1935163" y="1937175"/>
            <a:ext cx="2935287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Helvetica" charset="0"/>
              </a:rPr>
              <a:t>Service request for</a:t>
            </a:r>
          </a:p>
          <a:p>
            <a:r>
              <a:rPr lang="en-US" sz="1800" dirty="0">
                <a:solidFill>
                  <a:srgbClr val="009900"/>
                </a:solidFill>
                <a:latin typeface="Helvetica" charset="0"/>
              </a:rPr>
              <a:t>128.2.194.242</a:t>
            </a:r>
            <a:r>
              <a:rPr lang="en-US" sz="1800" dirty="0">
                <a:latin typeface="Helvetica" charset="0"/>
              </a:rPr>
              <a:t>:</a:t>
            </a:r>
            <a:r>
              <a:rPr lang="en-US" sz="1800" dirty="0">
                <a:solidFill>
                  <a:srgbClr val="0000FF"/>
                </a:solidFill>
                <a:latin typeface="Helvetica" charset="0"/>
              </a:rPr>
              <a:t>80</a:t>
            </a:r>
          </a:p>
          <a:p>
            <a:r>
              <a:rPr lang="en-US" sz="1800" dirty="0">
                <a:latin typeface="Helvetica" charset="0"/>
              </a:rPr>
              <a:t>(i.e., the Web server)</a:t>
            </a:r>
          </a:p>
        </p:txBody>
      </p:sp>
      <p:sp>
        <p:nvSpPr>
          <p:cNvPr id="24589" name="Line 13"/>
          <p:cNvSpPr>
            <a:spLocks noChangeShapeType="1"/>
          </p:cNvSpPr>
          <p:nvPr/>
        </p:nvSpPr>
        <p:spPr bwMode="auto">
          <a:xfrm flipV="1">
            <a:off x="6118225" y="2683300"/>
            <a:ext cx="457200" cy="22860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Oval 14"/>
          <p:cNvSpPr>
            <a:spLocks noChangeArrowheads="1"/>
          </p:cNvSpPr>
          <p:nvPr/>
        </p:nvSpPr>
        <p:spPr bwMode="auto">
          <a:xfrm>
            <a:off x="6484938" y="5043913"/>
            <a:ext cx="1746250" cy="796925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defTabSz="912813"/>
            <a:r>
              <a:rPr lang="en-US" sz="1600">
                <a:latin typeface="Helvetica" charset="0"/>
              </a:rPr>
              <a:t>Web server</a:t>
            </a:r>
          </a:p>
          <a:p>
            <a:pPr defTabSz="912813"/>
            <a:r>
              <a:rPr lang="en-US" sz="1600">
                <a:latin typeface="Helvetica" charset="0"/>
              </a:rPr>
              <a:t>(port 80)</a:t>
            </a:r>
          </a:p>
        </p:txBody>
      </p:sp>
      <p:sp>
        <p:nvSpPr>
          <p:cNvPr id="24591" name="Line 15"/>
          <p:cNvSpPr>
            <a:spLocks noChangeShapeType="1"/>
          </p:cNvSpPr>
          <p:nvPr/>
        </p:nvSpPr>
        <p:spPr bwMode="auto">
          <a:xfrm flipV="1">
            <a:off x="1698625" y="5915450"/>
            <a:ext cx="3429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2" name="Oval 16"/>
          <p:cNvSpPr>
            <a:spLocks noChangeArrowheads="1"/>
          </p:cNvSpPr>
          <p:nvPr/>
        </p:nvSpPr>
        <p:spPr bwMode="auto">
          <a:xfrm>
            <a:off x="6499225" y="5702300"/>
            <a:ext cx="1746250" cy="796925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defTabSz="912813"/>
            <a:r>
              <a:rPr lang="en-US" sz="1600">
                <a:latin typeface="Helvetica" charset="0"/>
              </a:rPr>
              <a:t>Echo server</a:t>
            </a:r>
          </a:p>
          <a:p>
            <a:pPr defTabSz="912813"/>
            <a:r>
              <a:rPr lang="en-US" sz="1600">
                <a:latin typeface="Helvetica" charset="0"/>
              </a:rPr>
              <a:t>(</a:t>
            </a:r>
            <a:r>
              <a:rPr lang="en-US" sz="1600">
                <a:solidFill>
                  <a:srgbClr val="FF3300"/>
                </a:solidFill>
                <a:latin typeface="Helvetica" charset="0"/>
              </a:rPr>
              <a:t>port 7</a:t>
            </a:r>
            <a:r>
              <a:rPr lang="en-US" sz="1600">
                <a:latin typeface="Helvetica" charset="0"/>
              </a:rPr>
              <a:t>)</a:t>
            </a:r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1958975" y="4894688"/>
            <a:ext cx="271938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latin typeface="Helvetica" charset="0"/>
              </a:rPr>
              <a:t>Service request for</a:t>
            </a:r>
          </a:p>
          <a:p>
            <a:r>
              <a:rPr lang="en-US" sz="1800">
                <a:solidFill>
                  <a:srgbClr val="009900"/>
                </a:solidFill>
                <a:latin typeface="Helvetica" charset="0"/>
              </a:rPr>
              <a:t>128.2.194.242</a:t>
            </a:r>
            <a:r>
              <a:rPr lang="en-US" sz="1800">
                <a:latin typeface="Helvetica" charset="0"/>
              </a:rPr>
              <a:t>:</a:t>
            </a:r>
            <a:r>
              <a:rPr lang="en-US" sz="1800">
                <a:solidFill>
                  <a:srgbClr val="FF3300"/>
                </a:solidFill>
                <a:latin typeface="Helvetica" charset="0"/>
              </a:rPr>
              <a:t>7</a:t>
            </a:r>
          </a:p>
          <a:p>
            <a:r>
              <a:rPr lang="en-US" sz="1800">
                <a:latin typeface="Helvetica" charset="0"/>
              </a:rPr>
              <a:t>(i.e., the echo server)</a:t>
            </a:r>
          </a:p>
        </p:txBody>
      </p:sp>
      <p:sp>
        <p:nvSpPr>
          <p:cNvPr id="24594" name="Line 18"/>
          <p:cNvSpPr>
            <a:spLocks noChangeShapeType="1"/>
          </p:cNvSpPr>
          <p:nvPr/>
        </p:nvSpPr>
        <p:spPr bwMode="auto">
          <a:xfrm>
            <a:off x="6108700" y="5983713"/>
            <a:ext cx="457200" cy="22860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5" name="AutoShape 19"/>
          <p:cNvSpPr>
            <a:spLocks noChangeArrowheads="1"/>
          </p:cNvSpPr>
          <p:nvPr/>
        </p:nvSpPr>
        <p:spPr bwMode="auto">
          <a:xfrm>
            <a:off x="3070225" y="3629450"/>
            <a:ext cx="485775" cy="976313"/>
          </a:xfrm>
          <a:prstGeom prst="downArrow">
            <a:avLst>
              <a:gd name="adj1" fmla="val 50000"/>
              <a:gd name="adj2" fmla="val 50245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24596" name="Oval 20"/>
          <p:cNvSpPr>
            <a:spLocks noChangeArrowheads="1"/>
          </p:cNvSpPr>
          <p:nvPr/>
        </p:nvSpPr>
        <p:spPr bwMode="auto">
          <a:xfrm>
            <a:off x="5127625" y="2759500"/>
            <a:ext cx="10668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>
                <a:latin typeface="Helvetica" charset="0"/>
              </a:rPr>
              <a:t>OS</a:t>
            </a:r>
          </a:p>
        </p:txBody>
      </p:sp>
      <p:sp>
        <p:nvSpPr>
          <p:cNvPr id="24597" name="Oval 21"/>
          <p:cNvSpPr>
            <a:spLocks noChangeArrowheads="1"/>
          </p:cNvSpPr>
          <p:nvPr/>
        </p:nvSpPr>
        <p:spPr bwMode="auto">
          <a:xfrm>
            <a:off x="5127625" y="5686850"/>
            <a:ext cx="10668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>
                <a:latin typeface="Helvetica" charset="0"/>
              </a:rPr>
              <a:t>OS</a:t>
            </a:r>
          </a:p>
        </p:txBody>
      </p:sp>
      <p:sp>
        <p:nvSpPr>
          <p:cNvPr id="24598" name="Oval 22"/>
          <p:cNvSpPr>
            <a:spLocks noChangeArrowheads="1"/>
          </p:cNvSpPr>
          <p:nvPr/>
        </p:nvSpPr>
        <p:spPr bwMode="auto">
          <a:xfrm>
            <a:off x="730250" y="2799188"/>
            <a:ext cx="996950" cy="45085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spAutoFit/>
          </a:bodyPr>
          <a:lstStyle/>
          <a:p>
            <a:pPr defTabSz="912813"/>
            <a:r>
              <a:rPr lang="en-US" sz="1600">
                <a:latin typeface="Helvetica" charset="0"/>
              </a:rPr>
              <a:t>Client</a:t>
            </a:r>
          </a:p>
        </p:txBody>
      </p:sp>
      <p:sp>
        <p:nvSpPr>
          <p:cNvPr id="24599" name="Oval 23"/>
          <p:cNvSpPr>
            <a:spLocks noChangeArrowheads="1"/>
          </p:cNvSpPr>
          <p:nvPr/>
        </p:nvSpPr>
        <p:spPr bwMode="auto">
          <a:xfrm>
            <a:off x="730250" y="5726538"/>
            <a:ext cx="996950" cy="45085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spAutoFit/>
          </a:bodyPr>
          <a:lstStyle/>
          <a:p>
            <a:pPr defTabSz="912813"/>
            <a:r>
              <a:rPr lang="en-US" sz="1600">
                <a:latin typeface="Helvetica" charset="0"/>
              </a:rPr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254820476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>
                <a:latin typeface="Tahoma" charset="0"/>
              </a:rPr>
              <a:t>Byte Ordering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In order to connect to a remote computer and use a socket, we need to use its address</a:t>
            </a:r>
          </a:p>
          <a:p>
            <a:pPr eaLnBrk="1" hangingPunct="1"/>
            <a:r>
              <a:rPr lang="en-US" dirty="0">
                <a:latin typeface="Tahoma" charset="0"/>
              </a:rPr>
              <a:t>LINUX is little-endian but TCP/IP uses big-endian byte ordering</a:t>
            </a:r>
          </a:p>
          <a:p>
            <a:pPr eaLnBrk="1" hangingPunct="1"/>
            <a:r>
              <a:rPr lang="en-US" dirty="0">
                <a:latin typeface="Tahoma" charset="0"/>
              </a:rPr>
              <a:t>TX over Networks with few exceptions use Big-endian </a:t>
            </a:r>
          </a:p>
          <a:p>
            <a:pPr marL="0" indent="0" eaLnBrk="1" hangingPunct="1">
              <a:buNone/>
            </a:pPr>
            <a:r>
              <a:rPr lang="en-US" dirty="0">
                <a:latin typeface="Tahoma" charset="0"/>
              </a:rPr>
              <a:t> </a:t>
            </a:r>
            <a:r>
              <a:rPr lang="en-US" dirty="0" err="1">
                <a:latin typeface="Tahoma" charset="0"/>
              </a:rPr>
              <a:t>eg</a:t>
            </a:r>
            <a:r>
              <a:rPr lang="en-US" dirty="0">
                <a:latin typeface="Tahoma" charset="0"/>
              </a:rPr>
              <a:t> … how would we store integer  0x123456789a?</a:t>
            </a:r>
          </a:p>
          <a:p>
            <a:pPr eaLnBrk="1" hangingPunct="1"/>
            <a:endParaRPr lang="en-US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756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>
                <a:latin typeface="Tahoma" charset="0"/>
              </a:rPr>
              <a:t>Byte Ordering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sz="2800">
                <a:latin typeface="Tahoma" charset="0"/>
              </a:rPr>
              <a:t>4 conversion functions for TCP/IP</a:t>
            </a:r>
          </a:p>
          <a:p>
            <a:pPr eaLnBrk="1" hangingPunct="1">
              <a:buFont typeface="Wingdings" charset="0"/>
              <a:buNone/>
            </a:pPr>
            <a:r>
              <a:rPr lang="en-US" sz="2400">
                <a:latin typeface="Tahoma" charset="0"/>
              </a:rPr>
              <a:t>uint32_t htonl(uint32_t hostlong);</a:t>
            </a:r>
          </a:p>
          <a:p>
            <a:pPr eaLnBrk="1" hangingPunct="1">
              <a:buFont typeface="Wingdings" charset="0"/>
              <a:buNone/>
            </a:pPr>
            <a:r>
              <a:rPr lang="en-US" sz="2400">
                <a:latin typeface="Tahoma" charset="0"/>
              </a:rPr>
              <a:t>uint16_t htons(uint16_t hostshort);</a:t>
            </a:r>
          </a:p>
          <a:p>
            <a:pPr eaLnBrk="1" hangingPunct="1">
              <a:buFont typeface="Wingdings" charset="0"/>
              <a:buNone/>
            </a:pPr>
            <a:r>
              <a:rPr lang="en-US" sz="2400">
                <a:latin typeface="Tahoma" charset="0"/>
              </a:rPr>
              <a:t>uint32_t ntohl(uint32_t netlong);</a:t>
            </a:r>
          </a:p>
          <a:p>
            <a:pPr eaLnBrk="1" hangingPunct="1">
              <a:buFont typeface="Wingdings" charset="0"/>
              <a:buNone/>
            </a:pPr>
            <a:r>
              <a:rPr lang="en-US" sz="2400">
                <a:latin typeface="Tahoma" charset="0"/>
              </a:rPr>
              <a:t>uint16_t ntohs(uint16_t netshort);</a:t>
            </a:r>
          </a:p>
          <a:p>
            <a:pPr lvl="1" eaLnBrk="1" hangingPunct="1"/>
            <a:r>
              <a:rPr lang="en-US">
                <a:latin typeface="Tahoma" charset="0"/>
              </a:rPr>
              <a:t>h – host</a:t>
            </a:r>
          </a:p>
          <a:p>
            <a:pPr lvl="1" eaLnBrk="1" hangingPunct="1"/>
            <a:r>
              <a:rPr lang="en-US">
                <a:latin typeface="Tahoma" charset="0"/>
              </a:rPr>
              <a:t>n - network</a:t>
            </a:r>
          </a:p>
        </p:txBody>
      </p:sp>
    </p:spTree>
    <p:extLst>
      <p:ext uri="{BB962C8B-B14F-4D97-AF65-F5344CB8AC3E}">
        <p14:creationId xmlns:p14="http://schemas.microsoft.com/office/powerpoint/2010/main" val="1185880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/>
          </p:cNvSpPr>
          <p:nvPr>
            <p:ph type="title"/>
          </p:nvPr>
        </p:nvSpPr>
        <p:spPr>
          <a:xfrm>
            <a:off x="163513" y="76200"/>
            <a:ext cx="8839200" cy="1143000"/>
          </a:xfrm>
        </p:spPr>
        <p:txBody>
          <a:bodyPr/>
          <a:lstStyle/>
          <a:p>
            <a:r>
              <a:rPr lang="en-US" sz="3800">
                <a:latin typeface="Calibri" charset="0"/>
              </a:rPr>
              <a:t>Client-Server Communication</a:t>
            </a:r>
            <a:br>
              <a:rPr lang="en-US" sz="3800">
                <a:latin typeface="Calibri" charset="0"/>
              </a:rPr>
            </a:br>
            <a:r>
              <a:rPr lang="en-US" sz="3800">
                <a:latin typeface="Calibri" charset="0"/>
              </a:rPr>
              <a:t>Stream Sockets (TCP): Connection-oriented </a:t>
            </a:r>
          </a:p>
        </p:txBody>
      </p:sp>
      <p:sp>
        <p:nvSpPr>
          <p:cNvPr id="59394" name="Text Box 4"/>
          <p:cNvSpPr txBox="1">
            <a:spLocks noChangeArrowheads="1"/>
          </p:cNvSpPr>
          <p:nvPr/>
        </p:nvSpPr>
        <p:spPr bwMode="auto">
          <a:xfrm>
            <a:off x="1595438" y="1677988"/>
            <a:ext cx="1671637" cy="36988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Create a socket</a:t>
            </a:r>
          </a:p>
        </p:txBody>
      </p:sp>
      <p:sp>
        <p:nvSpPr>
          <p:cNvPr id="59395" name="Text Box 5"/>
          <p:cNvSpPr txBox="1">
            <a:spLocks noChangeArrowheads="1"/>
          </p:cNvSpPr>
          <p:nvPr/>
        </p:nvSpPr>
        <p:spPr bwMode="auto">
          <a:xfrm>
            <a:off x="1454150" y="2365375"/>
            <a:ext cx="1917700" cy="6000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Calibri" charset="0"/>
              </a:rPr>
              <a:t>Bind the socket </a:t>
            </a:r>
          </a:p>
          <a:p>
            <a:pPr eaLnBrk="1" hangingPunct="1"/>
            <a:r>
              <a:rPr lang="en-US" sz="1500" dirty="0">
                <a:latin typeface="Calibri" charset="0"/>
              </a:rPr>
              <a:t>(what port am I on?)</a:t>
            </a:r>
          </a:p>
        </p:txBody>
      </p:sp>
      <p:sp>
        <p:nvSpPr>
          <p:cNvPr id="59396" name="Text Box 6"/>
          <p:cNvSpPr txBox="1">
            <a:spLocks noChangeArrowheads="1"/>
          </p:cNvSpPr>
          <p:nvPr/>
        </p:nvSpPr>
        <p:spPr bwMode="auto">
          <a:xfrm>
            <a:off x="1111250" y="3270250"/>
            <a:ext cx="2693988" cy="6000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Listen for client</a:t>
            </a:r>
          </a:p>
          <a:p>
            <a:pPr eaLnBrk="1" hangingPunct="1"/>
            <a:r>
              <a:rPr lang="en-US" sz="1500">
                <a:latin typeface="Calibri" charset="0"/>
              </a:rPr>
              <a:t>(Wait for incoming connections)</a:t>
            </a:r>
          </a:p>
        </p:txBody>
      </p:sp>
      <p:sp>
        <p:nvSpPr>
          <p:cNvPr id="59397" name="Text Box 7"/>
          <p:cNvSpPr txBox="1">
            <a:spLocks noChangeArrowheads="1"/>
          </p:cNvSpPr>
          <p:nvPr/>
        </p:nvSpPr>
        <p:spPr bwMode="auto">
          <a:xfrm>
            <a:off x="1454150" y="4291013"/>
            <a:ext cx="2017713" cy="36988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Accept connection</a:t>
            </a:r>
          </a:p>
        </p:txBody>
      </p:sp>
      <p:sp>
        <p:nvSpPr>
          <p:cNvPr id="59398" name="Text Box 8"/>
          <p:cNvSpPr txBox="1">
            <a:spLocks noChangeArrowheads="1"/>
          </p:cNvSpPr>
          <p:nvPr/>
        </p:nvSpPr>
        <p:spPr bwMode="auto">
          <a:xfrm>
            <a:off x="1454150" y="5068888"/>
            <a:ext cx="1812925" cy="36988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Receive Request</a:t>
            </a:r>
          </a:p>
        </p:txBody>
      </p:sp>
      <p:sp>
        <p:nvSpPr>
          <p:cNvPr id="59399" name="Text Box 9"/>
          <p:cNvSpPr txBox="1">
            <a:spLocks noChangeArrowheads="1"/>
          </p:cNvSpPr>
          <p:nvPr/>
        </p:nvSpPr>
        <p:spPr bwMode="auto">
          <a:xfrm>
            <a:off x="1593850" y="6143625"/>
            <a:ext cx="1673225" cy="369888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Send response</a:t>
            </a:r>
          </a:p>
        </p:txBody>
      </p:sp>
      <p:sp>
        <p:nvSpPr>
          <p:cNvPr id="59400" name="Text Box 10"/>
          <p:cNvSpPr txBox="1">
            <a:spLocks noChangeArrowheads="1"/>
          </p:cNvSpPr>
          <p:nvPr/>
        </p:nvSpPr>
        <p:spPr bwMode="auto">
          <a:xfrm>
            <a:off x="1830388" y="1276350"/>
            <a:ext cx="1098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u="sng">
                <a:latin typeface="Calibri" charset="0"/>
              </a:rPr>
              <a:t>Server</a:t>
            </a:r>
          </a:p>
        </p:txBody>
      </p:sp>
      <p:sp>
        <p:nvSpPr>
          <p:cNvPr id="59401" name="Line 11"/>
          <p:cNvSpPr>
            <a:spLocks noChangeShapeType="1"/>
          </p:cNvSpPr>
          <p:nvPr/>
        </p:nvSpPr>
        <p:spPr bwMode="auto">
          <a:xfrm>
            <a:off x="2265363" y="2062163"/>
            <a:ext cx="0" cy="307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2" name="Line 12"/>
          <p:cNvSpPr>
            <a:spLocks noChangeShapeType="1"/>
          </p:cNvSpPr>
          <p:nvPr/>
        </p:nvSpPr>
        <p:spPr bwMode="auto">
          <a:xfrm flipH="1">
            <a:off x="2265363" y="2951163"/>
            <a:ext cx="19050" cy="3222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3" name="Line 13"/>
          <p:cNvSpPr>
            <a:spLocks noChangeShapeType="1"/>
          </p:cNvSpPr>
          <p:nvPr/>
        </p:nvSpPr>
        <p:spPr bwMode="auto">
          <a:xfrm flipH="1">
            <a:off x="2284413" y="3870325"/>
            <a:ext cx="0" cy="4206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4" name="Line 14"/>
          <p:cNvSpPr>
            <a:spLocks noChangeShapeType="1"/>
          </p:cNvSpPr>
          <p:nvPr/>
        </p:nvSpPr>
        <p:spPr bwMode="auto">
          <a:xfrm>
            <a:off x="2265363" y="4660900"/>
            <a:ext cx="0" cy="4079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5" name="Line 15"/>
          <p:cNvSpPr>
            <a:spLocks noChangeShapeType="1"/>
          </p:cNvSpPr>
          <p:nvPr/>
        </p:nvSpPr>
        <p:spPr bwMode="auto">
          <a:xfrm>
            <a:off x="2265363" y="5465763"/>
            <a:ext cx="19050" cy="6524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6" name="Text Box 19"/>
          <p:cNvSpPr txBox="1">
            <a:spLocks noChangeArrowheads="1"/>
          </p:cNvSpPr>
          <p:nvPr/>
        </p:nvSpPr>
        <p:spPr bwMode="auto">
          <a:xfrm>
            <a:off x="6530975" y="2876550"/>
            <a:ext cx="1098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u="sng">
                <a:latin typeface="Calibri" charset="0"/>
              </a:rPr>
              <a:t>Client</a:t>
            </a:r>
          </a:p>
        </p:txBody>
      </p:sp>
      <p:sp>
        <p:nvSpPr>
          <p:cNvPr id="59407" name="Text Box 20"/>
          <p:cNvSpPr txBox="1">
            <a:spLocks noChangeArrowheads="1"/>
          </p:cNvSpPr>
          <p:nvPr/>
        </p:nvSpPr>
        <p:spPr bwMode="auto">
          <a:xfrm>
            <a:off x="6434138" y="3414713"/>
            <a:ext cx="1862137" cy="3683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Create a socket</a:t>
            </a:r>
          </a:p>
        </p:txBody>
      </p:sp>
      <p:sp>
        <p:nvSpPr>
          <p:cNvPr id="59408" name="Text Box 21"/>
          <p:cNvSpPr txBox="1">
            <a:spLocks noChangeArrowheads="1"/>
          </p:cNvSpPr>
          <p:nvPr/>
        </p:nvSpPr>
        <p:spPr bwMode="auto">
          <a:xfrm>
            <a:off x="6434138" y="4106863"/>
            <a:ext cx="1862137" cy="3683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Connect to server</a:t>
            </a:r>
          </a:p>
        </p:txBody>
      </p:sp>
      <p:sp>
        <p:nvSpPr>
          <p:cNvPr id="59409" name="Text Box 22"/>
          <p:cNvSpPr txBox="1">
            <a:spLocks noChangeArrowheads="1"/>
          </p:cNvSpPr>
          <p:nvPr/>
        </p:nvSpPr>
        <p:spPr bwMode="auto">
          <a:xfrm>
            <a:off x="6434138" y="4903788"/>
            <a:ext cx="1862137" cy="36988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Send the request</a:t>
            </a:r>
          </a:p>
        </p:txBody>
      </p:sp>
      <p:sp>
        <p:nvSpPr>
          <p:cNvPr id="59410" name="Line 23"/>
          <p:cNvSpPr>
            <a:spLocks noChangeShapeType="1"/>
          </p:cNvSpPr>
          <p:nvPr/>
        </p:nvSpPr>
        <p:spPr bwMode="auto">
          <a:xfrm>
            <a:off x="6959600" y="3784600"/>
            <a:ext cx="0" cy="307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1" name="Line 24"/>
          <p:cNvSpPr>
            <a:spLocks noChangeShapeType="1"/>
          </p:cNvSpPr>
          <p:nvPr/>
        </p:nvSpPr>
        <p:spPr bwMode="auto">
          <a:xfrm flipH="1">
            <a:off x="6959600" y="4475163"/>
            <a:ext cx="0" cy="4238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2" name="Line 25"/>
          <p:cNvSpPr>
            <a:spLocks noChangeShapeType="1"/>
          </p:cNvSpPr>
          <p:nvPr/>
        </p:nvSpPr>
        <p:spPr bwMode="auto">
          <a:xfrm flipH="1">
            <a:off x="3471863" y="4238625"/>
            <a:ext cx="2962275" cy="2365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3" name="Text Box 26"/>
          <p:cNvSpPr txBox="1">
            <a:spLocks noChangeArrowheads="1"/>
          </p:cNvSpPr>
          <p:nvPr/>
        </p:nvSpPr>
        <p:spPr bwMode="auto">
          <a:xfrm rot="-362624">
            <a:off x="3709988" y="3973513"/>
            <a:ext cx="22828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establish connection</a:t>
            </a:r>
          </a:p>
        </p:txBody>
      </p:sp>
      <p:sp>
        <p:nvSpPr>
          <p:cNvPr id="59414" name="Line 27"/>
          <p:cNvSpPr>
            <a:spLocks noChangeShapeType="1"/>
          </p:cNvSpPr>
          <p:nvPr/>
        </p:nvSpPr>
        <p:spPr bwMode="auto">
          <a:xfrm flipH="1">
            <a:off x="3267075" y="5068888"/>
            <a:ext cx="3149600" cy="2047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5" name="Text Box 29"/>
          <p:cNvSpPr txBox="1">
            <a:spLocks noChangeArrowheads="1"/>
          </p:cNvSpPr>
          <p:nvPr/>
        </p:nvSpPr>
        <p:spPr bwMode="auto">
          <a:xfrm rot="-241431">
            <a:off x="3816350" y="4749800"/>
            <a:ext cx="15160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data (request)</a:t>
            </a:r>
          </a:p>
        </p:txBody>
      </p:sp>
      <p:sp>
        <p:nvSpPr>
          <p:cNvPr id="59416" name="Text Box 31"/>
          <p:cNvSpPr txBox="1">
            <a:spLocks noChangeArrowheads="1"/>
          </p:cNvSpPr>
          <p:nvPr/>
        </p:nvSpPr>
        <p:spPr bwMode="auto">
          <a:xfrm>
            <a:off x="6434138" y="6299200"/>
            <a:ext cx="1862137" cy="369888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Receive response</a:t>
            </a:r>
          </a:p>
        </p:txBody>
      </p:sp>
      <p:sp>
        <p:nvSpPr>
          <p:cNvPr id="59417" name="Line 32"/>
          <p:cNvSpPr>
            <a:spLocks noChangeShapeType="1"/>
          </p:cNvSpPr>
          <p:nvPr/>
        </p:nvSpPr>
        <p:spPr bwMode="auto">
          <a:xfrm>
            <a:off x="3267075" y="6299200"/>
            <a:ext cx="3149600" cy="2143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8" name="Text Box 33"/>
          <p:cNvSpPr txBox="1">
            <a:spLocks noChangeArrowheads="1"/>
          </p:cNvSpPr>
          <p:nvPr/>
        </p:nvSpPr>
        <p:spPr bwMode="auto">
          <a:xfrm rot="247832">
            <a:off x="4130675" y="6059488"/>
            <a:ext cx="12715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data (reply)</a:t>
            </a:r>
          </a:p>
        </p:txBody>
      </p:sp>
      <p:sp>
        <p:nvSpPr>
          <p:cNvPr id="59419" name="Line 34"/>
          <p:cNvSpPr>
            <a:spLocks noChangeShapeType="1"/>
          </p:cNvSpPr>
          <p:nvPr/>
        </p:nvSpPr>
        <p:spPr bwMode="auto">
          <a:xfrm flipH="1">
            <a:off x="6969125" y="5273675"/>
            <a:ext cx="0" cy="1025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E502A528-FA78-4046-B306-7FCAFE344AA8}" type="slidenum">
              <a:rPr lang="en-US" sz="1200">
                <a:solidFill>
                  <a:srgbClr val="898989"/>
                </a:solidFill>
                <a:latin typeface="Courier New" charset="0"/>
              </a:rPr>
              <a:pPr/>
              <a:t>14</a:t>
            </a:fld>
            <a:endParaRPr lang="en-US" sz="1200">
              <a:solidFill>
                <a:srgbClr val="898989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995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title"/>
          </p:nvPr>
        </p:nvSpPr>
        <p:spPr>
          <a:xfrm>
            <a:off x="225425" y="76200"/>
            <a:ext cx="8664575" cy="1143000"/>
          </a:xfrm>
        </p:spPr>
        <p:txBody>
          <a:bodyPr/>
          <a:lstStyle/>
          <a:p>
            <a:r>
              <a:rPr lang="en-US" sz="3800">
                <a:latin typeface="Calibri" charset="0"/>
              </a:rPr>
              <a:t>Client-Server Communication </a:t>
            </a:r>
            <a:br>
              <a:rPr lang="en-US" sz="3800">
                <a:latin typeface="Calibri" charset="0"/>
              </a:rPr>
            </a:br>
            <a:r>
              <a:rPr lang="en-US" sz="3800">
                <a:latin typeface="Calibri" charset="0"/>
              </a:rPr>
              <a:t>Datagram Sockets (UDP): Connectionless</a:t>
            </a:r>
          </a:p>
        </p:txBody>
      </p:sp>
      <p:sp>
        <p:nvSpPr>
          <p:cNvPr id="60418" name="Text Box 4"/>
          <p:cNvSpPr txBox="1">
            <a:spLocks noChangeArrowheads="1"/>
          </p:cNvSpPr>
          <p:nvPr/>
        </p:nvSpPr>
        <p:spPr bwMode="auto">
          <a:xfrm>
            <a:off x="1468438" y="2400300"/>
            <a:ext cx="1879600" cy="369888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Create a socket</a:t>
            </a:r>
          </a:p>
        </p:txBody>
      </p:sp>
      <p:sp>
        <p:nvSpPr>
          <p:cNvPr id="60419" name="Text Box 5"/>
          <p:cNvSpPr txBox="1">
            <a:spLocks noChangeArrowheads="1"/>
          </p:cNvSpPr>
          <p:nvPr/>
        </p:nvSpPr>
        <p:spPr bwMode="auto">
          <a:xfrm>
            <a:off x="1468438" y="3092450"/>
            <a:ext cx="1879600" cy="369888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Bind the socket</a:t>
            </a:r>
          </a:p>
        </p:txBody>
      </p:sp>
      <p:sp>
        <p:nvSpPr>
          <p:cNvPr id="60420" name="Text Box 6"/>
          <p:cNvSpPr txBox="1">
            <a:spLocks noChangeArrowheads="1"/>
          </p:cNvSpPr>
          <p:nvPr/>
        </p:nvSpPr>
        <p:spPr bwMode="auto">
          <a:xfrm>
            <a:off x="1468438" y="4146550"/>
            <a:ext cx="1879600" cy="369888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Receive Request</a:t>
            </a:r>
          </a:p>
        </p:txBody>
      </p:sp>
      <p:sp>
        <p:nvSpPr>
          <p:cNvPr id="60421" name="Text Box 9"/>
          <p:cNvSpPr txBox="1">
            <a:spLocks noChangeArrowheads="1"/>
          </p:cNvSpPr>
          <p:nvPr/>
        </p:nvSpPr>
        <p:spPr bwMode="auto">
          <a:xfrm>
            <a:off x="1468438" y="5314950"/>
            <a:ext cx="1879600" cy="369888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Send response</a:t>
            </a:r>
          </a:p>
        </p:txBody>
      </p:sp>
      <p:sp>
        <p:nvSpPr>
          <p:cNvPr id="60422" name="Text Box 10"/>
          <p:cNvSpPr txBox="1">
            <a:spLocks noChangeArrowheads="1"/>
          </p:cNvSpPr>
          <p:nvPr/>
        </p:nvSpPr>
        <p:spPr bwMode="auto">
          <a:xfrm>
            <a:off x="1622425" y="1863725"/>
            <a:ext cx="1098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u="sng">
                <a:latin typeface="Calibri" charset="0"/>
              </a:rPr>
              <a:t>Server</a:t>
            </a:r>
          </a:p>
        </p:txBody>
      </p:sp>
      <p:sp>
        <p:nvSpPr>
          <p:cNvPr id="60423" name="Line 11"/>
          <p:cNvSpPr>
            <a:spLocks noChangeShapeType="1"/>
          </p:cNvSpPr>
          <p:nvPr/>
        </p:nvSpPr>
        <p:spPr bwMode="auto">
          <a:xfrm>
            <a:off x="2139950" y="2784475"/>
            <a:ext cx="0" cy="307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4" name="Line 12"/>
          <p:cNvSpPr>
            <a:spLocks noChangeShapeType="1"/>
          </p:cNvSpPr>
          <p:nvPr/>
        </p:nvSpPr>
        <p:spPr bwMode="auto">
          <a:xfrm>
            <a:off x="2139950" y="346233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5" name="Line 14"/>
          <p:cNvSpPr>
            <a:spLocks noChangeShapeType="1"/>
          </p:cNvSpPr>
          <p:nvPr/>
        </p:nvSpPr>
        <p:spPr bwMode="auto">
          <a:xfrm>
            <a:off x="2139950" y="4471988"/>
            <a:ext cx="0" cy="8429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6" name="Text Box 19"/>
          <p:cNvSpPr txBox="1">
            <a:spLocks noChangeArrowheads="1"/>
          </p:cNvSpPr>
          <p:nvPr/>
        </p:nvSpPr>
        <p:spPr bwMode="auto">
          <a:xfrm>
            <a:off x="6499225" y="2128838"/>
            <a:ext cx="1098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u="sng">
                <a:latin typeface="Calibri" charset="0"/>
              </a:rPr>
              <a:t>Client</a:t>
            </a:r>
          </a:p>
        </p:txBody>
      </p:sp>
      <p:sp>
        <p:nvSpPr>
          <p:cNvPr id="60427" name="Text Box 20"/>
          <p:cNvSpPr txBox="1">
            <a:spLocks noChangeArrowheads="1"/>
          </p:cNvSpPr>
          <p:nvPr/>
        </p:nvSpPr>
        <p:spPr bwMode="auto">
          <a:xfrm>
            <a:off x="6402388" y="2667000"/>
            <a:ext cx="1739900" cy="369888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Create a socket</a:t>
            </a:r>
          </a:p>
        </p:txBody>
      </p:sp>
      <p:sp>
        <p:nvSpPr>
          <p:cNvPr id="60428" name="Text Box 21"/>
          <p:cNvSpPr txBox="1">
            <a:spLocks noChangeArrowheads="1"/>
          </p:cNvSpPr>
          <p:nvPr/>
        </p:nvSpPr>
        <p:spPr bwMode="auto">
          <a:xfrm>
            <a:off x="6402388" y="3359150"/>
            <a:ext cx="1739900" cy="369888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Bind the socket</a:t>
            </a:r>
          </a:p>
        </p:txBody>
      </p:sp>
      <p:sp>
        <p:nvSpPr>
          <p:cNvPr id="60429" name="Text Box 22"/>
          <p:cNvSpPr txBox="1">
            <a:spLocks noChangeArrowheads="1"/>
          </p:cNvSpPr>
          <p:nvPr/>
        </p:nvSpPr>
        <p:spPr bwMode="auto">
          <a:xfrm>
            <a:off x="6402388" y="4075113"/>
            <a:ext cx="1905000" cy="36988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Send the request</a:t>
            </a:r>
          </a:p>
        </p:txBody>
      </p:sp>
      <p:sp>
        <p:nvSpPr>
          <p:cNvPr id="60430" name="Line 23"/>
          <p:cNvSpPr>
            <a:spLocks noChangeShapeType="1"/>
          </p:cNvSpPr>
          <p:nvPr/>
        </p:nvSpPr>
        <p:spPr bwMode="auto">
          <a:xfrm>
            <a:off x="7072313" y="3051175"/>
            <a:ext cx="0" cy="307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1" name="Line 24"/>
          <p:cNvSpPr>
            <a:spLocks noChangeShapeType="1"/>
          </p:cNvSpPr>
          <p:nvPr/>
        </p:nvSpPr>
        <p:spPr bwMode="auto">
          <a:xfrm>
            <a:off x="7072313" y="3741738"/>
            <a:ext cx="0" cy="307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2" name="Line 27"/>
          <p:cNvSpPr>
            <a:spLocks noChangeShapeType="1"/>
          </p:cNvSpPr>
          <p:nvPr/>
        </p:nvSpPr>
        <p:spPr bwMode="auto">
          <a:xfrm flipH="1">
            <a:off x="3348038" y="4227513"/>
            <a:ext cx="3054350" cy="103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3" name="Text Box 29"/>
          <p:cNvSpPr txBox="1">
            <a:spLocks noChangeArrowheads="1"/>
          </p:cNvSpPr>
          <p:nvPr/>
        </p:nvSpPr>
        <p:spPr bwMode="auto">
          <a:xfrm rot="-253425">
            <a:off x="3905250" y="3910013"/>
            <a:ext cx="15176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data (request)</a:t>
            </a:r>
          </a:p>
        </p:txBody>
      </p:sp>
      <p:sp>
        <p:nvSpPr>
          <p:cNvPr id="60434" name="Text Box 31"/>
          <p:cNvSpPr txBox="1">
            <a:spLocks noChangeArrowheads="1"/>
          </p:cNvSpPr>
          <p:nvPr/>
        </p:nvSpPr>
        <p:spPr bwMode="auto">
          <a:xfrm>
            <a:off x="6402388" y="5470525"/>
            <a:ext cx="1905000" cy="369888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Receive response</a:t>
            </a:r>
          </a:p>
        </p:txBody>
      </p:sp>
      <p:sp>
        <p:nvSpPr>
          <p:cNvPr id="60435" name="Line 32"/>
          <p:cNvSpPr>
            <a:spLocks noChangeShapeType="1"/>
          </p:cNvSpPr>
          <p:nvPr/>
        </p:nvSpPr>
        <p:spPr bwMode="auto">
          <a:xfrm>
            <a:off x="3348038" y="5470525"/>
            <a:ext cx="3054350" cy="1920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6" name="Text Box 33"/>
          <p:cNvSpPr txBox="1">
            <a:spLocks noChangeArrowheads="1"/>
          </p:cNvSpPr>
          <p:nvPr/>
        </p:nvSpPr>
        <p:spPr bwMode="auto">
          <a:xfrm rot="247832">
            <a:off x="4181475" y="5176838"/>
            <a:ext cx="1270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data (reply)</a:t>
            </a:r>
          </a:p>
        </p:txBody>
      </p:sp>
      <p:sp>
        <p:nvSpPr>
          <p:cNvPr id="60437" name="Line 34"/>
          <p:cNvSpPr>
            <a:spLocks noChangeShapeType="1"/>
          </p:cNvSpPr>
          <p:nvPr/>
        </p:nvSpPr>
        <p:spPr bwMode="auto">
          <a:xfrm>
            <a:off x="7075488" y="4471988"/>
            <a:ext cx="38100" cy="9985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3EB90520-E146-8E42-BDF3-C98060277A3B}" type="slidenum">
              <a:rPr lang="en-US" sz="1200">
                <a:solidFill>
                  <a:srgbClr val="898989"/>
                </a:solidFill>
                <a:latin typeface="Courier New" charset="0"/>
              </a:rPr>
              <a:pPr/>
              <a:t>15</a:t>
            </a:fld>
            <a:endParaRPr lang="en-US" sz="1200">
              <a:solidFill>
                <a:srgbClr val="898989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455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Client: Creating a Socket</a:t>
            </a:r>
          </a:p>
        </p:txBody>
      </p:sp>
      <p:sp>
        <p:nvSpPr>
          <p:cNvPr id="740355" name="Rectangle 3"/>
          <p:cNvSpPr>
            <a:spLocks noGrp="1" noChangeArrowheads="1"/>
          </p:cNvSpPr>
          <p:nvPr>
            <p:ph idx="1"/>
          </p:nvPr>
        </p:nvSpPr>
        <p:spPr>
          <a:xfrm>
            <a:off x="87313" y="1055688"/>
            <a:ext cx="9056687" cy="5726112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000" dirty="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rPr>
              <a:t>Creating a socket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b="1" dirty="0" err="1">
                <a:solidFill>
                  <a:schemeClr val="bg1"/>
                </a:solidFill>
                <a:latin typeface="Courier" charset="0"/>
                <a:ea typeface="ＭＳ Ｐゴシック" charset="0"/>
                <a:cs typeface="Courier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urier" charset="0"/>
                <a:ea typeface="ＭＳ Ｐゴシック" charset="0"/>
                <a:cs typeface="Courier" charset="0"/>
              </a:rPr>
              <a:t> socket(</a:t>
            </a:r>
            <a:r>
              <a:rPr lang="en-US" b="1" dirty="0" err="1">
                <a:solidFill>
                  <a:schemeClr val="bg1"/>
                </a:solidFill>
                <a:latin typeface="Courier" charset="0"/>
                <a:ea typeface="ＭＳ Ｐゴシック" charset="0"/>
                <a:cs typeface="Courier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urier" charset="0"/>
                <a:ea typeface="ＭＳ Ｐゴシック" charset="0"/>
                <a:cs typeface="Courier" charset="0"/>
              </a:rPr>
              <a:t> domain, </a:t>
            </a:r>
            <a:r>
              <a:rPr lang="en-US" b="1" dirty="0" err="1">
                <a:solidFill>
                  <a:schemeClr val="bg1"/>
                </a:solidFill>
                <a:latin typeface="Courier" charset="0"/>
                <a:ea typeface="ＭＳ Ｐゴシック" charset="0"/>
                <a:cs typeface="Courier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urier" charset="0"/>
                <a:ea typeface="ＭＳ Ｐゴシック" charset="0"/>
                <a:cs typeface="Courier" charset="0"/>
              </a:rPr>
              <a:t> type, </a:t>
            </a:r>
            <a:r>
              <a:rPr lang="en-US" b="1" dirty="0" err="1">
                <a:solidFill>
                  <a:schemeClr val="bg1"/>
                </a:solidFill>
                <a:latin typeface="Courier" charset="0"/>
                <a:ea typeface="ＭＳ Ｐゴシック" charset="0"/>
                <a:cs typeface="Courier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urier" charset="0"/>
                <a:ea typeface="ＭＳ Ｐゴシック" charset="0"/>
                <a:cs typeface="Courier" charset="0"/>
              </a:rPr>
              <a:t> protocol</a:t>
            </a:r>
            <a:r>
              <a:rPr lang="en-US" b="1" dirty="0">
                <a:solidFill>
                  <a:srgbClr val="0000FF"/>
                </a:solidFill>
                <a:latin typeface="Courier" charset="0"/>
                <a:ea typeface="ＭＳ Ｐゴシック" charset="0"/>
                <a:cs typeface="Courier" charset="0"/>
              </a:rPr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dirty="0">
              <a:solidFill>
                <a:schemeClr val="tx2">
                  <a:lumMod val="50000"/>
                </a:schemeClr>
              </a:solidFill>
              <a:latin typeface="Calibri" charset="0"/>
              <a:ea typeface="ＭＳ Ｐゴシック" charset="0"/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dirty="0">
                <a:solidFill>
                  <a:srgbClr val="232A33"/>
                </a:solidFill>
                <a:latin typeface="Calibri" charset="0"/>
                <a:ea typeface="ＭＳ Ｐゴシック" charset="0"/>
              </a:rPr>
              <a:t>Returns a file descriptor (or handle) for the socket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Domain: protocol family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AF_INET for IPv4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AF_INET6 for IPv6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Type: semantics of the communication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SOCK_STREAM: reliable byte stream (TCP)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SOCK_DGRAM: message-oriented service (UDP)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Protocol: specific protocol(Usually 0 )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UNSPEC: unspecified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(AF_INET and SOCK_STREAM already implies TCP, ‘’0’’ setting protocol)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>
                <a:latin typeface="Calibri" charset="0"/>
                <a:ea typeface="ＭＳ Ｐゴシック" charset="0"/>
              </a:rPr>
              <a:t>Example</a:t>
            </a:r>
          </a:p>
          <a:p>
            <a:pPr marL="457200" lvl="1" indent="0" eaLnBrk="1" hangingPunct="1">
              <a:lnSpc>
                <a:spcPct val="80000"/>
              </a:lnSpc>
              <a:buFont typeface="Arial" charset="0"/>
              <a:buNone/>
              <a:defRPr/>
            </a:pPr>
            <a:r>
              <a:rPr lang="en-US" dirty="0" err="1">
                <a:solidFill>
                  <a:srgbClr val="0000FF"/>
                </a:solidFill>
                <a:latin typeface="Courier"/>
                <a:ea typeface="ＭＳ Ｐゴシック" charset="0"/>
                <a:cs typeface="Courier"/>
              </a:rPr>
              <a:t>sockfd</a:t>
            </a:r>
            <a:r>
              <a:rPr lang="en-US" dirty="0">
                <a:solidFill>
                  <a:srgbClr val="0000FF"/>
                </a:solidFill>
                <a:latin typeface="Courier"/>
                <a:ea typeface="ＭＳ Ｐゴシック" charset="0"/>
                <a:cs typeface="Courier"/>
              </a:rPr>
              <a:t> = socket(AF_INET,SOCK_STREAM,0);</a:t>
            </a:r>
          </a:p>
          <a:p>
            <a:pPr marL="457200" lvl="1" indent="0" eaLnBrk="1" hangingPunct="1">
              <a:lnSpc>
                <a:spcPct val="80000"/>
              </a:lnSpc>
              <a:buFont typeface="Arial" charset="0"/>
              <a:buNone/>
              <a:defRPr/>
            </a:pPr>
            <a:r>
              <a:rPr lang="en-US" dirty="0">
                <a:solidFill>
                  <a:srgbClr val="0000FF"/>
                </a:solidFill>
                <a:latin typeface="Courier"/>
                <a:ea typeface="ＭＳ Ｐゴシック" charset="0"/>
                <a:cs typeface="Courier"/>
              </a:rPr>
              <a:t>What about </a:t>
            </a:r>
            <a:r>
              <a:rPr lang="en-US" dirty="0" err="1">
                <a:solidFill>
                  <a:srgbClr val="0000FF"/>
                </a:solidFill>
                <a:latin typeface="Courier"/>
                <a:ea typeface="ＭＳ Ｐゴシック" charset="0"/>
                <a:cs typeface="Courier"/>
              </a:rPr>
              <a:t>sockfdx</a:t>
            </a:r>
            <a:r>
              <a:rPr lang="en-US" dirty="0">
                <a:solidFill>
                  <a:srgbClr val="0000FF"/>
                </a:solidFill>
                <a:latin typeface="Courier"/>
                <a:ea typeface="ＭＳ Ｐゴシック" charset="0"/>
                <a:cs typeface="Courier"/>
              </a:rPr>
              <a:t> = socket(AF_INET,SOCK_DGRAM,0); ?</a:t>
            </a: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F84B22E-D680-1943-8321-2309A84B6A83}" type="slidenum">
              <a:rPr lang="en-US" sz="1200">
                <a:solidFill>
                  <a:srgbClr val="898989"/>
                </a:solidFill>
                <a:latin typeface="Courier New" charset="0"/>
              </a:rPr>
              <a:pPr eaLnBrk="1" hangingPunct="1"/>
              <a:t>16</a:t>
            </a:fld>
            <a:endParaRPr lang="en-US" sz="1200">
              <a:solidFill>
                <a:srgbClr val="898989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5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035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>
                <a:latin typeface="Tahoma" charset="0"/>
              </a:rPr>
              <a:t>Binding a Socket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Binds a network address to a socket</a:t>
            </a:r>
          </a:p>
          <a:p>
            <a:pPr eaLnBrk="1" hangingPunct="1"/>
            <a:r>
              <a:rPr lang="en-US" dirty="0">
                <a:latin typeface="Tahoma" charset="0"/>
              </a:rPr>
              <a:t>Used by server so a remote computer can connect to the socket</a:t>
            </a:r>
          </a:p>
          <a:p>
            <a:pPr eaLnBrk="1" hangingPunct="1">
              <a:buFont typeface="Wingdings" charset="0"/>
              <a:buNone/>
            </a:pPr>
            <a:r>
              <a:rPr lang="en-US" sz="2400" dirty="0" err="1">
                <a:latin typeface="Tahoma" charset="0"/>
              </a:rPr>
              <a:t>int</a:t>
            </a:r>
            <a:r>
              <a:rPr lang="en-US" sz="2400" dirty="0">
                <a:latin typeface="Tahoma" charset="0"/>
              </a:rPr>
              <a:t>   bind(</a:t>
            </a:r>
            <a:r>
              <a:rPr lang="en-US" sz="2400" dirty="0" err="1">
                <a:latin typeface="Tahoma" charset="0"/>
              </a:rPr>
              <a:t>int</a:t>
            </a:r>
            <a:r>
              <a:rPr lang="en-US" sz="2400" dirty="0">
                <a:latin typeface="Tahoma" charset="0"/>
              </a:rPr>
              <a:t>   </a:t>
            </a:r>
            <a:r>
              <a:rPr lang="en-US" sz="2400" dirty="0" err="1">
                <a:latin typeface="Tahoma" charset="0"/>
              </a:rPr>
              <a:t>sockfd</a:t>
            </a:r>
            <a:r>
              <a:rPr lang="en-US" sz="2400" dirty="0">
                <a:latin typeface="Tahoma" charset="0"/>
              </a:rPr>
              <a:t>, 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Tahoma" charset="0"/>
              </a:rPr>
              <a:t>const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ahoma" charset="0"/>
              </a:rPr>
              <a:t> 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Tahoma" charset="0"/>
              </a:rPr>
              <a:t>struct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ahoma" charset="0"/>
              </a:rPr>
              <a:t> 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Tahoma" charset="0"/>
              </a:rPr>
              <a:t>sockaddr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ahoma" charset="0"/>
              </a:rPr>
              <a:t>  </a:t>
            </a:r>
            <a:r>
              <a:rPr lang="en-US" sz="2400" dirty="0">
                <a:latin typeface="Tahoma" charset="0"/>
              </a:rPr>
              <a:t>*</a:t>
            </a:r>
            <a:r>
              <a:rPr lang="en-US" sz="2400" dirty="0" err="1">
                <a:latin typeface="Tahoma" charset="0"/>
              </a:rPr>
              <a:t>my_addr</a:t>
            </a:r>
            <a:r>
              <a:rPr lang="en-US" sz="2400" dirty="0">
                <a:latin typeface="Tahoma" charset="0"/>
              </a:rPr>
              <a:t>,  </a:t>
            </a:r>
            <a:r>
              <a:rPr lang="en-US" sz="2400" dirty="0" err="1">
                <a:latin typeface="Tahoma" charset="0"/>
              </a:rPr>
              <a:t>socklen_t</a:t>
            </a:r>
            <a:r>
              <a:rPr lang="en-US" sz="2400" dirty="0">
                <a:latin typeface="Tahoma" charset="0"/>
              </a:rPr>
              <a:t> </a:t>
            </a:r>
            <a:r>
              <a:rPr lang="en-US" sz="2400" dirty="0" err="1">
                <a:latin typeface="Tahoma" charset="0"/>
              </a:rPr>
              <a:t>addrlen</a:t>
            </a:r>
            <a:r>
              <a:rPr lang="en-US" sz="2400" dirty="0">
                <a:latin typeface="Tahoma" charset="0"/>
              </a:rPr>
              <a:t>);</a:t>
            </a:r>
          </a:p>
          <a:p>
            <a:pPr lvl="1" eaLnBrk="1" hangingPunct="1"/>
            <a:r>
              <a:rPr lang="en-US" i="1" dirty="0" err="1">
                <a:latin typeface="Tahoma" charset="0"/>
              </a:rPr>
              <a:t>sockfd</a:t>
            </a:r>
            <a:r>
              <a:rPr lang="en-US" dirty="0">
                <a:latin typeface="Tahoma" charset="0"/>
              </a:rPr>
              <a:t> socket descriptor</a:t>
            </a:r>
          </a:p>
          <a:p>
            <a:pPr lvl="1" eaLnBrk="1" hangingPunct="1"/>
            <a:r>
              <a:rPr lang="en-US" i="1" dirty="0" err="1">
                <a:latin typeface="Tahoma" charset="0"/>
              </a:rPr>
              <a:t>addrlen</a:t>
            </a:r>
            <a:r>
              <a:rPr lang="en-US" dirty="0">
                <a:latin typeface="Tahoma" charset="0"/>
              </a:rPr>
              <a:t> size in bytes of </a:t>
            </a:r>
            <a:r>
              <a:rPr lang="en-US" dirty="0" err="1">
                <a:latin typeface="Tahoma" charset="0"/>
              </a:rPr>
              <a:t>struct</a:t>
            </a:r>
            <a:r>
              <a:rPr lang="en-US" dirty="0">
                <a:latin typeface="Tahoma" charset="0"/>
              </a:rPr>
              <a:t> pointed to by </a:t>
            </a:r>
            <a:r>
              <a:rPr lang="en-US" i="1" dirty="0" err="1">
                <a:latin typeface="Tahoma" charset="0"/>
              </a:rPr>
              <a:t>my_addr</a:t>
            </a:r>
            <a:r>
              <a:rPr lang="en-US" dirty="0">
                <a:latin typeface="Tahoma" charset="0"/>
              </a:rPr>
              <a:t> </a:t>
            </a:r>
            <a:endParaRPr lang="en-US" i="1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467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>
                <a:latin typeface="Tahoma" charset="0"/>
              </a:rPr>
              <a:t>Binding a Socket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800" i="1" dirty="0" err="1">
                <a:latin typeface="Tahoma" charset="0"/>
              </a:rPr>
              <a:t>my_addr</a:t>
            </a:r>
            <a:r>
              <a:rPr lang="en-US" sz="2800" dirty="0">
                <a:latin typeface="Tahoma" charset="0"/>
              </a:rPr>
              <a:t> points to a </a:t>
            </a:r>
            <a:r>
              <a:rPr lang="en-US" sz="2800" dirty="0" err="1">
                <a:latin typeface="Tahoma" charset="0"/>
              </a:rPr>
              <a:t>struct</a:t>
            </a:r>
            <a:r>
              <a:rPr lang="en-US" sz="2800" dirty="0">
                <a:latin typeface="Tahoma" charset="0"/>
              </a:rPr>
              <a:t> that represents an address on the network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>
                <a:latin typeface="Tahoma" charset="0"/>
              </a:rPr>
              <a:t>Format of </a:t>
            </a:r>
            <a:r>
              <a:rPr lang="en-US" sz="2800" dirty="0" err="1">
                <a:latin typeface="Tahoma" charset="0"/>
              </a:rPr>
              <a:t>struct</a:t>
            </a:r>
            <a:r>
              <a:rPr lang="en-US" sz="2800" dirty="0">
                <a:latin typeface="Tahoma" charset="0"/>
              </a:rPr>
              <a:t> depends on specified domain. So that we can use a single </a:t>
            </a:r>
            <a:r>
              <a:rPr lang="en-US" sz="2800" i="1" dirty="0">
                <a:latin typeface="Tahoma" charset="0"/>
              </a:rPr>
              <a:t>bind</a:t>
            </a:r>
            <a:r>
              <a:rPr lang="en-US" sz="2800" dirty="0">
                <a:latin typeface="Tahoma" charset="0"/>
              </a:rPr>
              <a:t> function, it is typecast to the generic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800" dirty="0" err="1">
                <a:latin typeface="Tahoma" charset="0"/>
              </a:rPr>
              <a:t>struct</a:t>
            </a:r>
            <a:r>
              <a:rPr lang="en-US" sz="2800" dirty="0">
                <a:latin typeface="Tahoma" charset="0"/>
              </a:rPr>
              <a:t> </a:t>
            </a:r>
            <a:r>
              <a:rPr lang="en-US" sz="2800" dirty="0" err="1">
                <a:latin typeface="Tahoma" charset="0"/>
              </a:rPr>
              <a:t>sockaddr</a:t>
            </a:r>
            <a:r>
              <a:rPr lang="en-US" sz="2800" dirty="0">
                <a:latin typeface="Tahoma" charset="0"/>
              </a:rPr>
              <a:t> {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800" dirty="0">
                <a:latin typeface="Tahoma" charset="0"/>
              </a:rPr>
              <a:t>    </a:t>
            </a:r>
            <a:r>
              <a:rPr lang="en-US" sz="2800" dirty="0" err="1">
                <a:latin typeface="Tahoma" charset="0"/>
              </a:rPr>
              <a:t>sa_family_t</a:t>
            </a:r>
            <a:r>
              <a:rPr lang="en-US" sz="2800" dirty="0">
                <a:latin typeface="Tahoma" charset="0"/>
              </a:rPr>
              <a:t> </a:t>
            </a:r>
            <a:r>
              <a:rPr lang="en-US" sz="2800" dirty="0" err="1">
                <a:latin typeface="Tahoma" charset="0"/>
              </a:rPr>
              <a:t>sa_family</a:t>
            </a:r>
            <a:r>
              <a:rPr lang="en-US" sz="2800" dirty="0">
                <a:latin typeface="Tahoma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800" dirty="0">
                <a:latin typeface="Tahoma" charset="0"/>
              </a:rPr>
              <a:t>    char        </a:t>
            </a:r>
            <a:r>
              <a:rPr lang="en-US" sz="2800" dirty="0" err="1">
                <a:latin typeface="Tahoma" charset="0"/>
              </a:rPr>
              <a:t>sa_data</a:t>
            </a:r>
            <a:r>
              <a:rPr lang="en-US" sz="2800" dirty="0">
                <a:latin typeface="Tahoma" charset="0"/>
              </a:rPr>
              <a:t>[];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800" dirty="0">
                <a:latin typeface="Tahoma" charset="0"/>
              </a:rPr>
              <a:t>    …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800" dirty="0">
                <a:latin typeface="Tahoma" charset="0"/>
              </a:rPr>
              <a:t>};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800" dirty="0">
                <a:latin typeface="Tahoma" charset="0"/>
              </a:rPr>
              <a:t>As we said…implementation dependent… </a:t>
            </a:r>
            <a:r>
              <a:rPr lang="en-US" sz="2800" dirty="0" err="1">
                <a:latin typeface="Tahoma" charset="0"/>
              </a:rPr>
              <a:t>eg</a:t>
            </a:r>
            <a:r>
              <a:rPr lang="en-US" sz="2800" dirty="0">
                <a:latin typeface="Tahoma" charset="0"/>
              </a:rPr>
              <a:t> textbook p 595 </a:t>
            </a:r>
            <a:r>
              <a:rPr lang="en-US" sz="2800" dirty="0" err="1">
                <a:latin typeface="Tahoma" charset="0"/>
              </a:rPr>
              <a:t>FreeBsd</a:t>
            </a:r>
            <a:r>
              <a:rPr lang="en-US" sz="2800" dirty="0">
                <a:latin typeface="Tahoma" charset="0"/>
              </a:rPr>
              <a:t> defines length but most Linux </a:t>
            </a:r>
            <a:r>
              <a:rPr lang="en-US" sz="2800" dirty="0" err="1">
                <a:latin typeface="Tahoma" charset="0"/>
              </a:rPr>
              <a:t>distros</a:t>
            </a:r>
            <a:r>
              <a:rPr lang="en-US" sz="2800" dirty="0">
                <a:latin typeface="Tahoma" charset="0"/>
              </a:rPr>
              <a:t> *do not*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800" i="1" dirty="0">
                <a:latin typeface="Tahoma" charset="0"/>
              </a:rPr>
              <a:t>Check /</a:t>
            </a:r>
            <a:r>
              <a:rPr lang="en-US" sz="2800" i="1" dirty="0" err="1">
                <a:latin typeface="Tahoma" charset="0"/>
              </a:rPr>
              <a:t>usr</a:t>
            </a:r>
            <a:r>
              <a:rPr lang="en-US" sz="2800" i="1" dirty="0">
                <a:latin typeface="Tahoma" charset="0"/>
              </a:rPr>
              <a:t>/include/sys/</a:t>
            </a:r>
            <a:r>
              <a:rPr lang="en-US" sz="2800" i="1" dirty="0" err="1">
                <a:latin typeface="Tahoma" charset="0"/>
              </a:rPr>
              <a:t>un.h</a:t>
            </a:r>
            <a:r>
              <a:rPr lang="en-US" sz="2800" i="1" dirty="0">
                <a:latin typeface="Tahoma" charset="0"/>
              </a:rPr>
              <a:t> for the UNIX Socket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2682904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dirty="0">
                <a:latin typeface="Tahoma" charset="0"/>
              </a:rPr>
              <a:t>Unix/IPv4  example </a:t>
            </a:r>
            <a:r>
              <a:rPr lang="en-US" dirty="0" err="1">
                <a:latin typeface="Tahoma" charset="0"/>
              </a:rPr>
              <a:t>sockaddr_in</a:t>
            </a:r>
            <a:endParaRPr lang="en-US" dirty="0">
              <a:latin typeface="Tahoma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169277" y="2295569"/>
            <a:ext cx="3858351" cy="32671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sz="1400" dirty="0">
              <a:latin typeface="Tahoma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39775" y="2770094"/>
            <a:ext cx="3970892" cy="3267169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(At my machine…. Check yours for your implementation.. At   /</a:t>
            </a:r>
            <a:r>
              <a:rPr lang="en-US" dirty="0" err="1"/>
              <a:t>usr</a:t>
            </a:r>
            <a:r>
              <a:rPr lang="en-US" dirty="0"/>
              <a:t>/include/</a:t>
            </a:r>
            <a:r>
              <a:rPr lang="en-US" dirty="0" err="1"/>
              <a:t>netinet</a:t>
            </a:r>
            <a:r>
              <a:rPr lang="en-US" dirty="0"/>
              <a:t>/</a:t>
            </a:r>
            <a:r>
              <a:rPr lang="en-US" dirty="0" err="1"/>
              <a:t>in.h</a:t>
            </a:r>
            <a:endParaRPr lang="en-US" dirty="0"/>
          </a:p>
          <a:p>
            <a:pPr marL="0" indent="0">
              <a:buNone/>
            </a:pPr>
            <a:r>
              <a:rPr lang="sv-SE" sz="2600" dirty="0" err="1"/>
              <a:t>struct</a:t>
            </a:r>
            <a:r>
              <a:rPr lang="sv-SE" sz="2600" dirty="0"/>
              <a:t> </a:t>
            </a:r>
            <a:r>
              <a:rPr lang="sv-SE" sz="2600" dirty="0" err="1"/>
              <a:t>sockaddr_in</a:t>
            </a:r>
            <a:r>
              <a:rPr lang="sv-SE" sz="2600" dirty="0"/>
              <a:t> {                                                     </a:t>
            </a:r>
          </a:p>
          <a:p>
            <a:pPr marL="0" indent="0">
              <a:buNone/>
            </a:pPr>
            <a:r>
              <a:rPr lang="pt-BR" sz="2600" dirty="0"/>
              <a:t>__uint8_t </a:t>
            </a:r>
            <a:r>
              <a:rPr lang="pt-BR" sz="2600" dirty="0" err="1"/>
              <a:t>sin_len</a:t>
            </a:r>
            <a:r>
              <a:rPr lang="pt-BR" sz="2600" dirty="0"/>
              <a:t>;                                                     </a:t>
            </a:r>
          </a:p>
          <a:p>
            <a:pPr marL="0" indent="0">
              <a:buNone/>
            </a:pPr>
            <a:r>
              <a:rPr lang="tr-TR" sz="2600" dirty="0" err="1"/>
              <a:t>sa_family_t</a:t>
            </a:r>
            <a:r>
              <a:rPr lang="tr-TR" sz="2600" dirty="0"/>
              <a:t> </a:t>
            </a:r>
            <a:r>
              <a:rPr lang="tr-TR" sz="2600" dirty="0" err="1"/>
              <a:t>sin_family</a:t>
            </a:r>
            <a:r>
              <a:rPr lang="tr-TR" sz="2600" dirty="0"/>
              <a:t>;                                                       </a:t>
            </a:r>
          </a:p>
          <a:p>
            <a:pPr marL="0" indent="0">
              <a:buNone/>
            </a:pPr>
            <a:r>
              <a:rPr lang="tr-TR" sz="2600" dirty="0" err="1"/>
              <a:t>in_port_t</a:t>
            </a:r>
            <a:r>
              <a:rPr lang="tr-TR" sz="2600" dirty="0"/>
              <a:t> </a:t>
            </a:r>
            <a:r>
              <a:rPr lang="tr-TR" sz="2600" dirty="0" err="1"/>
              <a:t>sin_port</a:t>
            </a:r>
            <a:r>
              <a:rPr lang="tr-TR" sz="2600" dirty="0"/>
              <a:t>;                                                           </a:t>
            </a:r>
          </a:p>
          <a:p>
            <a:pPr marL="0" indent="0">
              <a:buNone/>
            </a:pPr>
            <a:r>
              <a:rPr lang="en-US" sz="2600" dirty="0" err="1"/>
              <a:t>struct</a:t>
            </a:r>
            <a:r>
              <a:rPr lang="en-US" sz="2600" dirty="0"/>
              <a:t>  </a:t>
            </a:r>
            <a:r>
              <a:rPr lang="en-US" sz="2600" dirty="0" err="1"/>
              <a:t>in_addr</a:t>
            </a:r>
            <a:r>
              <a:rPr lang="en-US" sz="2600" dirty="0"/>
              <a:t> </a:t>
            </a:r>
            <a:r>
              <a:rPr lang="en-US" sz="2600" dirty="0" err="1"/>
              <a:t>sin_addr</a:t>
            </a:r>
            <a:r>
              <a:rPr lang="en-US" sz="2600" dirty="0"/>
              <a:t>;                                                     </a:t>
            </a:r>
          </a:p>
          <a:p>
            <a:pPr marL="0" indent="0">
              <a:buNone/>
            </a:pPr>
            <a:r>
              <a:rPr lang="sv-SE" sz="2600" dirty="0"/>
              <a:t>char    </a:t>
            </a:r>
            <a:r>
              <a:rPr lang="sv-SE" sz="2600" dirty="0" err="1"/>
              <a:t>sin_zero</a:t>
            </a:r>
            <a:r>
              <a:rPr lang="sv-SE" sz="2600" dirty="0"/>
              <a:t>[8];                                                          </a:t>
            </a:r>
          </a:p>
          <a:p>
            <a:pPr marL="0" indent="0">
              <a:buNone/>
            </a:pPr>
            <a:r>
              <a:rPr lang="sv-SE" sz="2600" dirty="0"/>
              <a:t>}; </a:t>
            </a:r>
            <a:endParaRPr lang="en-US" sz="2600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83982" y="2770094"/>
            <a:ext cx="3569176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v-SE" dirty="0"/>
              <a:t> </a:t>
            </a:r>
            <a:r>
              <a:rPr lang="sv-SE" dirty="0" err="1"/>
              <a:t>struct</a:t>
            </a:r>
            <a:r>
              <a:rPr lang="sv-SE" dirty="0"/>
              <a:t>  </a:t>
            </a:r>
            <a:r>
              <a:rPr lang="sv-SE" dirty="0" err="1"/>
              <a:t>sockaddr_un</a:t>
            </a:r>
            <a:r>
              <a:rPr lang="sv-SE" dirty="0"/>
              <a:t> {                                                           </a:t>
            </a:r>
          </a:p>
          <a:p>
            <a:r>
              <a:rPr lang="en-US" dirty="0"/>
              <a:t>unsigned char </a:t>
            </a:r>
            <a:r>
              <a:rPr lang="en-US" dirty="0" err="1"/>
              <a:t>sun_len</a:t>
            </a:r>
            <a:r>
              <a:rPr lang="en-US" dirty="0"/>
              <a:t>;  /* </a:t>
            </a:r>
            <a:r>
              <a:rPr lang="en-US" dirty="0" err="1"/>
              <a:t>sockaddr</a:t>
            </a:r>
            <a:r>
              <a:rPr lang="en-US" dirty="0"/>
              <a:t> </a:t>
            </a:r>
            <a:r>
              <a:rPr lang="en-US" dirty="0" err="1"/>
              <a:t>len</a:t>
            </a:r>
            <a:r>
              <a:rPr lang="en-US" dirty="0"/>
              <a:t> including null */                     </a:t>
            </a:r>
          </a:p>
          <a:p>
            <a:r>
              <a:rPr lang="tr-TR" dirty="0" err="1"/>
              <a:t>sa_family_t</a:t>
            </a:r>
            <a:r>
              <a:rPr lang="tr-TR" dirty="0"/>
              <a:t> </a:t>
            </a:r>
            <a:r>
              <a:rPr lang="tr-TR" dirty="0" err="1"/>
              <a:t>sun_family</a:t>
            </a:r>
            <a:r>
              <a:rPr lang="tr-TR" dirty="0"/>
              <a:t>; /* [XSI] AF_UNIX */                                   </a:t>
            </a:r>
          </a:p>
          <a:p>
            <a:r>
              <a:rPr lang="en-US" dirty="0"/>
              <a:t>char    </a:t>
            </a:r>
            <a:r>
              <a:rPr lang="en-US" dirty="0" err="1"/>
              <a:t>sun_path</a:t>
            </a:r>
            <a:r>
              <a:rPr lang="en-US" dirty="0"/>
              <a:t>[104];  /* [XSI] path name (gag) */                           </a:t>
            </a:r>
          </a:p>
          <a:p>
            <a:r>
              <a:rPr lang="en-US" dirty="0"/>
              <a:t>  }; </a:t>
            </a:r>
          </a:p>
        </p:txBody>
      </p:sp>
    </p:spTree>
    <p:extLst>
      <p:ext uri="{BB962C8B-B14F-4D97-AF65-F5344CB8AC3E}">
        <p14:creationId xmlns:p14="http://schemas.microsoft.com/office/powerpoint/2010/main" val="153328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charset="0"/>
              </a:rPr>
              <a:t>Remember</a:t>
            </a:r>
          </a:p>
        </p:txBody>
      </p:sp>
      <p:sp>
        <p:nvSpPr>
          <p:cNvPr id="63490" name="Content Placeholder 2"/>
          <p:cNvSpPr>
            <a:spLocks noGrp="1"/>
          </p:cNvSpPr>
          <p:nvPr>
            <p:ph idx="1"/>
          </p:nvPr>
        </p:nvSpPr>
        <p:spPr>
          <a:xfrm>
            <a:off x="457200" y="2242575"/>
            <a:ext cx="7961312" cy="4227513"/>
          </a:xfrm>
        </p:spPr>
        <p:txBody>
          <a:bodyPr/>
          <a:lstStyle/>
          <a:p>
            <a:r>
              <a:rPr lang="en-US" dirty="0">
                <a:latin typeface="Tahoma" charset="0"/>
              </a:rPr>
              <a:t>Sockets are IPC primitives, like pipes</a:t>
            </a:r>
          </a:p>
          <a:p>
            <a:r>
              <a:rPr lang="en-US" dirty="0">
                <a:latin typeface="Tahoma" charset="0"/>
              </a:rPr>
              <a:t>Sockets are an abstraction in contrast to common belief they are *not* used only for IP communication.</a:t>
            </a:r>
          </a:p>
          <a:p>
            <a:r>
              <a:rPr lang="en-US" dirty="0">
                <a:latin typeface="Tahoma" charset="0"/>
              </a:rPr>
              <a:t>They are *commonly* encountered during it.</a:t>
            </a:r>
          </a:p>
          <a:p>
            <a:r>
              <a:rPr lang="en-US" dirty="0">
                <a:latin typeface="Tahoma" charset="0"/>
              </a:rPr>
              <a:t>You also encounter Sockets over Bluetooth, CAN, RF or any other medium</a:t>
            </a:r>
          </a:p>
        </p:txBody>
      </p:sp>
    </p:spTree>
    <p:extLst>
      <p:ext uri="{BB962C8B-B14F-4D97-AF65-F5344CB8AC3E}">
        <p14:creationId xmlns:p14="http://schemas.microsoft.com/office/powerpoint/2010/main" val="34476747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TCP Server: Allowing Clients to Wait</a:t>
            </a:r>
          </a:p>
        </p:txBody>
      </p:sp>
      <p:sp>
        <p:nvSpPr>
          <p:cNvPr id="7424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3000" dirty="0">
                <a:latin typeface="Calibri" charset="0"/>
                <a:ea typeface="ＭＳ Ｐゴシック" charset="0"/>
                <a:cs typeface="ＭＳ Ｐゴシック" charset="0"/>
              </a:rPr>
              <a:t>Many client requests may arrive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  <a:ea typeface="ＭＳ Ｐゴシック" charset="0"/>
              </a:rPr>
              <a:t>Server cannot handle them all at the same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  <a:ea typeface="ＭＳ Ｐゴシック" charset="0"/>
              </a:rPr>
              <a:t>Server could reject the requests, or let them wait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dirty="0">
                <a:latin typeface="Calibri" charset="0"/>
                <a:ea typeface="ＭＳ Ｐゴシック" charset="0"/>
                <a:cs typeface="ＭＳ Ｐゴシック" charset="0"/>
              </a:rPr>
              <a:t>Define how many connections can be pending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dirty="0" err="1">
                <a:solidFill>
                  <a:srgbClr val="0000FF"/>
                </a:solidFill>
                <a:latin typeface="Courier" charset="0"/>
                <a:ea typeface="ＭＳ Ｐゴシック" charset="0"/>
                <a:cs typeface="Courier" charset="0"/>
              </a:rPr>
              <a:t>int</a:t>
            </a:r>
            <a:r>
              <a:rPr lang="en-US" sz="2400" b="1" dirty="0">
                <a:solidFill>
                  <a:srgbClr val="0000FF"/>
                </a:solidFill>
                <a:latin typeface="Courier" charset="0"/>
                <a:ea typeface="ＭＳ Ｐゴシック" charset="0"/>
                <a:cs typeface="Courier" charset="0"/>
              </a:rPr>
              <a:t> listen(</a:t>
            </a:r>
            <a:r>
              <a:rPr lang="en-US" sz="2400" b="1" dirty="0" err="1">
                <a:solidFill>
                  <a:srgbClr val="0000FF"/>
                </a:solidFill>
                <a:latin typeface="Courier" charset="0"/>
                <a:ea typeface="ＭＳ Ｐゴシック" charset="0"/>
                <a:cs typeface="Courier" charset="0"/>
              </a:rPr>
              <a:t>int</a:t>
            </a:r>
            <a:r>
              <a:rPr lang="en-US" sz="2400" b="1" dirty="0">
                <a:solidFill>
                  <a:srgbClr val="0000FF"/>
                </a:solidFill>
                <a:latin typeface="Courier" charset="0"/>
                <a:ea typeface="ＭＳ Ｐゴシック" charset="0"/>
                <a:cs typeface="Courier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Courier" charset="0"/>
                <a:ea typeface="ＭＳ Ｐゴシック" charset="0"/>
                <a:cs typeface="Courier" charset="0"/>
              </a:rPr>
              <a:t>sockfd</a:t>
            </a:r>
            <a:r>
              <a:rPr lang="en-US" sz="2400" b="1" dirty="0">
                <a:solidFill>
                  <a:srgbClr val="0000FF"/>
                </a:solidFill>
                <a:latin typeface="Courier" charset="0"/>
                <a:ea typeface="ＭＳ Ｐゴシック" charset="0"/>
                <a:cs typeface="Courier" charset="0"/>
              </a:rPr>
              <a:t>, </a:t>
            </a:r>
            <a:r>
              <a:rPr lang="en-US" sz="2400" b="1" dirty="0" err="1">
                <a:solidFill>
                  <a:srgbClr val="0000FF"/>
                </a:solidFill>
                <a:latin typeface="Courier" charset="0"/>
                <a:ea typeface="ＭＳ Ｐゴシック" charset="0"/>
                <a:cs typeface="Courier" charset="0"/>
              </a:rPr>
              <a:t>int</a:t>
            </a:r>
            <a:r>
              <a:rPr lang="en-US" sz="2400" b="1" dirty="0">
                <a:solidFill>
                  <a:srgbClr val="0000FF"/>
                </a:solidFill>
                <a:latin typeface="Courier" charset="0"/>
                <a:ea typeface="ＭＳ Ｐゴシック" charset="0"/>
                <a:cs typeface="Courier" charset="0"/>
              </a:rPr>
              <a:t> backlog)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  <a:ea typeface="ＭＳ Ｐゴシック" charset="0"/>
              </a:rPr>
              <a:t>Arguments: socket descriptor and acceptable backlog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  <a:ea typeface="ＭＳ Ｐゴシック" charset="0"/>
              </a:rPr>
              <a:t>Returns a 0 on success, and -1 on error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  <a:ea typeface="ＭＳ Ｐゴシック" charset="0"/>
              </a:rPr>
              <a:t>Listen is </a:t>
            </a:r>
            <a:r>
              <a:rPr lang="en-US" sz="2400" b="1" u="sng" dirty="0">
                <a:latin typeface="Calibri" charset="0"/>
                <a:ea typeface="ＭＳ Ｐゴシック" charset="0"/>
              </a:rPr>
              <a:t>non-blocking</a:t>
            </a:r>
            <a:r>
              <a:rPr lang="en-US" sz="2400" dirty="0">
                <a:latin typeface="Calibri" charset="0"/>
                <a:ea typeface="ＭＳ Ｐゴシック" charset="0"/>
              </a:rPr>
              <a:t>: returns immediately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dirty="0">
                <a:latin typeface="Calibri" charset="0"/>
                <a:ea typeface="ＭＳ Ｐゴシック" charset="0"/>
                <a:cs typeface="ＭＳ Ｐゴシック" charset="0"/>
              </a:rPr>
              <a:t>What if too many clients arrive?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  <a:ea typeface="ＭＳ Ｐゴシック" charset="0"/>
              </a:rPr>
              <a:t>Some requests don</a:t>
            </a:r>
            <a:r>
              <a:rPr lang="ja-JP" altLang="en-US" sz="2400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sz="2400" dirty="0">
                <a:latin typeface="Calibri" charset="0"/>
                <a:ea typeface="ＭＳ Ｐゴシック" charset="0"/>
              </a:rPr>
              <a:t>t get through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  <a:ea typeface="ＭＳ Ｐゴシック" charset="0"/>
              </a:rPr>
              <a:t>The Internet makes no promises…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  <a:ea typeface="ＭＳ Ｐゴシック" charset="0"/>
              </a:rPr>
              <a:t>And the client can always try again</a:t>
            </a: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D69F8FE-14B8-E043-8CE9-B8842EEECC1D}" type="slidenum">
              <a:rPr lang="en-US" sz="1200">
                <a:solidFill>
                  <a:srgbClr val="898989"/>
                </a:solidFill>
                <a:latin typeface="Courier New" charset="0"/>
              </a:rPr>
              <a:pPr eaLnBrk="1" hangingPunct="1"/>
              <a:t>20</a:t>
            </a:fld>
            <a:endParaRPr lang="en-US" sz="1200">
              <a:solidFill>
                <a:srgbClr val="898989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85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300">
                <a:latin typeface="Calibri" charset="0"/>
                <a:ea typeface="ＭＳ Ｐゴシック" charset="0"/>
                <a:cs typeface="ＭＳ Ｐゴシック" charset="0"/>
              </a:rPr>
              <a:t>Server: Accepting Client Connection</a:t>
            </a:r>
          </a:p>
        </p:txBody>
      </p:sp>
      <p:sp>
        <p:nvSpPr>
          <p:cNvPr id="74649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250624"/>
            <a:ext cx="8153400" cy="5334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3000" dirty="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rPr>
              <a:t>Now all the server can do is wait…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>
                <a:solidFill>
                  <a:schemeClr val="bg1"/>
                </a:solidFill>
                <a:latin typeface="Calibri" charset="0"/>
                <a:ea typeface="ＭＳ Ｐゴシック" charset="0"/>
              </a:rPr>
              <a:t>Waits for connection request to arrive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ＭＳ Ｐゴシック" charset="0"/>
              </a:rPr>
              <a:t>Blocking</a:t>
            </a: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ＭＳ Ｐゴシック" charset="0"/>
              </a:rPr>
              <a:t> until the request arrives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ＭＳ Ｐゴシック" charset="0"/>
              </a:rPr>
              <a:t>And then accepting the new request</a:t>
            </a:r>
          </a:p>
          <a:p>
            <a:pPr lvl="1" eaLnBrk="1" hangingPunct="1">
              <a:lnSpc>
                <a:spcPct val="90000"/>
              </a:lnSpc>
            </a:pPr>
            <a:endParaRPr lang="en-US" sz="2600" dirty="0">
              <a:latin typeface="Calibri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3000" dirty="0">
                <a:latin typeface="Calibri" charset="0"/>
                <a:ea typeface="ＭＳ Ｐゴシック" charset="0"/>
                <a:cs typeface="ＭＳ Ｐゴシック" charset="0"/>
              </a:rPr>
              <a:t>Accept a new connection from a client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b="1" dirty="0" err="1">
                <a:solidFill>
                  <a:srgbClr val="0000FF"/>
                </a:solidFill>
                <a:latin typeface="Courier" charset="0"/>
                <a:ea typeface="ＭＳ Ｐゴシック" charset="0"/>
                <a:cs typeface="Courier" charset="0"/>
              </a:rPr>
              <a:t>int</a:t>
            </a:r>
            <a:r>
              <a:rPr lang="en-US" sz="2600" b="1" dirty="0">
                <a:solidFill>
                  <a:srgbClr val="0000FF"/>
                </a:solidFill>
                <a:latin typeface="Courier" charset="0"/>
                <a:ea typeface="ＭＳ Ｐゴシック" charset="0"/>
                <a:cs typeface="Courier" charset="0"/>
              </a:rPr>
              <a:t> accept(</a:t>
            </a:r>
            <a:r>
              <a:rPr lang="en-US" sz="2600" b="1" dirty="0" err="1">
                <a:solidFill>
                  <a:srgbClr val="0000FF"/>
                </a:solidFill>
                <a:latin typeface="Courier" charset="0"/>
                <a:ea typeface="ＭＳ Ｐゴシック" charset="0"/>
                <a:cs typeface="Courier" charset="0"/>
              </a:rPr>
              <a:t>int</a:t>
            </a:r>
            <a:r>
              <a:rPr lang="en-US" sz="2600" b="1" dirty="0">
                <a:solidFill>
                  <a:srgbClr val="0000FF"/>
                </a:solidFill>
                <a:latin typeface="Courier" charset="0"/>
                <a:ea typeface="ＭＳ Ｐゴシック" charset="0"/>
                <a:cs typeface="Courier" charset="0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latin typeface="Courier" charset="0"/>
                <a:ea typeface="ＭＳ Ｐゴシック" charset="0"/>
                <a:cs typeface="Courier" charset="0"/>
              </a:rPr>
              <a:t>sockfd</a:t>
            </a:r>
            <a:r>
              <a:rPr lang="en-US" sz="2600" b="1" dirty="0">
                <a:solidFill>
                  <a:srgbClr val="0000FF"/>
                </a:solidFill>
                <a:latin typeface="Courier" charset="0"/>
                <a:ea typeface="ＭＳ Ｐゴシック" charset="0"/>
                <a:cs typeface="Courier" charset="0"/>
              </a:rPr>
              <a:t>, 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r>
              <a:rPr lang="en-US" sz="2600" b="1" dirty="0">
                <a:solidFill>
                  <a:srgbClr val="0000FF"/>
                </a:solidFill>
                <a:latin typeface="Courier" charset="0"/>
                <a:ea typeface="ＭＳ Ｐゴシック" charset="0"/>
                <a:cs typeface="Courier" charset="0"/>
              </a:rPr>
              <a:t>   				 </a:t>
            </a:r>
            <a:r>
              <a:rPr lang="en-US" sz="2600" b="1" dirty="0" err="1">
                <a:solidFill>
                  <a:srgbClr val="0000FF"/>
                </a:solidFill>
                <a:latin typeface="Courier" charset="0"/>
                <a:ea typeface="ＭＳ Ｐゴシック" charset="0"/>
                <a:cs typeface="Courier" charset="0"/>
              </a:rPr>
              <a:t>struct</a:t>
            </a:r>
            <a:r>
              <a:rPr lang="en-US" sz="2600" b="1" dirty="0">
                <a:solidFill>
                  <a:srgbClr val="0000FF"/>
                </a:solidFill>
                <a:latin typeface="Courier" charset="0"/>
                <a:ea typeface="ＭＳ Ｐゴシック" charset="0"/>
                <a:cs typeface="Courier" charset="0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latin typeface="Courier" charset="0"/>
                <a:ea typeface="ＭＳ Ｐゴシック" charset="0"/>
                <a:cs typeface="Courier" charset="0"/>
              </a:rPr>
              <a:t>sockaddr</a:t>
            </a:r>
            <a:r>
              <a:rPr lang="en-US" sz="2600" b="1" dirty="0">
                <a:solidFill>
                  <a:srgbClr val="0000FF"/>
                </a:solidFill>
                <a:latin typeface="Courier" charset="0"/>
                <a:ea typeface="ＭＳ Ｐゴシック" charset="0"/>
                <a:cs typeface="Courier" charset="0"/>
              </a:rPr>
              <a:t> *</a:t>
            </a:r>
            <a:r>
              <a:rPr lang="en-US" sz="2600" b="1" dirty="0" err="1">
                <a:solidFill>
                  <a:srgbClr val="0000FF"/>
                </a:solidFill>
                <a:latin typeface="Courier" charset="0"/>
                <a:ea typeface="ＭＳ Ｐゴシック" charset="0"/>
                <a:cs typeface="Courier" charset="0"/>
              </a:rPr>
              <a:t>addr</a:t>
            </a:r>
            <a:r>
              <a:rPr lang="en-US" sz="2600" b="1" dirty="0">
                <a:solidFill>
                  <a:srgbClr val="0000FF"/>
                </a:solidFill>
                <a:latin typeface="Courier" charset="0"/>
                <a:ea typeface="ＭＳ Ｐゴシック" charset="0"/>
                <a:cs typeface="Courier" charset="0"/>
              </a:rPr>
              <a:t>,  	    					 </a:t>
            </a:r>
            <a:r>
              <a:rPr lang="en-US" sz="2600" b="1" dirty="0" err="1">
                <a:solidFill>
                  <a:srgbClr val="0000FF"/>
                </a:solidFill>
                <a:latin typeface="Courier" charset="0"/>
                <a:ea typeface="ＭＳ Ｐゴシック" charset="0"/>
                <a:cs typeface="Courier" charset="0"/>
              </a:rPr>
              <a:t>socketlen_t</a:t>
            </a:r>
            <a:r>
              <a:rPr lang="en-US" sz="2600" b="1" dirty="0">
                <a:solidFill>
                  <a:srgbClr val="0000FF"/>
                </a:solidFill>
                <a:latin typeface="Courier" charset="0"/>
                <a:ea typeface="ＭＳ Ｐゴシック" charset="0"/>
                <a:cs typeface="Courier" charset="0"/>
              </a:rPr>
              <a:t> *</a:t>
            </a:r>
            <a:r>
              <a:rPr lang="en-US" sz="2600" b="1" dirty="0" err="1">
                <a:solidFill>
                  <a:srgbClr val="0000FF"/>
                </a:solidFill>
                <a:latin typeface="Courier" charset="0"/>
                <a:ea typeface="ＭＳ Ｐゴシック" charset="0"/>
                <a:cs typeface="Courier" charset="0"/>
              </a:rPr>
              <a:t>addrlen</a:t>
            </a:r>
            <a:r>
              <a:rPr lang="en-US" sz="2600" b="1" dirty="0">
                <a:solidFill>
                  <a:srgbClr val="0000FF"/>
                </a:solidFill>
                <a:latin typeface="Courier" charset="0"/>
                <a:ea typeface="ＭＳ Ｐゴシック" charset="0"/>
                <a:cs typeface="Courier" charset="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Arguments: </a:t>
            </a:r>
            <a:r>
              <a:rPr lang="en-US" sz="2600" dirty="0" err="1">
                <a:latin typeface="Calibri" charset="0"/>
                <a:ea typeface="ＭＳ Ｐゴシック" charset="0"/>
              </a:rPr>
              <a:t>sockfd</a:t>
            </a:r>
            <a:r>
              <a:rPr lang="en-US" sz="2600" dirty="0">
                <a:latin typeface="Calibri" charset="0"/>
                <a:ea typeface="ＭＳ Ｐゴシック" charset="0"/>
              </a:rPr>
              <a:t>, structure that will provide client address and port, and length of the structure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Returns descriptor of socket for this new connection</a:t>
            </a:r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80C8BBB-BA19-FB4D-A6D0-14B8B185E556}" type="slidenum">
              <a:rPr lang="en-US" sz="1200">
                <a:solidFill>
                  <a:srgbClr val="898989"/>
                </a:solidFill>
                <a:latin typeface="Courier New" charset="0"/>
              </a:rPr>
              <a:pPr eaLnBrk="1" hangingPunct="1"/>
              <a:t>21</a:t>
            </a:fld>
            <a:endParaRPr lang="en-US" sz="1200">
              <a:solidFill>
                <a:srgbClr val="898989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77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3859052-4608-8745-AE68-FB431F4462A7}" type="datetime1">
              <a:rPr lang="en-US" sz="1400"/>
              <a:pPr eaLnBrk="1" hangingPunct="1"/>
              <a:t>4/16/19</a:t>
            </a:fld>
            <a:endParaRPr lang="en-US" sz="1400"/>
          </a:p>
        </p:txBody>
      </p:sp>
      <p:sp>
        <p:nvSpPr>
          <p:cNvPr id="3789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B.R</a:t>
            </a:r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BDB9AA7-0486-3E49-BF73-E88C13260594}" type="slidenum">
              <a:rPr lang="en-US" sz="1400"/>
              <a:pPr eaLnBrk="1" hangingPunct="1"/>
              <a:t>22</a:t>
            </a:fld>
            <a:endParaRPr lang="en-US" sz="1400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>
                <a:latin typeface="Tahoma" charset="0"/>
              </a:rPr>
              <a:t>Functions (contd.) - connect</a:t>
            </a:r>
          </a:p>
        </p:txBody>
      </p:sp>
      <p:sp>
        <p:nvSpPr>
          <p:cNvPr id="3789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A socket is created in an unconnected state, which means that the socket is not associated with any destination.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An application program should call connect to establish a connection before it can transfer data thru</a:t>
            </a:r>
            <a:r>
              <a:rPr lang="ja-JP" altLang="en-US" sz="2400">
                <a:latin typeface="Tahoma" charset="0"/>
              </a:rPr>
              <a:t>’</a:t>
            </a:r>
            <a:r>
              <a:rPr lang="en-US" altLang="ja-JP" sz="2400">
                <a:latin typeface="Tahoma" charset="0"/>
              </a:rPr>
              <a:t> reliable stream socket. For datagrams connect is not required but recommended.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Tahoma" charset="0"/>
              </a:rPr>
              <a:t>connect ( sockid, destaddr, addlength);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Tahoma" charset="0"/>
              </a:rPr>
              <a:t>Example: if (connect(sock, &amp;server, sizeof(server)) &lt; 0) ...</a:t>
            </a:r>
          </a:p>
          <a:p>
            <a:pPr eaLnBrk="1" hangingPunct="1">
              <a:lnSpc>
                <a:spcPct val="90000"/>
              </a:lnSpc>
            </a:pPr>
            <a:r>
              <a:rPr lang="ja-JP" altLang="en-US" sz="2400">
                <a:latin typeface="Tahoma" charset="0"/>
              </a:rPr>
              <a:t>“</a:t>
            </a:r>
            <a:r>
              <a:rPr lang="en-US" altLang="ja-JP" sz="2400">
                <a:latin typeface="Tahoma" charset="0"/>
              </a:rPr>
              <a:t>sendto</a:t>
            </a:r>
            <a:r>
              <a:rPr lang="ja-JP" altLang="en-US" sz="2400">
                <a:latin typeface="Tahoma" charset="0"/>
              </a:rPr>
              <a:t>”</a:t>
            </a:r>
            <a:r>
              <a:rPr lang="en-US" altLang="ja-JP" sz="2400">
                <a:latin typeface="Tahoma" charset="0"/>
              </a:rPr>
              <a:t> command does not need </a:t>
            </a:r>
            <a:r>
              <a:rPr lang="ja-JP" altLang="en-US" sz="2400">
                <a:latin typeface="Tahoma" charset="0"/>
              </a:rPr>
              <a:t>“</a:t>
            </a:r>
            <a:r>
              <a:rPr lang="en-US" altLang="ja-JP" sz="2400">
                <a:latin typeface="Tahoma" charset="0"/>
              </a:rPr>
              <a:t>connect</a:t>
            </a:r>
            <a:r>
              <a:rPr lang="ja-JP" altLang="en-US" sz="2400">
                <a:latin typeface="Tahoma" charset="0"/>
              </a:rPr>
              <a:t>”</a:t>
            </a:r>
            <a:r>
              <a:rPr lang="en-US" altLang="ja-JP" sz="2400">
                <a:latin typeface="Tahoma" charset="0"/>
              </a:rPr>
              <a:t> </a:t>
            </a:r>
            <a:endParaRPr lang="en-US" sz="240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753044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E2CB387-1CD1-2A48-8332-9828857D4BE7}" type="datetime1">
              <a:rPr lang="en-US" sz="1400"/>
              <a:pPr eaLnBrk="1" hangingPunct="1"/>
              <a:t>4/16/19</a:t>
            </a:fld>
            <a:endParaRPr lang="en-US" sz="1400"/>
          </a:p>
        </p:txBody>
      </p:sp>
      <p:sp>
        <p:nvSpPr>
          <p:cNvPr id="399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B.R</a:t>
            </a:r>
          </a:p>
        </p:txBody>
      </p:sp>
      <p:sp>
        <p:nvSpPr>
          <p:cNvPr id="399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E592A9C-CBFC-2247-8FF6-3FA7AFEA842C}" type="slidenum">
              <a:rPr lang="en-US" sz="1400"/>
              <a:pPr eaLnBrk="1" hangingPunct="1"/>
              <a:t>23</a:t>
            </a:fld>
            <a:endParaRPr lang="en-US" sz="1400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>
                <a:latin typeface="Tahoma" charset="0"/>
              </a:rPr>
              <a:t>Functions (contd.) -sending</a:t>
            </a:r>
          </a:p>
        </p:txBody>
      </p:sp>
      <p:sp>
        <p:nvSpPr>
          <p:cNvPr id="3994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763000" cy="4419600"/>
          </a:xfrm>
          <a:noFill/>
        </p:spPr>
        <p:txBody>
          <a:bodyPr lIns="92075" tIns="46038" rIns="92075" bIns="46038"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Tahoma" charset="0"/>
              </a:rPr>
              <a:t>Five different system calls : </a:t>
            </a:r>
            <a:r>
              <a:rPr lang="en-US" sz="2400" b="1" dirty="0">
                <a:solidFill>
                  <a:schemeClr val="bg1"/>
                </a:solidFill>
                <a:latin typeface="Tahoma" charset="0"/>
              </a:rPr>
              <a:t>send, </a:t>
            </a:r>
            <a:r>
              <a:rPr lang="en-US" sz="2400" b="1" dirty="0" err="1">
                <a:solidFill>
                  <a:schemeClr val="bg1"/>
                </a:solidFill>
                <a:latin typeface="Tahoma" charset="0"/>
              </a:rPr>
              <a:t>sendto</a:t>
            </a:r>
            <a:r>
              <a:rPr lang="en-US" sz="2400" b="1" dirty="0">
                <a:solidFill>
                  <a:schemeClr val="bg1"/>
                </a:solidFill>
                <a:latin typeface="Tahoma" charset="0"/>
              </a:rPr>
              <a:t>, </a:t>
            </a:r>
            <a:r>
              <a:rPr lang="en-US" sz="2400" b="1" dirty="0" err="1">
                <a:solidFill>
                  <a:schemeClr val="bg1"/>
                </a:solidFill>
                <a:latin typeface="Tahoma" charset="0"/>
              </a:rPr>
              <a:t>sendmsg</a:t>
            </a:r>
            <a:r>
              <a:rPr lang="en-US" sz="2400" b="1" dirty="0">
                <a:solidFill>
                  <a:schemeClr val="bg1"/>
                </a:solidFill>
                <a:latin typeface="Tahoma" charset="0"/>
              </a:rPr>
              <a:t>, write, </a:t>
            </a:r>
            <a:r>
              <a:rPr lang="en-US" sz="2400" b="1" dirty="0" err="1">
                <a:solidFill>
                  <a:schemeClr val="tx1"/>
                </a:solidFill>
                <a:latin typeface="Tahoma" charset="0"/>
              </a:rPr>
              <a:t>writev</a:t>
            </a:r>
            <a:endParaRPr lang="en-US" sz="2400" dirty="0">
              <a:solidFill>
                <a:schemeClr val="tx1"/>
              </a:solidFill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b="1" dirty="0">
                <a:latin typeface="Tahoma" charset="0"/>
              </a:rPr>
              <a:t>send, write and </a:t>
            </a:r>
            <a:r>
              <a:rPr lang="en-US" sz="2400" b="1" dirty="0" err="1">
                <a:latin typeface="Tahoma" charset="0"/>
              </a:rPr>
              <a:t>writev</a:t>
            </a:r>
            <a:r>
              <a:rPr lang="en-US" sz="2400" dirty="0">
                <a:latin typeface="Tahoma" charset="0"/>
              </a:rPr>
              <a:t> work only with connected sockets. No parameter for destination address. Prior connect should be present for communication.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Example : write (sock, DATA, </a:t>
            </a:r>
            <a:r>
              <a:rPr lang="en-US" sz="2400" dirty="0" err="1">
                <a:latin typeface="Tahoma" charset="0"/>
              </a:rPr>
              <a:t>sizeof</a:t>
            </a:r>
            <a:r>
              <a:rPr lang="en-US" sz="2400" dirty="0">
                <a:latin typeface="Tahoma" charset="0"/>
              </a:rPr>
              <a:t>(DATA));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 err="1">
                <a:latin typeface="Tahoma" charset="0"/>
              </a:rPr>
              <a:t>sendto</a:t>
            </a:r>
            <a:r>
              <a:rPr lang="en-US" sz="2400" b="1" dirty="0">
                <a:latin typeface="Tahoma" charset="0"/>
              </a:rPr>
              <a:t> (socket, message, length, flags, </a:t>
            </a:r>
            <a:r>
              <a:rPr lang="en-US" sz="2400" b="1" dirty="0" err="1">
                <a:latin typeface="Tahoma" charset="0"/>
              </a:rPr>
              <a:t>destaddr</a:t>
            </a:r>
            <a:r>
              <a:rPr lang="en-US" sz="2400" b="1" dirty="0">
                <a:latin typeface="Tahoma" charset="0"/>
              </a:rPr>
              <a:t>, </a:t>
            </a:r>
            <a:r>
              <a:rPr lang="en-US" sz="2400" b="1" dirty="0" err="1">
                <a:latin typeface="Tahoma" charset="0"/>
              </a:rPr>
              <a:t>addlen</a:t>
            </a:r>
            <a:r>
              <a:rPr lang="en-US" sz="2400" b="1" dirty="0">
                <a:latin typeface="Tahoma" charset="0"/>
              </a:rPr>
              <a:t>)</a:t>
            </a:r>
            <a:r>
              <a:rPr lang="en-US" sz="2400" dirty="0">
                <a:latin typeface="Tahoma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flags allow for special processing of messages.  Use 0 in your </a:t>
            </a:r>
            <a:r>
              <a:rPr lang="en-US" sz="2400" dirty="0" err="1">
                <a:latin typeface="Tahoma" charset="0"/>
              </a:rPr>
              <a:t>appln</a:t>
            </a:r>
            <a:r>
              <a:rPr lang="en-US" sz="2400" dirty="0">
                <a:latin typeface="Tahoma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err="1">
                <a:latin typeface="Tahoma" charset="0"/>
              </a:rPr>
              <a:t>sendmsg</a:t>
            </a:r>
            <a:r>
              <a:rPr lang="en-US" sz="2400" dirty="0">
                <a:latin typeface="Tahoma" charset="0"/>
              </a:rPr>
              <a:t> is same as </a:t>
            </a:r>
            <a:r>
              <a:rPr lang="en-US" sz="2400" dirty="0" err="1">
                <a:latin typeface="Tahoma" charset="0"/>
              </a:rPr>
              <a:t>sento</a:t>
            </a:r>
            <a:r>
              <a:rPr lang="en-US" sz="2400" dirty="0">
                <a:latin typeface="Tahoma" charset="0"/>
              </a:rPr>
              <a:t> except that it allows for different message structure.</a:t>
            </a:r>
          </a:p>
        </p:txBody>
      </p:sp>
    </p:spTree>
    <p:extLst>
      <p:ext uri="{BB962C8B-B14F-4D97-AF65-F5344CB8AC3E}">
        <p14:creationId xmlns:p14="http://schemas.microsoft.com/office/powerpoint/2010/main" val="3043432950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7F364BA-9264-3247-9485-46EE162283FF}" type="datetime1">
              <a:rPr lang="en-US" sz="1400"/>
              <a:pPr eaLnBrk="1" hangingPunct="1"/>
              <a:t>4/16/19</a:t>
            </a:fld>
            <a:endParaRPr lang="en-US" sz="1400"/>
          </a:p>
        </p:txBody>
      </p:sp>
      <p:sp>
        <p:nvSpPr>
          <p:cNvPr id="4198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B.R</a:t>
            </a:r>
          </a:p>
        </p:txBody>
      </p:sp>
      <p:sp>
        <p:nvSpPr>
          <p:cNvPr id="419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2B5A08D-71C2-9644-A594-E77D4A4451DF}" type="slidenum">
              <a:rPr lang="en-US" sz="1400"/>
              <a:pPr eaLnBrk="1" hangingPunct="1"/>
              <a:t>24</a:t>
            </a:fld>
            <a:endParaRPr lang="en-US" sz="1400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>
                <a:latin typeface="Tahoma" charset="0"/>
              </a:rPr>
              <a:t>Functions(contd.) - receiving</a:t>
            </a:r>
          </a:p>
        </p:txBody>
      </p:sp>
      <p:sp>
        <p:nvSpPr>
          <p:cNvPr id="4198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>
            <a:normAutofit fontScale="70000" lnSpcReduction="20000"/>
          </a:bodyPr>
          <a:lstStyle/>
          <a:p>
            <a:pPr eaLnBrk="1" hangingPunct="1"/>
            <a:r>
              <a:rPr lang="en-US" sz="2400">
                <a:latin typeface="Tahoma" charset="0"/>
              </a:rPr>
              <a:t>Five different calls are available: read, readv, recv, recvfrom, recvmsg</a:t>
            </a:r>
          </a:p>
          <a:p>
            <a:pPr eaLnBrk="1" hangingPunct="1"/>
            <a:r>
              <a:rPr lang="en-US" sz="2400">
                <a:latin typeface="Tahoma" charset="0"/>
              </a:rPr>
              <a:t>read, readv, and recv are for connection-oriented comm.</a:t>
            </a:r>
          </a:p>
          <a:p>
            <a:pPr eaLnBrk="1" hangingPunct="1"/>
            <a:r>
              <a:rPr lang="en-US" sz="2400" b="1">
                <a:latin typeface="Tahoma" charset="0"/>
              </a:rPr>
              <a:t>read(socdescriptor, buffer, length); Example: read(sock, buf, 1024);</a:t>
            </a:r>
            <a:endParaRPr lang="en-US" sz="2400">
              <a:latin typeface="Tahoma" charset="0"/>
            </a:endParaRPr>
          </a:p>
          <a:p>
            <a:pPr eaLnBrk="1" hangingPunct="1"/>
            <a:r>
              <a:rPr lang="en-US" sz="2400">
                <a:latin typeface="Tahoma" charset="0"/>
              </a:rPr>
              <a:t>For your application (project) you may use read.</a:t>
            </a:r>
          </a:p>
          <a:p>
            <a:pPr eaLnBrk="1" hangingPunct="1"/>
            <a:r>
              <a:rPr lang="en-US" sz="2400">
                <a:latin typeface="Tahoma" charset="0"/>
              </a:rPr>
              <a:t>For connectionless, datagram-kind : </a:t>
            </a:r>
          </a:p>
          <a:p>
            <a:pPr eaLnBrk="1" hangingPunct="1"/>
            <a:r>
              <a:rPr lang="en-US" sz="2400">
                <a:latin typeface="Tahoma" charset="0"/>
              </a:rPr>
              <a:t>recvfrom(same set of params as sendto); except that message length and addr length return values.</a:t>
            </a:r>
          </a:p>
        </p:txBody>
      </p:sp>
    </p:spTree>
    <p:extLst>
      <p:ext uri="{BB962C8B-B14F-4D97-AF65-F5344CB8AC3E}">
        <p14:creationId xmlns:p14="http://schemas.microsoft.com/office/powerpoint/2010/main" val="503839768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cool functions..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u="sng" dirty="0" err="1"/>
              <a:t>In_addr_t</a:t>
            </a:r>
            <a:r>
              <a:rPr lang="en-US" u="sng" dirty="0"/>
              <a:t> </a:t>
            </a:r>
            <a:r>
              <a:rPr lang="en-US" u="sng" dirty="0" err="1"/>
              <a:t>inet_addr</a:t>
            </a:r>
            <a:r>
              <a:rPr lang="en-US" u="sng" dirty="0"/>
              <a:t>( </a:t>
            </a:r>
            <a:r>
              <a:rPr lang="en-US" u="sng" dirty="0" err="1"/>
              <a:t>const</a:t>
            </a:r>
            <a:r>
              <a:rPr lang="en-US" u="sng" dirty="0"/>
              <a:t> char * </a:t>
            </a:r>
            <a:r>
              <a:rPr lang="en-US" u="sng" dirty="0" err="1"/>
              <a:t>addr</a:t>
            </a:r>
            <a:r>
              <a:rPr lang="en-US" u="sng" dirty="0"/>
              <a:t>) </a:t>
            </a:r>
            <a:r>
              <a:rPr lang="en-US" u="sng" dirty="0" err="1"/>
              <a:t>eg</a:t>
            </a:r>
            <a:r>
              <a:rPr lang="en-US" u="sng" dirty="0"/>
              <a:t> .. </a:t>
            </a:r>
            <a:r>
              <a:rPr lang="en-US" u="sng" dirty="0" err="1"/>
              <a:t>Inet_addt</a:t>
            </a:r>
            <a:r>
              <a:rPr lang="en-US" u="sng" dirty="0"/>
              <a:t>(“192.168.1.1”)..</a:t>
            </a:r>
          </a:p>
          <a:p>
            <a:r>
              <a:rPr lang="en-US" u="sng" dirty="0"/>
              <a:t>Char * </a:t>
            </a:r>
            <a:r>
              <a:rPr lang="en-US" u="sng" dirty="0" err="1"/>
              <a:t>inet_ntoa</a:t>
            </a:r>
            <a:r>
              <a:rPr lang="en-US" u="sng" dirty="0"/>
              <a:t>( </a:t>
            </a:r>
            <a:r>
              <a:rPr lang="en-US" u="sng" dirty="0" err="1"/>
              <a:t>struct</a:t>
            </a:r>
            <a:r>
              <a:rPr lang="en-US" u="sng" dirty="0"/>
              <a:t> </a:t>
            </a:r>
            <a:r>
              <a:rPr lang="en-US" u="sng" dirty="0" err="1"/>
              <a:t>in_addr</a:t>
            </a:r>
            <a:r>
              <a:rPr lang="en-US" u="sng" dirty="0"/>
              <a:t> </a:t>
            </a:r>
            <a:r>
              <a:rPr lang="en-US" u="sng" dirty="0" err="1"/>
              <a:t>addr</a:t>
            </a:r>
            <a:r>
              <a:rPr lang="en-US" u="sng" dirty="0"/>
              <a:t>) ….returns human readable </a:t>
            </a:r>
            <a:r>
              <a:rPr lang="en-US" u="sng" dirty="0" err="1"/>
              <a:t>ip</a:t>
            </a:r>
            <a:r>
              <a:rPr lang="en-US" u="sng" dirty="0"/>
              <a:t> </a:t>
            </a:r>
            <a:r>
              <a:rPr lang="en-US" u="sng" dirty="0" err="1"/>
              <a:t>addr</a:t>
            </a:r>
            <a:endParaRPr lang="en-US" u="sng" dirty="0"/>
          </a:p>
          <a:p>
            <a:r>
              <a:rPr lang="en-US" u="sng" dirty="0" err="1"/>
              <a:t>int</a:t>
            </a:r>
            <a:r>
              <a:rPr lang="en-US" u="sng" dirty="0"/>
              <a:t>     </a:t>
            </a:r>
            <a:r>
              <a:rPr lang="en-US" u="sng" dirty="0" err="1"/>
              <a:t>getaddrinfo</a:t>
            </a:r>
            <a:r>
              <a:rPr lang="en-US" u="sng" dirty="0"/>
              <a:t>(</a:t>
            </a:r>
            <a:r>
              <a:rPr lang="en-US" u="sng" dirty="0" err="1"/>
              <a:t>const</a:t>
            </a:r>
            <a:r>
              <a:rPr lang="en-US" u="sng" dirty="0"/>
              <a:t> char *hostname, </a:t>
            </a:r>
            <a:r>
              <a:rPr lang="en-US" u="sng" dirty="0" err="1"/>
              <a:t>const</a:t>
            </a:r>
            <a:r>
              <a:rPr lang="en-US" u="sng" dirty="0"/>
              <a:t> char *</a:t>
            </a:r>
            <a:r>
              <a:rPr lang="en-US" u="sng" dirty="0" err="1"/>
              <a:t>servname</a:t>
            </a:r>
            <a:r>
              <a:rPr lang="en-US" u="sng" dirty="0"/>
              <a:t>, </a:t>
            </a:r>
            <a:r>
              <a:rPr lang="en-US" u="sng" dirty="0" err="1"/>
              <a:t>const</a:t>
            </a:r>
            <a:r>
              <a:rPr lang="en-US" u="sng" dirty="0"/>
              <a:t> </a:t>
            </a:r>
            <a:r>
              <a:rPr lang="en-US" u="sng" dirty="0" err="1"/>
              <a:t>struct</a:t>
            </a:r>
            <a:r>
              <a:rPr lang="en-US" u="sng" dirty="0"/>
              <a:t> </a:t>
            </a:r>
            <a:r>
              <a:rPr lang="en-US" u="sng" dirty="0" err="1"/>
              <a:t>addrinfo</a:t>
            </a:r>
            <a:r>
              <a:rPr lang="en-US" u="sng" dirty="0"/>
              <a:t> *hints, </a:t>
            </a:r>
            <a:r>
              <a:rPr lang="en-US" u="sng" dirty="0" err="1"/>
              <a:t>struct</a:t>
            </a:r>
            <a:r>
              <a:rPr lang="en-US" u="sng" dirty="0"/>
              <a:t> </a:t>
            </a:r>
            <a:r>
              <a:rPr lang="en-US" u="sng" dirty="0" err="1"/>
              <a:t>addrinfo</a:t>
            </a:r>
            <a:r>
              <a:rPr lang="en-US" u="sng" dirty="0"/>
              <a:t> **res);</a:t>
            </a:r>
          </a:p>
          <a:p>
            <a:pPr marL="0" indent="0">
              <a:buNone/>
            </a:pPr>
            <a:r>
              <a:rPr lang="en-US" dirty="0"/>
              <a:t>DESCRIPTION (</a:t>
            </a: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Directly </a:t>
            </a:r>
            <a:r>
              <a:rPr lang="en-US" dirty="0"/>
              <a:t>from the </a:t>
            </a: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man </a:t>
            </a:r>
            <a:r>
              <a:rPr lang="en-US" dirty="0"/>
              <a:t>page..</a:t>
            </a: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) I cant stress this too much always check the man page!!!</a:t>
            </a:r>
          </a:p>
          <a:p>
            <a:pPr marL="0" indent="0">
              <a:buNone/>
            </a:pPr>
            <a:r>
              <a:rPr lang="en-US" dirty="0"/>
              <a:t>``   The </a:t>
            </a:r>
            <a:r>
              <a:rPr lang="en-US" dirty="0" err="1"/>
              <a:t>getaddrinfo</a:t>
            </a:r>
            <a:r>
              <a:rPr lang="en-US" dirty="0"/>
              <a:t>() function is used to get a list of IP addresses and port numbers for host </a:t>
            </a:r>
            <a:r>
              <a:rPr lang="en-US" u="sng" dirty="0"/>
              <a:t>hostname and service </a:t>
            </a:r>
            <a:r>
              <a:rPr lang="en-US" u="sng" dirty="0" err="1"/>
              <a:t>servname</a:t>
            </a:r>
            <a:r>
              <a:rPr lang="en-US" u="sng" dirty="0"/>
              <a:t>.     It is a replacement for and provides more flexibility than the </a:t>
            </a:r>
            <a:r>
              <a:rPr lang="en-US" u="sng" dirty="0" err="1"/>
              <a:t>gethostbyname</a:t>
            </a:r>
            <a:r>
              <a:rPr lang="en-US" u="sng" dirty="0"/>
              <a:t>(3) and </a:t>
            </a:r>
            <a:r>
              <a:rPr lang="en-US" u="sng" dirty="0" err="1"/>
              <a:t>getservbyname</a:t>
            </a:r>
            <a:r>
              <a:rPr lang="en-US" u="sng" dirty="0"/>
              <a:t>(3) functions… ‘’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570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 functions..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Libraries and custom distributions as always might provide more convenience methods..</a:t>
            </a:r>
          </a:p>
          <a:p>
            <a:pPr marL="0" indent="0">
              <a:buNone/>
            </a:pP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protoent</a:t>
            </a:r>
            <a:r>
              <a:rPr lang="en-US" dirty="0"/>
              <a:t> *</a:t>
            </a:r>
            <a:r>
              <a:rPr lang="en-US" dirty="0" err="1"/>
              <a:t>getprotobyname</a:t>
            </a:r>
            <a:r>
              <a:rPr lang="en-US" dirty="0"/>
              <a:t>(</a:t>
            </a:r>
            <a:r>
              <a:rPr lang="en-US" dirty="0" err="1"/>
              <a:t>const</a:t>
            </a:r>
            <a:r>
              <a:rPr lang="en-US" dirty="0"/>
              <a:t> char *name);</a:t>
            </a:r>
          </a:p>
          <a:p>
            <a:pPr marL="0" indent="0">
              <a:buNone/>
            </a:pPr>
            <a:r>
              <a:rPr lang="en-US" dirty="0" err="1"/>
              <a:t>Gethostbyname</a:t>
            </a:r>
            <a:r>
              <a:rPr lang="en-US" dirty="0"/>
              <a:t>(</a:t>
            </a:r>
            <a:r>
              <a:rPr lang="en-US" dirty="0" err="1"/>
              <a:t>const</a:t>
            </a:r>
            <a:r>
              <a:rPr lang="en-US" dirty="0"/>
              <a:t> char </a:t>
            </a:r>
            <a:r>
              <a:rPr lang="en-US"/>
              <a:t>* name) 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protoent</a:t>
            </a:r>
            <a:r>
              <a:rPr lang="en-US" dirty="0"/>
              <a:t> *</a:t>
            </a:r>
            <a:r>
              <a:rPr lang="en-US" dirty="0" err="1"/>
              <a:t>getprotobynumber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proto);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protoent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          char  *</a:t>
            </a:r>
            <a:r>
              <a:rPr lang="en-US" dirty="0" err="1"/>
              <a:t>p_name</a:t>
            </a:r>
            <a:r>
              <a:rPr lang="en-US" dirty="0"/>
              <a:t>;       /* official protocol name */</a:t>
            </a:r>
          </a:p>
          <a:p>
            <a:pPr marL="0" indent="0">
              <a:buNone/>
            </a:pPr>
            <a:r>
              <a:rPr lang="en-US" dirty="0"/>
              <a:t>               char **</a:t>
            </a:r>
            <a:r>
              <a:rPr lang="en-US" dirty="0" err="1"/>
              <a:t>p_aliases</a:t>
            </a:r>
            <a:r>
              <a:rPr lang="en-US" dirty="0"/>
              <a:t>;    /* alias list */</a:t>
            </a:r>
          </a:p>
          <a:p>
            <a:pPr marL="0" indent="0">
              <a:buNone/>
            </a:pPr>
            <a:r>
              <a:rPr lang="en-US" dirty="0"/>
              <a:t>               </a:t>
            </a:r>
            <a:r>
              <a:rPr lang="en-US" dirty="0" err="1"/>
              <a:t>int</a:t>
            </a:r>
            <a:r>
              <a:rPr lang="en-US" dirty="0"/>
              <a:t>    </a:t>
            </a:r>
            <a:r>
              <a:rPr lang="en-US" dirty="0" err="1"/>
              <a:t>p_proto</a:t>
            </a:r>
            <a:r>
              <a:rPr lang="en-US" dirty="0"/>
              <a:t>;      /* protocol number */</a:t>
            </a:r>
          </a:p>
          <a:p>
            <a:pPr marL="0" indent="0">
              <a:buNone/>
            </a:pPr>
            <a:r>
              <a:rPr lang="en-US" dirty="0"/>
              <a:t>           }</a:t>
            </a:r>
          </a:p>
        </p:txBody>
      </p:sp>
    </p:spTree>
    <p:extLst>
      <p:ext uri="{BB962C8B-B14F-4D97-AF65-F5344CB8AC3E}">
        <p14:creationId xmlns:p14="http://schemas.microsoft.com/office/powerpoint/2010/main" val="18466848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addrinfo</a:t>
            </a:r>
            <a:r>
              <a:rPr lang="en-US" dirty="0"/>
              <a:t>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046719"/>
            <a:ext cx="7662864" cy="3267169"/>
          </a:xfrm>
        </p:spPr>
        <p:txBody>
          <a:bodyPr>
            <a:noAutofit/>
          </a:bodyPr>
          <a:lstStyle/>
          <a:p>
            <a:pPr marL="342900" lvl="1" indent="0">
              <a:buNone/>
            </a:pPr>
            <a:r>
              <a:rPr lang="en-US" sz="1600" dirty="0"/>
              <a:t> </a:t>
            </a:r>
            <a:r>
              <a:rPr lang="en-US" sz="1600" dirty="0" err="1"/>
              <a:t>struct</a:t>
            </a:r>
            <a:r>
              <a:rPr lang="en-US" sz="1600" dirty="0"/>
              <a:t> </a:t>
            </a:r>
            <a:r>
              <a:rPr lang="en-US" sz="1600" dirty="0" err="1"/>
              <a:t>addrinfo</a:t>
            </a:r>
            <a:r>
              <a:rPr lang="en-US" sz="1600" dirty="0"/>
              <a:t> {</a:t>
            </a:r>
          </a:p>
          <a:p>
            <a:pPr marL="342900" lvl="1" indent="0">
              <a:buNone/>
            </a:pPr>
            <a:r>
              <a:rPr lang="en-US" sz="1600" dirty="0"/>
              <a:t>            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ai_flags</a:t>
            </a:r>
            <a:r>
              <a:rPr lang="en-US" sz="1600" dirty="0"/>
              <a:t>;           /* input flags */</a:t>
            </a:r>
          </a:p>
          <a:p>
            <a:pPr marL="342900" lvl="1" indent="0">
              <a:buNone/>
            </a:pPr>
            <a:r>
              <a:rPr lang="en-US" sz="1600" dirty="0"/>
              <a:t>	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ai_family</a:t>
            </a:r>
            <a:r>
              <a:rPr lang="en-US" sz="1600" dirty="0"/>
              <a:t>;          /* protocol family for socket */</a:t>
            </a:r>
          </a:p>
          <a:p>
            <a:pPr marL="342900" lvl="1" indent="0">
              <a:buNone/>
            </a:pPr>
            <a:r>
              <a:rPr lang="en-US" sz="1600" dirty="0"/>
              <a:t>            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ai_socktype</a:t>
            </a:r>
            <a:r>
              <a:rPr lang="en-US" sz="1600" dirty="0"/>
              <a:t>;        /* socket type */</a:t>
            </a:r>
          </a:p>
          <a:p>
            <a:pPr marL="342900" lvl="1" indent="0">
              <a:buNone/>
            </a:pPr>
            <a:r>
              <a:rPr lang="en-US" sz="1600" dirty="0"/>
              <a:t>            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ai_protocol</a:t>
            </a:r>
            <a:r>
              <a:rPr lang="en-US" sz="1600" dirty="0"/>
              <a:t>;        /* protocol for socket */</a:t>
            </a:r>
          </a:p>
          <a:p>
            <a:pPr marL="342900" lvl="1" indent="0">
              <a:buNone/>
            </a:pPr>
            <a:r>
              <a:rPr lang="en-US" sz="1600" dirty="0"/>
              <a:t>             </a:t>
            </a:r>
            <a:r>
              <a:rPr lang="en-US" sz="1600" dirty="0" err="1"/>
              <a:t>socklen_t</a:t>
            </a:r>
            <a:r>
              <a:rPr lang="en-US" sz="1600" dirty="0"/>
              <a:t> </a:t>
            </a:r>
            <a:r>
              <a:rPr lang="en-US" sz="1600" dirty="0" err="1"/>
              <a:t>ai_addrlen</a:t>
            </a:r>
            <a:r>
              <a:rPr lang="en-US" sz="1600" dirty="0"/>
              <a:t>;   /* length of socket-address */</a:t>
            </a:r>
          </a:p>
          <a:p>
            <a:pPr marL="342900" lvl="1" indent="0">
              <a:buNone/>
            </a:pPr>
            <a:r>
              <a:rPr lang="en-US" sz="1600" dirty="0"/>
              <a:t>             </a:t>
            </a:r>
            <a:r>
              <a:rPr lang="en-US" sz="1600" dirty="0" err="1"/>
              <a:t>struct</a:t>
            </a:r>
            <a:r>
              <a:rPr lang="en-US" sz="1600" dirty="0"/>
              <a:t> </a:t>
            </a:r>
            <a:r>
              <a:rPr lang="en-US" sz="1600" dirty="0" err="1"/>
              <a:t>sockaddr</a:t>
            </a:r>
            <a:r>
              <a:rPr lang="en-US" sz="1600" dirty="0"/>
              <a:t> *</a:t>
            </a:r>
            <a:r>
              <a:rPr lang="en-US" sz="1600" dirty="0" err="1"/>
              <a:t>ai_addr</a:t>
            </a:r>
            <a:r>
              <a:rPr lang="en-US" sz="1600" dirty="0"/>
              <a:t>; /* socket-address for socket */</a:t>
            </a:r>
          </a:p>
          <a:p>
            <a:pPr marL="342900" lvl="1" indent="0">
              <a:buNone/>
            </a:pPr>
            <a:r>
              <a:rPr lang="en-US" sz="1600" dirty="0"/>
              <a:t>             char *</a:t>
            </a:r>
            <a:r>
              <a:rPr lang="en-US" sz="1600" dirty="0" err="1"/>
              <a:t>ai_canonname</a:t>
            </a:r>
            <a:r>
              <a:rPr lang="en-US" sz="1600" dirty="0"/>
              <a:t>;     /* canonical name for service location */</a:t>
            </a:r>
          </a:p>
          <a:p>
            <a:pPr marL="342900" lvl="1" indent="0">
              <a:buNone/>
            </a:pPr>
            <a:r>
              <a:rPr lang="en-US" sz="1600" dirty="0"/>
              <a:t>             </a:t>
            </a:r>
            <a:r>
              <a:rPr lang="en-US" sz="1600" dirty="0" err="1"/>
              <a:t>struct</a:t>
            </a:r>
            <a:r>
              <a:rPr lang="en-US" sz="1600" dirty="0"/>
              <a:t> </a:t>
            </a:r>
            <a:r>
              <a:rPr lang="en-US" sz="1600" dirty="0" err="1"/>
              <a:t>addrinfo</a:t>
            </a:r>
            <a:r>
              <a:rPr lang="en-US" sz="1600" dirty="0"/>
              <a:t> *</a:t>
            </a:r>
            <a:r>
              <a:rPr lang="en-US" sz="1600" dirty="0" err="1"/>
              <a:t>ai_next</a:t>
            </a:r>
            <a:r>
              <a:rPr lang="en-US" sz="1600" dirty="0"/>
              <a:t>; /* pointer to next in list */</a:t>
            </a:r>
          </a:p>
          <a:p>
            <a:pPr marL="342900" lvl="1" indent="0">
              <a:buNone/>
            </a:pPr>
            <a:r>
              <a:rPr lang="en-US" sz="1600" dirty="0"/>
              <a:t>     };</a:t>
            </a:r>
          </a:p>
          <a:p>
            <a:pPr marL="342900" lvl="1" indent="0">
              <a:buNone/>
            </a:pPr>
            <a:r>
              <a:rPr lang="en-US" sz="1600" dirty="0"/>
              <a:t>     This structure can be used to provide hints concerning the type of socket that the caller supports or wishes to use. </a:t>
            </a:r>
            <a:r>
              <a:rPr lang="en-US" sz="1600" dirty="0" err="1"/>
              <a:t>Getaddrinfo</a:t>
            </a:r>
            <a:r>
              <a:rPr lang="en-US" sz="1600" dirty="0"/>
              <a:t> fills it…and we can check it afterwards..</a:t>
            </a:r>
          </a:p>
        </p:txBody>
      </p:sp>
    </p:spTree>
    <p:extLst>
      <p:ext uri="{BB962C8B-B14F-4D97-AF65-F5344CB8AC3E}">
        <p14:creationId xmlns:p14="http://schemas.microsoft.com/office/powerpoint/2010/main" val="20249329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Lastly… always cleanup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you are done with a socket remember to call the close function or the shutdown function( what is the difference??)</a:t>
            </a:r>
          </a:p>
          <a:p>
            <a:r>
              <a:rPr lang="en-US" dirty="0"/>
              <a:t>In general we call this in programing ``graceful shutdown’’, since sockets are file descriptors and structures such as </a:t>
            </a:r>
            <a:r>
              <a:rPr lang="en-US" dirty="0" err="1"/>
              <a:t>addrinfo</a:t>
            </a:r>
            <a:r>
              <a:rPr lang="en-US" dirty="0"/>
              <a:t> or </a:t>
            </a:r>
            <a:r>
              <a:rPr lang="en-US" dirty="0" err="1"/>
              <a:t>addr_in</a:t>
            </a:r>
            <a:r>
              <a:rPr lang="en-US" dirty="0"/>
              <a:t>  have pointers to data you need to properly clear them … ( lots of incoming connections and </a:t>
            </a:r>
            <a:r>
              <a:rPr lang="en-US" dirty="0" err="1"/>
              <a:t>impoperly</a:t>
            </a:r>
            <a:r>
              <a:rPr lang="en-US" dirty="0"/>
              <a:t> managed pointers lead to bad stuff…)</a:t>
            </a:r>
          </a:p>
        </p:txBody>
      </p:sp>
    </p:spTree>
    <p:extLst>
      <p:ext uri="{BB962C8B-B14F-4D97-AF65-F5344CB8AC3E}">
        <p14:creationId xmlns:p14="http://schemas.microsoft.com/office/powerpoint/2010/main" val="38761037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 a sample server code..</a:t>
            </a:r>
          </a:p>
          <a:p>
            <a:r>
              <a:rPr lang="en-US" dirty="0"/>
              <a:t>And a cool generic client to send </a:t>
            </a:r>
            <a:r>
              <a:rPr lang="en-US" dirty="0" err="1"/>
              <a:t>tcp</a:t>
            </a:r>
            <a:r>
              <a:rPr lang="en-US" dirty="0"/>
              <a:t> stuff around ..</a:t>
            </a:r>
          </a:p>
        </p:txBody>
      </p:sp>
    </p:spTree>
    <p:extLst>
      <p:ext uri="{BB962C8B-B14F-4D97-AF65-F5344CB8AC3E}">
        <p14:creationId xmlns:p14="http://schemas.microsoft.com/office/powerpoint/2010/main" val="2461010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</a:rPr>
              <a:t>Remember	</a:t>
            </a:r>
          </a:p>
        </p:txBody>
      </p:sp>
      <p:sp>
        <p:nvSpPr>
          <p:cNvPr id="645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ahoma" charset="0"/>
              </a:rPr>
              <a:t>The telephone analogy…its all about communication between two endpoints</a:t>
            </a:r>
          </a:p>
          <a:p>
            <a:r>
              <a:rPr lang="en-US">
                <a:latin typeface="Tahoma" charset="0"/>
              </a:rPr>
              <a:t>It may occur in the same machine or between different ones.. We just need to use the proper ``telephone#’’ to find the recipient</a:t>
            </a:r>
          </a:p>
          <a:p>
            <a:r>
              <a:rPr lang="en-US">
                <a:latin typeface="Tahoma" charset="0"/>
              </a:rPr>
              <a:t>We are studying POSIX compliant BSD 4.2 Sockets</a:t>
            </a:r>
          </a:p>
          <a:p>
            <a:endParaRPr lang="en-US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335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</a:rPr>
              <a:t>And before we continue…</a:t>
            </a:r>
          </a:p>
        </p:txBody>
      </p:sp>
      <p:sp>
        <p:nvSpPr>
          <p:cNvPr id="65538" name="Content Placeholder 2"/>
          <p:cNvSpPr>
            <a:spLocks noGrp="1"/>
          </p:cNvSpPr>
          <p:nvPr>
            <p:ph idx="1"/>
          </p:nvPr>
        </p:nvSpPr>
        <p:spPr>
          <a:xfrm>
            <a:off x="725488" y="2162388"/>
            <a:ext cx="7961312" cy="4459287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Tahoma" charset="0"/>
              </a:rPr>
              <a:t>Sockets are a specification.. Implementations might differ ..</a:t>
            </a:r>
          </a:p>
          <a:p>
            <a:r>
              <a:rPr lang="en-US" sz="2400" dirty="0">
                <a:latin typeface="Tahoma" charset="0"/>
              </a:rPr>
              <a:t>*check* your implementation using </a:t>
            </a:r>
            <a:r>
              <a:rPr lang="en-US" sz="2400" dirty="0" err="1">
                <a:latin typeface="Tahoma" charset="0"/>
              </a:rPr>
              <a:t>eg</a:t>
            </a:r>
            <a:r>
              <a:rPr lang="en-US" sz="2400" dirty="0">
                <a:latin typeface="Tahoma" charset="0"/>
              </a:rPr>
              <a:t> `man 2 accept` or `man 2 bind` for specific info. Another useful way is man –K 2:”keyword”</a:t>
            </a:r>
          </a:p>
          <a:p>
            <a:r>
              <a:rPr lang="en-US" sz="2400" dirty="0">
                <a:latin typeface="Tahoma" charset="0"/>
              </a:rPr>
              <a:t>Hint: you may also read your include files in your </a:t>
            </a:r>
            <a:r>
              <a:rPr lang="en-US" sz="2400" dirty="0" err="1">
                <a:latin typeface="Tahoma" charset="0"/>
              </a:rPr>
              <a:t>distros</a:t>
            </a:r>
            <a:r>
              <a:rPr lang="en-US" sz="2400" dirty="0">
                <a:latin typeface="Tahoma" charset="0"/>
              </a:rPr>
              <a:t> include/sys/</a:t>
            </a:r>
            <a:r>
              <a:rPr lang="en-US" sz="2400" dirty="0" err="1">
                <a:latin typeface="Tahoma" charset="0"/>
              </a:rPr>
              <a:t>dir</a:t>
            </a:r>
            <a:r>
              <a:rPr lang="en-US" sz="2400" dirty="0">
                <a:latin typeface="Tahoma" charset="0"/>
              </a:rPr>
              <a:t> </a:t>
            </a:r>
          </a:p>
          <a:p>
            <a:r>
              <a:rPr lang="en-US" sz="2400" dirty="0" err="1">
                <a:latin typeface="Tahoma" charset="0"/>
              </a:rPr>
              <a:t>Eg</a:t>
            </a:r>
            <a:r>
              <a:rPr lang="en-US" sz="2400" dirty="0">
                <a:latin typeface="Tahoma" charset="0"/>
              </a:rPr>
              <a:t> for </a:t>
            </a:r>
            <a:r>
              <a:rPr lang="en-US" sz="2400" dirty="0" err="1">
                <a:latin typeface="Tahoma" charset="0"/>
              </a:rPr>
              <a:t>Macos</a:t>
            </a:r>
            <a:r>
              <a:rPr lang="en-US" sz="2400" dirty="0">
                <a:latin typeface="Tahoma" charset="0"/>
              </a:rPr>
              <a:t> /</a:t>
            </a:r>
            <a:r>
              <a:rPr lang="en-US" sz="2400" dirty="0" err="1">
                <a:latin typeface="Tahoma" charset="0"/>
              </a:rPr>
              <a:t>usr</a:t>
            </a:r>
            <a:r>
              <a:rPr lang="en-US" sz="2400" dirty="0">
                <a:latin typeface="Tahoma" charset="0"/>
              </a:rPr>
              <a:t>/include/sys/… </a:t>
            </a:r>
          </a:p>
          <a:p>
            <a:r>
              <a:rPr lang="en-US" sz="2400" dirty="0">
                <a:latin typeface="Tahoma" charset="0"/>
              </a:rPr>
              <a:t>Playing around sample code usually involves blocking servers or clients..</a:t>
            </a:r>
          </a:p>
          <a:p>
            <a:pPr lvl="1"/>
            <a:r>
              <a:rPr lang="en-US" sz="2000" dirty="0">
                <a:latin typeface="Tahoma" charset="0"/>
              </a:rPr>
              <a:t>Remember </a:t>
            </a:r>
            <a:r>
              <a:rPr lang="en-US" sz="2000" dirty="0" err="1">
                <a:latin typeface="Tahoma" charset="0"/>
              </a:rPr>
              <a:t>bg</a:t>
            </a:r>
            <a:r>
              <a:rPr lang="en-US" sz="2000" dirty="0">
                <a:latin typeface="Tahoma" charset="0"/>
              </a:rPr>
              <a:t>, </a:t>
            </a:r>
            <a:r>
              <a:rPr lang="en-US" sz="2000" dirty="0" err="1">
                <a:latin typeface="Tahoma" charset="0"/>
              </a:rPr>
              <a:t>fg</a:t>
            </a:r>
            <a:r>
              <a:rPr lang="en-US" sz="2000" dirty="0">
                <a:latin typeface="Tahoma" charset="0"/>
              </a:rPr>
              <a:t> , jobs, kill –STOP|CONT PID commands…</a:t>
            </a:r>
          </a:p>
        </p:txBody>
      </p:sp>
    </p:spTree>
    <p:extLst>
      <p:ext uri="{BB962C8B-B14F-4D97-AF65-F5344CB8AC3E}">
        <p14:creationId xmlns:p14="http://schemas.microsoft.com/office/powerpoint/2010/main" val="1631932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>
                <a:latin typeface="Tahoma" charset="0"/>
              </a:rPr>
              <a:t>Sockets: Network IPC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Tahoma" charset="0"/>
                <a:cs typeface="+mn-cs"/>
              </a:rPr>
              <a:t>Internet Socket</a:t>
            </a:r>
          </a:p>
          <a:p>
            <a:pPr lvl="1" eaLnBrk="1" hangingPunct="1">
              <a:defRPr/>
            </a:pPr>
            <a:r>
              <a:rPr lang="en-US" dirty="0">
                <a:latin typeface="Tahoma" charset="0"/>
              </a:rPr>
              <a:t>This time we will see how to do it over IP!!</a:t>
            </a:r>
          </a:p>
          <a:p>
            <a:pPr lvl="1" eaLnBrk="1" hangingPunct="1">
              <a:defRPr/>
            </a:pPr>
            <a:r>
              <a:rPr lang="en-US" dirty="0">
                <a:latin typeface="Tahoma" charset="0"/>
              </a:rPr>
              <a:t>Breaking the single machine bounds!!</a:t>
            </a:r>
          </a:p>
          <a:p>
            <a:pPr eaLnBrk="1" hangingPunct="1">
              <a:defRPr/>
            </a:pPr>
            <a:r>
              <a:rPr lang="en-US" dirty="0">
                <a:latin typeface="Tahoma" charset="0"/>
                <a:cs typeface="+mn-cs"/>
              </a:rPr>
              <a:t>UNIX Domain Socket</a:t>
            </a:r>
          </a:p>
          <a:p>
            <a:pPr lvl="1" eaLnBrk="1" hangingPunct="1">
              <a:defRPr/>
            </a:pPr>
            <a:r>
              <a:rPr lang="en-US" dirty="0">
                <a:latin typeface="Tahoma" charset="0"/>
              </a:rPr>
              <a:t>Covered last </a:t>
            </a:r>
            <a:r>
              <a:rPr lang="en-US" dirty="0" err="1">
                <a:latin typeface="Tahoma" charset="0"/>
              </a:rPr>
              <a:t>time..uses</a:t>
            </a:r>
            <a:r>
              <a:rPr lang="en-US" dirty="0">
                <a:latin typeface="Tahoma" charset="0"/>
              </a:rPr>
              <a:t> files as a medium</a:t>
            </a:r>
          </a:p>
          <a:p>
            <a:pPr lvl="1" eaLnBrk="1" hangingPunct="1">
              <a:defRPr/>
            </a:pPr>
            <a:r>
              <a:rPr lang="en-US" dirty="0">
                <a:latin typeface="Tahoma" charset="0"/>
              </a:rPr>
              <a:t>Commonly used for local(same machine) processes.</a:t>
            </a:r>
          </a:p>
          <a:p>
            <a:pPr marL="457200" lvl="1" indent="0" eaLnBrk="1" hangingPunct="1">
              <a:buFont typeface="Wingdings" charset="0"/>
              <a:buNone/>
              <a:defRPr/>
            </a:pPr>
            <a:endParaRPr lang="en-US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852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>
                <a:latin typeface="Tahoma" charset="0"/>
              </a:rPr>
              <a:t>Sockets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sz="2800">
                <a:latin typeface="Tahoma" charset="0"/>
              </a:rPr>
              <a:t>Allows processes to communicate</a:t>
            </a:r>
          </a:p>
          <a:p>
            <a:pPr lvl="1" eaLnBrk="1" hangingPunct="1"/>
            <a:r>
              <a:rPr lang="en-US" sz="2400">
                <a:latin typeface="Tahoma" charset="0"/>
              </a:rPr>
              <a:t>Process on the same machine</a:t>
            </a:r>
          </a:p>
          <a:p>
            <a:pPr lvl="1" eaLnBrk="1" hangingPunct="1"/>
            <a:r>
              <a:rPr lang="en-US" sz="2400">
                <a:latin typeface="Tahoma" charset="0"/>
              </a:rPr>
              <a:t>Process on different machines connect via a network</a:t>
            </a:r>
          </a:p>
          <a:p>
            <a:pPr eaLnBrk="1" hangingPunct="1"/>
            <a:r>
              <a:rPr lang="en-US" sz="2800">
                <a:latin typeface="Tahoma" charset="0"/>
              </a:rPr>
              <a:t>Sockets are identified by socket descriptors</a:t>
            </a:r>
          </a:p>
          <a:p>
            <a:pPr lvl="1" eaLnBrk="1" hangingPunct="1"/>
            <a:r>
              <a:rPr lang="en-US" sz="2400">
                <a:latin typeface="Tahoma" charset="0"/>
              </a:rPr>
              <a:t>Implemented with file descriptors in UNIX</a:t>
            </a:r>
          </a:p>
          <a:p>
            <a:pPr lvl="1" eaLnBrk="1" hangingPunct="1"/>
            <a:r>
              <a:rPr lang="en-US" sz="2400">
                <a:latin typeface="Tahoma" charset="0"/>
              </a:rPr>
              <a:t>Not all functions that work with file descriptors work with sockets..</a:t>
            </a:r>
          </a:p>
        </p:txBody>
      </p:sp>
    </p:spTree>
    <p:extLst>
      <p:ext uri="{BB962C8B-B14F-4D97-AF65-F5344CB8AC3E}">
        <p14:creationId xmlns:p14="http://schemas.microsoft.com/office/powerpoint/2010/main" val="3987988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>
                <a:latin typeface="Tahoma" charset="0"/>
              </a:rPr>
              <a:t>Sockets Cont’d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sz="2800">
                <a:latin typeface="Tahoma" charset="0"/>
              </a:rPr>
              <a:t>int socket(int domain, int type, int protocol);</a:t>
            </a:r>
          </a:p>
          <a:p>
            <a:pPr eaLnBrk="1" hangingPunct="1"/>
            <a:r>
              <a:rPr lang="en-US" i="1">
                <a:latin typeface="Tahoma" charset="0"/>
              </a:rPr>
              <a:t>domain</a:t>
            </a:r>
            <a:r>
              <a:rPr lang="en-US">
                <a:latin typeface="Tahoma" charset="0"/>
              </a:rPr>
              <a:t> defines the address family</a:t>
            </a:r>
          </a:p>
          <a:p>
            <a:pPr lvl="1" eaLnBrk="1" hangingPunct="1"/>
            <a:r>
              <a:rPr lang="en-US">
                <a:latin typeface="Tahoma" charset="0"/>
              </a:rPr>
              <a:t>AF_INET – IPv4 (most commonly used )</a:t>
            </a:r>
          </a:p>
          <a:p>
            <a:pPr lvl="1" eaLnBrk="1" hangingPunct="1"/>
            <a:r>
              <a:rPr lang="en-US">
                <a:latin typeface="Tahoma" charset="0"/>
              </a:rPr>
              <a:t>AF_INET6 – IPv6 (the future!!is here )</a:t>
            </a:r>
          </a:p>
          <a:p>
            <a:pPr lvl="1" eaLnBrk="1" hangingPunct="1"/>
            <a:r>
              <a:rPr lang="en-US">
                <a:latin typeface="Tahoma" charset="0"/>
              </a:rPr>
              <a:t>AF_UNIX – UNIX domain (covered)</a:t>
            </a:r>
          </a:p>
          <a:p>
            <a:pPr lvl="1" eaLnBrk="1" hangingPunct="1"/>
            <a:r>
              <a:rPr lang="en-US">
                <a:latin typeface="Tahoma" charset="0"/>
              </a:rPr>
              <a:t>AF_UNSPEC – unspecified</a:t>
            </a:r>
          </a:p>
          <a:p>
            <a:pPr eaLnBrk="1" hangingPunct="1"/>
            <a:endParaRPr lang="en-US" i="1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966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112713" y="76200"/>
            <a:ext cx="9031287" cy="1143000"/>
          </a:xfrm>
        </p:spPr>
        <p:txBody>
          <a:bodyPr/>
          <a:lstStyle/>
          <a:p>
            <a:pPr algn="ctr"/>
            <a:r>
              <a:rPr lang="en-US" sz="3800">
                <a:latin typeface="Calibri" charset="0"/>
              </a:rPr>
              <a:t>User Datagram Protocol (UDP): </a:t>
            </a:r>
            <a:br>
              <a:rPr lang="en-US" sz="3800">
                <a:latin typeface="Calibri" charset="0"/>
              </a:rPr>
            </a:br>
            <a:r>
              <a:rPr lang="en-US" sz="3800">
                <a:latin typeface="Calibri" charset="0"/>
              </a:rPr>
              <a:t>Datagram Socket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533400" y="1524000"/>
            <a:ext cx="4038600" cy="3733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101600" tIns="50800" rIns="101600" bIns="50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483" name="Rectangle 3"/>
          <p:cNvSpPr txBox="1">
            <a:spLocks noChangeArrowheads="1"/>
          </p:cNvSpPr>
          <p:nvPr/>
        </p:nvSpPr>
        <p:spPr bwMode="auto">
          <a:xfrm>
            <a:off x="4800600" y="1524000"/>
            <a:ext cx="41148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2800">
                <a:solidFill>
                  <a:srgbClr val="800000"/>
                </a:solidFill>
                <a:latin typeface="Calibri" charset="0"/>
              </a:rPr>
              <a:t>Postal Mail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>
                <a:solidFill>
                  <a:srgbClr val="800000"/>
                </a:solidFill>
                <a:latin typeface="Calibri" charset="0"/>
              </a:rPr>
              <a:t>Single mailbox to receive messages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>
                <a:solidFill>
                  <a:srgbClr val="800000"/>
                </a:solidFill>
                <a:latin typeface="Calibri" charset="0"/>
              </a:rPr>
              <a:t>Unreliable </a:t>
            </a:r>
            <a:r>
              <a:rPr lang="en-US">
                <a:solidFill>
                  <a:srgbClr val="800000"/>
                </a:solidFill>
                <a:latin typeface="Calibri" charset="0"/>
                <a:sym typeface="Wingdings" charset="0"/>
              </a:rPr>
              <a:t> </a:t>
            </a:r>
            <a:endParaRPr lang="en-US">
              <a:solidFill>
                <a:srgbClr val="800000"/>
              </a:solidFill>
              <a:latin typeface="Calibri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>
                <a:solidFill>
                  <a:srgbClr val="800000"/>
                </a:solidFill>
                <a:latin typeface="Calibri" charset="0"/>
              </a:rPr>
              <a:t>Not necessarily in-order delivery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>
                <a:solidFill>
                  <a:srgbClr val="800000"/>
                </a:solidFill>
                <a:latin typeface="Calibri" charset="0"/>
              </a:rPr>
              <a:t>Each letter is independent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>
                <a:solidFill>
                  <a:srgbClr val="800000"/>
                </a:solidFill>
                <a:latin typeface="Calibri" charset="0"/>
              </a:rPr>
              <a:t>Must address each reply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209800" y="3200400"/>
            <a:ext cx="42672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endParaRPr lang="en-US" sz="2800">
              <a:cs typeface="+mn-cs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1447800" y="5562600"/>
            <a:ext cx="6400800" cy="762000"/>
          </a:xfrm>
          <a:prstGeom prst="rect">
            <a:avLst/>
          </a:prstGeom>
          <a:noFill/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000" dirty="0">
                <a:latin typeface="Calibri"/>
                <a:cs typeface="Calibri"/>
              </a:rPr>
              <a:t>Example UDP applications</a:t>
            </a:r>
          </a:p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000" dirty="0">
                <a:latin typeface="Calibri"/>
                <a:cs typeface="Calibri"/>
              </a:rPr>
              <a:t>Multimedia, voice over IP (Skype)</a:t>
            </a: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533400" y="1524000"/>
            <a:ext cx="41148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800" dirty="0">
                <a:latin typeface="Calibri"/>
                <a:cs typeface="Calibri"/>
              </a:rPr>
              <a:t>UDP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  <a:defRPr/>
            </a:pPr>
            <a:r>
              <a:rPr lang="en-US" sz="2000" dirty="0">
                <a:latin typeface="Calibri"/>
                <a:cs typeface="Calibri"/>
              </a:rPr>
              <a:t>Single socket to receive messages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  <a:defRPr/>
            </a:pPr>
            <a:endParaRPr lang="en-US" sz="2000" dirty="0">
              <a:latin typeface="Calibri"/>
              <a:cs typeface="Calibri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  <a:defRPr/>
            </a:pPr>
            <a:r>
              <a:rPr lang="en-US" sz="2000" dirty="0">
                <a:latin typeface="Calibri"/>
                <a:cs typeface="Calibri"/>
              </a:rPr>
              <a:t>No guarantee of delivery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  <a:defRPr/>
            </a:pPr>
            <a:endParaRPr lang="en-US" sz="2000" dirty="0">
              <a:latin typeface="Calibri"/>
              <a:cs typeface="Calibri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  <a:defRPr/>
            </a:pPr>
            <a:r>
              <a:rPr lang="en-US" sz="2000" dirty="0">
                <a:latin typeface="Calibri"/>
                <a:cs typeface="Calibri"/>
              </a:rPr>
              <a:t>Not necessarily in-order delivery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  <a:defRPr/>
            </a:pPr>
            <a:endParaRPr lang="en-US" sz="2000" dirty="0">
              <a:latin typeface="Calibri"/>
              <a:cs typeface="Calibri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  <a:defRPr/>
            </a:pPr>
            <a:r>
              <a:rPr lang="en-US" sz="2000" dirty="0">
                <a:latin typeface="Calibri"/>
                <a:cs typeface="Calibri"/>
              </a:rPr>
              <a:t>Datagram – independent packets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  <a:defRPr/>
            </a:pPr>
            <a:endParaRPr lang="en-US" sz="2000" dirty="0">
              <a:latin typeface="Calibri"/>
              <a:cs typeface="Calibri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  <a:defRPr/>
            </a:pPr>
            <a:r>
              <a:rPr lang="en-US" sz="2000" dirty="0">
                <a:latin typeface="Calibri"/>
                <a:cs typeface="Calibri"/>
              </a:rPr>
              <a:t>Must address each packet</a:t>
            </a: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4800600" y="1524000"/>
            <a:ext cx="4038600" cy="3733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101600" tIns="50800" rIns="101600" bIns="50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4800600" y="1524000"/>
            <a:ext cx="41148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800" dirty="0">
                <a:latin typeface="Calibri"/>
                <a:cs typeface="Calibri"/>
              </a:rPr>
              <a:t>Postal Mail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  <a:defRPr/>
            </a:pPr>
            <a:r>
              <a:rPr lang="en-US" sz="2000" dirty="0">
                <a:latin typeface="Calibri"/>
                <a:cs typeface="Calibri"/>
              </a:rPr>
              <a:t>Single mailbox to receive letters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  <a:defRPr/>
            </a:pPr>
            <a:endParaRPr lang="en-US" sz="2000" dirty="0">
              <a:latin typeface="Calibri"/>
              <a:cs typeface="Calibri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  <a:defRPr/>
            </a:pPr>
            <a:r>
              <a:rPr lang="en-US" sz="2000" dirty="0">
                <a:latin typeface="Calibri"/>
                <a:cs typeface="Calibri"/>
              </a:rPr>
              <a:t>Unreliable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  <a:defRPr/>
            </a:pPr>
            <a:endParaRPr lang="en-US" sz="2000" dirty="0">
              <a:latin typeface="Calibri"/>
              <a:cs typeface="Calibri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  <a:defRPr/>
            </a:pPr>
            <a:r>
              <a:rPr lang="en-US" sz="2000" dirty="0">
                <a:latin typeface="Calibri"/>
                <a:cs typeface="Calibri"/>
              </a:rPr>
              <a:t>Not necessarily in-order delivery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  <a:defRPr/>
            </a:pPr>
            <a:endParaRPr lang="en-US" sz="2000" dirty="0">
              <a:latin typeface="Calibri"/>
              <a:cs typeface="Calibri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  <a:defRPr/>
            </a:pPr>
            <a:r>
              <a:rPr lang="en-US" sz="2000" dirty="0">
                <a:latin typeface="Calibri"/>
                <a:cs typeface="Calibri"/>
              </a:rPr>
              <a:t>Letters sent independently       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  <a:defRPr/>
            </a:pPr>
            <a:endParaRPr lang="en-US" sz="2000" dirty="0">
              <a:latin typeface="Calibri"/>
              <a:cs typeface="Calibri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  <a:defRPr/>
            </a:pPr>
            <a:r>
              <a:rPr lang="en-US" sz="2000" dirty="0">
                <a:latin typeface="Calibri"/>
                <a:cs typeface="Calibri"/>
              </a:rPr>
              <a:t>Must address each mail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229350" y="64008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From COS 461, Princeton</a:t>
            </a:r>
          </a:p>
        </p:txBody>
      </p:sp>
    </p:spTree>
    <p:extLst>
      <p:ext uri="{BB962C8B-B14F-4D97-AF65-F5344CB8AC3E}">
        <p14:creationId xmlns:p14="http://schemas.microsoft.com/office/powerpoint/2010/main" val="816226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112713" y="76200"/>
            <a:ext cx="9031287" cy="1143000"/>
          </a:xfrm>
        </p:spPr>
        <p:txBody>
          <a:bodyPr/>
          <a:lstStyle/>
          <a:p>
            <a:pPr algn="ctr"/>
            <a:r>
              <a:rPr lang="en-US" sz="3800">
                <a:latin typeface="Calibri" charset="0"/>
              </a:rPr>
              <a:t>Transmission Control Protocol (TCP): </a:t>
            </a:r>
            <a:br>
              <a:rPr lang="en-US" sz="3800">
                <a:latin typeface="Calibri" charset="0"/>
              </a:rPr>
            </a:br>
            <a:r>
              <a:rPr lang="en-US" sz="3800">
                <a:latin typeface="Calibri" charset="0"/>
              </a:rPr>
              <a:t>Stream Socket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209800" y="3200400"/>
            <a:ext cx="42672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endParaRPr lang="en-US" sz="2800">
              <a:cs typeface="+mn-cs"/>
            </a:endParaRP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533400" y="1524000"/>
            <a:ext cx="4038600" cy="3733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101600" tIns="50800" rIns="101600" bIns="50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508" name="Rectangle 3"/>
          <p:cNvSpPr txBox="1">
            <a:spLocks noChangeArrowheads="1"/>
          </p:cNvSpPr>
          <p:nvPr/>
        </p:nvSpPr>
        <p:spPr bwMode="auto">
          <a:xfrm>
            <a:off x="4800600" y="1524000"/>
            <a:ext cx="41148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2800">
                <a:solidFill>
                  <a:srgbClr val="800000"/>
                </a:solidFill>
                <a:latin typeface="Calibri" charset="0"/>
              </a:rPr>
              <a:t>Postal Mail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>
                <a:solidFill>
                  <a:srgbClr val="800000"/>
                </a:solidFill>
                <a:latin typeface="Calibri" charset="0"/>
              </a:rPr>
              <a:t>Single mailbox to receive messages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>
                <a:solidFill>
                  <a:srgbClr val="800000"/>
                </a:solidFill>
                <a:latin typeface="Calibri" charset="0"/>
              </a:rPr>
              <a:t>Unreliable </a:t>
            </a:r>
            <a:r>
              <a:rPr lang="en-US">
                <a:solidFill>
                  <a:srgbClr val="800000"/>
                </a:solidFill>
                <a:latin typeface="Calibri" charset="0"/>
                <a:sym typeface="Wingdings" charset="0"/>
              </a:rPr>
              <a:t> </a:t>
            </a:r>
            <a:endParaRPr lang="en-US">
              <a:solidFill>
                <a:srgbClr val="800000"/>
              </a:solidFill>
              <a:latin typeface="Calibri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>
                <a:solidFill>
                  <a:srgbClr val="800000"/>
                </a:solidFill>
                <a:latin typeface="Calibri" charset="0"/>
              </a:rPr>
              <a:t>Not necessarily in-order delivery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>
                <a:solidFill>
                  <a:srgbClr val="800000"/>
                </a:solidFill>
                <a:latin typeface="Calibri" charset="0"/>
              </a:rPr>
              <a:t>Each letter is independent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>
                <a:solidFill>
                  <a:srgbClr val="800000"/>
                </a:solidFill>
                <a:latin typeface="Calibri" charset="0"/>
              </a:rPr>
              <a:t>Must address each reply</a:t>
            </a: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1447800" y="5562600"/>
            <a:ext cx="6400800" cy="762000"/>
          </a:xfrm>
          <a:prstGeom prst="rect">
            <a:avLst/>
          </a:prstGeom>
          <a:noFill/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000" dirty="0">
                <a:latin typeface="Calibri"/>
                <a:cs typeface="Calibri"/>
              </a:rPr>
              <a:t>Example TCP applications</a:t>
            </a:r>
          </a:p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000" dirty="0">
                <a:latin typeface="Calibri"/>
                <a:cs typeface="Calibri"/>
              </a:rPr>
              <a:t>Web, Email, Telnet</a:t>
            </a:r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533400" y="1524000"/>
            <a:ext cx="40386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800" dirty="0">
                <a:latin typeface="Calibri"/>
                <a:cs typeface="Calibri"/>
              </a:rPr>
              <a:t>TCP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  <a:defRPr/>
            </a:pPr>
            <a:r>
              <a:rPr lang="en-US" sz="2000" dirty="0">
                <a:latin typeface="Calibri"/>
                <a:cs typeface="Calibri"/>
              </a:rPr>
              <a:t>Reliable – guarantee delivery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  <a:defRPr/>
            </a:pPr>
            <a:endParaRPr lang="en-US" sz="2000" dirty="0">
              <a:latin typeface="Calibri"/>
              <a:cs typeface="Calibri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  <a:defRPr/>
            </a:pPr>
            <a:r>
              <a:rPr lang="en-US" sz="2000" dirty="0">
                <a:latin typeface="Calibri"/>
                <a:cs typeface="Calibri"/>
              </a:rPr>
              <a:t>Byte stream – in-order delivery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  <a:defRPr/>
            </a:pPr>
            <a:endParaRPr lang="en-US" sz="2000" dirty="0">
              <a:latin typeface="Calibri"/>
              <a:cs typeface="Calibri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  <a:defRPr/>
            </a:pPr>
            <a:r>
              <a:rPr lang="en-US" sz="2000" dirty="0">
                <a:latin typeface="Calibri"/>
                <a:cs typeface="Calibri"/>
              </a:rPr>
              <a:t>Connection-oriented – single socket per connection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  <a:defRPr/>
            </a:pPr>
            <a:endParaRPr lang="en-US" sz="2000" dirty="0">
              <a:latin typeface="Calibri"/>
              <a:cs typeface="Calibri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  <a:defRPr/>
            </a:pPr>
            <a:r>
              <a:rPr lang="en-US" sz="2000" dirty="0">
                <a:latin typeface="Calibri"/>
                <a:cs typeface="Calibri"/>
              </a:rPr>
              <a:t>Setup connection followed by data transfer</a:t>
            </a:r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4800600" y="1524000"/>
            <a:ext cx="4038600" cy="3733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101600" tIns="50800" rIns="101600" bIns="50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" name="Rectangle 9"/>
          <p:cNvSpPr>
            <a:spLocks noChangeArrowheads="1"/>
          </p:cNvSpPr>
          <p:nvPr/>
        </p:nvSpPr>
        <p:spPr bwMode="auto">
          <a:xfrm>
            <a:off x="4800600" y="1524000"/>
            <a:ext cx="41148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800" dirty="0">
                <a:latin typeface="Calibri"/>
                <a:cs typeface="Calibri"/>
              </a:rPr>
              <a:t>Telephone Call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  <a:defRPr/>
            </a:pPr>
            <a:r>
              <a:rPr lang="en-US" sz="2000" dirty="0">
                <a:latin typeface="Calibri"/>
                <a:cs typeface="Calibri"/>
              </a:rPr>
              <a:t>Guaranteed delivery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  <a:defRPr/>
            </a:pPr>
            <a:endParaRPr lang="en-US" sz="2000" dirty="0">
              <a:latin typeface="Calibri"/>
              <a:cs typeface="Calibri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  <a:defRPr/>
            </a:pPr>
            <a:r>
              <a:rPr lang="en-US" sz="2000" dirty="0">
                <a:latin typeface="Calibri"/>
                <a:cs typeface="Calibri"/>
              </a:rPr>
              <a:t>In-order delivery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  <a:defRPr/>
            </a:pPr>
            <a:endParaRPr lang="en-US" sz="2000" dirty="0">
              <a:latin typeface="Calibri"/>
              <a:cs typeface="Calibri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  <a:defRPr/>
            </a:pPr>
            <a:r>
              <a:rPr lang="en-US" sz="2000" dirty="0">
                <a:latin typeface="Calibri"/>
                <a:cs typeface="Calibri"/>
              </a:rPr>
              <a:t>Connection-oriented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  <a:defRPr/>
            </a:pPr>
            <a:endParaRPr lang="en-US" sz="2000" dirty="0">
              <a:latin typeface="Calibri"/>
              <a:cs typeface="Calibri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  <a:defRPr/>
            </a:pPr>
            <a:endParaRPr lang="en-US" sz="2000" dirty="0">
              <a:latin typeface="Calibri"/>
              <a:cs typeface="Calibri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  <a:defRPr/>
            </a:pPr>
            <a:r>
              <a:rPr lang="en-US" sz="2000" dirty="0">
                <a:latin typeface="Calibri"/>
                <a:cs typeface="Calibri"/>
              </a:rPr>
              <a:t>Setup connection followed by conversation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  <a:defRPr/>
            </a:pP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248400" y="6424613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sz="900" dirty="0"/>
              <a:t>From COS 461, Princeton, Slide 7</a:t>
            </a:r>
          </a:p>
        </p:txBody>
      </p:sp>
    </p:spTree>
    <p:extLst>
      <p:ext uri="{BB962C8B-B14F-4D97-AF65-F5344CB8AC3E}">
        <p14:creationId xmlns:p14="http://schemas.microsoft.com/office/powerpoint/2010/main" val="37242581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735</TotalTime>
  <Words>2215</Words>
  <Application>Microsoft Macintosh PowerPoint</Application>
  <PresentationFormat>On-screen Show (4:3)</PresentationFormat>
  <Paragraphs>345</Paragraphs>
  <Slides>29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</vt:lpstr>
      <vt:lpstr>Calibri</vt:lpstr>
      <vt:lpstr>Calisto MT</vt:lpstr>
      <vt:lpstr>Courier</vt:lpstr>
      <vt:lpstr>Courier New</vt:lpstr>
      <vt:lpstr>Helvetica</vt:lpstr>
      <vt:lpstr>Tahoma</vt:lpstr>
      <vt:lpstr>Times New Roman</vt:lpstr>
      <vt:lpstr>Wingdings</vt:lpstr>
      <vt:lpstr>Genesis</vt:lpstr>
      <vt:lpstr>Sockets</vt:lpstr>
      <vt:lpstr>Remember</vt:lpstr>
      <vt:lpstr>Remember </vt:lpstr>
      <vt:lpstr>And before we continue…</vt:lpstr>
      <vt:lpstr>Sockets: Network IPC</vt:lpstr>
      <vt:lpstr>Sockets</vt:lpstr>
      <vt:lpstr>Sockets Cont’d</vt:lpstr>
      <vt:lpstr>User Datagram Protocol (UDP):  Datagram Socket</vt:lpstr>
      <vt:lpstr>Transmission Control Protocol (TCP):  Stream Socket</vt:lpstr>
      <vt:lpstr>Socket Identification ``aka endpoint’’</vt:lpstr>
      <vt:lpstr>Using Ports to Identify Services</vt:lpstr>
      <vt:lpstr>Byte Ordering</vt:lpstr>
      <vt:lpstr>Byte Ordering</vt:lpstr>
      <vt:lpstr>Client-Server Communication Stream Sockets (TCP): Connection-oriented </vt:lpstr>
      <vt:lpstr>Client-Server Communication  Datagram Sockets (UDP): Connectionless</vt:lpstr>
      <vt:lpstr>Client: Creating a Socket</vt:lpstr>
      <vt:lpstr>Binding a Socket</vt:lpstr>
      <vt:lpstr>Binding a Socket</vt:lpstr>
      <vt:lpstr>Unix/IPv4  example sockaddr_in</vt:lpstr>
      <vt:lpstr>TCP Server: Allowing Clients to Wait</vt:lpstr>
      <vt:lpstr>Server: Accepting Client Connection</vt:lpstr>
      <vt:lpstr>Functions (contd.) - connect</vt:lpstr>
      <vt:lpstr>Functions (contd.) -sending</vt:lpstr>
      <vt:lpstr>Functions(contd.) - receiving</vt:lpstr>
      <vt:lpstr>Some cool functions..</vt:lpstr>
      <vt:lpstr>More  functions..</vt:lpstr>
      <vt:lpstr>The addrinfo structure</vt:lpstr>
      <vt:lpstr>Lastly… always cleanup</vt:lpstr>
      <vt:lpstr>Q&amp;A</vt:lpstr>
    </vt:vector>
  </TitlesOfParts>
  <Company>stevens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Sockets</dc:title>
  <dc:creator>Ioannis Agadakos</dc:creator>
  <cp:lastModifiedBy>Jun Xu</cp:lastModifiedBy>
  <cp:revision>27</cp:revision>
  <dcterms:created xsi:type="dcterms:W3CDTF">2016-04-20T04:08:16Z</dcterms:created>
  <dcterms:modified xsi:type="dcterms:W3CDTF">2019-04-17T01:12:52Z</dcterms:modified>
</cp:coreProperties>
</file>