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32"/>
  </p:notesMasterIdLst>
  <p:sldIdLst>
    <p:sldId id="256" r:id="rId2"/>
    <p:sldId id="281" r:id="rId3"/>
    <p:sldId id="257" r:id="rId4"/>
    <p:sldId id="259" r:id="rId5"/>
    <p:sldId id="282" r:id="rId6"/>
    <p:sldId id="260" r:id="rId7"/>
    <p:sldId id="332" r:id="rId8"/>
    <p:sldId id="285" r:id="rId9"/>
    <p:sldId id="261" r:id="rId10"/>
    <p:sldId id="265" r:id="rId11"/>
    <p:sldId id="262" r:id="rId12"/>
    <p:sldId id="333" r:id="rId13"/>
    <p:sldId id="263" r:id="rId14"/>
    <p:sldId id="264" r:id="rId15"/>
    <p:sldId id="266" r:id="rId16"/>
    <p:sldId id="267" r:id="rId17"/>
    <p:sldId id="268" r:id="rId18"/>
    <p:sldId id="269" r:id="rId19"/>
    <p:sldId id="273" r:id="rId20"/>
    <p:sldId id="271" r:id="rId21"/>
    <p:sldId id="272" r:id="rId22"/>
    <p:sldId id="334" r:id="rId23"/>
    <p:sldId id="270" r:id="rId24"/>
    <p:sldId id="276" r:id="rId25"/>
    <p:sldId id="335" r:id="rId26"/>
    <p:sldId id="275" r:id="rId27"/>
    <p:sldId id="279" r:id="rId28"/>
    <p:sldId id="336" r:id="rId29"/>
    <p:sldId id="280" r:id="rId30"/>
    <p:sldId id="33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281"/>
            <p14:sldId id="257"/>
            <p14:sldId id="259"/>
            <p14:sldId id="282"/>
            <p14:sldId id="260"/>
            <p14:sldId id="332"/>
            <p14:sldId id="285"/>
            <p14:sldId id="261"/>
            <p14:sldId id="265"/>
            <p14:sldId id="262"/>
            <p14:sldId id="333"/>
            <p14:sldId id="263"/>
            <p14:sldId id="264"/>
            <p14:sldId id="266"/>
            <p14:sldId id="267"/>
            <p14:sldId id="268"/>
            <p14:sldId id="269"/>
            <p14:sldId id="273"/>
            <p14:sldId id="271"/>
            <p14:sldId id="272"/>
            <p14:sldId id="334"/>
            <p14:sldId id="270"/>
            <p14:sldId id="276"/>
            <p14:sldId id="335"/>
            <p14:sldId id="275"/>
            <p14:sldId id="279"/>
            <p14:sldId id="336"/>
            <p14:sldId id="280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3729" autoAdjust="0"/>
  </p:normalViewPr>
  <p:slideViewPr>
    <p:cSldViewPr snapToGrid="0">
      <p:cViewPr varScale="1">
        <p:scale>
          <a:sx n="150" d="100"/>
          <a:sy n="150" d="100"/>
        </p:scale>
        <p:origin x="3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0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9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7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51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6FFBB8D-9C25-3348-A2F1-327782E61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9A9285-A1F9-3E45-A95B-E2D7434331D8}" type="slidenum">
              <a:rPr lang="en-US" altLang="en-US">
                <a:latin typeface="Helvetica" pitchFamily="2" charset="0"/>
              </a:rPr>
              <a:pPr/>
              <a:t>5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3EF09B1-E207-D547-AA7F-E0AFBCFB95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7C1E4F2-E228-1249-BB5D-B67A5B7D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6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78970D4-6DF0-A248-969F-59D969D66D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984C86B-AB9D-EA42-AC38-ACE4FD043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6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F1487B2-CA34-6E44-B370-AD4609AF2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7B0003-0043-5245-8488-2CCD72BF0296}" type="slidenum">
              <a:rPr lang="en-US" altLang="en-US">
                <a:latin typeface="Helvetica" pitchFamily="2" charset="0"/>
              </a:rPr>
              <a:pPr/>
              <a:t>8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B16E209-5047-AD44-8201-E206277BD1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7F184D0-3A81-4B4D-B66A-745C81DFB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0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2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3/pthread_exit.3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Jun Xu</a:t>
            </a:r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1026" name="Picture 2" descr="http://www.threadsqualitative.com/wp-content/uploads/2012/07/shutterstock_23051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61366"/>
            <a:ext cx="3911596" cy="26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9630" y="488246"/>
            <a:ext cx="66675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syscall.h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#define </a:t>
            </a:r>
            <a:r>
              <a:rPr lang="en-US" b="1" dirty="0" err="1"/>
              <a:t>gettid</a:t>
            </a:r>
            <a:r>
              <a:rPr lang="en-US" b="1" dirty="0"/>
              <a:t>() </a:t>
            </a:r>
            <a:r>
              <a:rPr lang="en-US" b="1" dirty="0" err="1"/>
              <a:t>syscall</a:t>
            </a:r>
            <a:r>
              <a:rPr lang="en-US" b="1" dirty="0"/>
              <a:t>(</a:t>
            </a:r>
            <a:r>
              <a:rPr lang="en-US" b="1" dirty="0" err="1"/>
              <a:t>SYS_gettid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        return 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0046" y="2935069"/>
            <a:ext cx="4453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pid</a:t>
            </a:r>
            <a:r>
              <a:rPr lang="en-US" b="1" dirty="0"/>
              <a:t>=28001, </a:t>
            </a:r>
            <a:r>
              <a:rPr lang="en-US" b="1" dirty="0" err="1"/>
              <a:t>tid</a:t>
            </a:r>
            <a:r>
              <a:rPr lang="en-US" b="1" dirty="0"/>
              <a:t>=7f936016c700, </a:t>
            </a:r>
            <a:r>
              <a:rPr lang="en-US" b="1" dirty="0" err="1"/>
              <a:t>sys_tid</a:t>
            </a:r>
            <a:r>
              <a:rPr lang="en-US" b="1" dirty="0"/>
              <a:t>=28001</a:t>
            </a:r>
          </a:p>
        </p:txBody>
      </p:sp>
    </p:spTree>
    <p:extLst>
      <p:ext uri="{BB962C8B-B14F-4D97-AF65-F5344CB8AC3E}">
        <p14:creationId xmlns:p14="http://schemas.microsoft.com/office/powerpoint/2010/main" val="275220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POSIX threads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Interfaces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manage</a:t>
            </a:r>
            <a:r>
              <a:rPr lang="zh-CN" altLang="en-US" sz="3600" dirty="0"/>
              <a:t> </a:t>
            </a:r>
            <a:r>
              <a:rPr lang="en-US" altLang="zh-CN" sz="3600" dirty="0"/>
              <a:t>threads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Linux</a:t>
            </a:r>
            <a:endParaRPr lang="en-US" sz="3600" dirty="0"/>
          </a:p>
          <a:p>
            <a:r>
              <a:rPr lang="en-US" altLang="zh-CN" sz="3600" dirty="0"/>
              <a:t>--</a:t>
            </a:r>
            <a:r>
              <a:rPr lang="zh-CN" altLang="en-US" sz="3600" dirty="0"/>
              <a:t> </a:t>
            </a:r>
            <a:r>
              <a:rPr lang="en-US" sz="3600" dirty="0" err="1"/>
              <a:t>pthreads</a:t>
            </a:r>
            <a:endParaRPr lang="en-US" sz="36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4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5FCED-189D-7D4B-9157-A8ED1A045226}"/>
              </a:ext>
            </a:extLst>
          </p:cNvPr>
          <p:cNvSpPr/>
          <p:nvPr/>
        </p:nvSpPr>
        <p:spPr>
          <a:xfrm>
            <a:off x="619903" y="1171770"/>
            <a:ext cx="8361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pthread_create</a:t>
            </a:r>
            <a:endParaRPr lang="en-US" sz="2400" dirty="0"/>
          </a:p>
          <a:p>
            <a:endParaRPr lang="en-US" sz="2400" dirty="0">
              <a:solidFill>
                <a:srgbClr val="502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pthread_create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*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, </a:t>
            </a:r>
            <a:r>
              <a:rPr lang="en-US" b="1" dirty="0" err="1">
                <a:solidFill>
                  <a:srgbClr val="502000"/>
                </a:solidFill>
              </a:rPr>
              <a:t>const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pthread_attr_t</a:t>
            </a:r>
            <a:r>
              <a:rPr lang="en-US" b="1" dirty="0">
                <a:solidFill>
                  <a:srgbClr val="502000"/>
                </a:solidFill>
              </a:rPr>
              <a:t> *</a:t>
            </a:r>
            <a:r>
              <a:rPr lang="en-US" i="1" dirty="0" err="1">
                <a:solidFill>
                  <a:srgbClr val="006000"/>
                </a:solidFill>
              </a:rPr>
              <a:t>attr</a:t>
            </a:r>
            <a:r>
              <a:rPr lang="en-US" b="1" dirty="0">
                <a:solidFill>
                  <a:srgbClr val="50200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502000"/>
                </a:solidFill>
              </a:rPr>
              <a:t>void *(*</a:t>
            </a:r>
            <a:r>
              <a:rPr lang="en-US" i="1" dirty="0" err="1">
                <a:solidFill>
                  <a:srgbClr val="006000"/>
                </a:solidFill>
              </a:rPr>
              <a:t>start_routine</a:t>
            </a:r>
            <a:r>
              <a:rPr lang="en-US" b="1" dirty="0">
                <a:solidFill>
                  <a:srgbClr val="502000"/>
                </a:solidFill>
              </a:rPr>
              <a:t>) (void *), void *</a:t>
            </a:r>
            <a:r>
              <a:rPr lang="en-US" i="1" dirty="0" err="1">
                <a:solidFill>
                  <a:srgbClr val="006000"/>
                </a:solidFill>
              </a:rPr>
              <a:t>arg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  <a:r>
              <a:rPr lang="en-US" dirty="0"/>
              <a:t> 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pthread_create</a:t>
            </a:r>
            <a:r>
              <a:rPr lang="en-US" dirty="0"/>
              <a:t>() function starts a new thread in the calling process. The new thread starts execution by invoking </a:t>
            </a:r>
            <a:r>
              <a:rPr lang="en-US" dirty="0" err="1"/>
              <a:t>start_routine</a:t>
            </a:r>
            <a:r>
              <a:rPr lang="en-US" dirty="0"/>
              <a:t>(); </a:t>
            </a:r>
            <a:r>
              <a:rPr lang="en-US" dirty="0" err="1"/>
              <a:t>arg</a:t>
            </a:r>
            <a:r>
              <a:rPr lang="en-US" dirty="0"/>
              <a:t> is passed as the sole argument of </a:t>
            </a:r>
            <a:r>
              <a:rPr lang="en-US" dirty="0" err="1"/>
              <a:t>start_routine</a:t>
            </a:r>
            <a:r>
              <a:rPr lang="en-US" dirty="0"/>
              <a:t>().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3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60" y="1458046"/>
            <a:ext cx="7543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threads, e,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threads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b="1" dirty="0"/>
              <a:t>                e = </a:t>
            </a:r>
            <a:r>
              <a:rPr lang="en-US" b="1" dirty="0" err="1"/>
              <a:t>pthread_create</a:t>
            </a:r>
            <a:r>
              <a:rPr lang="en-US" b="1" dirty="0"/>
              <a:t>(&amp;</a:t>
            </a:r>
            <a:r>
              <a:rPr lang="en-US" b="1" dirty="0" err="1"/>
              <a:t>tid</a:t>
            </a:r>
            <a:r>
              <a:rPr lang="en-US" b="1" dirty="0"/>
              <a:t>, NULL, </a:t>
            </a:r>
            <a:r>
              <a:rPr lang="en-US" b="1" dirty="0" err="1"/>
              <a:t>run_thread</a:t>
            </a:r>
            <a:r>
              <a:rPr lang="en-US" b="1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sleep(2);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3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60" y="1458046"/>
            <a:ext cx="7543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threads, e,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threads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b="1" dirty="0"/>
              <a:t>                e = </a:t>
            </a:r>
            <a:r>
              <a:rPr lang="en-US" b="1" dirty="0" err="1"/>
              <a:t>pthread_create</a:t>
            </a:r>
            <a:r>
              <a:rPr lang="en-US" b="1" dirty="0"/>
              <a:t>(&amp;</a:t>
            </a:r>
            <a:r>
              <a:rPr lang="en-US" b="1" dirty="0" err="1"/>
              <a:t>tid</a:t>
            </a:r>
            <a:r>
              <a:rPr lang="en-US" b="1" dirty="0"/>
              <a:t>, NULL, </a:t>
            </a:r>
            <a:r>
              <a:rPr lang="en-US" b="1" dirty="0" err="1"/>
              <a:t>run_thread</a:t>
            </a:r>
            <a:r>
              <a:rPr lang="en-US" b="1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sleep(2);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9100" y="2090283"/>
            <a:ext cx="7152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pthread_create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*thread,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pthread_attr_t</a:t>
            </a:r>
            <a:r>
              <a:rPr lang="en-US" b="1" dirty="0"/>
              <a:t> *</a:t>
            </a:r>
            <a:r>
              <a:rPr lang="en-US" b="1" dirty="0" err="1"/>
              <a:t>attr</a:t>
            </a:r>
            <a:r>
              <a:rPr lang="en-US" b="1" dirty="0"/>
              <a:t>,</a:t>
            </a:r>
          </a:p>
          <a:p>
            <a:r>
              <a:rPr lang="en-US" b="1" dirty="0"/>
              <a:t>                          void *(*</a:t>
            </a:r>
            <a:r>
              <a:rPr lang="en-US" b="1" dirty="0" err="1"/>
              <a:t>start_routine</a:t>
            </a:r>
            <a:r>
              <a:rPr lang="en-US" b="1" dirty="0"/>
              <a:t>) (void *), void *</a:t>
            </a:r>
            <a:r>
              <a:rPr lang="en-US" b="1" dirty="0" err="1"/>
              <a:t>arg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931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“main()”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292573"/>
            <a:ext cx="7543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static void </a:t>
            </a:r>
            <a:r>
              <a:rPr lang="en-US" b="1" dirty="0" err="1"/>
              <a:t>printids</a:t>
            </a:r>
            <a:r>
              <a:rPr lang="en-US" b="1" dirty="0"/>
              <a:t>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static void *</a:t>
            </a:r>
            <a:r>
              <a:rPr lang="en-US" b="1" dirty="0" err="1"/>
              <a:t>run_thread</a:t>
            </a:r>
            <a:r>
              <a:rPr lang="en-US" b="1" dirty="0"/>
              <a:t>(void *</a:t>
            </a:r>
            <a:r>
              <a:rPr lang="en-US" b="1" dirty="0" err="1"/>
              <a:t>arg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printids</a:t>
            </a:r>
            <a:r>
              <a:rPr lang="en-US" b="1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69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“main()”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292573"/>
            <a:ext cx="7543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static void </a:t>
            </a:r>
            <a:r>
              <a:rPr lang="en-US" b="1" dirty="0" err="1"/>
              <a:t>printids</a:t>
            </a:r>
            <a:r>
              <a:rPr lang="en-US" b="1" dirty="0"/>
              <a:t>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static void *</a:t>
            </a:r>
            <a:r>
              <a:rPr lang="en-US" b="1" dirty="0" err="1"/>
              <a:t>run_thread</a:t>
            </a:r>
            <a:r>
              <a:rPr lang="en-US" b="1" dirty="0"/>
              <a:t>(void *</a:t>
            </a:r>
            <a:r>
              <a:rPr lang="en-US" b="1" dirty="0" err="1"/>
              <a:t>arg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printids</a:t>
            </a:r>
            <a:r>
              <a:rPr lang="en-US" b="1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6242" y="1604139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=7f1bedfe8700, </a:t>
            </a:r>
            <a:r>
              <a:rPr lang="en-US" dirty="0" err="1"/>
              <a:t>sys_tid</a:t>
            </a:r>
            <a:r>
              <a:rPr lang="en-US" dirty="0"/>
              <a:t>=28121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=7f1bee7e9700, </a:t>
            </a:r>
            <a:r>
              <a:rPr lang="en-US" dirty="0" err="1"/>
              <a:t>sys_tid</a:t>
            </a:r>
            <a:r>
              <a:rPr lang="en-US" dirty="0"/>
              <a:t>=28120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=7f1bed7e7700, </a:t>
            </a:r>
            <a:r>
              <a:rPr lang="en-US" dirty="0" err="1"/>
              <a:t>sys_tid</a:t>
            </a:r>
            <a:r>
              <a:rPr lang="en-US" dirty="0"/>
              <a:t>=28122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=7f1becfe6700, </a:t>
            </a:r>
            <a:r>
              <a:rPr lang="en-US" dirty="0" err="1"/>
              <a:t>sys_tid</a:t>
            </a:r>
            <a:r>
              <a:rPr lang="en-US" dirty="0"/>
              <a:t>=28123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=7f1bec7e5700, </a:t>
            </a:r>
            <a:r>
              <a:rPr lang="en-US" dirty="0" err="1"/>
              <a:t>sys_tid</a:t>
            </a:r>
            <a:r>
              <a:rPr lang="en-US" dirty="0"/>
              <a:t>=28124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=7f1bebfe4700, </a:t>
            </a:r>
            <a:r>
              <a:rPr lang="en-US" dirty="0" err="1"/>
              <a:t>sys_tid</a:t>
            </a:r>
            <a:r>
              <a:rPr lang="en-US" dirty="0"/>
              <a:t>=28125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=7f1beb7e3700, </a:t>
            </a:r>
            <a:r>
              <a:rPr lang="en-US" dirty="0" err="1"/>
              <a:t>sys_tid</a:t>
            </a:r>
            <a:r>
              <a:rPr lang="en-US" dirty="0"/>
              <a:t>=28126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=7f1beafe2700, </a:t>
            </a:r>
            <a:r>
              <a:rPr lang="en-US" dirty="0" err="1"/>
              <a:t>sys_tid</a:t>
            </a:r>
            <a:r>
              <a:rPr lang="en-US" dirty="0"/>
              <a:t>=28127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=7f1bea7e1700, </a:t>
            </a:r>
            <a:r>
              <a:rPr lang="en-US" dirty="0" err="1"/>
              <a:t>sys_tid</a:t>
            </a:r>
            <a:r>
              <a:rPr lang="en-US" dirty="0"/>
              <a:t>=28128</a:t>
            </a:r>
          </a:p>
          <a:p>
            <a:r>
              <a:rPr lang="en-US" dirty="0" err="1"/>
              <a:t>pid</a:t>
            </a:r>
            <a:r>
              <a:rPr lang="en-US" dirty="0"/>
              <a:t>=28119, </a:t>
            </a:r>
            <a:r>
              <a:rPr lang="en-US" dirty="0" err="1"/>
              <a:t>tid</a:t>
            </a:r>
            <a:r>
              <a:rPr lang="en-US" dirty="0"/>
              <a:t>=7f1be9fe0700, </a:t>
            </a:r>
            <a:r>
              <a:rPr lang="en-US" dirty="0" err="1"/>
              <a:t>sys_tid</a:t>
            </a:r>
            <a:r>
              <a:rPr lang="en-US" dirty="0"/>
              <a:t>=28129</a:t>
            </a:r>
          </a:p>
        </p:txBody>
      </p:sp>
    </p:spTree>
    <p:extLst>
      <p:ext uri="{BB962C8B-B14F-4D97-AF65-F5344CB8AC3E}">
        <p14:creationId xmlns:p14="http://schemas.microsoft.com/office/powerpoint/2010/main" val="76624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Thread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50059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dirty="0"/>
              <a:t>}</a:t>
            </a:r>
          </a:p>
        </p:txBody>
      </p:sp>
      <p:pic>
        <p:nvPicPr>
          <p:cNvPr id="2050" name="Picture 2" descr="http://www.clipartbest.com/cliparts/dc6/eoz/dc6eozzRi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32605"/>
            <a:ext cx="2317750" cy="11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5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Thread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50059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324152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void </a:t>
            </a:r>
            <a:r>
              <a:rPr lang="en-US" b="1" dirty="0" err="1"/>
              <a:t>pthread_exit</a:t>
            </a:r>
            <a:r>
              <a:rPr lang="en-US" b="1" dirty="0"/>
              <a:t>(NULL);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6812" y="3610860"/>
            <a:ext cx="34204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pthread_exit</a:t>
            </a:r>
            <a:r>
              <a:rPr lang="en-US" b="1" dirty="0"/>
              <a:t>(void *</a:t>
            </a:r>
            <a:r>
              <a:rPr lang="en-US" b="1" dirty="0" err="1"/>
              <a:t>rval_ptr</a:t>
            </a:r>
            <a:r>
              <a:rPr lang="en-US" b="1" dirty="0"/>
              <a:t>);</a:t>
            </a:r>
          </a:p>
        </p:txBody>
      </p:sp>
      <p:pic>
        <p:nvPicPr>
          <p:cNvPr id="9" name="Picture 2" descr="http://www.clipartbest.com/cliparts/dc6/eoz/dc6eozzRi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32605"/>
            <a:ext cx="2317750" cy="11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A3E368-6B62-E44C-80E9-341640D89713}"/>
              </a:ext>
            </a:extLst>
          </p:cNvPr>
          <p:cNvSpPr/>
          <p:nvPr/>
        </p:nvSpPr>
        <p:spPr>
          <a:xfrm>
            <a:off x="975360" y="4982458"/>
            <a:ext cx="7391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pthread_exit</a:t>
            </a:r>
            <a:r>
              <a:rPr lang="en-US" dirty="0"/>
              <a:t>() function terminates the calling thread and returns a value via </a:t>
            </a:r>
            <a:r>
              <a:rPr lang="en-US" dirty="0" err="1"/>
              <a:t>retval</a:t>
            </a:r>
            <a:r>
              <a:rPr lang="en-US" dirty="0"/>
              <a:t> that (if the thread is joinable) is available to another thread in the same process that calls </a:t>
            </a:r>
            <a:r>
              <a:rPr lang="en-US" dirty="0" err="1"/>
              <a:t>pthread_join</a:t>
            </a:r>
            <a:r>
              <a:rPr lang="en-US" dirty="0"/>
              <a:t>(3).</a:t>
            </a:r>
          </a:p>
        </p:txBody>
      </p:sp>
    </p:spTree>
    <p:extLst>
      <p:ext uri="{BB962C8B-B14F-4D97-AF65-F5344CB8AC3E}">
        <p14:creationId xmlns:p14="http://schemas.microsoft.com/office/powerpoint/2010/main" val="111840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Thread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50059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return NULL;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3241528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printids</a:t>
            </a:r>
            <a:r>
              <a:rPr lang="en-US" dirty="0"/>
              <a:t>();</a:t>
            </a:r>
          </a:p>
          <a:p>
            <a:r>
              <a:rPr lang="en-US" b="1" dirty="0"/>
              <a:t>        void </a:t>
            </a:r>
            <a:r>
              <a:rPr lang="en-US" b="1" dirty="0" err="1"/>
              <a:t>pthread_exit</a:t>
            </a:r>
            <a:r>
              <a:rPr lang="en-US" b="1" dirty="0"/>
              <a:t>(NULL);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6812" y="3610860"/>
            <a:ext cx="34204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pthread_exit</a:t>
            </a:r>
            <a:r>
              <a:rPr lang="en-US" b="1" dirty="0"/>
              <a:t>(void *</a:t>
            </a:r>
            <a:r>
              <a:rPr lang="en-US" b="1" dirty="0" err="1"/>
              <a:t>rval_ptr</a:t>
            </a:r>
            <a:r>
              <a:rPr lang="en-US" b="1" dirty="0"/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767" y="5351790"/>
            <a:ext cx="8383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Calling exit(), _exit, or _Exit() will terminate the process and all of its threads!</a:t>
            </a:r>
          </a:p>
        </p:txBody>
      </p:sp>
      <p:pic>
        <p:nvPicPr>
          <p:cNvPr id="10" name="Picture 2" descr="http://www.clipartbest.com/cliparts/dc6/eoz/dc6eozzRi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32605"/>
            <a:ext cx="2317750" cy="11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1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EA94-8653-A14E-AD25-F01A8078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B69B-C30B-554A-BEB1-1F961159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</a:t>
            </a:r>
            <a:r>
              <a:rPr lang="en-US" altLang="en-US" b="1" dirty="0"/>
              <a:t> thread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en-US" dirty="0"/>
              <a:t>a fundamental unit of CPU utilization that forms the basis of multithreaded computer systems</a:t>
            </a:r>
          </a:p>
          <a:p>
            <a:r>
              <a:rPr lang="en-US" altLang="zh-CN" dirty="0"/>
              <a:t>OR</a:t>
            </a:r>
            <a:endParaRPr 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dirty="0"/>
              <a:t>the smallest sequence of programmed instructions that can be managed independently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F1E7-D94B-944F-9492-A1E83635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E72E-D413-0746-BD97-DCD95153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BBDF-3105-344C-A0F1-C4F90116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7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 from Threads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177433"/>
            <a:ext cx="69088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</a:t>
            </a:r>
            <a:r>
              <a:rPr lang="en-US" b="1" dirty="0"/>
              <a:t> unsigned long </a:t>
            </a:r>
            <a:r>
              <a:rPr lang="en-US" dirty="0" err="1"/>
              <a:t>printids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sys_tid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pid</a:t>
            </a:r>
            <a:r>
              <a:rPr lang="en-US" dirty="0"/>
              <a:t> = </a:t>
            </a:r>
            <a:r>
              <a:rPr lang="en-US" dirty="0" err="1"/>
              <a:t>getpid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pthread_self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sys_tid</a:t>
            </a:r>
            <a:r>
              <a:rPr lang="en-US" dirty="0"/>
              <a:t> = </a:t>
            </a:r>
            <a:r>
              <a:rPr lang="en-US" dirty="0" err="1"/>
              <a:t>gettid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pid</a:t>
            </a:r>
            <a:r>
              <a:rPr lang="en-US" dirty="0"/>
              <a:t>=%u, </a:t>
            </a:r>
            <a:r>
              <a:rPr lang="en-US" dirty="0" err="1"/>
              <a:t>tid</a:t>
            </a:r>
            <a:r>
              <a:rPr lang="en-US" dirty="0"/>
              <a:t>=%lx, </a:t>
            </a:r>
            <a:r>
              <a:rPr lang="en-US" dirty="0" err="1"/>
              <a:t>sys_tid</a:t>
            </a:r>
            <a:r>
              <a:rPr lang="en-US" dirty="0"/>
              <a:t>=%u\n",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tid</a:t>
            </a:r>
            <a:r>
              <a:rPr lang="en-US" dirty="0"/>
              <a:t>, </a:t>
            </a:r>
            <a:r>
              <a:rPr lang="en-US" dirty="0" err="1"/>
              <a:t>sys_tid</a:t>
            </a:r>
            <a:r>
              <a:rPr lang="en-US" dirty="0"/>
              <a:t>);</a:t>
            </a:r>
          </a:p>
          <a:p>
            <a:r>
              <a:rPr lang="en-US" b="1" dirty="0"/>
              <a:t>        return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    return (void *)</a:t>
            </a:r>
            <a:r>
              <a:rPr lang="en-US" b="1" dirty="0" err="1"/>
              <a:t>printids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93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Joining with Terminated Threads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1DE2C-AED3-5849-A2BA-A40754CD3832}"/>
              </a:ext>
            </a:extLst>
          </p:cNvPr>
          <p:cNvSpPr/>
          <p:nvPr/>
        </p:nvSpPr>
        <p:spPr>
          <a:xfrm>
            <a:off x="1278465" y="1533435"/>
            <a:ext cx="646006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pthread_create</a:t>
            </a:r>
            <a:endParaRPr lang="en-US" sz="2400" dirty="0"/>
          </a:p>
          <a:p>
            <a:endParaRPr lang="en-US" sz="2400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pthread_join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, void **</a:t>
            </a:r>
            <a:r>
              <a:rPr lang="en-US" i="1" dirty="0" err="1">
                <a:solidFill>
                  <a:srgbClr val="006000"/>
                </a:solidFill>
              </a:rPr>
              <a:t>retval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pthread_join</a:t>
            </a:r>
            <a:r>
              <a:rPr lang="en-US" dirty="0"/>
              <a:t>() function waits for the thread specified by thread to terminate. If that thread has already terminated, then </a:t>
            </a:r>
            <a:r>
              <a:rPr lang="en-US" dirty="0" err="1"/>
              <a:t>pthread_join</a:t>
            </a:r>
            <a:r>
              <a:rPr lang="en-US" dirty="0"/>
              <a:t>() returns immediately. The thread specified by thread must be joinable.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2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Joining with Terminated Threads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53" y="1337180"/>
            <a:ext cx="7543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*</a:t>
            </a:r>
            <a:r>
              <a:rPr lang="en-US" b="1" dirty="0" err="1"/>
              <a:t>tids</a:t>
            </a:r>
            <a:r>
              <a:rPr lang="en-US" b="1" dirty="0"/>
              <a:t> = (</a:t>
            </a:r>
            <a:r>
              <a:rPr lang="en-US" b="1" dirty="0" err="1"/>
              <a:t>pthread_t</a:t>
            </a:r>
            <a:r>
              <a:rPr lang="en-US" b="1" dirty="0"/>
              <a:t> *)</a:t>
            </a:r>
            <a:r>
              <a:rPr lang="en-US" b="1" dirty="0" err="1"/>
              <a:t>malloc</a:t>
            </a:r>
            <a:r>
              <a:rPr lang="en-US" b="1" dirty="0"/>
              <a:t>(threads *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));</a:t>
            </a:r>
          </a:p>
          <a:p>
            <a:r>
              <a:rPr lang="en-US" b="1" dirty="0"/>
              <a:t>        if (!</a:t>
            </a:r>
            <a:r>
              <a:rPr lang="en-US" b="1" dirty="0" err="1"/>
              <a:t>tids</a:t>
            </a:r>
            <a:r>
              <a:rPr lang="en-US" b="1" dirty="0"/>
              <a:t>) 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perror</a:t>
            </a:r>
            <a:r>
              <a:rPr lang="en-US" b="1" dirty="0"/>
              <a:t>("</a:t>
            </a:r>
            <a:r>
              <a:rPr lang="en-US" b="1" dirty="0" err="1"/>
              <a:t>malloc</a:t>
            </a:r>
            <a:r>
              <a:rPr lang="en-US" b="1" dirty="0"/>
              <a:t>");</a:t>
            </a:r>
          </a:p>
          <a:p>
            <a:r>
              <a:rPr lang="en-US" b="1" dirty="0"/>
              <a:t>                return -1;</a:t>
            </a:r>
          </a:p>
          <a:p>
            <a:r>
              <a:rPr lang="en-US" b="1" dirty="0"/>
              <a:t>        }</a:t>
            </a:r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e =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tids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, NULL, </a:t>
            </a:r>
            <a:r>
              <a:rPr lang="en-US" dirty="0" err="1"/>
              <a:t>run_thread</a:t>
            </a:r>
            <a:r>
              <a:rPr lang="en-US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b="1" dirty="0"/>
              <a:t>        for (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threads;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pthread_join</a:t>
            </a:r>
            <a:r>
              <a:rPr lang="en-US" b="1" dirty="0"/>
              <a:t>(</a:t>
            </a:r>
            <a:r>
              <a:rPr lang="en-US" b="1" dirty="0" err="1"/>
              <a:t>tids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], (void **)&amp;</a:t>
            </a:r>
            <a:r>
              <a:rPr lang="en-US" b="1" dirty="0" err="1"/>
              <a:t>tid</a:t>
            </a:r>
            <a:r>
              <a:rPr lang="en-US" b="1" dirty="0"/>
              <a:t>);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printf</a:t>
            </a:r>
            <a:r>
              <a:rPr lang="en-US" b="1" dirty="0"/>
              <a:t>("Thread %lx(%u) done!\n", </a:t>
            </a:r>
            <a:r>
              <a:rPr lang="en-US" b="1" dirty="0" err="1"/>
              <a:t>tids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], </a:t>
            </a:r>
            <a:r>
              <a:rPr lang="en-US" b="1" dirty="0" err="1"/>
              <a:t>tid</a:t>
            </a:r>
            <a:r>
              <a:rPr lang="en-US" b="1" dirty="0"/>
              <a:t>);</a:t>
            </a:r>
          </a:p>
          <a:p>
            <a:r>
              <a:rPr lang="en-US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84647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=7efe206fe700, </a:t>
            </a:r>
            <a:r>
              <a:rPr lang="en-US" dirty="0" err="1"/>
              <a:t>sys_tid</a:t>
            </a:r>
            <a:r>
              <a:rPr lang="en-US" dirty="0"/>
              <a:t>=28284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=7efe1def9700, </a:t>
            </a:r>
            <a:r>
              <a:rPr lang="en-US" dirty="0" err="1"/>
              <a:t>sys_tid</a:t>
            </a:r>
            <a:r>
              <a:rPr lang="en-US" dirty="0"/>
              <a:t>=28289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=7efe1f6fc700, </a:t>
            </a:r>
            <a:r>
              <a:rPr lang="en-US" dirty="0" err="1"/>
              <a:t>sys_tid</a:t>
            </a:r>
            <a:r>
              <a:rPr lang="en-US" dirty="0"/>
              <a:t>=28286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=7efe1cef7700, </a:t>
            </a:r>
            <a:r>
              <a:rPr lang="en-US" dirty="0" err="1"/>
              <a:t>sys_tid</a:t>
            </a:r>
            <a:r>
              <a:rPr lang="en-US" dirty="0"/>
              <a:t>=28291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=7efe1c6f6700, </a:t>
            </a:r>
            <a:r>
              <a:rPr lang="en-US" dirty="0" err="1"/>
              <a:t>sys_tid</a:t>
            </a:r>
            <a:r>
              <a:rPr lang="en-US" dirty="0"/>
              <a:t>=28292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=7efe1fefd700, </a:t>
            </a:r>
            <a:r>
              <a:rPr lang="en-US" dirty="0" err="1"/>
              <a:t>sys_tid</a:t>
            </a:r>
            <a:r>
              <a:rPr lang="en-US" dirty="0"/>
              <a:t>=28285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=7efe1d6f8700, </a:t>
            </a:r>
            <a:r>
              <a:rPr lang="en-US" dirty="0" err="1"/>
              <a:t>sys_tid</a:t>
            </a:r>
            <a:r>
              <a:rPr lang="en-US" dirty="0"/>
              <a:t>=28290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=7efe1eefb700, </a:t>
            </a:r>
            <a:r>
              <a:rPr lang="en-US" dirty="0" err="1"/>
              <a:t>sys_tid</a:t>
            </a:r>
            <a:r>
              <a:rPr lang="en-US" dirty="0"/>
              <a:t>=28287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=7efe1e6fa700, </a:t>
            </a:r>
            <a:r>
              <a:rPr lang="en-US" dirty="0" err="1"/>
              <a:t>sys_tid</a:t>
            </a:r>
            <a:r>
              <a:rPr lang="en-US" dirty="0"/>
              <a:t>=28288</a:t>
            </a:r>
          </a:p>
          <a:p>
            <a:r>
              <a:rPr lang="en-US" b="1" dirty="0"/>
              <a:t>Thread 7efe206fe700(28284) done!</a:t>
            </a:r>
          </a:p>
          <a:p>
            <a:r>
              <a:rPr lang="en-US" b="1" dirty="0"/>
              <a:t>Thread 7efe1fefd700(28285) done!</a:t>
            </a:r>
          </a:p>
          <a:p>
            <a:r>
              <a:rPr lang="en-US" b="1" dirty="0"/>
              <a:t>Thread 7efe1f6fc700(28286) done!</a:t>
            </a:r>
          </a:p>
          <a:p>
            <a:r>
              <a:rPr lang="en-US" b="1" dirty="0"/>
              <a:t>Thread 7efe1eefb700(28287) done!</a:t>
            </a:r>
          </a:p>
          <a:p>
            <a:r>
              <a:rPr lang="en-US" dirty="0" err="1"/>
              <a:t>pid</a:t>
            </a:r>
            <a:r>
              <a:rPr lang="en-US" dirty="0"/>
              <a:t>=28283, </a:t>
            </a:r>
            <a:r>
              <a:rPr lang="en-US" dirty="0" err="1"/>
              <a:t>tid</a:t>
            </a:r>
            <a:r>
              <a:rPr lang="en-US" dirty="0"/>
              <a:t>=7efe1bef5700, </a:t>
            </a:r>
            <a:r>
              <a:rPr lang="en-US" dirty="0" err="1"/>
              <a:t>sys_tid</a:t>
            </a:r>
            <a:r>
              <a:rPr lang="en-US" dirty="0"/>
              <a:t>=28293</a:t>
            </a:r>
          </a:p>
          <a:p>
            <a:r>
              <a:rPr lang="en-US" b="1" dirty="0"/>
              <a:t>Thread 7efe1e6fa700(28288) done!</a:t>
            </a:r>
          </a:p>
          <a:p>
            <a:r>
              <a:rPr lang="en-US" b="1" dirty="0"/>
              <a:t>Thread 7efe1def9700(28289) done!</a:t>
            </a:r>
          </a:p>
          <a:p>
            <a:r>
              <a:rPr lang="en-US" b="1" dirty="0"/>
              <a:t>Thread 7efe1d6f8700(28290) done!</a:t>
            </a:r>
          </a:p>
          <a:p>
            <a:r>
              <a:rPr lang="en-US" b="1" dirty="0"/>
              <a:t>Thread 7efe1cef7700(28291) done!</a:t>
            </a:r>
          </a:p>
          <a:p>
            <a:r>
              <a:rPr lang="en-US" b="1" dirty="0"/>
              <a:t>Thread 7efe1c6f6700(28292) done!</a:t>
            </a:r>
          </a:p>
          <a:p>
            <a:r>
              <a:rPr lang="en-US" b="1" dirty="0"/>
              <a:t>Thread 7efe1bef5700(28293) done!</a:t>
            </a:r>
          </a:p>
        </p:txBody>
      </p:sp>
    </p:spTree>
    <p:extLst>
      <p:ext uri="{BB962C8B-B14F-4D97-AF65-F5344CB8AC3E}">
        <p14:creationId xmlns:p14="http://schemas.microsoft.com/office/powerpoint/2010/main" val="1306212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Threads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2" descr="http://www.diamondresortsmembers.com/wp-content/uploads/2014/10/cancel-diamond-resor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00" y="32605"/>
            <a:ext cx="1600106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16DF0-F21D-4540-9C85-EFB7BED6C434}"/>
              </a:ext>
            </a:extLst>
          </p:cNvPr>
          <p:cNvSpPr/>
          <p:nvPr/>
        </p:nvSpPr>
        <p:spPr>
          <a:xfrm>
            <a:off x="1024466" y="1262504"/>
            <a:ext cx="63534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err="1"/>
              <a:t>pthread_cancel</a:t>
            </a:r>
            <a:endParaRPr lang="en-US" sz="3200" dirty="0"/>
          </a:p>
          <a:p>
            <a:pPr marL="285750" indent="-285750">
              <a:buFont typeface="Wingdings" pitchFamily="2" charset="2"/>
              <a:buChar char="Ø"/>
            </a:pPr>
            <a:endParaRPr lang="en-US" sz="3200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pthread_cancel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pthread_cancel</a:t>
            </a:r>
            <a:r>
              <a:rPr lang="en-US" dirty="0"/>
              <a:t>() function sends a cancellation request to the thread thread. Whether and when the target thread reacts to the cancellation request depends on two attributes that are under the control of that thread: its cancelability state and type.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9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Threads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153" y="1337180"/>
            <a:ext cx="75438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dirty="0" err="1"/>
              <a:t>tids</a:t>
            </a:r>
            <a:r>
              <a:rPr lang="en-US" dirty="0"/>
              <a:t> = (</a:t>
            </a:r>
            <a:r>
              <a:rPr lang="en-US" dirty="0" err="1"/>
              <a:t>pthread_t</a:t>
            </a:r>
            <a:r>
              <a:rPr lang="en-US" dirty="0"/>
              <a:t> *)</a:t>
            </a:r>
            <a:r>
              <a:rPr lang="en-US" dirty="0" err="1"/>
              <a:t>malloc</a:t>
            </a:r>
            <a:r>
              <a:rPr lang="en-US" dirty="0"/>
              <a:t>(threads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));</a:t>
            </a:r>
          </a:p>
          <a:p>
            <a:r>
              <a:rPr lang="en-US" dirty="0"/>
              <a:t>        if (!</a:t>
            </a:r>
            <a:r>
              <a:rPr lang="en-US" dirty="0" err="1"/>
              <a:t>tids</a:t>
            </a:r>
            <a:r>
              <a:rPr lang="en-US" dirty="0"/>
              <a:t>) {</a:t>
            </a:r>
          </a:p>
          <a:p>
            <a:r>
              <a:rPr lang="en-US" dirty="0"/>
              <a:t>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malloc</a:t>
            </a:r>
            <a:r>
              <a:rPr lang="en-US" dirty="0"/>
              <a:t>");</a:t>
            </a:r>
          </a:p>
          <a:p>
            <a:r>
              <a:rPr lang="en-US" dirty="0"/>
              <a:t>                return -1;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e =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tids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, NULL, </a:t>
            </a:r>
            <a:r>
              <a:rPr lang="en-US" dirty="0" err="1"/>
              <a:t>run_thread</a:t>
            </a:r>
            <a:r>
              <a:rPr lang="en-US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pthread_cancel</a:t>
            </a:r>
            <a:r>
              <a:rPr lang="en-US" b="1" dirty="0"/>
              <a:t>(</a:t>
            </a:r>
            <a:r>
              <a:rPr lang="en-US" b="1" dirty="0" err="1"/>
              <a:t>tids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0804" y="4488934"/>
            <a:ext cx="3818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pthread_cancel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thread);</a:t>
            </a:r>
          </a:p>
        </p:txBody>
      </p:sp>
      <p:pic>
        <p:nvPicPr>
          <p:cNvPr id="8" name="Picture 2" descr="http://www.diamondresortsmembers.com/wp-content/uploads/2014/10/cancel-diamond-resor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00" y="32605"/>
            <a:ext cx="1600106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9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5662" y="1173820"/>
            <a:ext cx="75438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 unsigned long </a:t>
            </a:r>
            <a:r>
              <a:rPr lang="en-US" dirty="0" err="1"/>
              <a:t>printids</a:t>
            </a:r>
            <a:r>
              <a:rPr lang="en-US" dirty="0"/>
              <a:t>(char *s)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….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sprintf</a:t>
            </a:r>
            <a:r>
              <a:rPr lang="en-US" b="1" dirty="0"/>
              <a:t>(s, 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dirty="0"/>
              <a:t>        return </a:t>
            </a:r>
            <a:r>
              <a:rPr lang="en-US" dirty="0" err="1"/>
              <a:t>sys_tid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    void *ret;</a:t>
            </a:r>
          </a:p>
          <a:p>
            <a:r>
              <a:rPr lang="en-US" b="1" dirty="0"/>
              <a:t>        char *s;</a:t>
            </a:r>
          </a:p>
          <a:p>
            <a:endParaRPr lang="en-US" b="1" dirty="0"/>
          </a:p>
          <a:p>
            <a:r>
              <a:rPr lang="en-US" b="1" dirty="0"/>
              <a:t>        if ((s = </a:t>
            </a:r>
            <a:r>
              <a:rPr lang="en-US" b="1" dirty="0" err="1"/>
              <a:t>malloc</a:t>
            </a:r>
            <a:r>
              <a:rPr lang="en-US" b="1" dirty="0"/>
              <a:t>(STRSIZE)) == NULL)</a:t>
            </a:r>
          </a:p>
          <a:p>
            <a:r>
              <a:rPr lang="en-US" b="1" dirty="0"/>
              <a:t>                return NULL;</a:t>
            </a:r>
          </a:p>
          <a:p>
            <a:r>
              <a:rPr lang="en-US" b="1" dirty="0"/>
              <a:t>        ret = (void *)</a:t>
            </a:r>
            <a:r>
              <a:rPr lang="en-US" b="1" dirty="0" err="1"/>
              <a:t>printids</a:t>
            </a:r>
            <a:r>
              <a:rPr lang="en-US" b="1" dirty="0"/>
              <a:t>(s);</a:t>
            </a:r>
          </a:p>
          <a:p>
            <a:r>
              <a:rPr lang="en-US" b="1" dirty="0"/>
              <a:t>        puts(s);</a:t>
            </a:r>
          </a:p>
          <a:p>
            <a:r>
              <a:rPr lang="en-US" b="1" dirty="0"/>
              <a:t>        free(s)</a:t>
            </a:r>
          </a:p>
          <a:p>
            <a:r>
              <a:rPr lang="en-US" b="1" dirty="0"/>
              <a:t>        return ret;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89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EAD73-83B1-D845-A9B8-15FA1DEEF5D7}"/>
              </a:ext>
            </a:extLst>
          </p:cNvPr>
          <p:cNvSpPr/>
          <p:nvPr/>
        </p:nvSpPr>
        <p:spPr>
          <a:xfrm>
            <a:off x="197929" y="1509065"/>
            <a:ext cx="3454400" cy="30162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pthread_cleanup_push</a:t>
            </a:r>
            <a:r>
              <a:rPr lang="zh-CN" altLang="en-US" b="1" dirty="0">
                <a:solidFill>
                  <a:srgbClr val="502000"/>
                </a:solidFill>
              </a:rPr>
              <a:t> </a:t>
            </a:r>
            <a:r>
              <a:rPr lang="en-US" altLang="zh-CN" b="1" dirty="0">
                <a:solidFill>
                  <a:srgbClr val="502000"/>
                </a:solidFill>
              </a:rPr>
              <a:t>&amp;</a:t>
            </a:r>
            <a:r>
              <a:rPr lang="zh-CN" alt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pthread_cleanup_pop</a:t>
            </a:r>
            <a:endParaRPr lang="en-US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502000"/>
                </a:solidFill>
              </a:rPr>
              <a:t>#include &lt;</a:t>
            </a:r>
            <a:r>
              <a:rPr lang="en-US" sz="1400" b="1" dirty="0" err="1">
                <a:solidFill>
                  <a:srgbClr val="502000"/>
                </a:solidFill>
              </a:rPr>
              <a:t>pthread.h</a:t>
            </a:r>
            <a:r>
              <a:rPr lang="en-US" sz="1400" b="1" dirty="0">
                <a:solidFill>
                  <a:srgbClr val="502000"/>
                </a:solidFill>
              </a:rPr>
              <a:t>&gt;</a:t>
            </a:r>
            <a:r>
              <a:rPr lang="en-US" sz="1400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502000"/>
                </a:solidFill>
              </a:rPr>
              <a:t>void </a:t>
            </a:r>
            <a:r>
              <a:rPr lang="en-US" sz="1400" b="1" dirty="0" err="1">
                <a:solidFill>
                  <a:srgbClr val="502000"/>
                </a:solidFill>
              </a:rPr>
              <a:t>pthread_cleanup_push</a:t>
            </a:r>
            <a:r>
              <a:rPr lang="en-US" sz="1400" b="1" dirty="0">
                <a:solidFill>
                  <a:srgbClr val="502000"/>
                </a:solidFill>
              </a:rPr>
              <a:t>(void (*</a:t>
            </a:r>
            <a:r>
              <a:rPr lang="en-US" sz="1400" i="1" dirty="0">
                <a:solidFill>
                  <a:srgbClr val="006000"/>
                </a:solidFill>
              </a:rPr>
              <a:t>routine</a:t>
            </a:r>
            <a:r>
              <a:rPr lang="en-US" sz="1400" b="1" dirty="0">
                <a:solidFill>
                  <a:srgbClr val="502000"/>
                </a:solidFill>
              </a:rPr>
              <a:t>)(void *),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502000"/>
                </a:solidFill>
              </a:rPr>
              <a:t>void *</a:t>
            </a:r>
            <a:r>
              <a:rPr lang="en-US" sz="1400" i="1" dirty="0" err="1">
                <a:solidFill>
                  <a:srgbClr val="006000"/>
                </a:solidFill>
              </a:rPr>
              <a:t>arg</a:t>
            </a:r>
            <a:r>
              <a:rPr lang="en-US" sz="1400" b="1" dirty="0">
                <a:solidFill>
                  <a:srgbClr val="502000"/>
                </a:solidFill>
              </a:rPr>
              <a:t>);</a:t>
            </a:r>
            <a:r>
              <a:rPr lang="en-US" sz="1400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b="1" dirty="0">
                <a:solidFill>
                  <a:srgbClr val="502000"/>
                </a:solidFill>
              </a:rPr>
              <a:t>void </a:t>
            </a:r>
            <a:r>
              <a:rPr lang="en-US" sz="1400" b="1" dirty="0" err="1">
                <a:solidFill>
                  <a:srgbClr val="502000"/>
                </a:solidFill>
              </a:rPr>
              <a:t>pthread_cleanup_pop</a:t>
            </a:r>
            <a:r>
              <a:rPr lang="en-US" sz="1400" b="1" dirty="0">
                <a:solidFill>
                  <a:srgbClr val="502000"/>
                </a:solidFill>
              </a:rPr>
              <a:t>(</a:t>
            </a:r>
            <a:r>
              <a:rPr lang="en-US" sz="1400" b="1" dirty="0" err="1">
                <a:solidFill>
                  <a:srgbClr val="502000"/>
                </a:solidFill>
              </a:rPr>
              <a:t>int</a:t>
            </a:r>
            <a:r>
              <a:rPr lang="en-US" sz="1400" b="1" dirty="0">
                <a:solidFill>
                  <a:srgbClr val="502000"/>
                </a:solidFill>
              </a:rPr>
              <a:t> </a:t>
            </a:r>
            <a:r>
              <a:rPr lang="en-US" sz="1400" i="1" dirty="0">
                <a:solidFill>
                  <a:srgbClr val="006000"/>
                </a:solidFill>
              </a:rPr>
              <a:t>execute</a:t>
            </a:r>
            <a:r>
              <a:rPr lang="en-US" sz="1400" b="1" dirty="0">
                <a:solidFill>
                  <a:srgbClr val="502000"/>
                </a:solidFill>
              </a:rPr>
              <a:t>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dirty="0"/>
              <a:t>Compile and link with </a:t>
            </a:r>
            <a:r>
              <a:rPr lang="en-US" sz="1400" i="1" dirty="0">
                <a:solidFill>
                  <a:srgbClr val="006000"/>
                </a:solidFill>
              </a:rPr>
              <a:t>-</a:t>
            </a:r>
            <a:r>
              <a:rPr lang="en-US" sz="1400" i="1" dirty="0" err="1">
                <a:solidFill>
                  <a:srgbClr val="006000"/>
                </a:solidFill>
              </a:rPr>
              <a:t>pthread</a:t>
            </a:r>
            <a:r>
              <a:rPr lang="en-US" sz="1400" dirty="0"/>
              <a:t>.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0CA0-33EB-FE4F-863F-F24E1F3DF871}"/>
              </a:ext>
            </a:extLst>
          </p:cNvPr>
          <p:cNvSpPr/>
          <p:nvPr/>
        </p:nvSpPr>
        <p:spPr>
          <a:xfrm>
            <a:off x="3591224" y="900435"/>
            <a:ext cx="5472224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b="1" dirty="0" err="1">
                <a:solidFill>
                  <a:srgbClr val="502000"/>
                </a:solidFill>
              </a:rPr>
              <a:t>pthread_cleanup_push</a:t>
            </a:r>
            <a:r>
              <a:rPr lang="en-US" sz="1600" dirty="0"/>
              <a:t>() function pushes </a:t>
            </a:r>
            <a:r>
              <a:rPr lang="en-US" sz="1600" i="1" dirty="0">
                <a:solidFill>
                  <a:srgbClr val="006000"/>
                </a:solidFill>
              </a:rPr>
              <a:t>routine</a:t>
            </a:r>
            <a:r>
              <a:rPr lang="en-US" sz="1600" dirty="0"/>
              <a:t> onto the top of the stack of clean-up handlers. When </a:t>
            </a:r>
            <a:r>
              <a:rPr lang="en-US" sz="1600" i="1" dirty="0">
                <a:solidFill>
                  <a:srgbClr val="006000"/>
                </a:solidFill>
              </a:rPr>
              <a:t>routine</a:t>
            </a:r>
            <a:r>
              <a:rPr lang="en-US" sz="1600" dirty="0"/>
              <a:t> is later invoked, it will be given </a:t>
            </a:r>
            <a:r>
              <a:rPr lang="en-US" sz="1600" i="1" dirty="0" err="1">
                <a:solidFill>
                  <a:srgbClr val="006000"/>
                </a:solidFill>
              </a:rPr>
              <a:t>arg</a:t>
            </a:r>
            <a:r>
              <a:rPr lang="en-US" sz="1600" dirty="0"/>
              <a:t> as its argument. The </a:t>
            </a:r>
          </a:p>
          <a:p>
            <a:endParaRPr lang="en-US" sz="1600" b="1" dirty="0">
              <a:solidFill>
                <a:srgbClr val="502000"/>
              </a:solidFill>
            </a:endParaRPr>
          </a:p>
          <a:p>
            <a:r>
              <a:rPr lang="en-US" sz="1600" b="1" dirty="0" err="1">
                <a:solidFill>
                  <a:srgbClr val="502000"/>
                </a:solidFill>
              </a:rPr>
              <a:t>pthread_cleanup_pop</a:t>
            </a:r>
            <a:r>
              <a:rPr lang="en-US" sz="1600" dirty="0"/>
              <a:t>() function removes the routine at the top of the stack of clean-up handlers, and optionally executes it if </a:t>
            </a:r>
            <a:r>
              <a:rPr lang="en-US" sz="1600" i="1" dirty="0">
                <a:solidFill>
                  <a:srgbClr val="006000"/>
                </a:solidFill>
              </a:rPr>
              <a:t>execute</a:t>
            </a:r>
            <a:r>
              <a:rPr lang="en-US" sz="1600" dirty="0"/>
              <a:t> is nonzero. </a:t>
            </a:r>
          </a:p>
          <a:p>
            <a:endParaRPr lang="en-US" sz="1600" dirty="0"/>
          </a:p>
          <a:p>
            <a:r>
              <a:rPr lang="en-US" sz="1600" dirty="0"/>
              <a:t>A cancellation clean-up handler is popped from the stack and executed: </a:t>
            </a:r>
          </a:p>
          <a:p>
            <a:pPr marL="342900" indent="-342900">
              <a:buAutoNum type="arabicPeriod"/>
            </a:pPr>
            <a:r>
              <a:rPr lang="en-US" sz="1600" dirty="0"/>
              <a:t>When a thread is canceled, all of the stacked clean-up handlers are popped and executed in the reverse of the order in which they were pushed onto the stack. </a:t>
            </a:r>
          </a:p>
          <a:p>
            <a:pPr marL="342900" indent="-342900">
              <a:buAutoNum type="arabicPeriod"/>
            </a:pPr>
            <a:r>
              <a:rPr lang="en-US" sz="1600" dirty="0"/>
              <a:t>When a thread terminates by calling </a:t>
            </a:r>
            <a:r>
              <a:rPr lang="en-US" sz="1600" dirty="0">
                <a:solidFill>
                  <a:srgbClr val="4080DD"/>
                </a:solidFill>
                <a:hlinkClick r:id="rId2"/>
              </a:rPr>
              <a:t>pthread_exit(3)</a:t>
            </a:r>
            <a:r>
              <a:rPr lang="en-US" sz="1600" dirty="0"/>
              <a:t>, all clean-up handlers are executed as described in the preceding point. (Clean-up handlers are </a:t>
            </a:r>
            <a:r>
              <a:rPr lang="en-US" sz="1600" i="1" dirty="0">
                <a:solidFill>
                  <a:srgbClr val="006000"/>
                </a:solidFill>
              </a:rPr>
              <a:t>not</a:t>
            </a:r>
            <a:r>
              <a:rPr lang="en-US" sz="1600" dirty="0"/>
              <a:t> called if the thread terminates by performing a </a:t>
            </a:r>
            <a:r>
              <a:rPr lang="en-US" sz="1600" i="1" dirty="0">
                <a:solidFill>
                  <a:srgbClr val="006000"/>
                </a:solidFill>
              </a:rPr>
              <a:t>return</a:t>
            </a:r>
            <a:r>
              <a:rPr lang="en-US" sz="1600" dirty="0"/>
              <a:t> from the thread start function.)</a:t>
            </a:r>
          </a:p>
          <a:p>
            <a:pPr marL="342900" indent="-342900">
              <a:buAutoNum type="arabicPeriod"/>
            </a:pPr>
            <a:r>
              <a:rPr lang="en-US" sz="1600" dirty="0"/>
              <a:t>When a thread calls </a:t>
            </a:r>
            <a:r>
              <a:rPr lang="en-US" sz="1600" b="1" dirty="0" err="1">
                <a:solidFill>
                  <a:srgbClr val="502000"/>
                </a:solidFill>
              </a:rPr>
              <a:t>pthread_cleanup_pop</a:t>
            </a:r>
            <a:r>
              <a:rPr lang="en-US" sz="1600" dirty="0"/>
              <a:t>() with a nonzero </a:t>
            </a:r>
            <a:r>
              <a:rPr lang="en-US" sz="1600" i="1" dirty="0">
                <a:solidFill>
                  <a:srgbClr val="006000"/>
                </a:solidFill>
              </a:rPr>
              <a:t>execute</a:t>
            </a:r>
            <a:r>
              <a:rPr lang="en-US" sz="1600" dirty="0"/>
              <a:t> argument, the top-most clean-up handler is popped and executed.</a:t>
            </a:r>
          </a:p>
        </p:txBody>
      </p:sp>
    </p:spTree>
    <p:extLst>
      <p:ext uri="{BB962C8B-B14F-4D97-AF65-F5344CB8AC3E}">
        <p14:creationId xmlns:p14="http://schemas.microsoft.com/office/powerpoint/2010/main" val="62654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5662" y="1173820"/>
            <a:ext cx="75438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 unsigned long </a:t>
            </a:r>
            <a:r>
              <a:rPr lang="en-US" dirty="0" err="1"/>
              <a:t>printids</a:t>
            </a:r>
            <a:r>
              <a:rPr lang="en-US" dirty="0"/>
              <a:t>(char *s)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….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sprintf</a:t>
            </a:r>
            <a:r>
              <a:rPr lang="en-US" b="1" dirty="0"/>
              <a:t>(s, 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dirty="0"/>
              <a:t>        return </a:t>
            </a:r>
            <a:r>
              <a:rPr lang="en-US" dirty="0" err="1"/>
              <a:t>sys_tid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void *</a:t>
            </a:r>
            <a:r>
              <a:rPr lang="en-US" dirty="0" err="1"/>
              <a:t>run_thread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void *ret;</a:t>
            </a:r>
          </a:p>
          <a:p>
            <a:r>
              <a:rPr lang="en-US" dirty="0"/>
              <a:t>        </a:t>
            </a:r>
            <a:r>
              <a:rPr lang="en-US" b="1" dirty="0"/>
              <a:t>char *s = NULL;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pthread_cleanup_push</a:t>
            </a:r>
            <a:r>
              <a:rPr lang="en-US" b="1" dirty="0"/>
              <a:t>(</a:t>
            </a:r>
            <a:r>
              <a:rPr lang="en-US" b="1" dirty="0" err="1"/>
              <a:t>thread_cleanup</a:t>
            </a:r>
            <a:r>
              <a:rPr lang="en-US" b="1" dirty="0"/>
              <a:t>, &amp;s);</a:t>
            </a:r>
          </a:p>
          <a:p>
            <a:r>
              <a:rPr lang="en-US" dirty="0"/>
              <a:t>        if ((s = </a:t>
            </a:r>
            <a:r>
              <a:rPr lang="en-US" dirty="0" err="1"/>
              <a:t>malloc</a:t>
            </a:r>
            <a:r>
              <a:rPr lang="en-US" dirty="0"/>
              <a:t>(STRSIZE)) == NULL)</a:t>
            </a:r>
          </a:p>
          <a:p>
            <a:r>
              <a:rPr lang="en-US" dirty="0"/>
              <a:t>                return NULL;</a:t>
            </a:r>
          </a:p>
          <a:p>
            <a:r>
              <a:rPr lang="en-US" dirty="0"/>
              <a:t>        ret = (void *)</a:t>
            </a:r>
            <a:r>
              <a:rPr lang="en-US" dirty="0" err="1"/>
              <a:t>printids</a:t>
            </a:r>
            <a:r>
              <a:rPr lang="en-US" dirty="0"/>
              <a:t>(s);</a:t>
            </a:r>
          </a:p>
          <a:p>
            <a:r>
              <a:rPr lang="en-US" dirty="0"/>
              <a:t>        puts(s);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pthread_cleanup_pop</a:t>
            </a:r>
            <a:r>
              <a:rPr lang="en-US" b="1" dirty="0"/>
              <a:t>(1);</a:t>
            </a:r>
          </a:p>
          <a:p>
            <a:r>
              <a:rPr lang="en-US" dirty="0"/>
              <a:t>        return ret;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9772" y="118827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/>
              <a:t>static void </a:t>
            </a:r>
            <a:r>
              <a:rPr lang="en-US" b="1" dirty="0" err="1"/>
              <a:t>thread_cleanup</a:t>
            </a:r>
            <a:r>
              <a:rPr lang="en-US" b="1" dirty="0"/>
              <a:t>(void *</a:t>
            </a:r>
            <a:r>
              <a:rPr lang="en-US" b="1" dirty="0" err="1"/>
              <a:t>arg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char *s = *(char **)</a:t>
            </a:r>
            <a:r>
              <a:rPr lang="en-US" b="1" dirty="0" err="1"/>
              <a:t>arg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if (s != NULL) {</a:t>
            </a:r>
          </a:p>
          <a:p>
            <a:r>
              <a:rPr lang="en-US" b="1" dirty="0"/>
              <a:t>                free(s);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8" name="Picture 2" descr="http://ecbchurch.org/english/wp-content/uploads/2015/04/cleanup-clipart-clean-up-400x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2" y="3711480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9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Detaching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ADE00-B2AA-AA4A-AF60-69FD5855EDE2}"/>
              </a:ext>
            </a:extLst>
          </p:cNvPr>
          <p:cNvSpPr/>
          <p:nvPr/>
        </p:nvSpPr>
        <p:spPr>
          <a:xfrm>
            <a:off x="1015999" y="1357296"/>
            <a:ext cx="7603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pthread_detach</a:t>
            </a: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>
                <a:solidFill>
                  <a:srgbClr val="502000"/>
                </a:solidFill>
              </a:rPr>
              <a:t>#include &lt;</a:t>
            </a:r>
            <a:r>
              <a:rPr lang="en-US" b="1" dirty="0" err="1">
                <a:solidFill>
                  <a:srgbClr val="502000"/>
                </a:solidFill>
              </a:rPr>
              <a:t>pthread.h</a:t>
            </a:r>
            <a:r>
              <a:rPr lang="en-US" b="1" dirty="0">
                <a:solidFill>
                  <a:srgbClr val="502000"/>
                </a:solidFill>
              </a:rPr>
              <a:t>&gt;</a:t>
            </a:r>
            <a:r>
              <a:rPr lang="en-US" dirty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>
                <a:solidFill>
                  <a:srgbClr val="502000"/>
                </a:solidFill>
              </a:rPr>
              <a:t>int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b="1" dirty="0" err="1">
                <a:solidFill>
                  <a:srgbClr val="502000"/>
                </a:solidFill>
              </a:rPr>
              <a:t>pthread_detach</a:t>
            </a:r>
            <a:r>
              <a:rPr lang="en-US" b="1" dirty="0">
                <a:solidFill>
                  <a:srgbClr val="502000"/>
                </a:solidFill>
              </a:rPr>
              <a:t>(</a:t>
            </a:r>
            <a:r>
              <a:rPr lang="en-US" b="1" dirty="0" err="1">
                <a:solidFill>
                  <a:srgbClr val="502000"/>
                </a:solidFill>
              </a:rPr>
              <a:t>pthread_t</a:t>
            </a:r>
            <a:r>
              <a:rPr lang="en-US" b="1" dirty="0">
                <a:solidFill>
                  <a:srgbClr val="502000"/>
                </a:solidFill>
              </a:rPr>
              <a:t> </a:t>
            </a:r>
            <a:r>
              <a:rPr lang="en-US" i="1" dirty="0">
                <a:solidFill>
                  <a:srgbClr val="006000"/>
                </a:solidFill>
              </a:rPr>
              <a:t>thread</a:t>
            </a:r>
            <a:r>
              <a:rPr lang="en-US" b="1" dirty="0">
                <a:solidFill>
                  <a:srgbClr val="502000"/>
                </a:solidFill>
              </a:rPr>
              <a:t>);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 err="1"/>
              <a:t>pthread_detach</a:t>
            </a:r>
            <a:r>
              <a:rPr lang="en-US" dirty="0"/>
              <a:t>() function marks the thread identified by </a:t>
            </a:r>
            <a:r>
              <a:rPr lang="en-US" i="1" dirty="0"/>
              <a:t>thread</a:t>
            </a:r>
            <a:r>
              <a:rPr lang="en-US" dirty="0"/>
              <a:t> as detached. When a detached thread terminates, its resources are automatically released back to the system without the need for another thread to join with the terminated thread. </a:t>
            </a:r>
            <a:br>
              <a:rPr lang="en-US" dirty="0"/>
            </a:br>
            <a:endParaRPr lang="en-US" b="1" dirty="0">
              <a:solidFill>
                <a:srgbClr val="502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Compile and link with </a:t>
            </a:r>
            <a:r>
              <a:rPr lang="en-US" i="1" dirty="0">
                <a:solidFill>
                  <a:srgbClr val="006000"/>
                </a:solidFill>
              </a:rPr>
              <a:t>-</a:t>
            </a:r>
            <a:r>
              <a:rPr lang="en-US" i="1" dirty="0" err="1">
                <a:solidFill>
                  <a:srgbClr val="006000"/>
                </a:solidFill>
              </a:rPr>
              <a:t>pthread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083614" y="1474838"/>
            <a:ext cx="4283146" cy="480621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process by default has a single thread of execution/control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thread corresponds to an executing context or task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Threads have their own run-time context (e.g., program counter </a:t>
            </a:r>
            <a:r>
              <a:rPr lang="en-US" dirty="0">
                <a:sym typeface="Wingdings" panose="05000000000000000000" pitchFamily="2" charset="2"/>
              </a:rPr>
              <a:t>or instruction pointer)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Each thread has its own ID thread ID (TID)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The kernel schedules tasks/threads for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 Processes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60" y="2182711"/>
            <a:ext cx="3183961" cy="3390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2" t="31571" r="16355" b="6775"/>
          <a:stretch/>
        </p:blipFill>
        <p:spPr>
          <a:xfrm>
            <a:off x="1951390" y="2812069"/>
            <a:ext cx="7239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1360" y="1721046"/>
            <a:ext cx="114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095" y="2489355"/>
            <a:ext cx="108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139222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Detaching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53" y="1337180"/>
            <a:ext cx="7543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e = </a:t>
            </a: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tid</a:t>
            </a:r>
            <a:r>
              <a:rPr lang="en-US" dirty="0"/>
              <a:t>, NULL, </a:t>
            </a:r>
            <a:r>
              <a:rPr lang="en-US" dirty="0" err="1"/>
              <a:t>run_thread</a:t>
            </a:r>
            <a:r>
              <a:rPr lang="en-US" dirty="0"/>
              <a:t>, NULL);</a:t>
            </a:r>
          </a:p>
          <a:p>
            <a:r>
              <a:rPr lang="en-US" dirty="0"/>
              <a:t>                if (e != 0)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pthread_create</a:t>
            </a:r>
            <a:r>
              <a:rPr lang="en-US" dirty="0"/>
              <a:t>");</a:t>
            </a:r>
          </a:p>
          <a:p>
            <a:r>
              <a:rPr lang="en-US" dirty="0"/>
              <a:t>                        return -1;</a:t>
            </a:r>
          </a:p>
          <a:p>
            <a:r>
              <a:rPr lang="en-US" dirty="0"/>
              <a:t>                }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pthread_detach</a:t>
            </a:r>
            <a:r>
              <a:rPr lang="en-US" b="1" dirty="0"/>
              <a:t>(&amp;</a:t>
            </a:r>
            <a:r>
              <a:rPr lang="en-US" b="1" dirty="0" err="1"/>
              <a:t>tid</a:t>
            </a:r>
            <a:r>
              <a:rPr lang="en-US" b="1" dirty="0"/>
              <a:t>);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9437" y="4565694"/>
            <a:ext cx="34274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pthread_detach</a:t>
            </a:r>
            <a:r>
              <a:rPr lang="en-US" b="1" dirty="0"/>
              <a:t>(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9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185326" y="1721046"/>
            <a:ext cx="4392831" cy="48062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process can have multiple threads executing concurrently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They share the same address space and resources as the process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Can cause various concurrency issues when multiple threads read/write the same data concurrently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They are considered more lightweight than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60" y="2182711"/>
            <a:ext cx="3183961" cy="3390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2" t="31571" r="16355" b="6775"/>
          <a:stretch/>
        </p:blipFill>
        <p:spPr>
          <a:xfrm>
            <a:off x="968263" y="2812069"/>
            <a:ext cx="7239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1360" y="1721046"/>
            <a:ext cx="114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9968" y="2489355"/>
            <a:ext cx="108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2" t="31571" r="16355" b="6775"/>
          <a:stretch/>
        </p:blipFill>
        <p:spPr>
          <a:xfrm>
            <a:off x="2841942" y="2812069"/>
            <a:ext cx="723900" cy="2438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63647" y="2489355"/>
            <a:ext cx="108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2538" y="3801747"/>
            <a:ext cx="471883" cy="152400"/>
            <a:chOff x="2663646" y="1168400"/>
            <a:chExt cx="471883" cy="152400"/>
          </a:xfrm>
        </p:grpSpPr>
        <p:sp>
          <p:nvSpPr>
            <p:cNvPr id="3" name="Oval 2"/>
            <p:cNvSpPr/>
            <p:nvPr/>
          </p:nvSpPr>
          <p:spPr>
            <a:xfrm>
              <a:off x="2663646" y="1168400"/>
              <a:ext cx="130353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41942" y="1168400"/>
              <a:ext cx="130353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05176" y="1168400"/>
              <a:ext cx="130353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46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7E547DF-EA68-144D-A8A3-37D5F5934B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endParaRPr lang="en-US" altLang="en-US" dirty="0"/>
          </a:p>
        </p:txBody>
      </p:sp>
      <p:pic>
        <p:nvPicPr>
          <p:cNvPr id="6147" name="Picture 10">
            <a:extLst>
              <a:ext uri="{FF2B5EF4-FFF2-40B4-BE49-F238E27FC236}">
                <a16:creationId xmlns:a16="http://schemas.microsoft.com/office/drawing/2014/main" id="{1CF9448D-BBEC-FF4B-8C00-FFDF2F75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25525"/>
            <a:ext cx="7739062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61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Threads to Parallelize Tasks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61632" y="1574387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490792" y="2973820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1830070" y="4395773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64639" y="3310370"/>
            <a:ext cx="3200400" cy="508000"/>
            <a:chOff x="3429000" y="3340100"/>
            <a:chExt cx="3200400" cy="508000"/>
          </a:xfrm>
        </p:grpSpPr>
        <p:sp>
          <p:nvSpPr>
            <p:cNvPr id="13" name="Rectangle 12"/>
            <p:cNvSpPr/>
            <p:nvPr/>
          </p:nvSpPr>
          <p:spPr>
            <a:xfrm>
              <a:off x="3429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626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7081332" y="2960707"/>
            <a:ext cx="535940" cy="1181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529" y="2190432"/>
            <a:ext cx="174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 threads</a:t>
            </a:r>
          </a:p>
        </p:txBody>
      </p:sp>
      <p:cxnSp>
        <p:nvCxnSpPr>
          <p:cNvPr id="24" name="Straight Arrow Connector 23"/>
          <p:cNvCxnSpPr>
            <a:stCxn id="20" idx="2"/>
            <a:endCxn id="18" idx="3"/>
          </p:cNvCxnSpPr>
          <p:nvPr/>
        </p:nvCxnSpPr>
        <p:spPr>
          <a:xfrm flipH="1">
            <a:off x="5965039" y="3551257"/>
            <a:ext cx="1116293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9" idx="5"/>
          </p:cNvCxnSpPr>
          <p:nvPr/>
        </p:nvCxnSpPr>
        <p:spPr>
          <a:xfrm flipH="1" flipV="1">
            <a:off x="2319085" y="2582519"/>
            <a:ext cx="445554" cy="98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1" idx="6"/>
          </p:cNvCxnSpPr>
          <p:nvPr/>
        </p:nvCxnSpPr>
        <p:spPr>
          <a:xfrm flipH="1">
            <a:off x="2026732" y="3564370"/>
            <a:ext cx="73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12" idx="7"/>
          </p:cNvCxnSpPr>
          <p:nvPr/>
        </p:nvCxnSpPr>
        <p:spPr>
          <a:xfrm flipH="1">
            <a:off x="2287523" y="3564370"/>
            <a:ext cx="477116" cy="100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7239" y="3868810"/>
            <a:ext cx="174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Queue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514" y="4141807"/>
            <a:ext cx="174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Producer</a:t>
            </a:r>
          </a:p>
          <a:p>
            <a:pPr algn="ctr"/>
            <a:r>
              <a:rPr lang="en-US" b="1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1635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C5A42AE-9126-5B47-86D2-C48066C56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Concurrent Execution on a Single-core System</a:t>
            </a:r>
          </a:p>
        </p:txBody>
      </p:sp>
      <p:pic>
        <p:nvPicPr>
          <p:cNvPr id="10243" name="Picture 4" descr="4">
            <a:extLst>
              <a:ext uri="{FF2B5EF4-FFF2-40B4-BE49-F238E27FC236}">
                <a16:creationId xmlns:a16="http://schemas.microsoft.com/office/drawing/2014/main" id="{A428959B-872B-4147-B419-61FAED4F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89646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4">
            <a:extLst>
              <a:ext uri="{FF2B5EF4-FFF2-40B4-BE49-F238E27FC236}">
                <a16:creationId xmlns:a16="http://schemas.microsoft.com/office/drawing/2014/main" id="{9C5A9BDC-7A98-E04A-A525-E0B46338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3563938"/>
            <a:ext cx="7380288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D1994E-AD80-7F4A-B8C2-890CE47E55A9}"/>
              </a:ext>
            </a:extLst>
          </p:cNvPr>
          <p:cNvSpPr txBox="1">
            <a:spLocks/>
          </p:cNvSpPr>
          <p:nvPr/>
        </p:nvSpPr>
        <p:spPr bwMode="auto">
          <a:xfrm>
            <a:off x="914400" y="279876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2800" b="1" kern="0">
                <a:solidFill>
                  <a:srgbClr val="D03200"/>
                </a:solidFill>
                <a:latin typeface="+mj-lt"/>
                <a:ea typeface="+mj-ea"/>
                <a:cs typeface="+mj-cs"/>
              </a:rPr>
              <a:t>Parallel Execution on a Multicore System</a:t>
            </a:r>
            <a:endParaRPr lang="en-US" sz="2800" b="1" kern="0" dirty="0">
              <a:solidFill>
                <a:srgbClr val="D032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473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67C499-8F17-1C45-A0AF-7CDB967802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755123"/>
            <a:ext cx="7292975" cy="312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A69703F-4B6C-7E45-ABB8-837F167CA0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Responsiveness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Allows a program continue running if part of it is blocked or its is performing a lengthy operation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Resource Sharing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Threads share the memory and the resources of the parent process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Economy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In Solaris, creating a process is 30 times slower than creating a thread, context switching is 5 times slower.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Scalability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>
                <a:ea typeface="+mn-ea"/>
              </a:rPr>
              <a:t>Multithreading on a multi-CPU machine increase parallelism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>
              <a:ea typeface="+mn-ea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52DB352-A1DF-5841-86DF-B56C17418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kumimoji="1" lang="en-US" altLang="en-US" sz="3200" b="1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96713"/>
            <a:ext cx="4551871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syscall.h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#define </a:t>
            </a:r>
            <a:r>
              <a:rPr lang="en-US" b="1" dirty="0" err="1"/>
              <a:t>gettid</a:t>
            </a:r>
            <a:r>
              <a:rPr lang="en-US" b="1" dirty="0"/>
              <a:t>() </a:t>
            </a:r>
            <a:r>
              <a:rPr lang="en-US" b="1" dirty="0" err="1"/>
              <a:t>syscall</a:t>
            </a:r>
            <a:r>
              <a:rPr lang="en-US" b="1" dirty="0"/>
              <a:t>(</a:t>
            </a:r>
            <a:r>
              <a:rPr lang="en-US" b="1" dirty="0" err="1"/>
              <a:t>SYS_gettid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pthread_t</a:t>
            </a:r>
            <a:r>
              <a:rPr lang="en-US" b="1" dirty="0"/>
              <a:t> </a:t>
            </a:r>
            <a:r>
              <a:rPr lang="en-US" b="1" dirty="0" err="1"/>
              <a:t>tid</a:t>
            </a:r>
            <a:r>
              <a:rPr lang="en-US" b="1" dirty="0"/>
              <a:t>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pid</a:t>
            </a:r>
            <a:r>
              <a:rPr lang="en-US" b="1" dirty="0"/>
              <a:t> = </a:t>
            </a:r>
            <a:r>
              <a:rPr lang="en-US" b="1" dirty="0" err="1"/>
              <a:t>getpid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tid</a:t>
            </a:r>
            <a:r>
              <a:rPr lang="en-US" b="1" dirty="0"/>
              <a:t> = </a:t>
            </a:r>
            <a:r>
              <a:rPr lang="en-US" b="1" dirty="0" err="1"/>
              <a:t>pthread_self</a:t>
            </a:r>
            <a:r>
              <a:rPr lang="en-US" b="1" dirty="0"/>
              <a:t>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sys_tid</a:t>
            </a:r>
            <a:r>
              <a:rPr lang="en-US" b="1" dirty="0"/>
              <a:t> = </a:t>
            </a:r>
            <a:r>
              <a:rPr lang="en-US" b="1" dirty="0" err="1"/>
              <a:t>gettid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 err="1"/>
              <a:t>pid</a:t>
            </a:r>
            <a:r>
              <a:rPr lang="en-US" b="1" dirty="0"/>
              <a:t>=%u, </a:t>
            </a:r>
            <a:r>
              <a:rPr lang="en-US" b="1" dirty="0" err="1"/>
              <a:t>tid</a:t>
            </a:r>
            <a:r>
              <a:rPr lang="en-US" b="1" dirty="0"/>
              <a:t>=%lx, </a:t>
            </a:r>
            <a:r>
              <a:rPr lang="en-US" b="1" dirty="0" err="1"/>
              <a:t>sys_tid</a:t>
            </a:r>
            <a:r>
              <a:rPr lang="en-US" b="1" dirty="0"/>
              <a:t>=%u\n", </a:t>
            </a:r>
            <a:r>
              <a:rPr lang="en-US" b="1" dirty="0" err="1"/>
              <a:t>pid</a:t>
            </a:r>
            <a:r>
              <a:rPr lang="en-US" b="1" dirty="0"/>
              <a:t>, </a:t>
            </a:r>
            <a:r>
              <a:rPr lang="en-US" b="1" dirty="0" err="1"/>
              <a:t>tid</a:t>
            </a:r>
            <a:r>
              <a:rPr lang="en-US" b="1" dirty="0"/>
              <a:t>, </a:t>
            </a:r>
            <a:r>
              <a:rPr lang="en-US" b="1" dirty="0" err="1"/>
              <a:t>sys_tid</a:t>
            </a:r>
            <a:r>
              <a:rPr lang="en-US" b="1" dirty="0"/>
              <a:t>);</a:t>
            </a:r>
          </a:p>
          <a:p>
            <a:r>
              <a:rPr lang="en-US" b="1" dirty="0"/>
              <a:t>        return 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E4747-25EB-1845-8C67-9C41C819AC04}"/>
              </a:ext>
            </a:extLst>
          </p:cNvPr>
          <p:cNvSpPr txBox="1"/>
          <p:nvPr/>
        </p:nvSpPr>
        <p:spPr>
          <a:xfrm>
            <a:off x="172529" y="1694720"/>
            <a:ext cx="406927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Every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thread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has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unique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Thread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All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threads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inside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same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process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share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the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same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Process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61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6222</TotalTime>
  <Words>2734</Words>
  <Application>Microsoft Macintosh PowerPoint</Application>
  <PresentationFormat>On-screen Show (4:3)</PresentationFormat>
  <Paragraphs>485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Helvetica</vt:lpstr>
      <vt:lpstr>Times New Roman</vt:lpstr>
      <vt:lpstr>Wingdings</vt:lpstr>
      <vt:lpstr>Retrospect</vt:lpstr>
      <vt:lpstr>Linux Threads</vt:lpstr>
      <vt:lpstr>Thread</vt:lpstr>
      <vt:lpstr>Single-threaded Processes</vt:lpstr>
      <vt:lpstr>Multithreading</vt:lpstr>
      <vt:lpstr>Process V.S. Thread</vt:lpstr>
      <vt:lpstr>Using Threads to Parallelize Tasks</vt:lpstr>
      <vt:lpstr>Concurrent Execution on a Single-core System</vt:lpstr>
      <vt:lpstr>More Benefits</vt:lpstr>
      <vt:lpstr>PowerPoint Presentation</vt:lpstr>
      <vt:lpstr>PowerPoint Presentation</vt:lpstr>
      <vt:lpstr>POSIX threads</vt:lpstr>
      <vt:lpstr>Creating Threads</vt:lpstr>
      <vt:lpstr>Creating Threads</vt:lpstr>
      <vt:lpstr>Creating Threads</vt:lpstr>
      <vt:lpstr>Thread “main()”</vt:lpstr>
      <vt:lpstr>Thread “main()”</vt:lpstr>
      <vt:lpstr>Exiting a Thread</vt:lpstr>
      <vt:lpstr>Exiting a Thread</vt:lpstr>
      <vt:lpstr>Exiting a Thread</vt:lpstr>
      <vt:lpstr>Returning Data from Threads</vt:lpstr>
      <vt:lpstr>Joining with Terminated Threads</vt:lpstr>
      <vt:lpstr>Joining with Terminated Threads</vt:lpstr>
      <vt:lpstr>PowerPoint Presentation</vt:lpstr>
      <vt:lpstr>Canceling Threads</vt:lpstr>
      <vt:lpstr>Canceling Threads</vt:lpstr>
      <vt:lpstr>Cleanup Handlers</vt:lpstr>
      <vt:lpstr>Cleanup Handlers</vt:lpstr>
      <vt:lpstr>Cleanup Handlers</vt:lpstr>
      <vt:lpstr>Detaching Threads</vt:lpstr>
      <vt:lpstr>Detaching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813</cp:revision>
  <dcterms:created xsi:type="dcterms:W3CDTF">2016-01-21T20:46:53Z</dcterms:created>
  <dcterms:modified xsi:type="dcterms:W3CDTF">2019-04-08T03:57:26Z</dcterms:modified>
</cp:coreProperties>
</file>